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09" r:id="rId6"/>
  </p:sldMasterIdLst>
  <p:notesMasterIdLst>
    <p:notesMasterId r:id="rId34"/>
  </p:notesMasterIdLst>
  <p:sldIdLst>
    <p:sldId id="723" r:id="rId7"/>
    <p:sldId id="491" r:id="rId8"/>
    <p:sldId id="711" r:id="rId9"/>
    <p:sldId id="280" r:id="rId10"/>
    <p:sldId id="715" r:id="rId11"/>
    <p:sldId id="718" r:id="rId12"/>
    <p:sldId id="741" r:id="rId13"/>
    <p:sldId id="717" r:id="rId14"/>
    <p:sldId id="267" r:id="rId15"/>
    <p:sldId id="719" r:id="rId16"/>
    <p:sldId id="721" r:id="rId17"/>
    <p:sldId id="720" r:id="rId18"/>
    <p:sldId id="722" r:id="rId19"/>
    <p:sldId id="356" r:id="rId20"/>
    <p:sldId id="350" r:id="rId21"/>
    <p:sldId id="740" r:id="rId22"/>
    <p:sldId id="358" r:id="rId23"/>
    <p:sldId id="739" r:id="rId24"/>
    <p:sldId id="351" r:id="rId25"/>
    <p:sldId id="352" r:id="rId26"/>
    <p:sldId id="359" r:id="rId27"/>
    <p:sldId id="736" r:id="rId28"/>
    <p:sldId id="360" r:id="rId29"/>
    <p:sldId id="738" r:id="rId30"/>
    <p:sldId id="357" r:id="rId31"/>
    <p:sldId id="284" r:id="rId32"/>
    <p:sldId id="27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4"/>
    <p:restoredTop sz="96327"/>
  </p:normalViewPr>
  <p:slideViewPr>
    <p:cSldViewPr snapToGrid="0" snapToObjects="1">
      <p:cViewPr varScale="1">
        <p:scale>
          <a:sx n="107" d="100"/>
          <a:sy n="107" d="100"/>
        </p:scale>
        <p:origin x="200"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FAD59-C586-8745-A791-6BC3D61E3507}" type="datetimeFigureOut">
              <a:rPr lang="en-US" smtClean="0"/>
              <a:t>10/5/24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B7BB1-F5B0-CC45-8822-6C9271E81B06}" type="slidenum">
              <a:rPr lang="en-US" smtClean="0"/>
              <a:t>‹#›</a:t>
            </a:fld>
            <a:endParaRPr lang="en-US"/>
          </a:p>
        </p:txBody>
      </p:sp>
    </p:spTree>
    <p:extLst>
      <p:ext uri="{BB962C8B-B14F-4D97-AF65-F5344CB8AC3E}">
        <p14:creationId xmlns:p14="http://schemas.microsoft.com/office/powerpoint/2010/main" val="3949969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375244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 9mins video</a:t>
            </a:r>
          </a:p>
          <a:p>
            <a:r>
              <a:rPr lang="en-GB" dirty="0"/>
              <a:t>Health and Safety module – coming soon on Moodle</a:t>
            </a:r>
          </a:p>
          <a:p>
            <a:r>
              <a:rPr lang="en-GB" dirty="0"/>
              <a:t>Safeguarding – 9mins	</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91159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764DE79-268F-4C1A-8933-263129D2AF90}" type="datetimeFigureOut">
              <a:rPr lang="en-US" smtClean="0"/>
              <a:t>10/5/24</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5201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345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2363354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49810233"/>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9.jpg"/><Relationship Id="rId13" Type="http://schemas.openxmlformats.org/officeDocument/2006/relationships/image" Target="../media/image24.jpeg"/><Relationship Id="rId3" Type="http://schemas.openxmlformats.org/officeDocument/2006/relationships/image" Target="../media/image14.jpeg"/><Relationship Id="rId7" Type="http://schemas.openxmlformats.org/officeDocument/2006/relationships/image" Target="../media/image18.jpg"/><Relationship Id="rId12" Type="http://schemas.openxmlformats.org/officeDocument/2006/relationships/image" Target="../media/image23.jpg"/><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image" Target="../media/image17.jpeg"/><Relationship Id="rId11" Type="http://schemas.openxmlformats.org/officeDocument/2006/relationships/image" Target="../media/image22.jpg"/><Relationship Id="rId5" Type="http://schemas.openxmlformats.org/officeDocument/2006/relationships/image" Target="../media/image16.jpeg"/><Relationship Id="rId10" Type="http://schemas.openxmlformats.org/officeDocument/2006/relationships/image" Target="../media/image21.jpg"/><Relationship Id="rId4" Type="http://schemas.openxmlformats.org/officeDocument/2006/relationships/image" Target="../media/image15.jpeg"/><Relationship Id="rId9" Type="http://schemas.openxmlformats.org/officeDocument/2006/relationships/image" Target="../media/image20.jpe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https://attachments.office.net/owa/gordon.dickers@uwtsd.ac.uk/service.svc/s/GetAttachmentThumbnail?id=AAMkADEyNGVlYzIzLWQ5MmYtNDJmNi05NmRmLTk5ODY1NTY5Y2JjNwBGAAAAAACHud+KJ8g0TL5nQK1lFNa0BwAF/6R/+1dxR6UfI7i/LgWhAAAAAAEMAAAF/6R/+1dxR6UfI7i/LgWhAAhj3U8eAAABEgAQAHOIh4uqdjtBu1uoOQY24bE=&amp;thumbnailType=2&amp;token=eyJhbGciOiJSUzI1NiIsImtpZCI6IjczRkI5QkJFRjYzNjc4RDRGN0U4NEI0NDBCQUJCMTJBMzM5RDlGOTgiLCJ0eXAiOiJKV1QiLCJ4NXQiOiJjX3VidnZZMmVOVDM2RXRFQzZ1eEtqT2RuNWcifQ.eyJvcmlnaW4iOiJodHRwczovL291dGxvb2sub2ZmaWNlLmNvbSIsInVjIjoiNTA3NTY0MWE1MmM5NDI4NDgzMWI5NGQ1N2ZhY2I0NGEiLCJzaWduaW5fc3RhdGUiOiJbXCJkdmNfbW5nZFwiLFwiZHZjX2NtcFwiLFwiZHZjX2RtamRcIixcImttc2lcIl0iLCJ2ZXIiOiJFeGNoYW5nZS5DYWxsYmFjay5WMSIsImFwcGN0eHNlbmRlciI6Ik93YURvd25sb2FkQDRlMGYxMWY5LTA0NmUtNDUwNS05Y2I4LWRiMjE1MjMxMWUyMSIsImlzc3JpbmciOiJXVyIsImFwcGN0eCI6IntcIm1zZXhjaHByb3RcIjpcIm93YVwiLFwicHVpZFwiOlwiMTE1MzgzNjI5NjMyOTg4Njk3M1wiLFwic2NvcGVcIjpcIk93YURvd25sb2FkXCIsXCJvaWRcIjpcIjkyMWI2MTM3LTI3OWYtNGIyNy1iODlkLWM3YTkzZGM2NTFkZlwiLFwicHJpbWFyeXNpZFwiOlwiUy0xLTUtMjEtMzMxNjIyMzM5OC0zNDE0MTIzNTU3LTE3MTQ4NTExMjUtMTQyOTA3MjFcIn0iLCJuYmYiOjE2OTUxOTc5ODcsImV4cCI6MTY5NTE5ODU4NywiaXNzIjoiMDAwMDAwMDItMDAwMC0wZmYxLWNlMDAtMDAwMDAwMDAwMDAwQDRlMGYxMWY5LTA0NmUtNDUwNS05Y2I4LWRiMjE1MjMxMWUyMSIsImF1ZCI6IjAwMDAwMDAyLTAwMDAtMGZmMS1jZTAwLTAwMDAwMDAwMDAwMC9hdHRhY2htZW50cy5vZmZpY2UubmV0QDRlMGYxMWY5LTA0NmUtNDUwNS05Y2I4LWRiMjE1MjMxMWUyMSIsImhhcHAiOiJvd2EifQ.h9A2c1W8sKfxoNYHgk-K4RFQSriGnqXCpWMhNzlBWI8YYwQw8lt2wtOK8Vjf2wTdYm5KUy1WCUUmPPkHgbXAFaUWOgOn8doTZDJDrWz7kLzrbiV9eMWE7_rjYxWl2uDaD0ETdom8JsRVdWlKzMWXF-IjNrK4knytxcAGiwRDfht_Ll1v9vTKkx8X5l95gYGO5GiycdehmBCENIHvrPnwtvyIQxnNpycFHCyFZ-5vZA_407fjklQWX2LezQVGMfUKgnembV6iOira5xKoeQXmJgmn11f1hxZCdJzQb6FFMX4qKJ3DPAHhtbYupg3B4WmtnUzxzi64lvEHwAU_WG7fSw&amp;X-OWA-CANARY=x9oFsqzfCEuLiSCTBUNiWTCOl6GyudsY9AMH5FSYboW2AehJaHiTvsvo2HXlTMH6yCM2dg4mmjI.&amp;owa=outlook.office.com&amp;scriptVer=20230907065.14&amp;animation=true" TargetMode="External"/><Relationship Id="rId2" Type="http://schemas.openxmlformats.org/officeDocument/2006/relationships/image" Target="../media/image25.jpeg"/><Relationship Id="rId1" Type="http://schemas.openxmlformats.org/officeDocument/2006/relationships/slideLayout" Target="../slideLayouts/slideLayout6.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jpeg"/></Relationships>
</file>

<file path=ppt/slides/_rels/slide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6.xml"/><Relationship Id="rId6" Type="http://schemas.openxmlformats.org/officeDocument/2006/relationships/image" Target="../media/image34.png"/><Relationship Id="rId5" Type="http://schemas.openxmlformats.org/officeDocument/2006/relationships/image" Target="../media/image33.jpg"/><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Mitigating_Circumstances_Policy_2022-23.pdf"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6.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6.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40.png"/><Relationship Id="rId1" Type="http://schemas.openxmlformats.org/officeDocument/2006/relationships/slideLayout" Target="../slideLayouts/slideLayout6.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F9B138-97B5-7939-A343-9BF9DFC9FEDB}"/>
              </a:ext>
            </a:extLst>
          </p:cNvPr>
          <p:cNvSpPr txBox="1">
            <a:spLocks/>
          </p:cNvSpPr>
          <p:nvPr/>
        </p:nvSpPr>
        <p:spPr>
          <a:xfrm>
            <a:off x="238991" y="1537855"/>
            <a:ext cx="5857009" cy="3647209"/>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7200" b="1" dirty="0">
                <a:solidFill>
                  <a:schemeClr val="bg1"/>
                </a:solidFill>
              </a:rPr>
              <a:t>Applied Computing</a:t>
            </a:r>
            <a:br>
              <a:rPr lang="en-GB" sz="5400" dirty="0">
                <a:solidFill>
                  <a:schemeClr val="bg1"/>
                </a:solidFill>
              </a:rPr>
            </a:br>
            <a:r>
              <a:rPr lang="en-GB" sz="4000" dirty="0">
                <a:solidFill>
                  <a:schemeClr val="bg1"/>
                </a:solidFill>
              </a:rPr>
              <a:t>Wales Institute of Science and Art (WISA)</a:t>
            </a:r>
            <a:endParaRPr lang="en-GB" sz="6600" dirty="0">
              <a:solidFill>
                <a:schemeClr val="bg1"/>
              </a:solidFill>
            </a:endParaRPr>
          </a:p>
        </p:txBody>
      </p:sp>
      <p:pic>
        <p:nvPicPr>
          <p:cNvPr id="6" name="Picture 5">
            <a:extLst>
              <a:ext uri="{FF2B5EF4-FFF2-40B4-BE49-F238E27FC236}">
                <a16:creationId xmlns:a16="http://schemas.microsoft.com/office/drawing/2014/main" id="{78400F23-0403-DA86-BC6E-622BDF3299F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4947510" y="129886"/>
            <a:ext cx="962304" cy="1101436"/>
          </a:xfrm>
          <a:prstGeom prst="rect">
            <a:avLst/>
          </a:prstGeom>
        </p:spPr>
      </p:pic>
      <p:pic>
        <p:nvPicPr>
          <p:cNvPr id="7" name="Picture 6">
            <a:extLst>
              <a:ext uri="{FF2B5EF4-FFF2-40B4-BE49-F238E27FC236}">
                <a16:creationId xmlns:a16="http://schemas.microsoft.com/office/drawing/2014/main" id="{9F391386-F4B3-2A03-E12E-EED95481BEB1}"/>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16793" y="5165029"/>
            <a:ext cx="1053376" cy="1101436"/>
          </a:xfrm>
          <a:prstGeom prst="rect">
            <a:avLst/>
          </a:prstGeom>
          <a:noFill/>
          <a:ln>
            <a:noFill/>
          </a:ln>
        </p:spPr>
      </p:pic>
      <p:pic>
        <p:nvPicPr>
          <p:cNvPr id="8" name="Picture 7">
            <a:extLst>
              <a:ext uri="{FF2B5EF4-FFF2-40B4-BE49-F238E27FC236}">
                <a16:creationId xmlns:a16="http://schemas.microsoft.com/office/drawing/2014/main" id="{3929DF69-720F-1E16-7937-BBAA2FFFFA2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824852" y="6276857"/>
            <a:ext cx="2245317" cy="451257"/>
          </a:xfrm>
          <a:prstGeom prst="rect">
            <a:avLst/>
          </a:prstGeom>
          <a:noFill/>
          <a:ln>
            <a:noFill/>
          </a:ln>
        </p:spPr>
      </p:pic>
    </p:spTree>
    <p:extLst>
      <p:ext uri="{BB962C8B-B14F-4D97-AF65-F5344CB8AC3E}">
        <p14:creationId xmlns:p14="http://schemas.microsoft.com/office/powerpoint/2010/main" val="155481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9A0B-F8C5-40C4-B8DB-77649AD3A847}"/>
              </a:ext>
            </a:extLst>
          </p:cNvPr>
          <p:cNvSpPr>
            <a:spLocks noGrp="1"/>
          </p:cNvSpPr>
          <p:nvPr>
            <p:ph type="title"/>
          </p:nvPr>
        </p:nvSpPr>
        <p:spPr>
          <a:xfrm>
            <a:off x="710153" y="944684"/>
            <a:ext cx="11481847" cy="1325563"/>
          </a:xfrm>
        </p:spPr>
        <p:txBody>
          <a:bodyPr/>
          <a:lstStyle/>
          <a:p>
            <a:br>
              <a:rPr lang="en-GB" dirty="0"/>
            </a:br>
            <a:endParaRPr lang="en-GB" dirty="0"/>
          </a:p>
        </p:txBody>
      </p:sp>
      <p:sp>
        <p:nvSpPr>
          <p:cNvPr id="3" name="Content Placeholder 2">
            <a:extLst>
              <a:ext uri="{FF2B5EF4-FFF2-40B4-BE49-F238E27FC236}">
                <a16:creationId xmlns:a16="http://schemas.microsoft.com/office/drawing/2014/main" id="{92CF1BF3-F43E-4286-A44B-9EE721DAF1A7}"/>
              </a:ext>
            </a:extLst>
          </p:cNvPr>
          <p:cNvSpPr>
            <a:spLocks noGrp="1"/>
          </p:cNvSpPr>
          <p:nvPr>
            <p:ph idx="1"/>
          </p:nvPr>
        </p:nvSpPr>
        <p:spPr>
          <a:xfrm>
            <a:off x="1753550" y="248984"/>
            <a:ext cx="7212762" cy="774077"/>
          </a:xfrm>
        </p:spPr>
        <p:txBody>
          <a:bodyPr>
            <a:normAutofit/>
          </a:bodyPr>
          <a:lstStyle/>
          <a:p>
            <a:pPr marL="0" indent="0" algn="ctr">
              <a:buNone/>
            </a:pPr>
            <a:r>
              <a:rPr lang="en-GB" sz="4000" dirty="0">
                <a:solidFill>
                  <a:schemeClr val="bg1"/>
                </a:solidFill>
              </a:rPr>
              <a:t>Wales Institute of Science &amp; Art</a:t>
            </a:r>
          </a:p>
        </p:txBody>
      </p:sp>
      <p:sp>
        <p:nvSpPr>
          <p:cNvPr id="6" name="Rectangle: Rounded Corners 5">
            <a:extLst>
              <a:ext uri="{FF2B5EF4-FFF2-40B4-BE49-F238E27FC236}">
                <a16:creationId xmlns:a16="http://schemas.microsoft.com/office/drawing/2014/main" id="{42092FFE-5E50-4A28-A3BF-047B100D0255}"/>
              </a:ext>
            </a:extLst>
          </p:cNvPr>
          <p:cNvSpPr/>
          <p:nvPr/>
        </p:nvSpPr>
        <p:spPr>
          <a:xfrm>
            <a:off x="533389" y="2052188"/>
            <a:ext cx="674915" cy="4142015"/>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Architecture, Construction &amp; the Environment</a:t>
            </a:r>
          </a:p>
        </p:txBody>
      </p:sp>
      <p:sp>
        <p:nvSpPr>
          <p:cNvPr id="7" name="Rectangle: Rounded Corners 6">
            <a:extLst>
              <a:ext uri="{FF2B5EF4-FFF2-40B4-BE49-F238E27FC236}">
                <a16:creationId xmlns:a16="http://schemas.microsoft.com/office/drawing/2014/main" id="{D0B57BA3-374E-4479-B4E7-D74C9F50CFCE}"/>
              </a:ext>
            </a:extLst>
          </p:cNvPr>
          <p:cNvSpPr/>
          <p:nvPr/>
        </p:nvSpPr>
        <p:spPr>
          <a:xfrm>
            <a:off x="1319613" y="2052188"/>
            <a:ext cx="674915" cy="414201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Engineering, Manufacturing &amp; Automotive</a:t>
            </a:r>
          </a:p>
        </p:txBody>
      </p:sp>
      <p:sp>
        <p:nvSpPr>
          <p:cNvPr id="8" name="Rectangle: Rounded Corners 7">
            <a:extLst>
              <a:ext uri="{FF2B5EF4-FFF2-40B4-BE49-F238E27FC236}">
                <a16:creationId xmlns:a16="http://schemas.microsoft.com/office/drawing/2014/main" id="{E67296F9-0C65-4219-B9A4-21143ED7363A}"/>
              </a:ext>
            </a:extLst>
          </p:cNvPr>
          <p:cNvSpPr/>
          <p:nvPr/>
        </p:nvSpPr>
        <p:spPr>
          <a:xfrm>
            <a:off x="2128429" y="2052188"/>
            <a:ext cx="674915" cy="414201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Applied Computing</a:t>
            </a:r>
          </a:p>
        </p:txBody>
      </p:sp>
      <p:sp>
        <p:nvSpPr>
          <p:cNvPr id="9" name="Rectangle: Rounded Corners 8">
            <a:extLst>
              <a:ext uri="{FF2B5EF4-FFF2-40B4-BE49-F238E27FC236}">
                <a16:creationId xmlns:a16="http://schemas.microsoft.com/office/drawing/2014/main" id="{B8E0B5A2-E1E2-429A-BC30-44218C395F5D}"/>
              </a:ext>
            </a:extLst>
          </p:cNvPr>
          <p:cNvSpPr/>
          <p:nvPr/>
        </p:nvSpPr>
        <p:spPr>
          <a:xfrm>
            <a:off x="2939161" y="2052187"/>
            <a:ext cx="674915" cy="2993574"/>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Design &amp; Performing Industries</a:t>
            </a:r>
          </a:p>
        </p:txBody>
      </p:sp>
      <p:sp>
        <p:nvSpPr>
          <p:cNvPr id="10" name="Rectangle: Rounded Corners 9">
            <a:extLst>
              <a:ext uri="{FF2B5EF4-FFF2-40B4-BE49-F238E27FC236}">
                <a16:creationId xmlns:a16="http://schemas.microsoft.com/office/drawing/2014/main" id="{EE90CD62-75E1-4183-989E-22E538EA4575}"/>
              </a:ext>
            </a:extLst>
          </p:cNvPr>
          <p:cNvSpPr/>
          <p:nvPr/>
        </p:nvSpPr>
        <p:spPr>
          <a:xfrm>
            <a:off x="3789380" y="2065794"/>
            <a:ext cx="674915" cy="2979968"/>
          </a:xfrm>
          <a:prstGeom prst="roundRect">
            <a:avLst>
              <a:gd name="adj"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Art &amp; Media</a:t>
            </a:r>
          </a:p>
        </p:txBody>
      </p:sp>
      <p:sp>
        <p:nvSpPr>
          <p:cNvPr id="11" name="Rectangle: Rounded Corners 10">
            <a:extLst>
              <a:ext uri="{FF2B5EF4-FFF2-40B4-BE49-F238E27FC236}">
                <a16:creationId xmlns:a16="http://schemas.microsoft.com/office/drawing/2014/main" id="{DA190A1D-21CB-4BA5-B349-6E8ED9449967}"/>
              </a:ext>
            </a:extLst>
          </p:cNvPr>
          <p:cNvSpPr/>
          <p:nvPr/>
        </p:nvSpPr>
        <p:spPr>
          <a:xfrm>
            <a:off x="5837515" y="2041299"/>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Apprenticeships</a:t>
            </a:r>
          </a:p>
        </p:txBody>
      </p:sp>
      <p:sp>
        <p:nvSpPr>
          <p:cNvPr id="12" name="Rectangle: Rounded Corners 11">
            <a:extLst>
              <a:ext uri="{FF2B5EF4-FFF2-40B4-BE49-F238E27FC236}">
                <a16:creationId xmlns:a16="http://schemas.microsoft.com/office/drawing/2014/main" id="{5E8B2667-C7F1-4F31-BF65-66E5048A2561}"/>
              </a:ext>
            </a:extLst>
          </p:cNvPr>
          <p:cNvSpPr/>
          <p:nvPr/>
        </p:nvSpPr>
        <p:spPr>
          <a:xfrm>
            <a:off x="6640219" y="2041299"/>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Construction Wales Innovation Centre</a:t>
            </a:r>
          </a:p>
        </p:txBody>
      </p:sp>
      <p:sp>
        <p:nvSpPr>
          <p:cNvPr id="13" name="Rectangle: Rounded Corners 12">
            <a:extLst>
              <a:ext uri="{FF2B5EF4-FFF2-40B4-BE49-F238E27FC236}">
                <a16:creationId xmlns:a16="http://schemas.microsoft.com/office/drawing/2014/main" id="{477A5B5C-D9CC-48D7-917C-98CB7678A6A5}"/>
              </a:ext>
            </a:extLst>
          </p:cNvPr>
          <p:cNvSpPr/>
          <p:nvPr/>
        </p:nvSpPr>
        <p:spPr>
          <a:xfrm>
            <a:off x="7438444" y="2065794"/>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MADE</a:t>
            </a:r>
            <a:r>
              <a:rPr lang="en-GB" dirty="0"/>
              <a:t>  </a:t>
            </a:r>
            <a:r>
              <a:rPr lang="en-GB" dirty="0">
                <a:solidFill>
                  <a:schemeClr val="accent1"/>
                </a:solidFill>
              </a:rPr>
              <a:t>Projects</a:t>
            </a:r>
          </a:p>
        </p:txBody>
      </p:sp>
      <p:sp>
        <p:nvSpPr>
          <p:cNvPr id="14" name="Rectangle: Rounded Corners 13">
            <a:extLst>
              <a:ext uri="{FF2B5EF4-FFF2-40B4-BE49-F238E27FC236}">
                <a16:creationId xmlns:a16="http://schemas.microsoft.com/office/drawing/2014/main" id="{BCDD6EB2-BC5F-4137-9015-1E6EB264671E}"/>
              </a:ext>
            </a:extLst>
          </p:cNvPr>
          <p:cNvSpPr/>
          <p:nvPr/>
        </p:nvSpPr>
        <p:spPr>
          <a:xfrm>
            <a:off x="8194917" y="2065794"/>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Centre for Batch Manufacture &amp; Advanced Manufacturing Skills Academy</a:t>
            </a:r>
          </a:p>
        </p:txBody>
      </p:sp>
      <p:sp>
        <p:nvSpPr>
          <p:cNvPr id="15" name="Rectangle: Rounded Corners 14">
            <a:extLst>
              <a:ext uri="{FF2B5EF4-FFF2-40B4-BE49-F238E27FC236}">
                <a16:creationId xmlns:a16="http://schemas.microsoft.com/office/drawing/2014/main" id="{6AD0C486-DEAE-4812-9311-F910E045BB65}"/>
              </a:ext>
            </a:extLst>
          </p:cNvPr>
          <p:cNvSpPr/>
          <p:nvPr/>
        </p:nvSpPr>
        <p:spPr>
          <a:xfrm>
            <a:off x="8966312" y="2052183"/>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Assistive Technologies Innovation Centre</a:t>
            </a:r>
          </a:p>
        </p:txBody>
      </p:sp>
      <p:sp>
        <p:nvSpPr>
          <p:cNvPr id="18" name="Rectangle: Rounded Corners 17">
            <a:extLst>
              <a:ext uri="{FF2B5EF4-FFF2-40B4-BE49-F238E27FC236}">
                <a16:creationId xmlns:a16="http://schemas.microsoft.com/office/drawing/2014/main" id="{2DF7E290-DF73-4942-9C9D-783495333555}"/>
              </a:ext>
            </a:extLst>
          </p:cNvPr>
          <p:cNvSpPr/>
          <p:nvPr/>
        </p:nvSpPr>
        <p:spPr>
          <a:xfrm>
            <a:off x="2937245" y="5127405"/>
            <a:ext cx="1573852" cy="106679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solidFill>
              </a:rPr>
              <a:t>Swansea College of Art</a:t>
            </a:r>
          </a:p>
        </p:txBody>
      </p:sp>
      <p:sp>
        <p:nvSpPr>
          <p:cNvPr id="19" name="Rectangle: Rounded Corners 18">
            <a:extLst>
              <a:ext uri="{FF2B5EF4-FFF2-40B4-BE49-F238E27FC236}">
                <a16:creationId xmlns:a16="http://schemas.microsoft.com/office/drawing/2014/main" id="{16F733C3-BBA9-4E21-B3A9-793A9EDC8728}"/>
              </a:ext>
            </a:extLst>
          </p:cNvPr>
          <p:cNvSpPr/>
          <p:nvPr/>
        </p:nvSpPr>
        <p:spPr>
          <a:xfrm>
            <a:off x="548199" y="1261392"/>
            <a:ext cx="3835374" cy="67649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accent1"/>
                </a:solidFill>
              </a:rPr>
              <a:t>Academic Disciplines</a:t>
            </a:r>
          </a:p>
        </p:txBody>
      </p:sp>
      <p:sp>
        <p:nvSpPr>
          <p:cNvPr id="20" name="Rectangle: Rounded Corners 19">
            <a:extLst>
              <a:ext uri="{FF2B5EF4-FFF2-40B4-BE49-F238E27FC236}">
                <a16:creationId xmlns:a16="http://schemas.microsoft.com/office/drawing/2014/main" id="{6AE59249-E953-4117-ADF6-32066B81B3A3}"/>
              </a:ext>
            </a:extLst>
          </p:cNvPr>
          <p:cNvSpPr/>
          <p:nvPr/>
        </p:nvSpPr>
        <p:spPr>
          <a:xfrm>
            <a:off x="5709001" y="1261392"/>
            <a:ext cx="3932226" cy="676493"/>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accent1"/>
                </a:solidFill>
              </a:rPr>
              <a:t>Innovation &amp; Engagement</a:t>
            </a:r>
          </a:p>
        </p:txBody>
      </p:sp>
      <p:sp>
        <p:nvSpPr>
          <p:cNvPr id="21" name="Rectangle: Rounded Corners 20">
            <a:extLst>
              <a:ext uri="{FF2B5EF4-FFF2-40B4-BE49-F238E27FC236}">
                <a16:creationId xmlns:a16="http://schemas.microsoft.com/office/drawing/2014/main" id="{D8F5292A-C1C9-404D-BE82-D13EB02D6606}"/>
              </a:ext>
            </a:extLst>
          </p:cNvPr>
          <p:cNvSpPr/>
          <p:nvPr/>
        </p:nvSpPr>
        <p:spPr>
          <a:xfrm>
            <a:off x="11088687" y="1275002"/>
            <a:ext cx="914400" cy="493280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2400" dirty="0">
                <a:solidFill>
                  <a:schemeClr val="accent1"/>
                </a:solidFill>
              </a:rPr>
              <a:t>UWTSD INSPIRE</a:t>
            </a:r>
          </a:p>
        </p:txBody>
      </p:sp>
      <p:sp>
        <p:nvSpPr>
          <p:cNvPr id="22" name="Arrow: Left-Right 21">
            <a:extLst>
              <a:ext uri="{FF2B5EF4-FFF2-40B4-BE49-F238E27FC236}">
                <a16:creationId xmlns:a16="http://schemas.microsoft.com/office/drawing/2014/main" id="{C95201CD-519D-4747-AE5A-3CD797E953CE}"/>
              </a:ext>
            </a:extLst>
          </p:cNvPr>
          <p:cNvSpPr/>
          <p:nvPr/>
        </p:nvSpPr>
        <p:spPr>
          <a:xfrm>
            <a:off x="4438211" y="1442477"/>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Left-Right 22">
            <a:extLst>
              <a:ext uri="{FF2B5EF4-FFF2-40B4-BE49-F238E27FC236}">
                <a16:creationId xmlns:a16="http://schemas.microsoft.com/office/drawing/2014/main" id="{E6C1A866-B746-452A-9B04-6CCE8B52718F}"/>
              </a:ext>
            </a:extLst>
          </p:cNvPr>
          <p:cNvSpPr/>
          <p:nvPr/>
        </p:nvSpPr>
        <p:spPr>
          <a:xfrm>
            <a:off x="9750503" y="1365150"/>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9124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E4232654-153B-AA4F-86F6-C50A7EEAF57A}"/>
              </a:ext>
            </a:extLst>
          </p:cNvPr>
          <p:cNvSpPr/>
          <p:nvPr/>
        </p:nvSpPr>
        <p:spPr>
          <a:xfrm>
            <a:off x="3379803" y="251079"/>
            <a:ext cx="5309397" cy="899628"/>
          </a:xfrm>
          <a:custGeom>
            <a:avLst/>
            <a:gdLst>
              <a:gd name="connsiteX0" fmla="*/ 0 w 11312679"/>
              <a:gd name="connsiteY0" fmla="*/ 167481 h 1674812"/>
              <a:gd name="connsiteX1" fmla="*/ 167481 w 11312679"/>
              <a:gd name="connsiteY1" fmla="*/ 0 h 1674812"/>
              <a:gd name="connsiteX2" fmla="*/ 11145198 w 11312679"/>
              <a:gd name="connsiteY2" fmla="*/ 0 h 1674812"/>
              <a:gd name="connsiteX3" fmla="*/ 11312679 w 11312679"/>
              <a:gd name="connsiteY3" fmla="*/ 167481 h 1674812"/>
              <a:gd name="connsiteX4" fmla="*/ 11312679 w 11312679"/>
              <a:gd name="connsiteY4" fmla="*/ 1507331 h 1674812"/>
              <a:gd name="connsiteX5" fmla="*/ 11145198 w 11312679"/>
              <a:gd name="connsiteY5" fmla="*/ 1674812 h 1674812"/>
              <a:gd name="connsiteX6" fmla="*/ 167481 w 11312679"/>
              <a:gd name="connsiteY6" fmla="*/ 1674812 h 1674812"/>
              <a:gd name="connsiteX7" fmla="*/ 0 w 11312679"/>
              <a:gd name="connsiteY7" fmla="*/ 1507331 h 1674812"/>
              <a:gd name="connsiteX8" fmla="*/ 0 w 11312679"/>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12679" h="1674812">
                <a:moveTo>
                  <a:pt x="0" y="167481"/>
                </a:moveTo>
                <a:cubicBezTo>
                  <a:pt x="0" y="74984"/>
                  <a:pt x="74984" y="0"/>
                  <a:pt x="167481" y="0"/>
                </a:cubicBezTo>
                <a:lnTo>
                  <a:pt x="11145198" y="0"/>
                </a:lnTo>
                <a:cubicBezTo>
                  <a:pt x="11237695" y="0"/>
                  <a:pt x="11312679" y="74984"/>
                  <a:pt x="11312679" y="167481"/>
                </a:cubicBezTo>
                <a:lnTo>
                  <a:pt x="11312679" y="1507331"/>
                </a:lnTo>
                <a:cubicBezTo>
                  <a:pt x="11312679" y="1599828"/>
                  <a:pt x="11237695" y="1674812"/>
                  <a:pt x="11145198"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6704" tIns="296704" rIns="296704" bIns="296704" numCol="1" spcCol="1270" anchor="ctr" anchorCtr="0">
            <a:noAutofit/>
          </a:bodyPr>
          <a:lstStyle/>
          <a:p>
            <a:pPr marL="0" lvl="0" indent="0" defTabSz="2889250">
              <a:lnSpc>
                <a:spcPct val="90000"/>
              </a:lnSpc>
              <a:spcBef>
                <a:spcPct val="0"/>
              </a:spcBef>
              <a:spcAft>
                <a:spcPct val="35000"/>
              </a:spcAft>
              <a:buNone/>
            </a:pPr>
            <a:r>
              <a:rPr lang="en-GB" sz="4400" kern="1200" dirty="0">
                <a:latin typeface="+mj-lt"/>
              </a:rPr>
              <a:t>Applied Computing</a:t>
            </a:r>
          </a:p>
        </p:txBody>
      </p:sp>
      <p:sp>
        <p:nvSpPr>
          <p:cNvPr id="6" name="Freeform 5">
            <a:extLst>
              <a:ext uri="{FF2B5EF4-FFF2-40B4-BE49-F238E27FC236}">
                <a16:creationId xmlns:a16="http://schemas.microsoft.com/office/drawing/2014/main" id="{714C9C7A-7FD1-7F40-8FFB-1282BD9F51F9}"/>
              </a:ext>
            </a:extLst>
          </p:cNvPr>
          <p:cNvSpPr/>
          <p:nvPr/>
        </p:nvSpPr>
        <p:spPr>
          <a:xfrm>
            <a:off x="432949" y="1237879"/>
            <a:ext cx="3720228" cy="899628"/>
          </a:xfrm>
          <a:custGeom>
            <a:avLst/>
            <a:gdLst>
              <a:gd name="connsiteX0" fmla="*/ 0 w 3720228"/>
              <a:gd name="connsiteY0" fmla="*/ 167481 h 1674812"/>
              <a:gd name="connsiteX1" fmla="*/ 167481 w 3720228"/>
              <a:gd name="connsiteY1" fmla="*/ 0 h 1674812"/>
              <a:gd name="connsiteX2" fmla="*/ 3552747 w 3720228"/>
              <a:gd name="connsiteY2" fmla="*/ 0 h 1674812"/>
              <a:gd name="connsiteX3" fmla="*/ 3720228 w 3720228"/>
              <a:gd name="connsiteY3" fmla="*/ 167481 h 1674812"/>
              <a:gd name="connsiteX4" fmla="*/ 3720228 w 3720228"/>
              <a:gd name="connsiteY4" fmla="*/ 1507331 h 1674812"/>
              <a:gd name="connsiteX5" fmla="*/ 3552747 w 3720228"/>
              <a:gd name="connsiteY5" fmla="*/ 1674812 h 1674812"/>
              <a:gd name="connsiteX6" fmla="*/ 167481 w 3720228"/>
              <a:gd name="connsiteY6" fmla="*/ 1674812 h 1674812"/>
              <a:gd name="connsiteX7" fmla="*/ 0 w 3720228"/>
              <a:gd name="connsiteY7" fmla="*/ 1507331 h 1674812"/>
              <a:gd name="connsiteX8" fmla="*/ 0 w 3720228"/>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0228" h="1674812">
                <a:moveTo>
                  <a:pt x="0" y="167481"/>
                </a:moveTo>
                <a:cubicBezTo>
                  <a:pt x="0" y="74984"/>
                  <a:pt x="74984" y="0"/>
                  <a:pt x="167481" y="0"/>
                </a:cubicBezTo>
                <a:lnTo>
                  <a:pt x="3552747" y="0"/>
                </a:lnTo>
                <a:cubicBezTo>
                  <a:pt x="3645244" y="0"/>
                  <a:pt x="3720228" y="74984"/>
                  <a:pt x="3720228" y="167481"/>
                </a:cubicBezTo>
                <a:lnTo>
                  <a:pt x="3720228" y="1507331"/>
                </a:lnTo>
                <a:cubicBezTo>
                  <a:pt x="3720228" y="1599828"/>
                  <a:pt x="3645244" y="1674812"/>
                  <a:pt x="3552747"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24314" tIns="224314" rIns="224314" bIns="224314" numCol="1" spcCol="1270" anchor="ctr" anchorCtr="0">
            <a:noAutofit/>
          </a:bodyPr>
          <a:lstStyle/>
          <a:p>
            <a:pPr marL="0" lvl="0" indent="0" algn="ctr" defTabSz="2044700">
              <a:lnSpc>
                <a:spcPct val="90000"/>
              </a:lnSpc>
              <a:spcBef>
                <a:spcPct val="0"/>
              </a:spcBef>
              <a:spcAft>
                <a:spcPct val="35000"/>
              </a:spcAft>
              <a:buNone/>
            </a:pPr>
            <a:r>
              <a:rPr lang="en-GB" sz="4000" kern="1200" dirty="0"/>
              <a:t>Postgraduate</a:t>
            </a:r>
          </a:p>
        </p:txBody>
      </p:sp>
      <p:sp>
        <p:nvSpPr>
          <p:cNvPr id="7" name="Freeform 6">
            <a:extLst>
              <a:ext uri="{FF2B5EF4-FFF2-40B4-BE49-F238E27FC236}">
                <a16:creationId xmlns:a16="http://schemas.microsoft.com/office/drawing/2014/main" id="{BAC6AF63-6935-2540-8CED-8B2FF2C158D1}"/>
              </a:ext>
            </a:extLst>
          </p:cNvPr>
          <p:cNvSpPr/>
          <p:nvPr/>
        </p:nvSpPr>
        <p:spPr>
          <a:xfrm>
            <a:off x="432950" y="2498354"/>
            <a:ext cx="1098406"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Data Science</a:t>
            </a:r>
          </a:p>
        </p:txBody>
      </p:sp>
      <p:sp>
        <p:nvSpPr>
          <p:cNvPr id="8" name="Freeform 7">
            <a:extLst>
              <a:ext uri="{FF2B5EF4-FFF2-40B4-BE49-F238E27FC236}">
                <a16:creationId xmlns:a16="http://schemas.microsoft.com/office/drawing/2014/main" id="{E970502D-F46E-3445-B0A6-B572D8502F34}"/>
              </a:ext>
            </a:extLst>
          </p:cNvPr>
          <p:cNvSpPr/>
          <p:nvPr/>
        </p:nvSpPr>
        <p:spPr>
          <a:xfrm>
            <a:off x="1689915" y="2498354"/>
            <a:ext cx="99408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 Cyber Security &amp; Digital Forensics </a:t>
            </a:r>
          </a:p>
        </p:txBody>
      </p:sp>
      <p:sp>
        <p:nvSpPr>
          <p:cNvPr id="9" name="Freeform 8">
            <a:extLst>
              <a:ext uri="{FF2B5EF4-FFF2-40B4-BE49-F238E27FC236}">
                <a16:creationId xmlns:a16="http://schemas.microsoft.com/office/drawing/2014/main" id="{D2475598-6999-5041-8C9B-764A51D91F3B}"/>
              </a:ext>
            </a:extLst>
          </p:cNvPr>
          <p:cNvSpPr/>
          <p:nvPr/>
        </p:nvSpPr>
        <p:spPr>
          <a:xfrm>
            <a:off x="2946879" y="2498354"/>
            <a:ext cx="99408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Software Engineering &amp; Artificial Intelligence</a:t>
            </a:r>
          </a:p>
        </p:txBody>
      </p:sp>
      <p:sp>
        <p:nvSpPr>
          <p:cNvPr id="10" name="Freeform 9">
            <a:extLst>
              <a:ext uri="{FF2B5EF4-FFF2-40B4-BE49-F238E27FC236}">
                <a16:creationId xmlns:a16="http://schemas.microsoft.com/office/drawing/2014/main" id="{6CDADB29-1A38-544C-A68A-5DE829B3B438}"/>
              </a:ext>
            </a:extLst>
          </p:cNvPr>
          <p:cNvSpPr/>
          <p:nvPr/>
        </p:nvSpPr>
        <p:spPr>
          <a:xfrm>
            <a:off x="4254507" y="1237879"/>
            <a:ext cx="7646660" cy="899628"/>
          </a:xfrm>
          <a:custGeom>
            <a:avLst/>
            <a:gdLst>
              <a:gd name="connsiteX0" fmla="*/ 0 w 7491121"/>
              <a:gd name="connsiteY0" fmla="*/ 167481 h 1674812"/>
              <a:gd name="connsiteX1" fmla="*/ 167481 w 7491121"/>
              <a:gd name="connsiteY1" fmla="*/ 0 h 1674812"/>
              <a:gd name="connsiteX2" fmla="*/ 7323640 w 7491121"/>
              <a:gd name="connsiteY2" fmla="*/ 0 h 1674812"/>
              <a:gd name="connsiteX3" fmla="*/ 7491121 w 7491121"/>
              <a:gd name="connsiteY3" fmla="*/ 167481 h 1674812"/>
              <a:gd name="connsiteX4" fmla="*/ 7491121 w 7491121"/>
              <a:gd name="connsiteY4" fmla="*/ 1507331 h 1674812"/>
              <a:gd name="connsiteX5" fmla="*/ 7323640 w 7491121"/>
              <a:gd name="connsiteY5" fmla="*/ 1674812 h 1674812"/>
              <a:gd name="connsiteX6" fmla="*/ 167481 w 7491121"/>
              <a:gd name="connsiteY6" fmla="*/ 1674812 h 1674812"/>
              <a:gd name="connsiteX7" fmla="*/ 0 w 7491121"/>
              <a:gd name="connsiteY7" fmla="*/ 1507331 h 1674812"/>
              <a:gd name="connsiteX8" fmla="*/ 0 w 7491121"/>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91121" h="1674812">
                <a:moveTo>
                  <a:pt x="0" y="167481"/>
                </a:moveTo>
                <a:cubicBezTo>
                  <a:pt x="0" y="74984"/>
                  <a:pt x="74984" y="0"/>
                  <a:pt x="167481" y="0"/>
                </a:cubicBezTo>
                <a:lnTo>
                  <a:pt x="7323640" y="0"/>
                </a:lnTo>
                <a:cubicBezTo>
                  <a:pt x="7416137" y="0"/>
                  <a:pt x="7491121" y="74984"/>
                  <a:pt x="7491121" y="167481"/>
                </a:cubicBezTo>
                <a:lnTo>
                  <a:pt x="7491121" y="1507331"/>
                </a:lnTo>
                <a:cubicBezTo>
                  <a:pt x="7491121" y="1599828"/>
                  <a:pt x="7416137" y="1674812"/>
                  <a:pt x="7323640"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24314" tIns="224314" rIns="224314" bIns="224314" numCol="1" spcCol="1270" anchor="ctr" anchorCtr="0">
            <a:noAutofit/>
          </a:bodyPr>
          <a:lstStyle/>
          <a:p>
            <a:pPr marL="0" lvl="0" indent="0" algn="ctr" defTabSz="2044700">
              <a:lnSpc>
                <a:spcPct val="90000"/>
              </a:lnSpc>
              <a:spcBef>
                <a:spcPct val="0"/>
              </a:spcBef>
              <a:spcAft>
                <a:spcPct val="35000"/>
              </a:spcAft>
              <a:buNone/>
            </a:pPr>
            <a:r>
              <a:rPr lang="en-GB" sz="4000" kern="1200" dirty="0"/>
              <a:t>Undergraduate</a:t>
            </a:r>
            <a:endParaRPr lang="en-GB" sz="4600" kern="1200" dirty="0"/>
          </a:p>
        </p:txBody>
      </p:sp>
      <p:sp>
        <p:nvSpPr>
          <p:cNvPr id="11" name="Freeform 10">
            <a:extLst>
              <a:ext uri="{FF2B5EF4-FFF2-40B4-BE49-F238E27FC236}">
                <a16:creationId xmlns:a16="http://schemas.microsoft.com/office/drawing/2014/main" id="{74BDB540-91A9-274F-B288-FBE1B5F28611}"/>
              </a:ext>
            </a:extLst>
          </p:cNvPr>
          <p:cNvSpPr/>
          <p:nvPr/>
        </p:nvSpPr>
        <p:spPr>
          <a:xfrm>
            <a:off x="4254508" y="2498354"/>
            <a:ext cx="764824"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Applied Computing</a:t>
            </a:r>
          </a:p>
        </p:txBody>
      </p:sp>
      <p:sp>
        <p:nvSpPr>
          <p:cNvPr id="12" name="Freeform 11">
            <a:extLst>
              <a:ext uri="{FF2B5EF4-FFF2-40B4-BE49-F238E27FC236}">
                <a16:creationId xmlns:a16="http://schemas.microsoft.com/office/drawing/2014/main" id="{A7DE97E0-CF9F-4146-8F8F-00ABAE36F8A7}"/>
              </a:ext>
            </a:extLst>
          </p:cNvPr>
          <p:cNvSpPr/>
          <p:nvPr/>
        </p:nvSpPr>
        <p:spPr>
          <a:xfrm>
            <a:off x="7855261" y="2499135"/>
            <a:ext cx="627652"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Software 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ff x="6912123" y="2498345"/>
            <a:ext cx="764824"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Networks &amp; Cybersecurity</a:t>
            </a:r>
          </a:p>
        </p:txBody>
      </p:sp>
      <p:sp>
        <p:nvSpPr>
          <p:cNvPr id="14" name="Freeform 13">
            <a:extLst>
              <a:ext uri="{FF2B5EF4-FFF2-40B4-BE49-F238E27FC236}">
                <a16:creationId xmlns:a16="http://schemas.microsoft.com/office/drawing/2014/main" id="{BE4F148E-E8E3-B04A-9533-5CB107080C06}"/>
              </a:ext>
            </a:extLst>
          </p:cNvPr>
          <p:cNvSpPr/>
          <p:nvPr/>
        </p:nvSpPr>
        <p:spPr>
          <a:xfrm>
            <a:off x="6051936" y="2498744"/>
            <a:ext cx="72127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Data </a:t>
            </a:r>
            <a:r>
              <a:rPr lang="en-GB" sz="2400" dirty="0"/>
              <a:t>&amp; Information Systems</a:t>
            </a:r>
            <a:endParaRPr lang="en-GB" sz="2400" kern="1200" dirty="0"/>
          </a:p>
        </p:txBody>
      </p:sp>
      <p:sp>
        <p:nvSpPr>
          <p:cNvPr id="15" name="Freeform 14">
            <a:extLst>
              <a:ext uri="{FF2B5EF4-FFF2-40B4-BE49-F238E27FC236}">
                <a16:creationId xmlns:a16="http://schemas.microsoft.com/office/drawing/2014/main" id="{9BD65BA4-8715-824D-922D-01167A8E0925}"/>
              </a:ext>
            </a:extLst>
          </p:cNvPr>
          <p:cNvSpPr/>
          <p:nvPr/>
        </p:nvSpPr>
        <p:spPr>
          <a:xfrm>
            <a:off x="8689200" y="2498344"/>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Games Design and Games Development</a:t>
            </a:r>
          </a:p>
        </p:txBody>
      </p:sp>
      <p:sp>
        <p:nvSpPr>
          <p:cNvPr id="16" name="Freeform 15">
            <a:extLst>
              <a:ext uri="{FF2B5EF4-FFF2-40B4-BE49-F238E27FC236}">
                <a16:creationId xmlns:a16="http://schemas.microsoft.com/office/drawing/2014/main" id="{3B2A223F-89FF-3045-9AB0-BFABBD86D267}"/>
              </a:ext>
            </a:extLst>
          </p:cNvPr>
          <p:cNvSpPr/>
          <p:nvPr/>
        </p:nvSpPr>
        <p:spPr>
          <a:xfrm>
            <a:off x="10369190" y="2499525"/>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Electrical &amp; Electronics Engineering</a:t>
            </a:r>
          </a:p>
        </p:txBody>
      </p:sp>
      <p:sp>
        <p:nvSpPr>
          <p:cNvPr id="18" name="Freeform 13">
            <a:extLst>
              <a:ext uri="{FF2B5EF4-FFF2-40B4-BE49-F238E27FC236}">
                <a16:creationId xmlns:a16="http://schemas.microsoft.com/office/drawing/2014/main" id="{6E0CF1A9-A214-4056-899E-A4860C48A2F3}"/>
              </a:ext>
            </a:extLst>
          </p:cNvPr>
          <p:cNvSpPr/>
          <p:nvPr/>
        </p:nvSpPr>
        <p:spPr>
          <a:xfrm>
            <a:off x="5171416" y="2498348"/>
            <a:ext cx="728436"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Animation and VFX</a:t>
            </a:r>
          </a:p>
        </p:txBody>
      </p:sp>
      <p:sp>
        <p:nvSpPr>
          <p:cNvPr id="4" name="Freeform 15">
            <a:extLst>
              <a:ext uri="{FF2B5EF4-FFF2-40B4-BE49-F238E27FC236}">
                <a16:creationId xmlns:a16="http://schemas.microsoft.com/office/drawing/2014/main" id="{3CD9716E-51CC-0ED6-E87F-DF74C787B2F7}"/>
              </a:ext>
            </a:extLst>
          </p:cNvPr>
          <p:cNvSpPr/>
          <p:nvPr/>
        </p:nvSpPr>
        <p:spPr>
          <a:xfrm>
            <a:off x="9524495" y="2499525"/>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 Web Development</a:t>
            </a:r>
          </a:p>
        </p:txBody>
      </p:sp>
      <p:sp>
        <p:nvSpPr>
          <p:cNvPr id="17" name="Freeform 15">
            <a:extLst>
              <a:ext uri="{FF2B5EF4-FFF2-40B4-BE49-F238E27FC236}">
                <a16:creationId xmlns:a16="http://schemas.microsoft.com/office/drawing/2014/main" id="{B46D65BF-22C3-2041-E0B8-10AC7A250444}"/>
              </a:ext>
            </a:extLst>
          </p:cNvPr>
          <p:cNvSpPr/>
          <p:nvPr/>
        </p:nvSpPr>
        <p:spPr>
          <a:xfrm>
            <a:off x="11214458" y="2515349"/>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Embedded Electronic Systems</a:t>
            </a:r>
          </a:p>
        </p:txBody>
      </p:sp>
    </p:spTree>
    <p:extLst>
      <p:ext uri="{BB962C8B-B14F-4D97-AF65-F5344CB8AC3E}">
        <p14:creationId xmlns:p14="http://schemas.microsoft.com/office/powerpoint/2010/main" val="3422097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Applied Computing Management Team</a:t>
            </a:r>
          </a:p>
        </p:txBody>
      </p:sp>
      <p:pic>
        <p:nvPicPr>
          <p:cNvPr id="1026" name="Picture 2" descr="kapilan radhakrishnan">
            <a:extLst>
              <a:ext uri="{FF2B5EF4-FFF2-40B4-BE49-F238E27FC236}">
                <a16:creationId xmlns:a16="http://schemas.microsoft.com/office/drawing/2014/main" id="{E0F63ECF-0FAD-49EC-ABA2-4725FC896F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7301" y="1315021"/>
            <a:ext cx="1983610" cy="25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F329E87E-E14D-4A9E-9970-2AEE75F9D1C4}"/>
              </a:ext>
            </a:extLst>
          </p:cNvPr>
          <p:cNvSpPr>
            <a:spLocks noGrp="1"/>
          </p:cNvSpPr>
          <p:nvPr>
            <p:ph idx="1"/>
          </p:nvPr>
        </p:nvSpPr>
        <p:spPr>
          <a:xfrm>
            <a:off x="1932192" y="4203780"/>
            <a:ext cx="4067916" cy="1251623"/>
          </a:xfrm>
        </p:spPr>
        <p:txBody>
          <a:bodyPr>
            <a:normAutofit/>
          </a:bodyPr>
          <a:lstStyle/>
          <a:p>
            <a:pPr marL="0" indent="0">
              <a:buNone/>
            </a:pPr>
            <a:r>
              <a:rPr lang="en-GB" sz="2400" b="1" dirty="0"/>
              <a:t>Dr Kapilan Radhakrishnan Academic Director</a:t>
            </a:r>
          </a:p>
        </p:txBody>
      </p:sp>
      <p:pic>
        <p:nvPicPr>
          <p:cNvPr id="1031" name="Picture 7" descr="gt">
            <a:extLst>
              <a:ext uri="{FF2B5EF4-FFF2-40B4-BE49-F238E27FC236}">
                <a16:creationId xmlns:a16="http://schemas.microsoft.com/office/drawing/2014/main" id="{1792AF0C-2C13-48FD-9CA2-D6A0C41565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02257" y="1318752"/>
            <a:ext cx="2121760" cy="254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6813A29D-AE0D-1B1F-1F97-D5916FF72A4B}"/>
              </a:ext>
            </a:extLst>
          </p:cNvPr>
          <p:cNvSpPr txBox="1">
            <a:spLocks/>
          </p:cNvSpPr>
          <p:nvPr/>
        </p:nvSpPr>
        <p:spPr>
          <a:xfrm>
            <a:off x="7686171" y="3955550"/>
            <a:ext cx="3799233" cy="1583698"/>
          </a:xfrm>
          <a:prstGeom prst="rect">
            <a:avLst/>
          </a:prstGeom>
        </p:spPr>
        <p:txBody>
          <a:bodyPr vert="horz" wrap="none" lIns="0" tIns="0" rIns="0" bIns="0" rtlCol="0" anchor="t" anchorCtr="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solidFill>
                  <a:schemeClr val="tx1"/>
                </a:solidFill>
              </a:rPr>
              <a:t>Ms Gaynor Thomas</a:t>
            </a:r>
          </a:p>
          <a:p>
            <a:r>
              <a:rPr lang="en-GB" sz="1800" b="1" dirty="0">
                <a:solidFill>
                  <a:schemeClr val="tx1"/>
                </a:solidFill>
              </a:rPr>
              <a:t>Assistant Academic Director &amp; </a:t>
            </a:r>
          </a:p>
          <a:p>
            <a:r>
              <a:rPr lang="en-GB" sz="1800" b="1" dirty="0">
                <a:solidFill>
                  <a:schemeClr val="tx1"/>
                </a:solidFill>
              </a:rPr>
              <a:t>Digital Degree Apprenticeships </a:t>
            </a:r>
          </a:p>
          <a:p>
            <a:r>
              <a:rPr lang="en-GB" sz="1800" b="1" dirty="0">
                <a:solidFill>
                  <a:schemeClr val="tx1"/>
                </a:solidFill>
              </a:rPr>
              <a:t>Programme Manager</a:t>
            </a:r>
          </a:p>
          <a:p>
            <a:r>
              <a:rPr lang="en-GB" sz="1800" b="1" dirty="0">
                <a:solidFill>
                  <a:schemeClr val="tx1"/>
                </a:solidFill>
              </a:rPr>
              <a:t>Moodle Champion</a:t>
            </a:r>
          </a:p>
        </p:txBody>
      </p:sp>
    </p:spTree>
    <p:extLst>
      <p:ext uri="{BB962C8B-B14F-4D97-AF65-F5344CB8AC3E}">
        <p14:creationId xmlns:p14="http://schemas.microsoft.com/office/powerpoint/2010/main" val="647766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17587" y="318710"/>
            <a:ext cx="7479659" cy="606549"/>
          </a:xfrm>
        </p:spPr>
        <p:txBody>
          <a:bodyPr>
            <a:noAutofit/>
          </a:bodyPr>
          <a:lstStyle/>
          <a:p>
            <a:r>
              <a:rPr lang="en-GB" sz="3600" b="1" dirty="0">
                <a:solidFill>
                  <a:schemeClr val="accent1">
                    <a:lumMod val="75000"/>
                  </a:schemeClr>
                </a:solidFill>
              </a:rPr>
              <a:t>Computer Science Programme Team</a:t>
            </a:r>
          </a:p>
        </p:txBody>
      </p:sp>
      <p:pic>
        <p:nvPicPr>
          <p:cNvPr id="1032" name="Picture 8" descr="glj">
            <a:extLst>
              <a:ext uri="{FF2B5EF4-FFF2-40B4-BE49-F238E27FC236}">
                <a16:creationId xmlns:a16="http://schemas.microsoft.com/office/drawing/2014/main" id="{5F5FF55E-2A75-463E-9912-E42FAF6BB8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1599" y="1282266"/>
            <a:ext cx="1538777" cy="167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Content Placeholder 2">
            <a:extLst>
              <a:ext uri="{FF2B5EF4-FFF2-40B4-BE49-F238E27FC236}">
                <a16:creationId xmlns:a16="http://schemas.microsoft.com/office/drawing/2014/main" id="{D5961EF9-5A93-4F54-A579-B735176A5441}"/>
              </a:ext>
            </a:extLst>
          </p:cNvPr>
          <p:cNvSpPr txBox="1">
            <a:spLocks/>
          </p:cNvSpPr>
          <p:nvPr/>
        </p:nvSpPr>
        <p:spPr>
          <a:xfrm>
            <a:off x="801599" y="3094874"/>
            <a:ext cx="1754628" cy="30342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a:solidFill>
                  <a:schemeClr val="tx1"/>
                </a:solidFill>
              </a:rPr>
              <a:t>Gareth Jones</a:t>
            </a:r>
          </a:p>
        </p:txBody>
      </p:sp>
      <p:pic>
        <p:nvPicPr>
          <p:cNvPr id="10" name="Picture 9" descr="A person wearing glasses&#10;&#10;Description automatically generated with low confidence">
            <a:extLst>
              <a:ext uri="{FF2B5EF4-FFF2-40B4-BE49-F238E27FC236}">
                <a16:creationId xmlns:a16="http://schemas.microsoft.com/office/drawing/2014/main" id="{D12D9A9E-3EDD-EF48-145E-C54718F0967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53675" y="1282266"/>
            <a:ext cx="1499487" cy="1662664"/>
          </a:xfrm>
          <a:prstGeom prst="rect">
            <a:avLst/>
          </a:prstGeom>
          <a:noFill/>
          <a:ln>
            <a:noFill/>
          </a:ln>
        </p:spPr>
      </p:pic>
      <p:sp>
        <p:nvSpPr>
          <p:cNvPr id="11" name="Content Placeholder 2">
            <a:extLst>
              <a:ext uri="{FF2B5EF4-FFF2-40B4-BE49-F238E27FC236}">
                <a16:creationId xmlns:a16="http://schemas.microsoft.com/office/drawing/2014/main" id="{1C03E37E-3BCB-D026-43C4-40F849C9B806}"/>
              </a:ext>
            </a:extLst>
          </p:cNvPr>
          <p:cNvSpPr txBox="1">
            <a:spLocks/>
          </p:cNvSpPr>
          <p:nvPr/>
        </p:nvSpPr>
        <p:spPr>
          <a:xfrm>
            <a:off x="2800653" y="3060729"/>
            <a:ext cx="1591089" cy="52729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James Williams</a:t>
            </a:r>
          </a:p>
        </p:txBody>
      </p:sp>
      <p:sp>
        <p:nvSpPr>
          <p:cNvPr id="12" name="Content Placeholder 2">
            <a:extLst>
              <a:ext uri="{FF2B5EF4-FFF2-40B4-BE49-F238E27FC236}">
                <a16:creationId xmlns:a16="http://schemas.microsoft.com/office/drawing/2014/main" id="{7218EAEB-D678-0945-4F5A-79982CCB8BFF}"/>
              </a:ext>
            </a:extLst>
          </p:cNvPr>
          <p:cNvSpPr txBox="1">
            <a:spLocks/>
          </p:cNvSpPr>
          <p:nvPr/>
        </p:nvSpPr>
        <p:spPr>
          <a:xfrm>
            <a:off x="4577750" y="3117341"/>
            <a:ext cx="1977630" cy="35033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err="1">
                <a:solidFill>
                  <a:schemeClr val="tx1"/>
                </a:solidFill>
              </a:rPr>
              <a:t>Divya</a:t>
            </a:r>
            <a:r>
              <a:rPr lang="en-GB" sz="1350" dirty="0">
                <a:solidFill>
                  <a:schemeClr val="tx1"/>
                </a:solidFill>
              </a:rPr>
              <a:t> Chidambaram </a:t>
            </a:r>
          </a:p>
        </p:txBody>
      </p:sp>
      <p:pic>
        <p:nvPicPr>
          <p:cNvPr id="13" name="Picture 2" descr="Divya looks towards the camera. She wears a bindi and a pale blue scarf over a dark blue top. a">
            <a:extLst>
              <a:ext uri="{FF2B5EF4-FFF2-40B4-BE49-F238E27FC236}">
                <a16:creationId xmlns:a16="http://schemas.microsoft.com/office/drawing/2014/main" id="{70DC0B7C-AD63-8A9C-1C04-05D100E00C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7750" y="1289340"/>
            <a:ext cx="1401974" cy="16626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md">
            <a:extLst>
              <a:ext uri="{FF2B5EF4-FFF2-40B4-BE49-F238E27FC236}">
                <a16:creationId xmlns:a16="http://schemas.microsoft.com/office/drawing/2014/main" id="{3F05D7A2-BE48-F705-7AD8-633DB6CA337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73949" y="1282266"/>
            <a:ext cx="1484291" cy="177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Nitheesh Murugan Kaliyamurthy">
            <a:extLst>
              <a:ext uri="{FF2B5EF4-FFF2-40B4-BE49-F238E27FC236}">
                <a16:creationId xmlns:a16="http://schemas.microsoft.com/office/drawing/2014/main" id="{917EF5C9-00C4-8354-16D6-C493673CCA8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63957" y="1274559"/>
            <a:ext cx="1433290" cy="178617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06EC348A-4F64-2AC2-0086-0E2E9D536203}"/>
              </a:ext>
            </a:extLst>
          </p:cNvPr>
          <p:cNvSpPr txBox="1">
            <a:spLocks/>
          </p:cNvSpPr>
          <p:nvPr/>
        </p:nvSpPr>
        <p:spPr>
          <a:xfrm>
            <a:off x="8705888" y="3076078"/>
            <a:ext cx="1326698" cy="43285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Mike Dacey </a:t>
            </a:r>
          </a:p>
        </p:txBody>
      </p:sp>
      <p:sp>
        <p:nvSpPr>
          <p:cNvPr id="14" name="Content Placeholder 2">
            <a:extLst>
              <a:ext uri="{FF2B5EF4-FFF2-40B4-BE49-F238E27FC236}">
                <a16:creationId xmlns:a16="http://schemas.microsoft.com/office/drawing/2014/main" id="{68C6350B-F774-E362-D565-BE66C0E67274}"/>
              </a:ext>
            </a:extLst>
          </p:cNvPr>
          <p:cNvSpPr txBox="1">
            <a:spLocks/>
          </p:cNvSpPr>
          <p:nvPr/>
        </p:nvSpPr>
        <p:spPr>
          <a:xfrm>
            <a:off x="6484010" y="3110880"/>
            <a:ext cx="1786917" cy="4269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Nitheesh Kaliyamurthy</a:t>
            </a:r>
          </a:p>
        </p:txBody>
      </p:sp>
      <p:sp>
        <p:nvSpPr>
          <p:cNvPr id="15" name="Content Placeholder 2">
            <a:extLst>
              <a:ext uri="{FF2B5EF4-FFF2-40B4-BE49-F238E27FC236}">
                <a16:creationId xmlns:a16="http://schemas.microsoft.com/office/drawing/2014/main" id="{84EFCCDF-C168-DDFD-9E35-9896FD8AB174}"/>
              </a:ext>
            </a:extLst>
          </p:cNvPr>
          <p:cNvSpPr txBox="1">
            <a:spLocks/>
          </p:cNvSpPr>
          <p:nvPr/>
        </p:nvSpPr>
        <p:spPr>
          <a:xfrm>
            <a:off x="8781221" y="5223434"/>
            <a:ext cx="117603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Mark Huntly</a:t>
            </a:r>
          </a:p>
        </p:txBody>
      </p:sp>
      <p:sp>
        <p:nvSpPr>
          <p:cNvPr id="16" name="Content Placeholder 2">
            <a:extLst>
              <a:ext uri="{FF2B5EF4-FFF2-40B4-BE49-F238E27FC236}">
                <a16:creationId xmlns:a16="http://schemas.microsoft.com/office/drawing/2014/main" id="{F96D36A1-5A97-F54B-1ECF-95BF8413D182}"/>
              </a:ext>
            </a:extLst>
          </p:cNvPr>
          <p:cNvSpPr txBox="1">
            <a:spLocks/>
          </p:cNvSpPr>
          <p:nvPr/>
        </p:nvSpPr>
        <p:spPr>
          <a:xfrm>
            <a:off x="10563570" y="5202260"/>
            <a:ext cx="147127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Nathan Morgan</a:t>
            </a:r>
          </a:p>
        </p:txBody>
      </p:sp>
      <p:pic>
        <p:nvPicPr>
          <p:cNvPr id="18" name="Picture 17" descr="A person in a white shirt&#10;&#10;Description automatically generated">
            <a:extLst>
              <a:ext uri="{FF2B5EF4-FFF2-40B4-BE49-F238E27FC236}">
                <a16:creationId xmlns:a16="http://schemas.microsoft.com/office/drawing/2014/main" id="{90AA9BCA-763E-28FC-1744-95C2542E9C40}"/>
              </a:ext>
            </a:extLst>
          </p:cNvPr>
          <p:cNvPicPr>
            <a:picLocks noChangeAspect="1"/>
          </p:cNvPicPr>
          <p:nvPr/>
        </p:nvPicPr>
        <p:blipFill>
          <a:blip r:embed="rId7"/>
          <a:stretch>
            <a:fillRect/>
          </a:stretch>
        </p:blipFill>
        <p:spPr>
          <a:xfrm>
            <a:off x="8602306" y="3524285"/>
            <a:ext cx="1484291" cy="1707292"/>
          </a:xfrm>
          <a:prstGeom prst="rect">
            <a:avLst/>
          </a:prstGeom>
        </p:spPr>
      </p:pic>
      <p:pic>
        <p:nvPicPr>
          <p:cNvPr id="23" name="Picture 22" descr="A person with a beard&#10;&#10;Description automatically generated">
            <a:extLst>
              <a:ext uri="{FF2B5EF4-FFF2-40B4-BE49-F238E27FC236}">
                <a16:creationId xmlns:a16="http://schemas.microsoft.com/office/drawing/2014/main" id="{8799DA29-6C98-272A-531A-2603E722A585}"/>
              </a:ext>
            </a:extLst>
          </p:cNvPr>
          <p:cNvPicPr>
            <a:picLocks noChangeAspect="1"/>
          </p:cNvPicPr>
          <p:nvPr/>
        </p:nvPicPr>
        <p:blipFill>
          <a:blip r:embed="rId8"/>
          <a:stretch>
            <a:fillRect/>
          </a:stretch>
        </p:blipFill>
        <p:spPr>
          <a:xfrm>
            <a:off x="10556163" y="3526304"/>
            <a:ext cx="1283199" cy="1655740"/>
          </a:xfrm>
          <a:prstGeom prst="rect">
            <a:avLst/>
          </a:prstGeom>
        </p:spPr>
      </p:pic>
      <p:pic>
        <p:nvPicPr>
          <p:cNvPr id="3" name="Picture 2" descr="A person with a beard and glasses&#10;&#10;Description automatically generated with medium confidence">
            <a:extLst>
              <a:ext uri="{FF2B5EF4-FFF2-40B4-BE49-F238E27FC236}">
                <a16:creationId xmlns:a16="http://schemas.microsoft.com/office/drawing/2014/main" id="{291C9ECE-E952-C13A-D722-A29AEF7F217C}"/>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93675" y="3496655"/>
            <a:ext cx="1591089" cy="1762552"/>
          </a:xfrm>
          <a:prstGeom prst="rect">
            <a:avLst/>
          </a:prstGeom>
          <a:noFill/>
          <a:ln>
            <a:noFill/>
          </a:ln>
        </p:spPr>
      </p:pic>
      <p:sp>
        <p:nvSpPr>
          <p:cNvPr id="17" name="Content Placeholder 2">
            <a:extLst>
              <a:ext uri="{FF2B5EF4-FFF2-40B4-BE49-F238E27FC236}">
                <a16:creationId xmlns:a16="http://schemas.microsoft.com/office/drawing/2014/main" id="{F5641C7C-5461-4D17-6FD7-27B6322C7729}"/>
              </a:ext>
            </a:extLst>
          </p:cNvPr>
          <p:cNvSpPr txBox="1">
            <a:spLocks/>
          </p:cNvSpPr>
          <p:nvPr/>
        </p:nvSpPr>
        <p:spPr>
          <a:xfrm>
            <a:off x="758607" y="5302263"/>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Tim Bashford</a:t>
            </a:r>
          </a:p>
        </p:txBody>
      </p:sp>
      <p:pic>
        <p:nvPicPr>
          <p:cNvPr id="22" name="Picture 21" descr="Medium shot of a person smiling&#10;&#10;Description automatically generated">
            <a:extLst>
              <a:ext uri="{FF2B5EF4-FFF2-40B4-BE49-F238E27FC236}">
                <a16:creationId xmlns:a16="http://schemas.microsoft.com/office/drawing/2014/main" id="{561705C4-2189-87C7-8610-CF5B469AA964}"/>
              </a:ext>
            </a:extLst>
          </p:cNvPr>
          <p:cNvPicPr>
            <a:picLocks noChangeAspect="1"/>
          </p:cNvPicPr>
          <p:nvPr/>
        </p:nvPicPr>
        <p:blipFill>
          <a:blip r:embed="rId10"/>
          <a:stretch>
            <a:fillRect/>
          </a:stretch>
        </p:blipFill>
        <p:spPr>
          <a:xfrm>
            <a:off x="2678019" y="3503431"/>
            <a:ext cx="1499486" cy="1798831"/>
          </a:xfrm>
          <a:prstGeom prst="rect">
            <a:avLst/>
          </a:prstGeom>
        </p:spPr>
      </p:pic>
      <p:sp>
        <p:nvSpPr>
          <p:cNvPr id="24" name="Content Placeholder 2">
            <a:extLst>
              <a:ext uri="{FF2B5EF4-FFF2-40B4-BE49-F238E27FC236}">
                <a16:creationId xmlns:a16="http://schemas.microsoft.com/office/drawing/2014/main" id="{90553C1A-567D-586A-2C90-C198E974AE28}"/>
              </a:ext>
            </a:extLst>
          </p:cNvPr>
          <p:cNvSpPr txBox="1">
            <a:spLocks/>
          </p:cNvSpPr>
          <p:nvPr/>
        </p:nvSpPr>
        <p:spPr>
          <a:xfrm>
            <a:off x="2862806" y="5347522"/>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err="1">
                <a:solidFill>
                  <a:schemeClr val="tx1"/>
                </a:solidFill>
              </a:rPr>
              <a:t>Seena</a:t>
            </a:r>
            <a:r>
              <a:rPr lang="en-GB" sz="1600" dirty="0">
                <a:solidFill>
                  <a:schemeClr val="tx1"/>
                </a:solidFill>
              </a:rPr>
              <a:t> Joseph</a:t>
            </a:r>
          </a:p>
        </p:txBody>
      </p:sp>
      <p:pic>
        <p:nvPicPr>
          <p:cNvPr id="25" name="Picture 24">
            <a:extLst>
              <a:ext uri="{FF2B5EF4-FFF2-40B4-BE49-F238E27FC236}">
                <a16:creationId xmlns:a16="http://schemas.microsoft.com/office/drawing/2014/main" id="{182D530D-AD9A-9BEB-79C9-A2BECD26A73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636168" y="3588024"/>
            <a:ext cx="1570568" cy="1635410"/>
          </a:xfrm>
          <a:prstGeom prst="rect">
            <a:avLst/>
          </a:prstGeom>
        </p:spPr>
      </p:pic>
      <p:sp>
        <p:nvSpPr>
          <p:cNvPr id="26" name="Content Placeholder 2">
            <a:extLst>
              <a:ext uri="{FF2B5EF4-FFF2-40B4-BE49-F238E27FC236}">
                <a16:creationId xmlns:a16="http://schemas.microsoft.com/office/drawing/2014/main" id="{AAB6A436-68C3-5FAC-EA9E-4C9404A9E60C}"/>
              </a:ext>
            </a:extLst>
          </p:cNvPr>
          <p:cNvSpPr txBox="1">
            <a:spLocks/>
          </p:cNvSpPr>
          <p:nvPr/>
        </p:nvSpPr>
        <p:spPr>
          <a:xfrm>
            <a:off x="4636168" y="5332878"/>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Carlene Campbell</a:t>
            </a:r>
          </a:p>
        </p:txBody>
      </p:sp>
      <p:pic>
        <p:nvPicPr>
          <p:cNvPr id="27" name="Picture 26">
            <a:extLst>
              <a:ext uri="{FF2B5EF4-FFF2-40B4-BE49-F238E27FC236}">
                <a16:creationId xmlns:a16="http://schemas.microsoft.com/office/drawing/2014/main" id="{A52222DA-71F6-7DA9-B1B6-D24EC46C7375}"/>
              </a:ext>
            </a:extLst>
          </p:cNvPr>
          <p:cNvPicPr>
            <a:picLocks noChangeAspect="1"/>
          </p:cNvPicPr>
          <p:nvPr/>
        </p:nvPicPr>
        <p:blipFill>
          <a:blip r:embed="rId12" cstate="print">
            <a:extLst>
              <a:ext uri="{28A0092B-C50C-407E-A947-70E740481C1C}">
                <a14:useLocalDpi xmlns:a14="http://schemas.microsoft.com/office/drawing/2010/main" val="0"/>
              </a:ext>
            </a:extLst>
          </a:blip>
          <a:srcRect l="22831" t="34812" r="27397" b="19795"/>
          <a:stretch>
            <a:fillRect/>
          </a:stretch>
        </p:blipFill>
        <p:spPr>
          <a:xfrm>
            <a:off x="6706352" y="3586742"/>
            <a:ext cx="1396337" cy="1707292"/>
          </a:xfrm>
          <a:prstGeom prst="rect">
            <a:avLst/>
          </a:prstGeom>
        </p:spPr>
      </p:pic>
      <p:sp>
        <p:nvSpPr>
          <p:cNvPr id="28" name="Content Placeholder 2">
            <a:extLst>
              <a:ext uri="{FF2B5EF4-FFF2-40B4-BE49-F238E27FC236}">
                <a16:creationId xmlns:a16="http://schemas.microsoft.com/office/drawing/2014/main" id="{C32B2350-4A23-A3E6-F2A7-A74FD97D622A}"/>
              </a:ext>
            </a:extLst>
          </p:cNvPr>
          <p:cNvSpPr txBox="1">
            <a:spLocks/>
          </p:cNvSpPr>
          <p:nvPr/>
        </p:nvSpPr>
        <p:spPr>
          <a:xfrm>
            <a:off x="6574271" y="5347521"/>
            <a:ext cx="1755753"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Munyaradzi </a:t>
            </a:r>
            <a:r>
              <a:rPr lang="en-GB" sz="1600" dirty="0" err="1">
                <a:solidFill>
                  <a:schemeClr val="tx1"/>
                </a:solidFill>
              </a:rPr>
              <a:t>Murira</a:t>
            </a:r>
            <a:r>
              <a:rPr lang="en-GB" sz="1600" dirty="0">
                <a:solidFill>
                  <a:schemeClr val="tx1"/>
                </a:solidFill>
              </a:rPr>
              <a:t> </a:t>
            </a:r>
          </a:p>
        </p:txBody>
      </p:sp>
      <p:pic>
        <p:nvPicPr>
          <p:cNvPr id="29" name="Picture 28" descr="A person wearing glasses&#10;&#10;Description automatically generated with medium confidence">
            <a:extLst>
              <a:ext uri="{FF2B5EF4-FFF2-40B4-BE49-F238E27FC236}">
                <a16:creationId xmlns:a16="http://schemas.microsoft.com/office/drawing/2014/main" id="{E98D752D-BC1B-73F9-302E-864FDB6FCC41}"/>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0317441" y="1240569"/>
            <a:ext cx="1687104" cy="1748858"/>
          </a:xfrm>
          <a:prstGeom prst="rect">
            <a:avLst/>
          </a:prstGeom>
          <a:noFill/>
          <a:ln>
            <a:noFill/>
          </a:ln>
        </p:spPr>
      </p:pic>
      <p:sp>
        <p:nvSpPr>
          <p:cNvPr id="30" name="Content Placeholder 2">
            <a:extLst>
              <a:ext uri="{FF2B5EF4-FFF2-40B4-BE49-F238E27FC236}">
                <a16:creationId xmlns:a16="http://schemas.microsoft.com/office/drawing/2014/main" id="{16AD6C05-F8FF-6DBA-BEDB-C59A268438CE}"/>
              </a:ext>
            </a:extLst>
          </p:cNvPr>
          <p:cNvSpPr txBox="1">
            <a:spLocks/>
          </p:cNvSpPr>
          <p:nvPr/>
        </p:nvSpPr>
        <p:spPr>
          <a:xfrm>
            <a:off x="10484093" y="3090166"/>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Nik Whitehead</a:t>
            </a:r>
          </a:p>
        </p:txBody>
      </p:sp>
    </p:spTree>
    <p:extLst>
      <p:ext uri="{BB962C8B-B14F-4D97-AF65-F5344CB8AC3E}">
        <p14:creationId xmlns:p14="http://schemas.microsoft.com/office/powerpoint/2010/main" val="223847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649264" y="328926"/>
            <a:ext cx="5751536" cy="606549"/>
          </a:xfrm>
        </p:spPr>
        <p:txBody>
          <a:bodyPr>
            <a:noAutofit/>
          </a:bodyPr>
          <a:lstStyle/>
          <a:p>
            <a:r>
              <a:rPr lang="en-GB" sz="3600" b="1" dirty="0">
                <a:solidFill>
                  <a:schemeClr val="accent1">
                    <a:lumMod val="75000"/>
                  </a:schemeClr>
                </a:solidFill>
              </a:rPr>
              <a:t>Electronics Programme Team</a:t>
            </a:r>
          </a:p>
        </p:txBody>
      </p:sp>
      <p:pic>
        <p:nvPicPr>
          <p:cNvPr id="15" name="Picture 14" descr="A person with dark hair wearing a black shirt&#10;&#10;Description automatically generated">
            <a:extLst>
              <a:ext uri="{FF2B5EF4-FFF2-40B4-BE49-F238E27FC236}">
                <a16:creationId xmlns:a16="http://schemas.microsoft.com/office/drawing/2014/main" id="{308C2C04-EADF-93EE-BD66-46E4DE56F8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34481" y="2031253"/>
            <a:ext cx="1450373" cy="1648031"/>
          </a:xfrm>
          <a:prstGeom prst="rect">
            <a:avLst/>
          </a:prstGeom>
        </p:spPr>
      </p:pic>
      <p:sp>
        <p:nvSpPr>
          <p:cNvPr id="16" name="Content Placeholder 2">
            <a:extLst>
              <a:ext uri="{FF2B5EF4-FFF2-40B4-BE49-F238E27FC236}">
                <a16:creationId xmlns:a16="http://schemas.microsoft.com/office/drawing/2014/main" id="{FBB27D8C-17D9-504F-17AF-9BCFCADDCC64}"/>
              </a:ext>
            </a:extLst>
          </p:cNvPr>
          <p:cNvSpPr txBox="1">
            <a:spLocks/>
          </p:cNvSpPr>
          <p:nvPr/>
        </p:nvSpPr>
        <p:spPr>
          <a:xfrm>
            <a:off x="6222796" y="3764897"/>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Jenifer Prince</a:t>
            </a:r>
          </a:p>
        </p:txBody>
      </p:sp>
      <p:sp>
        <p:nvSpPr>
          <p:cNvPr id="5" name="Content Placeholder 2">
            <a:extLst>
              <a:ext uri="{FF2B5EF4-FFF2-40B4-BE49-F238E27FC236}">
                <a16:creationId xmlns:a16="http://schemas.microsoft.com/office/drawing/2014/main" id="{491DF2B0-9E74-5A2C-E832-322E0396573B}"/>
              </a:ext>
            </a:extLst>
          </p:cNvPr>
          <p:cNvSpPr txBox="1">
            <a:spLocks/>
          </p:cNvSpPr>
          <p:nvPr/>
        </p:nvSpPr>
        <p:spPr>
          <a:xfrm>
            <a:off x="3877081" y="3722798"/>
            <a:ext cx="1662454" cy="5406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Steve Mosey</a:t>
            </a:r>
          </a:p>
        </p:txBody>
      </p:sp>
      <p:pic>
        <p:nvPicPr>
          <p:cNvPr id="9" name="Picture 8">
            <a:extLst>
              <a:ext uri="{FF2B5EF4-FFF2-40B4-BE49-F238E27FC236}">
                <a16:creationId xmlns:a16="http://schemas.microsoft.com/office/drawing/2014/main" id="{FF339AAE-AA51-EC65-FB2B-E8B4078D122B}"/>
              </a:ext>
            </a:extLst>
          </p:cNvPr>
          <p:cNvPicPr>
            <a:picLocks noChangeAspect="1"/>
          </p:cNvPicPr>
          <p:nvPr/>
        </p:nvPicPr>
        <p:blipFill>
          <a:blip r:embed="rId3"/>
          <a:stretch>
            <a:fillRect/>
          </a:stretch>
        </p:blipFill>
        <p:spPr>
          <a:xfrm>
            <a:off x="3697366" y="2031254"/>
            <a:ext cx="1409806" cy="1600630"/>
          </a:xfrm>
          <a:prstGeom prst="rect">
            <a:avLst/>
          </a:prstGeom>
        </p:spPr>
      </p:pic>
      <p:pic>
        <p:nvPicPr>
          <p:cNvPr id="11" name="Picture 10" descr="A person with a beard and mustache&#10;&#10;Description automatically generated">
            <a:extLst>
              <a:ext uri="{FF2B5EF4-FFF2-40B4-BE49-F238E27FC236}">
                <a16:creationId xmlns:a16="http://schemas.microsoft.com/office/drawing/2014/main" id="{7188E685-A7DC-7C9D-BDC0-FA2C2B2BCEF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2793" y="2031254"/>
            <a:ext cx="1342077" cy="1648031"/>
          </a:xfrm>
          <a:prstGeom prst="rect">
            <a:avLst/>
          </a:prstGeom>
        </p:spPr>
      </p:pic>
      <p:sp>
        <p:nvSpPr>
          <p:cNvPr id="14" name="Content Placeholder 2">
            <a:extLst>
              <a:ext uri="{FF2B5EF4-FFF2-40B4-BE49-F238E27FC236}">
                <a16:creationId xmlns:a16="http://schemas.microsoft.com/office/drawing/2014/main" id="{6A672713-E80B-94CA-2A57-600E91B6D975}"/>
              </a:ext>
            </a:extLst>
          </p:cNvPr>
          <p:cNvSpPr txBox="1">
            <a:spLocks/>
          </p:cNvSpPr>
          <p:nvPr/>
        </p:nvSpPr>
        <p:spPr>
          <a:xfrm>
            <a:off x="911893" y="3786774"/>
            <a:ext cx="1757488"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Stalin Jacob </a:t>
            </a:r>
            <a:r>
              <a:rPr lang="en-GB" sz="1400" dirty="0" err="1">
                <a:solidFill>
                  <a:schemeClr val="tx1"/>
                </a:solidFill>
              </a:rPr>
              <a:t>Dhas</a:t>
            </a:r>
            <a:endParaRPr lang="en-GB" sz="1400" dirty="0">
              <a:solidFill>
                <a:schemeClr val="tx1"/>
              </a:solidFill>
            </a:endParaRPr>
          </a:p>
          <a:p>
            <a:pPr marL="0" indent="0">
              <a:buNone/>
            </a:pPr>
            <a:r>
              <a:rPr lang="en-GB" sz="1400" dirty="0">
                <a:solidFill>
                  <a:schemeClr val="tx1"/>
                </a:solidFill>
              </a:rPr>
              <a:t>Programme Manager</a:t>
            </a:r>
          </a:p>
        </p:txBody>
      </p:sp>
      <p:pic>
        <p:nvPicPr>
          <p:cNvPr id="18" name="Picture 17" descr="A person wearing glasses&#10;&#10;Description automatically generated with medium confidence">
            <a:extLst>
              <a:ext uri="{FF2B5EF4-FFF2-40B4-BE49-F238E27FC236}">
                <a16:creationId xmlns:a16="http://schemas.microsoft.com/office/drawing/2014/main" id="{EEB45BC8-7AEA-23BF-32F4-EA3B75CA47F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907918" y="2050359"/>
            <a:ext cx="1450373" cy="1648031"/>
          </a:xfrm>
          <a:prstGeom prst="rect">
            <a:avLst/>
          </a:prstGeom>
          <a:noFill/>
          <a:ln>
            <a:noFill/>
          </a:ln>
        </p:spPr>
      </p:pic>
      <p:sp>
        <p:nvSpPr>
          <p:cNvPr id="22" name="Content Placeholder 2">
            <a:extLst>
              <a:ext uri="{FF2B5EF4-FFF2-40B4-BE49-F238E27FC236}">
                <a16:creationId xmlns:a16="http://schemas.microsoft.com/office/drawing/2014/main" id="{DAE87985-B33E-AA16-5C41-763F6ED149CC}"/>
              </a:ext>
            </a:extLst>
          </p:cNvPr>
          <p:cNvSpPr txBox="1">
            <a:spLocks/>
          </p:cNvSpPr>
          <p:nvPr/>
        </p:nvSpPr>
        <p:spPr>
          <a:xfrm>
            <a:off x="8102262" y="3725404"/>
            <a:ext cx="1256029" cy="42557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Gary Jones</a:t>
            </a:r>
          </a:p>
        </p:txBody>
      </p:sp>
      <p:sp>
        <p:nvSpPr>
          <p:cNvPr id="23" name="Rectangle 2">
            <a:extLst>
              <a:ext uri="{FF2B5EF4-FFF2-40B4-BE49-F238E27FC236}">
                <a16:creationId xmlns:a16="http://schemas.microsoft.com/office/drawing/2014/main" id="{8A1601BE-2907-AFF4-E8E7-3ADE5DD57A04}"/>
              </a:ext>
            </a:extLst>
          </p:cNvPr>
          <p:cNvSpPr>
            <a:spLocks noChangeArrowheads="1"/>
          </p:cNvSpPr>
          <p:nvPr/>
        </p:nvSpPr>
        <p:spPr bwMode="auto">
          <a:xfrm>
            <a:off x="3877081" y="3647747"/>
            <a:ext cx="1020766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Image preview">
            <a:extLst>
              <a:ext uri="{FF2B5EF4-FFF2-40B4-BE49-F238E27FC236}">
                <a16:creationId xmlns:a16="http://schemas.microsoft.com/office/drawing/2014/main" id="{4EC5B714-481A-6AEC-9051-38456E5E7669}"/>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l="32492" t="12390" r="22966" b="18996"/>
          <a:stretch>
            <a:fillRect/>
          </a:stretch>
        </p:blipFill>
        <p:spPr bwMode="auto">
          <a:xfrm>
            <a:off x="9981355" y="2078654"/>
            <a:ext cx="1450373" cy="1644144"/>
          </a:xfrm>
          <a:prstGeom prst="rect">
            <a:avLst/>
          </a:prstGeom>
          <a:noFill/>
          <a:extLst>
            <a:ext uri="{909E8E84-426E-40DD-AFC4-6F175D3DCCD1}">
              <a14:hiddenFill xmlns:a14="http://schemas.microsoft.com/office/drawing/2010/main">
                <a:solidFill>
                  <a:srgbClr val="FFFFFF"/>
                </a:solidFill>
              </a14:hiddenFill>
            </a:ext>
          </a:extLst>
        </p:spPr>
      </p:pic>
      <p:sp>
        <p:nvSpPr>
          <p:cNvPr id="26" name="Content Placeholder 2">
            <a:extLst>
              <a:ext uri="{FF2B5EF4-FFF2-40B4-BE49-F238E27FC236}">
                <a16:creationId xmlns:a16="http://schemas.microsoft.com/office/drawing/2014/main" id="{7AFA23EE-2266-69A0-4E85-A6DE01434541}"/>
              </a:ext>
            </a:extLst>
          </p:cNvPr>
          <p:cNvSpPr txBox="1">
            <a:spLocks/>
          </p:cNvSpPr>
          <p:nvPr/>
        </p:nvSpPr>
        <p:spPr>
          <a:xfrm>
            <a:off x="10175699" y="3795749"/>
            <a:ext cx="1256029" cy="42557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Nigel Davies</a:t>
            </a:r>
          </a:p>
        </p:txBody>
      </p:sp>
    </p:spTree>
    <p:extLst>
      <p:ext uri="{BB962C8B-B14F-4D97-AF65-F5344CB8AC3E}">
        <p14:creationId xmlns:p14="http://schemas.microsoft.com/office/powerpoint/2010/main" val="1269557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199164" y="282151"/>
            <a:ext cx="8224573" cy="606549"/>
          </a:xfrm>
        </p:spPr>
        <p:txBody>
          <a:bodyPr>
            <a:noAutofit/>
          </a:bodyPr>
          <a:lstStyle/>
          <a:p>
            <a:r>
              <a:rPr lang="en-GB" sz="3600" b="1" dirty="0">
                <a:solidFill>
                  <a:schemeClr val="accent1">
                    <a:lumMod val="75000"/>
                  </a:schemeClr>
                </a:solidFill>
              </a:rPr>
              <a:t>Apprenticeship Liaison Officers (ALO)</a:t>
            </a:r>
          </a:p>
        </p:txBody>
      </p:sp>
      <p:sp>
        <p:nvSpPr>
          <p:cNvPr id="14" name="Content Placeholder 2">
            <a:extLst>
              <a:ext uri="{FF2B5EF4-FFF2-40B4-BE49-F238E27FC236}">
                <a16:creationId xmlns:a16="http://schemas.microsoft.com/office/drawing/2014/main" id="{6A672713-E80B-94CA-2A57-600E91B6D975}"/>
              </a:ext>
            </a:extLst>
          </p:cNvPr>
          <p:cNvSpPr txBox="1">
            <a:spLocks/>
          </p:cNvSpPr>
          <p:nvPr/>
        </p:nvSpPr>
        <p:spPr>
          <a:xfrm>
            <a:off x="2009716" y="3015644"/>
            <a:ext cx="2315361"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Emma Moseley </a:t>
            </a:r>
          </a:p>
        </p:txBody>
      </p:sp>
      <p:pic>
        <p:nvPicPr>
          <p:cNvPr id="10" name="Picture 9" descr="A person smiling at camera&#10;&#10;Description automatically generated">
            <a:extLst>
              <a:ext uri="{FF2B5EF4-FFF2-40B4-BE49-F238E27FC236}">
                <a16:creationId xmlns:a16="http://schemas.microsoft.com/office/drawing/2014/main" id="{90F35994-570A-C6C9-C4E6-4D7D3ED3F146}"/>
              </a:ext>
            </a:extLst>
          </p:cNvPr>
          <p:cNvPicPr>
            <a:picLocks noChangeAspect="1"/>
          </p:cNvPicPr>
          <p:nvPr/>
        </p:nvPicPr>
        <p:blipFill>
          <a:blip r:embed="rId2"/>
          <a:stretch>
            <a:fillRect/>
          </a:stretch>
        </p:blipFill>
        <p:spPr>
          <a:xfrm>
            <a:off x="9261014" y="1097778"/>
            <a:ext cx="1614246" cy="1796193"/>
          </a:xfrm>
          <a:prstGeom prst="rect">
            <a:avLst/>
          </a:prstGeom>
        </p:spPr>
      </p:pic>
      <p:pic>
        <p:nvPicPr>
          <p:cNvPr id="13" name="Picture 12" descr="A person wearing glasses and smiling&#10;&#10;Description automatically generated">
            <a:extLst>
              <a:ext uri="{FF2B5EF4-FFF2-40B4-BE49-F238E27FC236}">
                <a16:creationId xmlns:a16="http://schemas.microsoft.com/office/drawing/2014/main" id="{8D9FD5F6-549B-12E8-FDC2-C80F42DEB105}"/>
              </a:ext>
            </a:extLst>
          </p:cNvPr>
          <p:cNvPicPr>
            <a:picLocks noChangeAspect="1"/>
          </p:cNvPicPr>
          <p:nvPr/>
        </p:nvPicPr>
        <p:blipFill>
          <a:blip r:embed="rId3"/>
          <a:stretch>
            <a:fillRect/>
          </a:stretch>
        </p:blipFill>
        <p:spPr>
          <a:xfrm>
            <a:off x="2460277" y="1074662"/>
            <a:ext cx="1648315" cy="1935635"/>
          </a:xfrm>
          <a:prstGeom prst="rect">
            <a:avLst/>
          </a:prstGeom>
        </p:spPr>
      </p:pic>
      <p:sp>
        <p:nvSpPr>
          <p:cNvPr id="17" name="Content Placeholder 2">
            <a:extLst>
              <a:ext uri="{FF2B5EF4-FFF2-40B4-BE49-F238E27FC236}">
                <a16:creationId xmlns:a16="http://schemas.microsoft.com/office/drawing/2014/main" id="{65A676BC-D512-6D1B-CDD2-1A4E40D8E3CE}"/>
              </a:ext>
            </a:extLst>
          </p:cNvPr>
          <p:cNvSpPr txBox="1">
            <a:spLocks/>
          </p:cNvSpPr>
          <p:nvPr/>
        </p:nvSpPr>
        <p:spPr>
          <a:xfrm>
            <a:off x="2324931" y="5354965"/>
            <a:ext cx="1684739" cy="34452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Stephen Hole</a:t>
            </a:r>
          </a:p>
        </p:txBody>
      </p:sp>
      <p:pic>
        <p:nvPicPr>
          <p:cNvPr id="20" name="Picture 19" descr="A person wearing a hat and holding flowers&#10;&#10;Description automatically generated">
            <a:extLst>
              <a:ext uri="{FF2B5EF4-FFF2-40B4-BE49-F238E27FC236}">
                <a16:creationId xmlns:a16="http://schemas.microsoft.com/office/drawing/2014/main" id="{126B34C9-5FB5-115D-A290-599E7CF0696D}"/>
              </a:ext>
            </a:extLst>
          </p:cNvPr>
          <p:cNvPicPr>
            <a:picLocks noChangeAspect="1"/>
          </p:cNvPicPr>
          <p:nvPr/>
        </p:nvPicPr>
        <p:blipFill>
          <a:blip r:embed="rId4"/>
          <a:stretch>
            <a:fillRect/>
          </a:stretch>
        </p:blipFill>
        <p:spPr>
          <a:xfrm>
            <a:off x="8011314" y="3543588"/>
            <a:ext cx="1566193" cy="1796193"/>
          </a:xfrm>
          <a:prstGeom prst="rect">
            <a:avLst/>
          </a:prstGeom>
        </p:spPr>
      </p:pic>
      <p:pic>
        <p:nvPicPr>
          <p:cNvPr id="24" name="Picture 23" descr="A person in a suit and tie&#10;&#10;Description automatically generated">
            <a:extLst>
              <a:ext uri="{FF2B5EF4-FFF2-40B4-BE49-F238E27FC236}">
                <a16:creationId xmlns:a16="http://schemas.microsoft.com/office/drawing/2014/main" id="{E9CE6990-BFA5-3092-0CA7-09DDE83BD6DC}"/>
              </a:ext>
            </a:extLst>
          </p:cNvPr>
          <p:cNvPicPr>
            <a:picLocks noChangeAspect="1"/>
          </p:cNvPicPr>
          <p:nvPr/>
        </p:nvPicPr>
        <p:blipFill>
          <a:blip r:embed="rId5"/>
          <a:stretch>
            <a:fillRect/>
          </a:stretch>
        </p:blipFill>
        <p:spPr>
          <a:xfrm>
            <a:off x="2487108" y="3450974"/>
            <a:ext cx="1566192" cy="1903991"/>
          </a:xfrm>
          <a:prstGeom prst="rect">
            <a:avLst/>
          </a:prstGeom>
        </p:spPr>
      </p:pic>
      <p:pic>
        <p:nvPicPr>
          <p:cNvPr id="27" name="Picture 26" descr="A person with a blue lanyard&#10;&#10;Description automatically generated">
            <a:extLst>
              <a:ext uri="{FF2B5EF4-FFF2-40B4-BE49-F238E27FC236}">
                <a16:creationId xmlns:a16="http://schemas.microsoft.com/office/drawing/2014/main" id="{7722C723-2FD4-FE6E-8BC0-FE7A6E40B98A}"/>
              </a:ext>
            </a:extLst>
          </p:cNvPr>
          <p:cNvPicPr>
            <a:picLocks noChangeAspect="1"/>
          </p:cNvPicPr>
          <p:nvPr/>
        </p:nvPicPr>
        <p:blipFill>
          <a:blip r:embed="rId6"/>
          <a:stretch>
            <a:fillRect/>
          </a:stretch>
        </p:blipFill>
        <p:spPr>
          <a:xfrm>
            <a:off x="349098" y="3450974"/>
            <a:ext cx="1504946" cy="1851343"/>
          </a:xfrm>
          <a:prstGeom prst="rect">
            <a:avLst/>
          </a:prstGeom>
        </p:spPr>
      </p:pic>
      <p:sp>
        <p:nvSpPr>
          <p:cNvPr id="28" name="Content Placeholder 2">
            <a:extLst>
              <a:ext uri="{FF2B5EF4-FFF2-40B4-BE49-F238E27FC236}">
                <a16:creationId xmlns:a16="http://schemas.microsoft.com/office/drawing/2014/main" id="{74DA4135-DCF3-C6A7-C477-4A831BB47540}"/>
              </a:ext>
            </a:extLst>
          </p:cNvPr>
          <p:cNvSpPr txBox="1">
            <a:spLocks/>
          </p:cNvSpPr>
          <p:nvPr/>
        </p:nvSpPr>
        <p:spPr>
          <a:xfrm>
            <a:off x="9570" y="5370509"/>
            <a:ext cx="1684739"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Daniel Parvin</a:t>
            </a:r>
          </a:p>
        </p:txBody>
      </p:sp>
      <p:sp>
        <p:nvSpPr>
          <p:cNvPr id="29" name="Content Placeholder 2">
            <a:extLst>
              <a:ext uri="{FF2B5EF4-FFF2-40B4-BE49-F238E27FC236}">
                <a16:creationId xmlns:a16="http://schemas.microsoft.com/office/drawing/2014/main" id="{9F1C9DE3-EFD0-C365-3095-3BBB157E8CBB}"/>
              </a:ext>
            </a:extLst>
          </p:cNvPr>
          <p:cNvSpPr txBox="1">
            <a:spLocks/>
          </p:cNvSpPr>
          <p:nvPr/>
        </p:nvSpPr>
        <p:spPr>
          <a:xfrm>
            <a:off x="9057621" y="2941031"/>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Emma Davies</a:t>
            </a:r>
          </a:p>
        </p:txBody>
      </p:sp>
      <p:sp>
        <p:nvSpPr>
          <p:cNvPr id="30" name="Content Placeholder 2">
            <a:extLst>
              <a:ext uri="{FF2B5EF4-FFF2-40B4-BE49-F238E27FC236}">
                <a16:creationId xmlns:a16="http://schemas.microsoft.com/office/drawing/2014/main" id="{50A34882-DE81-50E2-4A92-C3CB501BEE59}"/>
              </a:ext>
            </a:extLst>
          </p:cNvPr>
          <p:cNvSpPr txBox="1">
            <a:spLocks/>
          </p:cNvSpPr>
          <p:nvPr/>
        </p:nvSpPr>
        <p:spPr>
          <a:xfrm>
            <a:off x="8011314" y="5354965"/>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Yang Lu</a:t>
            </a:r>
          </a:p>
        </p:txBody>
      </p:sp>
      <p:pic>
        <p:nvPicPr>
          <p:cNvPr id="32" name="Picture 31" descr="A person smiling at the camera&#10;&#10;Description automatically generated">
            <a:extLst>
              <a:ext uri="{FF2B5EF4-FFF2-40B4-BE49-F238E27FC236}">
                <a16:creationId xmlns:a16="http://schemas.microsoft.com/office/drawing/2014/main" id="{AB3E2E21-6FEB-F505-75BA-F86311A687EC}"/>
              </a:ext>
            </a:extLst>
          </p:cNvPr>
          <p:cNvPicPr>
            <a:picLocks noChangeAspect="1"/>
          </p:cNvPicPr>
          <p:nvPr/>
        </p:nvPicPr>
        <p:blipFill>
          <a:blip r:embed="rId7"/>
          <a:stretch>
            <a:fillRect/>
          </a:stretch>
        </p:blipFill>
        <p:spPr>
          <a:xfrm>
            <a:off x="6040762" y="3546143"/>
            <a:ext cx="1549283" cy="1808822"/>
          </a:xfrm>
          <a:prstGeom prst="rect">
            <a:avLst/>
          </a:prstGeom>
        </p:spPr>
      </p:pic>
      <p:sp>
        <p:nvSpPr>
          <p:cNvPr id="33" name="Content Placeholder 2">
            <a:extLst>
              <a:ext uri="{FF2B5EF4-FFF2-40B4-BE49-F238E27FC236}">
                <a16:creationId xmlns:a16="http://schemas.microsoft.com/office/drawing/2014/main" id="{0294A766-8087-7115-C130-C8844B4C6E4A}"/>
              </a:ext>
            </a:extLst>
          </p:cNvPr>
          <p:cNvSpPr txBox="1">
            <a:spLocks/>
          </p:cNvSpPr>
          <p:nvPr/>
        </p:nvSpPr>
        <p:spPr>
          <a:xfrm>
            <a:off x="5777942" y="5404972"/>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Paul Issac</a:t>
            </a:r>
          </a:p>
        </p:txBody>
      </p:sp>
      <p:pic>
        <p:nvPicPr>
          <p:cNvPr id="35" name="Picture 34" descr="A person in a blue shirt&#10;&#10;Description automatically generated">
            <a:extLst>
              <a:ext uri="{FF2B5EF4-FFF2-40B4-BE49-F238E27FC236}">
                <a16:creationId xmlns:a16="http://schemas.microsoft.com/office/drawing/2014/main" id="{E38FA88B-6DE6-3CD6-F294-BD48CFA41769}"/>
              </a:ext>
            </a:extLst>
          </p:cNvPr>
          <p:cNvPicPr>
            <a:picLocks noChangeAspect="1"/>
          </p:cNvPicPr>
          <p:nvPr/>
        </p:nvPicPr>
        <p:blipFill>
          <a:blip r:embed="rId8"/>
          <a:stretch>
            <a:fillRect/>
          </a:stretch>
        </p:blipFill>
        <p:spPr>
          <a:xfrm>
            <a:off x="10120449" y="3581054"/>
            <a:ext cx="1492833" cy="1721263"/>
          </a:xfrm>
          <a:prstGeom prst="rect">
            <a:avLst/>
          </a:prstGeom>
        </p:spPr>
      </p:pic>
      <p:sp>
        <p:nvSpPr>
          <p:cNvPr id="36" name="Content Placeholder 2">
            <a:extLst>
              <a:ext uri="{FF2B5EF4-FFF2-40B4-BE49-F238E27FC236}">
                <a16:creationId xmlns:a16="http://schemas.microsoft.com/office/drawing/2014/main" id="{4EE190C5-A396-4234-42AC-34115E5D3212}"/>
              </a:ext>
            </a:extLst>
          </p:cNvPr>
          <p:cNvSpPr txBox="1">
            <a:spLocks/>
          </p:cNvSpPr>
          <p:nvPr/>
        </p:nvSpPr>
        <p:spPr>
          <a:xfrm>
            <a:off x="9978060" y="5354965"/>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Gavin Thomas</a:t>
            </a:r>
          </a:p>
        </p:txBody>
      </p:sp>
      <p:sp>
        <p:nvSpPr>
          <p:cNvPr id="3" name="Content Placeholder 2">
            <a:extLst>
              <a:ext uri="{FF2B5EF4-FFF2-40B4-BE49-F238E27FC236}">
                <a16:creationId xmlns:a16="http://schemas.microsoft.com/office/drawing/2014/main" id="{90BA778B-8845-BD50-C38C-662FEB3D12BE}"/>
              </a:ext>
            </a:extLst>
          </p:cNvPr>
          <p:cNvSpPr txBox="1">
            <a:spLocks/>
          </p:cNvSpPr>
          <p:nvPr/>
        </p:nvSpPr>
        <p:spPr>
          <a:xfrm>
            <a:off x="144916" y="1818062"/>
            <a:ext cx="2315361"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800" dirty="0">
                <a:solidFill>
                  <a:schemeClr val="accent1">
                    <a:lumMod val="75000"/>
                  </a:schemeClr>
                </a:solidFill>
              </a:rPr>
              <a:t>Digital </a:t>
            </a:r>
          </a:p>
        </p:txBody>
      </p:sp>
      <p:sp>
        <p:nvSpPr>
          <p:cNvPr id="4" name="Content Placeholder 2">
            <a:extLst>
              <a:ext uri="{FF2B5EF4-FFF2-40B4-BE49-F238E27FC236}">
                <a16:creationId xmlns:a16="http://schemas.microsoft.com/office/drawing/2014/main" id="{9B820EF3-57D9-358F-0C21-BFC02E07897D}"/>
              </a:ext>
            </a:extLst>
          </p:cNvPr>
          <p:cNvSpPr txBox="1">
            <a:spLocks/>
          </p:cNvSpPr>
          <p:nvPr/>
        </p:nvSpPr>
        <p:spPr>
          <a:xfrm>
            <a:off x="6305000" y="1843198"/>
            <a:ext cx="2315361"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800" dirty="0">
                <a:solidFill>
                  <a:schemeClr val="accent1">
                    <a:lumMod val="75000"/>
                  </a:schemeClr>
                </a:solidFill>
              </a:rPr>
              <a:t>Engineering</a:t>
            </a:r>
          </a:p>
        </p:txBody>
      </p:sp>
    </p:spTree>
    <p:extLst>
      <p:ext uri="{BB962C8B-B14F-4D97-AF65-F5344CB8AC3E}">
        <p14:creationId xmlns:p14="http://schemas.microsoft.com/office/powerpoint/2010/main" val="2003021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73105-1FD3-477E-93EF-3FD5EBE08945}"/>
              </a:ext>
            </a:extLst>
          </p:cNvPr>
          <p:cNvSpPr>
            <a:spLocks noGrp="1"/>
          </p:cNvSpPr>
          <p:nvPr>
            <p:ph type="title"/>
          </p:nvPr>
        </p:nvSpPr>
        <p:spPr>
          <a:xfrm>
            <a:off x="649204" y="405367"/>
            <a:ext cx="5094050" cy="720080"/>
          </a:xfrm>
        </p:spPr>
        <p:txBody>
          <a:bodyPr>
            <a:normAutofit/>
          </a:bodyPr>
          <a:lstStyle/>
          <a:p>
            <a:r>
              <a:rPr lang="en-GB" sz="4000" b="1" dirty="0">
                <a:solidFill>
                  <a:schemeClr val="accent1">
                    <a:lumMod val="75000"/>
                  </a:schemeClr>
                </a:solidFill>
              </a:rPr>
              <a:t>Who is here today?</a:t>
            </a:r>
          </a:p>
        </p:txBody>
      </p:sp>
      <p:sp>
        <p:nvSpPr>
          <p:cNvPr id="3" name="Content Placeholder 2">
            <a:extLst>
              <a:ext uri="{FF2B5EF4-FFF2-40B4-BE49-F238E27FC236}">
                <a16:creationId xmlns:a16="http://schemas.microsoft.com/office/drawing/2014/main" id="{93276897-779B-4254-95A3-6274B6F31ED6}"/>
              </a:ext>
            </a:extLst>
          </p:cNvPr>
          <p:cNvSpPr>
            <a:spLocks noGrp="1"/>
          </p:cNvSpPr>
          <p:nvPr>
            <p:ph idx="1"/>
          </p:nvPr>
        </p:nvSpPr>
        <p:spPr>
          <a:xfrm>
            <a:off x="649204" y="1358011"/>
            <a:ext cx="5975699" cy="3833752"/>
          </a:xfrm>
        </p:spPr>
        <p:txBody>
          <a:bodyPr>
            <a:noAutofit/>
          </a:bodyPr>
          <a:lstStyle/>
          <a:p>
            <a:pPr marL="457200" indent="-457200">
              <a:buFont typeface="Arial" panose="020B0604020202020204" pitchFamily="34" charset="0"/>
              <a:buChar char="•"/>
            </a:pPr>
            <a:r>
              <a:rPr lang="en-GB" dirty="0"/>
              <a:t>Digital Degree Apprenticeships</a:t>
            </a:r>
          </a:p>
          <a:p>
            <a:pPr marL="1143000" lvl="1" indent="-457200"/>
            <a:r>
              <a:rPr lang="en-GB" dirty="0"/>
              <a:t>Computer Networks and Cyber Security</a:t>
            </a:r>
          </a:p>
          <a:p>
            <a:pPr marL="1143000" lvl="1" indent="-457200"/>
            <a:r>
              <a:rPr lang="en-GB" dirty="0"/>
              <a:t>Data and Information Systems </a:t>
            </a:r>
          </a:p>
          <a:p>
            <a:pPr marL="1143000" lvl="1" indent="-457200"/>
            <a:r>
              <a:rPr lang="en-GB" dirty="0"/>
              <a:t>Software Engineering</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4" name="Content Placeholder 2">
            <a:extLst>
              <a:ext uri="{FF2B5EF4-FFF2-40B4-BE49-F238E27FC236}">
                <a16:creationId xmlns:a16="http://schemas.microsoft.com/office/drawing/2014/main" id="{02F53B69-E611-8328-3056-27AB984CA0FC}"/>
              </a:ext>
            </a:extLst>
          </p:cNvPr>
          <p:cNvSpPr txBox="1">
            <a:spLocks/>
          </p:cNvSpPr>
          <p:nvPr/>
        </p:nvSpPr>
        <p:spPr>
          <a:xfrm>
            <a:off x="553616" y="3837397"/>
            <a:ext cx="6166873" cy="135436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r>
              <a:rPr lang="en-GB" dirty="0"/>
              <a:t>Engineering Degree Apprenticeships</a:t>
            </a:r>
          </a:p>
          <a:p>
            <a:pPr marL="1143000" lvl="1" indent="-457200"/>
            <a:r>
              <a:rPr lang="en-GB" dirty="0"/>
              <a:t>Electrical and Electronic Engineering</a:t>
            </a:r>
          </a:p>
          <a:p>
            <a:pPr marL="457200" indent="-457200"/>
            <a:endParaRPr lang="en-GB" dirty="0"/>
          </a:p>
          <a:p>
            <a:pPr marL="457200" indent="-457200"/>
            <a:endParaRPr lang="en-GB" dirty="0"/>
          </a:p>
          <a:p>
            <a:pPr marL="457200" indent="-457200"/>
            <a:endParaRPr lang="en-GB" dirty="0"/>
          </a:p>
        </p:txBody>
      </p:sp>
    </p:spTree>
    <p:extLst>
      <p:ext uri="{BB962C8B-B14F-4D97-AF65-F5344CB8AC3E}">
        <p14:creationId xmlns:p14="http://schemas.microsoft.com/office/powerpoint/2010/main" val="4246793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E54B-3901-41A1-9ACF-6F65B06FE90B}"/>
              </a:ext>
            </a:extLst>
          </p:cNvPr>
          <p:cNvSpPr>
            <a:spLocks noGrp="1"/>
          </p:cNvSpPr>
          <p:nvPr>
            <p:ph type="title"/>
          </p:nvPr>
        </p:nvSpPr>
        <p:spPr/>
        <p:txBody>
          <a:bodyPr>
            <a:normAutofit/>
          </a:bodyPr>
          <a:lstStyle/>
          <a:p>
            <a:r>
              <a:rPr lang="en-GB" b="1" dirty="0">
                <a:solidFill>
                  <a:schemeClr val="accent1">
                    <a:lumMod val="75000"/>
                  </a:schemeClr>
                </a:solidFill>
              </a:rPr>
              <a:t>Our Ethos</a:t>
            </a:r>
          </a:p>
        </p:txBody>
      </p:sp>
      <p:sp>
        <p:nvSpPr>
          <p:cNvPr id="3" name="Content Placeholder 2">
            <a:extLst>
              <a:ext uri="{FF2B5EF4-FFF2-40B4-BE49-F238E27FC236}">
                <a16:creationId xmlns:a16="http://schemas.microsoft.com/office/drawing/2014/main" id="{787FE88A-1C43-4FDA-825F-EBCCA506F685}"/>
              </a:ext>
            </a:extLst>
          </p:cNvPr>
          <p:cNvSpPr>
            <a:spLocks noGrp="1"/>
          </p:cNvSpPr>
          <p:nvPr>
            <p:ph idx="1"/>
          </p:nvPr>
        </p:nvSpPr>
        <p:spPr>
          <a:xfrm>
            <a:off x="493761" y="1781970"/>
            <a:ext cx="8136904" cy="2736304"/>
          </a:xfrm>
        </p:spPr>
        <p:txBody>
          <a:bodyPr>
            <a:normAutofit lnSpcReduction="10000"/>
          </a:bodyPr>
          <a:lstStyle/>
          <a:p>
            <a:pPr marL="457200" indent="-457200">
              <a:buFont typeface="Arial" panose="020B0604020202020204" pitchFamily="34" charset="0"/>
              <a:buChar char="•"/>
            </a:pPr>
            <a:r>
              <a:rPr lang="en-GB" dirty="0"/>
              <a:t>Respect and support every individual </a:t>
            </a:r>
          </a:p>
          <a:p>
            <a:pPr marL="457200" indent="-457200">
              <a:buFont typeface="Arial" panose="020B0604020202020204" pitchFamily="34" charset="0"/>
              <a:buChar char="•"/>
            </a:pPr>
            <a:r>
              <a:rPr lang="en-GB" dirty="0"/>
              <a:t>Provide you with best learning and teaching experience </a:t>
            </a:r>
          </a:p>
          <a:p>
            <a:pPr marL="457200" indent="-457200">
              <a:buFont typeface="Arial" panose="020B0604020202020204" pitchFamily="34" charset="0"/>
              <a:buChar char="•"/>
            </a:pPr>
            <a:r>
              <a:rPr lang="en-GB" dirty="0"/>
              <a:t>Work with industries</a:t>
            </a:r>
          </a:p>
          <a:p>
            <a:pPr marL="457200" indent="-457200">
              <a:buFont typeface="Arial" panose="020B0604020202020204" pitchFamily="34" charset="0"/>
              <a:buChar char="•"/>
            </a:pPr>
            <a:r>
              <a:rPr lang="en-GB" dirty="0"/>
              <a:t>Inclusive and team working </a:t>
            </a:r>
          </a:p>
          <a:p>
            <a:pPr marL="457200" indent="-457200">
              <a:buFont typeface="Arial" panose="020B0604020202020204" pitchFamily="34" charset="0"/>
              <a:buChar char="•"/>
            </a:pPr>
            <a:r>
              <a:rPr lang="en-GB" dirty="0"/>
              <a:t>Student voice</a:t>
            </a:r>
          </a:p>
          <a:p>
            <a:pPr marL="457200" indent="-45720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2D88F47B-26DB-4347-990A-D765C3651730}"/>
              </a:ext>
            </a:extLst>
          </p:cNvPr>
          <p:cNvSpPr txBox="1"/>
          <p:nvPr/>
        </p:nvSpPr>
        <p:spPr>
          <a:xfrm>
            <a:off x="4968323" y="456407"/>
            <a:ext cx="2908438" cy="707886"/>
          </a:xfrm>
          <a:prstGeom prst="rect">
            <a:avLst/>
          </a:prstGeom>
          <a:noFill/>
        </p:spPr>
        <p:txBody>
          <a:bodyPr wrap="square">
            <a:spAutoFit/>
          </a:bodyPr>
          <a:lstStyle/>
          <a:p>
            <a:r>
              <a:rPr lang="en-GB" sz="4000" dirty="0">
                <a:solidFill>
                  <a:schemeClr val="bg1"/>
                </a:solidFill>
              </a:rPr>
              <a:t>Our Ethos</a:t>
            </a:r>
          </a:p>
        </p:txBody>
      </p:sp>
    </p:spTree>
    <p:extLst>
      <p:ext uri="{BB962C8B-B14F-4D97-AF65-F5344CB8AC3E}">
        <p14:creationId xmlns:p14="http://schemas.microsoft.com/office/powerpoint/2010/main" val="1035899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6CB9F27-2BDC-4992-AF35-DBACD70D279F}"/>
              </a:ext>
            </a:extLst>
          </p:cNvPr>
          <p:cNvSpPr txBox="1">
            <a:spLocks/>
          </p:cNvSpPr>
          <p:nvPr/>
        </p:nvSpPr>
        <p:spPr>
          <a:xfrm>
            <a:off x="351934" y="1139672"/>
            <a:ext cx="5500211" cy="366892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1 teaching starts from 30/09/2024</a:t>
            </a:r>
          </a:p>
          <a:p>
            <a:pPr marL="1028700" lvl="1" indent="-342900"/>
            <a:r>
              <a:rPr lang="en-GB" sz="2200" dirty="0"/>
              <a:t>Block 1: 30/09/24 to 01/11/2024</a:t>
            </a:r>
          </a:p>
          <a:p>
            <a:pPr marL="1028700" lvl="1" indent="-342900"/>
            <a:r>
              <a:rPr lang="en-GB" sz="2200" dirty="0">
                <a:solidFill>
                  <a:schemeClr val="accent6">
                    <a:lumMod val="75000"/>
                  </a:schemeClr>
                </a:solidFill>
              </a:rPr>
              <a:t>Mid assessment point/reading week: 04  to 08 Nov 2024</a:t>
            </a:r>
          </a:p>
          <a:p>
            <a:pPr marL="1028700" lvl="1" indent="-342900"/>
            <a:r>
              <a:rPr lang="en-GB" sz="2200" dirty="0"/>
              <a:t>Block 2: 11/11/2024 to 13/12/24</a:t>
            </a:r>
          </a:p>
          <a:p>
            <a:pPr marL="1028700" lvl="1" indent="-342900"/>
            <a:r>
              <a:rPr lang="en-GB" sz="2200" dirty="0"/>
              <a:t>Workshop day 17/12/2024 </a:t>
            </a:r>
          </a:p>
          <a:p>
            <a:pPr marL="1028700" lvl="1" indent="-342900"/>
            <a:r>
              <a:rPr lang="en-GB" sz="2200" dirty="0"/>
              <a:t>Christmas break 23/12/24 to 05/01/25</a:t>
            </a:r>
          </a:p>
          <a:p>
            <a:pPr marL="1028700" lvl="1" indent="-342900"/>
            <a:r>
              <a:rPr lang="en-GB" sz="2200" dirty="0"/>
              <a:t>Assessment period 6 to 17 Jan 2025</a:t>
            </a:r>
          </a:p>
          <a:p>
            <a:endParaRPr lang="en-GB" sz="2200" dirty="0">
              <a:solidFill>
                <a:schemeClr val="tx1"/>
              </a:solidFill>
            </a:endParaRPr>
          </a:p>
        </p:txBody>
      </p:sp>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6303546" y="1090461"/>
            <a:ext cx="5536520" cy="3308884"/>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2 teaching starts from 27/01/2025</a:t>
            </a:r>
          </a:p>
          <a:p>
            <a:pPr marL="1028700" lvl="1" indent="-342900"/>
            <a:r>
              <a:rPr lang="en-GB" sz="2200" dirty="0"/>
              <a:t>Block 1: 27/01/25 to 28/02/2025</a:t>
            </a:r>
          </a:p>
          <a:p>
            <a:pPr marL="1028700" lvl="1" indent="-342900"/>
            <a:r>
              <a:rPr lang="en-GB" sz="2200" dirty="0">
                <a:solidFill>
                  <a:schemeClr val="accent6">
                    <a:lumMod val="75000"/>
                  </a:schemeClr>
                </a:solidFill>
              </a:rPr>
              <a:t>Mid assessment point/reading week: 03 to 07 Mar 2025</a:t>
            </a:r>
          </a:p>
          <a:p>
            <a:pPr marL="1028700" lvl="1" indent="-342900"/>
            <a:r>
              <a:rPr lang="en-GB" sz="2200" dirty="0"/>
              <a:t>Block 2: 10/03/2025 to 04/04/25</a:t>
            </a:r>
          </a:p>
          <a:p>
            <a:pPr marL="1028700" lvl="1" indent="-342900"/>
            <a:r>
              <a:rPr lang="en-GB" sz="2200" dirty="0"/>
              <a:t>Workshop day 07/04/2025 </a:t>
            </a:r>
          </a:p>
          <a:p>
            <a:pPr marL="1028700" lvl="1" indent="-342900"/>
            <a:r>
              <a:rPr lang="en-GB" sz="2200" dirty="0"/>
              <a:t>Easter break 08/04/25 to 25/04/25</a:t>
            </a:r>
          </a:p>
          <a:p>
            <a:pPr marL="1028700" lvl="1" indent="-342900"/>
            <a:r>
              <a:rPr lang="en-GB" sz="2200" dirty="0"/>
              <a:t>Block 3 and Assessment period: 28/04/2025 to 16/05/25</a:t>
            </a:r>
          </a:p>
          <a:p>
            <a:pPr marL="1028700" lvl="1" indent="-342900"/>
            <a:endParaRPr lang="en-GB" sz="2200" dirty="0"/>
          </a:p>
          <a:p>
            <a:endParaRPr lang="en-GB" sz="2200" dirty="0">
              <a:solidFill>
                <a:schemeClr val="tx1"/>
              </a:solidFill>
            </a:endParaRPr>
          </a:p>
        </p:txBody>
      </p:sp>
    </p:spTree>
    <p:extLst>
      <p:ext uri="{BB962C8B-B14F-4D97-AF65-F5344CB8AC3E}">
        <p14:creationId xmlns:p14="http://schemas.microsoft.com/office/powerpoint/2010/main" val="1428923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6" name="Content Placeholder 2">
            <a:extLst>
              <a:ext uri="{FF2B5EF4-FFF2-40B4-BE49-F238E27FC236}">
                <a16:creationId xmlns:a16="http://schemas.microsoft.com/office/drawing/2014/main" id="{3BD244A7-544D-DD51-6A93-812C9AC12856}"/>
              </a:ext>
            </a:extLst>
          </p:cNvPr>
          <p:cNvSpPr txBox="1">
            <a:spLocks/>
          </p:cNvSpPr>
          <p:nvPr/>
        </p:nvSpPr>
        <p:spPr>
          <a:xfrm>
            <a:off x="556088" y="3222849"/>
            <a:ext cx="4781907" cy="81850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rgbClr val="FF0000"/>
                </a:solidFill>
              </a:rPr>
              <a:t>Summer Resit: 21 to 25 July 2025 </a:t>
            </a:r>
          </a:p>
          <a:p>
            <a:endParaRPr lang="en-GB" sz="2200" b="1" dirty="0">
              <a:solidFill>
                <a:srgbClr val="FF0000"/>
              </a:solidFill>
            </a:endParaRPr>
          </a:p>
        </p:txBody>
      </p:sp>
      <p:sp>
        <p:nvSpPr>
          <p:cNvPr id="7" name="Content Placeholder 2">
            <a:extLst>
              <a:ext uri="{FF2B5EF4-FFF2-40B4-BE49-F238E27FC236}">
                <a16:creationId xmlns:a16="http://schemas.microsoft.com/office/drawing/2014/main" id="{1C71CEA6-AE9C-3BC5-EE46-A78068E4FFE1}"/>
              </a:ext>
            </a:extLst>
          </p:cNvPr>
          <p:cNvSpPr txBox="1">
            <a:spLocks/>
          </p:cNvSpPr>
          <p:nvPr/>
        </p:nvSpPr>
        <p:spPr>
          <a:xfrm>
            <a:off x="6493383" y="1805917"/>
            <a:ext cx="5232839" cy="211507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solidFill>
                  <a:srgbClr val="FF0000"/>
                </a:solidFill>
              </a:rPr>
              <a:t>Results portal – </a:t>
            </a:r>
            <a:r>
              <a:rPr lang="en-GB" sz="4800" b="1" dirty="0">
                <a:solidFill>
                  <a:srgbClr val="FF0000"/>
                </a:solidFill>
              </a:rPr>
              <a:t>Feb, June, and Aug</a:t>
            </a:r>
          </a:p>
          <a:p>
            <a:endParaRPr lang="en-GB" sz="3600" dirty="0">
              <a:solidFill>
                <a:srgbClr val="FF0000"/>
              </a:solidFill>
            </a:endParaRP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556088" y="1224026"/>
            <a:ext cx="5536520" cy="183767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3 teaching starts from 19/05/2025</a:t>
            </a:r>
          </a:p>
          <a:p>
            <a:pPr marL="1028700" lvl="1" indent="-342900"/>
            <a:r>
              <a:rPr lang="en-GB" sz="2200" dirty="0"/>
              <a:t>Teaching period: 19/05/2025 to 20/07/25</a:t>
            </a:r>
          </a:p>
          <a:p>
            <a:pPr marL="1028700" lvl="1" indent="-342900"/>
            <a:r>
              <a:rPr lang="en-GB" sz="2200" dirty="0"/>
              <a:t>Assessment period: 23 to 27 July 2025</a:t>
            </a:r>
          </a:p>
          <a:p>
            <a:pPr marL="1028700" lvl="1" indent="-342900"/>
            <a:endParaRPr lang="en-GB" sz="2200" dirty="0"/>
          </a:p>
          <a:p>
            <a:endParaRPr lang="en-GB" sz="2200" dirty="0">
              <a:solidFill>
                <a:schemeClr val="tx1"/>
              </a:solidFill>
            </a:endParaRPr>
          </a:p>
        </p:txBody>
      </p:sp>
    </p:spTree>
    <p:extLst>
      <p:ext uri="{BB962C8B-B14F-4D97-AF65-F5344CB8AC3E}">
        <p14:creationId xmlns:p14="http://schemas.microsoft.com/office/powerpoint/2010/main" val="3912905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388-17E3-4F30-A8E4-A520A79AEA90}"/>
              </a:ext>
            </a:extLst>
          </p:cNvPr>
          <p:cNvSpPr>
            <a:spLocks noGrp="1"/>
          </p:cNvSpPr>
          <p:nvPr>
            <p:ph type="title"/>
          </p:nvPr>
        </p:nvSpPr>
        <p:spPr/>
        <p:txBody>
          <a:bodyPr>
            <a:normAutofit/>
          </a:bodyPr>
          <a:lstStyle/>
          <a:p>
            <a:r>
              <a:rPr lang="en-GB" b="1" dirty="0">
                <a:solidFill>
                  <a:schemeClr val="accent1">
                    <a:lumMod val="75000"/>
                  </a:schemeClr>
                </a:solidFill>
              </a:rPr>
              <a:t>Getting Started</a:t>
            </a:r>
          </a:p>
        </p:txBody>
      </p:sp>
      <p:sp>
        <p:nvSpPr>
          <p:cNvPr id="3" name="Content Placeholder 2">
            <a:extLst>
              <a:ext uri="{FF2B5EF4-FFF2-40B4-BE49-F238E27FC236}">
                <a16:creationId xmlns:a16="http://schemas.microsoft.com/office/drawing/2014/main" id="{4526EB31-42FC-4340-A92E-0B032F223CC5}"/>
              </a:ext>
            </a:extLst>
          </p:cNvPr>
          <p:cNvSpPr>
            <a:spLocks noGrp="1"/>
          </p:cNvSpPr>
          <p:nvPr>
            <p:ph idx="1"/>
          </p:nvPr>
        </p:nvSpPr>
        <p:spPr>
          <a:xfrm>
            <a:off x="609600" y="1470484"/>
            <a:ext cx="5706717" cy="3917032"/>
          </a:xfrm>
        </p:spPr>
        <p:txBody>
          <a:bodyPr/>
          <a:lstStyle/>
          <a:p>
            <a:pPr marL="457200" indent="-457200">
              <a:buFont typeface="Arial" panose="020B0604020202020204" pitchFamily="34" charset="0"/>
              <a:buChar char="•"/>
            </a:pPr>
            <a:r>
              <a:rPr lang="en-GB" dirty="0"/>
              <a:t>Enrolment</a:t>
            </a:r>
          </a:p>
          <a:p>
            <a:pPr marL="457200" indent="-457200">
              <a:buFont typeface="Arial" panose="020B0604020202020204" pitchFamily="34" charset="0"/>
              <a:buChar char="•"/>
            </a:pPr>
            <a:r>
              <a:rPr lang="en-GB" dirty="0"/>
              <a:t>UWTSD Hwb App</a:t>
            </a:r>
          </a:p>
          <a:p>
            <a:pPr marL="457200" indent="-457200">
              <a:buFont typeface="Arial" panose="020B0604020202020204" pitchFamily="34" charset="0"/>
              <a:buChar char="•"/>
            </a:pPr>
            <a:r>
              <a:rPr lang="en-GB" dirty="0"/>
              <a:t>IT Support – Login, Moodle, etc</a:t>
            </a:r>
          </a:p>
          <a:p>
            <a:pPr marL="457200" indent="-457200">
              <a:buFont typeface="Arial" panose="020B0604020202020204" pitchFamily="34" charset="0"/>
              <a:buChar char="•"/>
            </a:pPr>
            <a:r>
              <a:rPr lang="en-GB" dirty="0"/>
              <a:t>Parking 	</a:t>
            </a:r>
          </a:p>
          <a:p>
            <a:pPr marL="457200" indent="-457200">
              <a:buFont typeface="Arial" panose="020B0604020202020204" pitchFamily="34" charset="0"/>
              <a:buChar char="•"/>
            </a:pPr>
            <a:r>
              <a:rPr lang="en-GB" dirty="0"/>
              <a:t>Timetable </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332772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C3C7A6-E982-4ABF-9D9D-B78A86B2D4DF}"/>
              </a:ext>
            </a:extLst>
          </p:cNvPr>
          <p:cNvSpPr txBox="1">
            <a:spLocks/>
          </p:cNvSpPr>
          <p:nvPr/>
        </p:nvSpPr>
        <p:spPr>
          <a:xfrm>
            <a:off x="5336578" y="330774"/>
            <a:ext cx="480370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rPr>
              <a:t>Key Course Information</a:t>
            </a:r>
          </a:p>
        </p:txBody>
      </p:sp>
      <p:sp>
        <p:nvSpPr>
          <p:cNvPr id="5" name="Title 4">
            <a:extLst>
              <a:ext uri="{FF2B5EF4-FFF2-40B4-BE49-F238E27FC236}">
                <a16:creationId xmlns:a16="http://schemas.microsoft.com/office/drawing/2014/main" id="{97630995-7185-6CB9-BDA8-85EA288001B1}"/>
              </a:ext>
            </a:extLst>
          </p:cNvPr>
          <p:cNvSpPr>
            <a:spLocks noGrp="1"/>
          </p:cNvSpPr>
          <p:nvPr>
            <p:ph type="title"/>
          </p:nvPr>
        </p:nvSpPr>
        <p:spPr>
          <a:xfrm>
            <a:off x="355076" y="0"/>
            <a:ext cx="11481847" cy="1325563"/>
          </a:xfrm>
        </p:spPr>
        <p:txBody>
          <a:bodyPr/>
          <a:lstStyle/>
          <a:p>
            <a:r>
              <a:rPr lang="en-US" b="1" dirty="0">
                <a:solidFill>
                  <a:schemeClr val="accent1">
                    <a:lumMod val="75000"/>
                  </a:schemeClr>
                </a:solidFill>
              </a:rPr>
              <a:t>Key Course Information</a:t>
            </a:r>
          </a:p>
        </p:txBody>
      </p:sp>
      <p:sp>
        <p:nvSpPr>
          <p:cNvPr id="7" name="Content Placeholder 2">
            <a:extLst>
              <a:ext uri="{FF2B5EF4-FFF2-40B4-BE49-F238E27FC236}">
                <a16:creationId xmlns:a16="http://schemas.microsoft.com/office/drawing/2014/main" id="{65125FF3-8A72-EC40-EBF6-D74B28355BF3}"/>
              </a:ext>
            </a:extLst>
          </p:cNvPr>
          <p:cNvSpPr txBox="1">
            <a:spLocks/>
          </p:cNvSpPr>
          <p:nvPr/>
        </p:nvSpPr>
        <p:spPr>
          <a:xfrm>
            <a:off x="821060" y="1063944"/>
            <a:ext cx="8363272" cy="43872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Tree>
    <p:extLst>
      <p:ext uri="{BB962C8B-B14F-4D97-AF65-F5344CB8AC3E}">
        <p14:creationId xmlns:p14="http://schemas.microsoft.com/office/powerpoint/2010/main" val="3284077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b="1" dirty="0">
                <a:solidFill>
                  <a:schemeClr val="accent1">
                    <a:lumMod val="75000"/>
                  </a:schemeClr>
                </a:solidFill>
              </a:rPr>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6" name="Picture 5" descr="A screenshot of a book&#10;&#10;Description automatically generated">
            <a:extLst>
              <a:ext uri="{FF2B5EF4-FFF2-40B4-BE49-F238E27FC236}">
                <a16:creationId xmlns:a16="http://schemas.microsoft.com/office/drawing/2014/main" id="{56BA6965-41E1-6AE5-16F0-ECCEDB42A5B5}"/>
              </a:ext>
            </a:extLst>
          </p:cNvPr>
          <p:cNvPicPr>
            <a:picLocks noChangeAspect="1"/>
          </p:cNvPicPr>
          <p:nvPr/>
        </p:nvPicPr>
        <p:blipFill>
          <a:blip r:embed="rId2"/>
          <a:stretch>
            <a:fillRect/>
          </a:stretch>
        </p:blipFill>
        <p:spPr>
          <a:xfrm>
            <a:off x="5730177" y="1856509"/>
            <a:ext cx="6288793" cy="3823196"/>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775185"/>
          </a:xfrm>
        </p:spPr>
        <p:txBody>
          <a:bodyPr>
            <a:normAutofit/>
          </a:bodyPr>
          <a:lstStyle/>
          <a:p>
            <a:r>
              <a:rPr lang="en-GB" sz="4800" b="1" dirty="0">
                <a:solidFill>
                  <a:schemeClr val="accent1">
                    <a:lumMod val="75000"/>
                  </a:schemeClr>
                </a:solidFill>
              </a:rPr>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a:t>
            </a:r>
            <a:r>
              <a:rPr lang="en-GB" dirty="0">
                <a:solidFill>
                  <a:srgbClr val="FF0000"/>
                </a:solidFill>
              </a:rPr>
              <a:t> </a:t>
            </a:r>
            <a:endParaRPr lang="en-GB" dirty="0"/>
          </a:p>
          <a:p>
            <a:r>
              <a:rPr lang="en-GB" dirty="0"/>
              <a:t>Deadline </a:t>
            </a:r>
            <a:r>
              <a:rPr lang="en-GB" dirty="0">
                <a:solidFill>
                  <a:srgbClr val="FF0000"/>
                </a:solidFill>
              </a:rPr>
              <a:t>– 3pm (date set my module lecturer)</a:t>
            </a:r>
            <a:endParaRPr lang="en-GB" dirty="0"/>
          </a:p>
          <a:p>
            <a:r>
              <a:rPr lang="en-GB" dirty="0"/>
              <a:t>1 week late – capped at 40%</a:t>
            </a:r>
          </a:p>
          <a:p>
            <a:r>
              <a:rPr lang="en-GB" dirty="0"/>
              <a:t>More than one week – 0% (resit)</a:t>
            </a:r>
          </a:p>
          <a:p>
            <a:r>
              <a:rPr lang="en-GB" dirty="0"/>
              <a:t>Grading system</a:t>
            </a:r>
          </a:p>
          <a:p>
            <a:pPr lvl="1"/>
            <a:r>
              <a:rPr lang="en-GB" dirty="0"/>
              <a:t>Pass grade - 40% for </a:t>
            </a:r>
            <a:r>
              <a:rPr lang="en-GB"/>
              <a:t>UG </a:t>
            </a:r>
          </a:p>
          <a:p>
            <a:pPr lvl="1"/>
            <a:r>
              <a:rPr lang="en-GB" dirty="0"/>
              <a:t>Condone – up to 30 credits, 30-39% for UG</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317071" y="201902"/>
            <a:ext cx="11151029" cy="954721"/>
          </a:xfrm>
        </p:spPr>
        <p:txBody>
          <a:bodyPr>
            <a:normAutofit/>
          </a:bodyPr>
          <a:lstStyle/>
          <a:p>
            <a:r>
              <a:rPr lang="en-GB" sz="4800" b="1" dirty="0">
                <a:solidFill>
                  <a:schemeClr val="accent1">
                    <a:lumMod val="75000"/>
                  </a:schemeClr>
                </a:solidFill>
              </a:rPr>
              <a:t>Assessment outcome and Results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b="1" dirty="0">
                <a:solidFill>
                  <a:schemeClr val="accent1">
                    <a:lumMod val="75000"/>
                  </a:schemeClr>
                </a:solidFill>
              </a:rPr>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Available on Moodle for all modules</a:t>
            </a:r>
          </a:p>
          <a:p>
            <a:r>
              <a:rPr lang="en-GB" dirty="0">
                <a:solidFill>
                  <a:schemeClr val="tx1"/>
                </a:solidFill>
              </a:rPr>
              <a:t>To be completed by end of teaching period</a:t>
            </a:r>
          </a:p>
          <a:p>
            <a:r>
              <a:rPr lang="en-GB" dirty="0">
                <a:solidFill>
                  <a:schemeClr val="tx1"/>
                </a:solidFill>
              </a:rPr>
              <a:t>The feedback is anonymous, used to improve the module and student experience </a:t>
            </a:r>
          </a:p>
          <a:p>
            <a:endParaRPr lang="en-GB" dirty="0">
              <a:solidFill>
                <a:schemeClr val="tx1"/>
              </a:solidFill>
            </a:endParaRPr>
          </a:p>
        </p:txBody>
      </p:sp>
    </p:spTree>
    <p:extLst>
      <p:ext uri="{BB962C8B-B14F-4D97-AF65-F5344CB8AC3E}">
        <p14:creationId xmlns:p14="http://schemas.microsoft.com/office/powerpoint/2010/main" val="813296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 action="ppaction://noaction"/>
            </a:endParaRPr>
          </a:p>
          <a:p>
            <a:pPr lvl="1"/>
            <a:r>
              <a:rPr lang="en-GB" dirty="0">
                <a:hlinkClick r:id="rId2"/>
              </a:rPr>
              <a:t>https://www.uwtsd.ac.uk/academic-quality-handbook</a:t>
            </a:r>
            <a:r>
              <a:rPr lang="en-GB" dirty="0"/>
              <a:t> </a:t>
            </a:r>
          </a:p>
          <a:p>
            <a:pPr lvl="1"/>
            <a:endParaRPr lang="en-GB" dirty="0"/>
          </a:p>
          <a:p>
            <a:r>
              <a:rPr lang="en-GB" dirty="0"/>
              <a:t>Student Policies – Chapter 12 </a:t>
            </a:r>
          </a:p>
          <a:p>
            <a:pPr lvl="1"/>
            <a:r>
              <a:rPr lang="en-GB" dirty="0"/>
              <a:t>Mitigating policy </a:t>
            </a:r>
          </a:p>
          <a:p>
            <a:pPr lvl="1"/>
            <a:r>
              <a:rPr lang="en-GB" dirty="0"/>
              <a:t>Academic Misconduct</a:t>
            </a:r>
          </a:p>
          <a:p>
            <a:pPr lvl="1"/>
            <a:r>
              <a:rPr lang="en-GB" dirty="0"/>
              <a:t>Plagiarism Detection Service</a:t>
            </a:r>
          </a:p>
        </p:txBody>
      </p:sp>
    </p:spTree>
    <p:extLst>
      <p:ext uri="{BB962C8B-B14F-4D97-AF65-F5344CB8AC3E}">
        <p14:creationId xmlns:p14="http://schemas.microsoft.com/office/powerpoint/2010/main" val="292211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fontScale="85000" lnSpcReduction="20000"/>
          </a:bodyPr>
          <a:lstStyle/>
          <a:p>
            <a:pPr marL="0" indent="0">
              <a:buNone/>
            </a:pPr>
            <a:r>
              <a:rPr lang="en-GB" dirty="0"/>
              <a:t>The role of the mitigating circumstances procedures is to ensure that all students are treated fairly and consistently across the University.</a:t>
            </a:r>
            <a:endParaRPr lang="en-GB" dirty="0">
              <a:hlinkClick r:id="rId2"/>
            </a:endParaRPr>
          </a:p>
          <a:p>
            <a:r>
              <a:rPr lang="en-GB" dirty="0"/>
              <a:t>Including compensatory measures, extenuating circumstances, interruption of studies, Reasonable adjustment, and extension to end dates.</a:t>
            </a:r>
          </a:p>
          <a:p>
            <a:r>
              <a:rPr lang="en-GB" dirty="0"/>
              <a:t>Long-term disabilities are normally considered through the compensatory measures procedures.</a:t>
            </a:r>
          </a:p>
          <a:p>
            <a:r>
              <a:rPr lang="en-GB" dirty="0"/>
              <a:t>Short-term mitigating circumstances are normally considered through the extenuating circumstances procedure.</a:t>
            </a:r>
            <a:endParaRPr lang="en-GB" dirty="0">
              <a:hlinkClick r:id="rId2"/>
            </a:endParaRP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 (applicable to English based Apprentices)</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A66F-444A-4354-BDCF-8E59D2299264}"/>
              </a:ext>
            </a:extLst>
          </p:cNvPr>
          <p:cNvSpPr>
            <a:spLocks noGrp="1"/>
          </p:cNvSpPr>
          <p:nvPr>
            <p:ph type="title"/>
          </p:nvPr>
        </p:nvSpPr>
        <p:spPr>
          <a:xfrm>
            <a:off x="298174" y="180694"/>
            <a:ext cx="7078671" cy="646343"/>
          </a:xfrm>
        </p:spPr>
        <p:txBody>
          <a:bodyPr>
            <a:noAutofit/>
          </a:bodyPr>
          <a:lstStyle/>
          <a:p>
            <a:r>
              <a:rPr lang="en-GB" sz="3600" b="1" dirty="0">
                <a:solidFill>
                  <a:schemeClr val="accent1">
                    <a:lumMod val="75000"/>
                  </a:schemeClr>
                </a:solidFill>
              </a:rPr>
              <a:t>Few points to remember</a:t>
            </a:r>
          </a:p>
        </p:txBody>
      </p:sp>
      <p:sp>
        <p:nvSpPr>
          <p:cNvPr id="3" name="Content Placeholder 2">
            <a:extLst>
              <a:ext uri="{FF2B5EF4-FFF2-40B4-BE49-F238E27FC236}">
                <a16:creationId xmlns:a16="http://schemas.microsoft.com/office/drawing/2014/main" id="{69DBAA0B-0C36-4D0F-8517-9F7DB9A07D88}"/>
              </a:ext>
            </a:extLst>
          </p:cNvPr>
          <p:cNvSpPr>
            <a:spLocks noGrp="1"/>
          </p:cNvSpPr>
          <p:nvPr>
            <p:ph idx="1"/>
          </p:nvPr>
        </p:nvSpPr>
        <p:spPr>
          <a:xfrm>
            <a:off x="421240" y="1236447"/>
            <a:ext cx="4695290" cy="3808163"/>
          </a:xfrm>
        </p:spPr>
        <p:txBody>
          <a:bodyPr>
            <a:noAutofit/>
          </a:bodyPr>
          <a:lstStyle/>
          <a:p>
            <a:r>
              <a:rPr lang="en-GB" dirty="0"/>
              <a:t>Team working</a:t>
            </a:r>
          </a:p>
          <a:p>
            <a:r>
              <a:rPr lang="en-GB" dirty="0"/>
              <a:t>Time management</a:t>
            </a:r>
          </a:p>
          <a:p>
            <a:r>
              <a:rPr lang="en-GB" dirty="0"/>
              <a:t>Do not leave till late</a:t>
            </a:r>
          </a:p>
          <a:p>
            <a:r>
              <a:rPr lang="en-GB" dirty="0"/>
              <a:t>Talk to us</a:t>
            </a:r>
          </a:p>
          <a:p>
            <a:r>
              <a:rPr lang="en-GB" dirty="0"/>
              <a:t>We are here to support you.</a:t>
            </a:r>
          </a:p>
          <a:p>
            <a:endParaRPr lang="en-GB" dirty="0"/>
          </a:p>
          <a:p>
            <a:endParaRPr lang="en-GB" dirty="0"/>
          </a:p>
          <a:p>
            <a:endParaRPr lang="en-GB" dirty="0"/>
          </a:p>
          <a:p>
            <a:endParaRPr lang="en-GB" dirty="0"/>
          </a:p>
          <a:p>
            <a:endParaRPr lang="en-GB" dirty="0"/>
          </a:p>
          <a:p>
            <a:endParaRPr lang="en-GB" dirty="0"/>
          </a:p>
        </p:txBody>
      </p:sp>
      <p:pic>
        <p:nvPicPr>
          <p:cNvPr id="17" name="Picture 16">
            <a:extLst>
              <a:ext uri="{FF2B5EF4-FFF2-40B4-BE49-F238E27FC236}">
                <a16:creationId xmlns:a16="http://schemas.microsoft.com/office/drawing/2014/main" id="{50A84D2A-83C4-4190-92C5-E6E1DFD7BFF5}"/>
              </a:ext>
            </a:extLst>
          </p:cNvPr>
          <p:cNvPicPr>
            <a:picLocks noChangeAspect="1"/>
          </p:cNvPicPr>
          <p:nvPr/>
        </p:nvPicPr>
        <p:blipFill>
          <a:blip r:embed="rId2"/>
          <a:stretch>
            <a:fillRect/>
          </a:stretch>
        </p:blipFill>
        <p:spPr>
          <a:xfrm>
            <a:off x="5297557" y="1141335"/>
            <a:ext cx="6275981" cy="4290061"/>
          </a:xfrm>
          <a:prstGeom prst="rect">
            <a:avLst/>
          </a:prstGeom>
        </p:spPr>
      </p:pic>
    </p:spTree>
    <p:extLst>
      <p:ext uri="{BB962C8B-B14F-4D97-AF65-F5344CB8AC3E}">
        <p14:creationId xmlns:p14="http://schemas.microsoft.com/office/powerpoint/2010/main" val="20340535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2000"/>
                                        <p:tgtEl>
                                          <p:spTgt spid="17"/>
                                        </p:tgtEl>
                                      </p:cBhvr>
                                    </p:animEffect>
                                    <p:anim calcmode="lin" valueType="num">
                                      <p:cBhvr>
                                        <p:cTn id="8" dur="2000" fill="hold"/>
                                        <p:tgtEl>
                                          <p:spTgt spid="17"/>
                                        </p:tgtEl>
                                        <p:attrNameLst>
                                          <p:attrName>ppt_w</p:attrName>
                                        </p:attrNameLst>
                                      </p:cBhvr>
                                      <p:tavLst>
                                        <p:tav tm="0" fmla="#ppt_w*sin(2.5*pi*$)">
                                          <p:val>
                                            <p:fltVal val="0"/>
                                          </p:val>
                                        </p:tav>
                                        <p:tav tm="100000">
                                          <p:val>
                                            <p:fltVal val="1"/>
                                          </p:val>
                                        </p:tav>
                                      </p:tavLst>
                                    </p:anim>
                                    <p:anim calcmode="lin" valueType="num">
                                      <p:cBhvr>
                                        <p:cTn id="9" dur="2000" fill="hold"/>
                                        <p:tgtEl>
                                          <p:spTgt spid="17"/>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wipe(down)">
                                      <p:cBhvr>
                                        <p:cTn id="32" dur="580">
                                          <p:stCondLst>
                                            <p:cond delay="0"/>
                                          </p:stCondLst>
                                        </p:cTn>
                                        <p:tgtEl>
                                          <p:spTgt spid="3">
                                            <p:txEl>
                                              <p:pRg st="1" end="1"/>
                                            </p:txEl>
                                          </p:spTgt>
                                        </p:tgtEl>
                                      </p:cBhvr>
                                    </p:animEffect>
                                    <p:anim calcmode="lin" valueType="num">
                                      <p:cBhvr>
                                        <p:cTn id="33"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1" end="1"/>
                                            </p:txEl>
                                          </p:spTgt>
                                        </p:tgtEl>
                                      </p:cBhvr>
                                      <p:to x="100000" y="60000"/>
                                    </p:animScale>
                                    <p:animScale>
                                      <p:cBhvr>
                                        <p:cTn id="39" dur="166" decel="50000">
                                          <p:stCondLst>
                                            <p:cond delay="676"/>
                                          </p:stCondLst>
                                        </p:cTn>
                                        <p:tgtEl>
                                          <p:spTgt spid="3">
                                            <p:txEl>
                                              <p:pRg st="1" end="1"/>
                                            </p:txEl>
                                          </p:spTgt>
                                        </p:tgtEl>
                                      </p:cBhvr>
                                      <p:to x="100000" y="100000"/>
                                    </p:animScale>
                                    <p:animScale>
                                      <p:cBhvr>
                                        <p:cTn id="40" dur="26">
                                          <p:stCondLst>
                                            <p:cond delay="1312"/>
                                          </p:stCondLst>
                                        </p:cTn>
                                        <p:tgtEl>
                                          <p:spTgt spid="3">
                                            <p:txEl>
                                              <p:pRg st="1" end="1"/>
                                            </p:txEl>
                                          </p:spTgt>
                                        </p:tgtEl>
                                      </p:cBhvr>
                                      <p:to x="100000" y="80000"/>
                                    </p:animScale>
                                    <p:animScale>
                                      <p:cBhvr>
                                        <p:cTn id="41" dur="166" decel="50000">
                                          <p:stCondLst>
                                            <p:cond delay="1338"/>
                                          </p:stCondLst>
                                        </p:cTn>
                                        <p:tgtEl>
                                          <p:spTgt spid="3">
                                            <p:txEl>
                                              <p:pRg st="1" end="1"/>
                                            </p:txEl>
                                          </p:spTgt>
                                        </p:tgtEl>
                                      </p:cBhvr>
                                      <p:to x="100000" y="100000"/>
                                    </p:animScale>
                                    <p:animScale>
                                      <p:cBhvr>
                                        <p:cTn id="42" dur="26">
                                          <p:stCondLst>
                                            <p:cond delay="1642"/>
                                          </p:stCondLst>
                                        </p:cTn>
                                        <p:tgtEl>
                                          <p:spTgt spid="3">
                                            <p:txEl>
                                              <p:pRg st="1" end="1"/>
                                            </p:txEl>
                                          </p:spTgt>
                                        </p:tgtEl>
                                      </p:cBhvr>
                                      <p:to x="100000" y="90000"/>
                                    </p:animScale>
                                    <p:animScale>
                                      <p:cBhvr>
                                        <p:cTn id="43" dur="166" decel="50000">
                                          <p:stCondLst>
                                            <p:cond delay="1668"/>
                                          </p:stCondLst>
                                        </p:cTn>
                                        <p:tgtEl>
                                          <p:spTgt spid="3">
                                            <p:txEl>
                                              <p:pRg st="1" end="1"/>
                                            </p:txEl>
                                          </p:spTgt>
                                        </p:tgtEl>
                                      </p:cBhvr>
                                      <p:to x="100000" y="100000"/>
                                    </p:animScale>
                                    <p:animScale>
                                      <p:cBhvr>
                                        <p:cTn id="44" dur="26">
                                          <p:stCondLst>
                                            <p:cond delay="1808"/>
                                          </p:stCondLst>
                                        </p:cTn>
                                        <p:tgtEl>
                                          <p:spTgt spid="3">
                                            <p:txEl>
                                              <p:pRg st="1" end="1"/>
                                            </p:txEl>
                                          </p:spTgt>
                                        </p:tgtEl>
                                      </p:cBhvr>
                                      <p:to x="100000" y="95000"/>
                                    </p:animScale>
                                    <p:animScale>
                                      <p:cBhvr>
                                        <p:cTn id="45" dur="166" decel="50000">
                                          <p:stCondLst>
                                            <p:cond delay="1834"/>
                                          </p:stCondLst>
                                        </p:cTn>
                                        <p:tgtEl>
                                          <p:spTgt spid="3">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wipe(down)">
                                      <p:cBhvr>
                                        <p:cTn id="50" dur="580">
                                          <p:stCondLst>
                                            <p:cond delay="0"/>
                                          </p:stCondLst>
                                        </p:cTn>
                                        <p:tgtEl>
                                          <p:spTgt spid="3">
                                            <p:txEl>
                                              <p:pRg st="2" end="2"/>
                                            </p:txEl>
                                          </p:spTgt>
                                        </p:tgtEl>
                                      </p:cBhvr>
                                    </p:animEffect>
                                    <p:anim calcmode="lin" valueType="num">
                                      <p:cBhvr>
                                        <p:cTn id="51"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3">
                                            <p:txEl>
                                              <p:pRg st="2" end="2"/>
                                            </p:txEl>
                                          </p:spTgt>
                                        </p:tgtEl>
                                      </p:cBhvr>
                                      <p:to x="100000" y="60000"/>
                                    </p:animScale>
                                    <p:animScale>
                                      <p:cBhvr>
                                        <p:cTn id="57" dur="166" decel="50000">
                                          <p:stCondLst>
                                            <p:cond delay="676"/>
                                          </p:stCondLst>
                                        </p:cTn>
                                        <p:tgtEl>
                                          <p:spTgt spid="3">
                                            <p:txEl>
                                              <p:pRg st="2" end="2"/>
                                            </p:txEl>
                                          </p:spTgt>
                                        </p:tgtEl>
                                      </p:cBhvr>
                                      <p:to x="100000" y="100000"/>
                                    </p:animScale>
                                    <p:animScale>
                                      <p:cBhvr>
                                        <p:cTn id="58" dur="26">
                                          <p:stCondLst>
                                            <p:cond delay="1312"/>
                                          </p:stCondLst>
                                        </p:cTn>
                                        <p:tgtEl>
                                          <p:spTgt spid="3">
                                            <p:txEl>
                                              <p:pRg st="2" end="2"/>
                                            </p:txEl>
                                          </p:spTgt>
                                        </p:tgtEl>
                                      </p:cBhvr>
                                      <p:to x="100000" y="80000"/>
                                    </p:animScale>
                                    <p:animScale>
                                      <p:cBhvr>
                                        <p:cTn id="59" dur="166" decel="50000">
                                          <p:stCondLst>
                                            <p:cond delay="1338"/>
                                          </p:stCondLst>
                                        </p:cTn>
                                        <p:tgtEl>
                                          <p:spTgt spid="3">
                                            <p:txEl>
                                              <p:pRg st="2" end="2"/>
                                            </p:txEl>
                                          </p:spTgt>
                                        </p:tgtEl>
                                      </p:cBhvr>
                                      <p:to x="100000" y="100000"/>
                                    </p:animScale>
                                    <p:animScale>
                                      <p:cBhvr>
                                        <p:cTn id="60" dur="26">
                                          <p:stCondLst>
                                            <p:cond delay="1642"/>
                                          </p:stCondLst>
                                        </p:cTn>
                                        <p:tgtEl>
                                          <p:spTgt spid="3">
                                            <p:txEl>
                                              <p:pRg st="2" end="2"/>
                                            </p:txEl>
                                          </p:spTgt>
                                        </p:tgtEl>
                                      </p:cBhvr>
                                      <p:to x="100000" y="90000"/>
                                    </p:animScale>
                                    <p:animScale>
                                      <p:cBhvr>
                                        <p:cTn id="61" dur="166" decel="50000">
                                          <p:stCondLst>
                                            <p:cond delay="1668"/>
                                          </p:stCondLst>
                                        </p:cTn>
                                        <p:tgtEl>
                                          <p:spTgt spid="3">
                                            <p:txEl>
                                              <p:pRg st="2" end="2"/>
                                            </p:txEl>
                                          </p:spTgt>
                                        </p:tgtEl>
                                      </p:cBhvr>
                                      <p:to x="100000" y="100000"/>
                                    </p:animScale>
                                    <p:animScale>
                                      <p:cBhvr>
                                        <p:cTn id="62" dur="26">
                                          <p:stCondLst>
                                            <p:cond delay="1808"/>
                                          </p:stCondLst>
                                        </p:cTn>
                                        <p:tgtEl>
                                          <p:spTgt spid="3">
                                            <p:txEl>
                                              <p:pRg st="2" end="2"/>
                                            </p:txEl>
                                          </p:spTgt>
                                        </p:tgtEl>
                                      </p:cBhvr>
                                      <p:to x="100000" y="95000"/>
                                    </p:animScale>
                                    <p:animScale>
                                      <p:cBhvr>
                                        <p:cTn id="63" dur="166" decel="50000">
                                          <p:stCondLst>
                                            <p:cond delay="1834"/>
                                          </p:stCondLst>
                                        </p:cTn>
                                        <p:tgtEl>
                                          <p:spTgt spid="3">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3">
                                            <p:txEl>
                                              <p:pRg st="3" end="3"/>
                                            </p:txEl>
                                          </p:spTgt>
                                        </p:tgtEl>
                                        <p:attrNameLst>
                                          <p:attrName>style.visibility</p:attrName>
                                        </p:attrNameLst>
                                      </p:cBhvr>
                                      <p:to>
                                        <p:strVal val="visible"/>
                                      </p:to>
                                    </p:set>
                                    <p:animEffect transition="in" filter="wipe(down)">
                                      <p:cBhvr>
                                        <p:cTn id="68" dur="580">
                                          <p:stCondLst>
                                            <p:cond delay="0"/>
                                          </p:stCondLst>
                                        </p:cTn>
                                        <p:tgtEl>
                                          <p:spTgt spid="3">
                                            <p:txEl>
                                              <p:pRg st="3" end="3"/>
                                            </p:txEl>
                                          </p:spTgt>
                                        </p:tgtEl>
                                      </p:cBhvr>
                                    </p:animEffect>
                                    <p:anim calcmode="lin" valueType="num">
                                      <p:cBhvr>
                                        <p:cTn id="69"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3">
                                            <p:txEl>
                                              <p:pRg st="3" end="3"/>
                                            </p:txEl>
                                          </p:spTgt>
                                        </p:tgtEl>
                                      </p:cBhvr>
                                      <p:to x="100000" y="60000"/>
                                    </p:animScale>
                                    <p:animScale>
                                      <p:cBhvr>
                                        <p:cTn id="75" dur="166" decel="50000">
                                          <p:stCondLst>
                                            <p:cond delay="676"/>
                                          </p:stCondLst>
                                        </p:cTn>
                                        <p:tgtEl>
                                          <p:spTgt spid="3">
                                            <p:txEl>
                                              <p:pRg st="3" end="3"/>
                                            </p:txEl>
                                          </p:spTgt>
                                        </p:tgtEl>
                                      </p:cBhvr>
                                      <p:to x="100000" y="100000"/>
                                    </p:animScale>
                                    <p:animScale>
                                      <p:cBhvr>
                                        <p:cTn id="76" dur="26">
                                          <p:stCondLst>
                                            <p:cond delay="1312"/>
                                          </p:stCondLst>
                                        </p:cTn>
                                        <p:tgtEl>
                                          <p:spTgt spid="3">
                                            <p:txEl>
                                              <p:pRg st="3" end="3"/>
                                            </p:txEl>
                                          </p:spTgt>
                                        </p:tgtEl>
                                      </p:cBhvr>
                                      <p:to x="100000" y="80000"/>
                                    </p:animScale>
                                    <p:animScale>
                                      <p:cBhvr>
                                        <p:cTn id="77" dur="166" decel="50000">
                                          <p:stCondLst>
                                            <p:cond delay="1338"/>
                                          </p:stCondLst>
                                        </p:cTn>
                                        <p:tgtEl>
                                          <p:spTgt spid="3">
                                            <p:txEl>
                                              <p:pRg st="3" end="3"/>
                                            </p:txEl>
                                          </p:spTgt>
                                        </p:tgtEl>
                                      </p:cBhvr>
                                      <p:to x="100000" y="100000"/>
                                    </p:animScale>
                                    <p:animScale>
                                      <p:cBhvr>
                                        <p:cTn id="78" dur="26">
                                          <p:stCondLst>
                                            <p:cond delay="1642"/>
                                          </p:stCondLst>
                                        </p:cTn>
                                        <p:tgtEl>
                                          <p:spTgt spid="3">
                                            <p:txEl>
                                              <p:pRg st="3" end="3"/>
                                            </p:txEl>
                                          </p:spTgt>
                                        </p:tgtEl>
                                      </p:cBhvr>
                                      <p:to x="100000" y="90000"/>
                                    </p:animScale>
                                    <p:animScale>
                                      <p:cBhvr>
                                        <p:cTn id="79" dur="166" decel="50000">
                                          <p:stCondLst>
                                            <p:cond delay="1668"/>
                                          </p:stCondLst>
                                        </p:cTn>
                                        <p:tgtEl>
                                          <p:spTgt spid="3">
                                            <p:txEl>
                                              <p:pRg st="3" end="3"/>
                                            </p:txEl>
                                          </p:spTgt>
                                        </p:tgtEl>
                                      </p:cBhvr>
                                      <p:to x="100000" y="100000"/>
                                    </p:animScale>
                                    <p:animScale>
                                      <p:cBhvr>
                                        <p:cTn id="80" dur="26">
                                          <p:stCondLst>
                                            <p:cond delay="1808"/>
                                          </p:stCondLst>
                                        </p:cTn>
                                        <p:tgtEl>
                                          <p:spTgt spid="3">
                                            <p:txEl>
                                              <p:pRg st="3" end="3"/>
                                            </p:txEl>
                                          </p:spTgt>
                                        </p:tgtEl>
                                      </p:cBhvr>
                                      <p:to x="100000" y="95000"/>
                                    </p:animScale>
                                    <p:animScale>
                                      <p:cBhvr>
                                        <p:cTn id="81" dur="166" decel="50000">
                                          <p:stCondLst>
                                            <p:cond delay="1834"/>
                                          </p:stCondLst>
                                        </p:cTn>
                                        <p:tgtEl>
                                          <p:spTgt spid="3">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3">
                                            <p:txEl>
                                              <p:pRg st="4" end="4"/>
                                            </p:txEl>
                                          </p:spTgt>
                                        </p:tgtEl>
                                        <p:attrNameLst>
                                          <p:attrName>style.visibility</p:attrName>
                                        </p:attrNameLst>
                                      </p:cBhvr>
                                      <p:to>
                                        <p:strVal val="visible"/>
                                      </p:to>
                                    </p:set>
                                    <p:animEffect transition="in" filter="wipe(down)">
                                      <p:cBhvr>
                                        <p:cTn id="86" dur="580">
                                          <p:stCondLst>
                                            <p:cond delay="0"/>
                                          </p:stCondLst>
                                        </p:cTn>
                                        <p:tgtEl>
                                          <p:spTgt spid="3">
                                            <p:txEl>
                                              <p:pRg st="4" end="4"/>
                                            </p:txEl>
                                          </p:spTgt>
                                        </p:tgtEl>
                                      </p:cBhvr>
                                    </p:animEffect>
                                    <p:anim calcmode="lin" valueType="num">
                                      <p:cBhvr>
                                        <p:cTn id="87"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3">
                                            <p:txEl>
                                              <p:pRg st="4" end="4"/>
                                            </p:txEl>
                                          </p:spTgt>
                                        </p:tgtEl>
                                      </p:cBhvr>
                                      <p:to x="100000" y="60000"/>
                                    </p:animScale>
                                    <p:animScale>
                                      <p:cBhvr>
                                        <p:cTn id="93" dur="166" decel="50000">
                                          <p:stCondLst>
                                            <p:cond delay="676"/>
                                          </p:stCondLst>
                                        </p:cTn>
                                        <p:tgtEl>
                                          <p:spTgt spid="3">
                                            <p:txEl>
                                              <p:pRg st="4" end="4"/>
                                            </p:txEl>
                                          </p:spTgt>
                                        </p:tgtEl>
                                      </p:cBhvr>
                                      <p:to x="100000" y="100000"/>
                                    </p:animScale>
                                    <p:animScale>
                                      <p:cBhvr>
                                        <p:cTn id="94" dur="26">
                                          <p:stCondLst>
                                            <p:cond delay="1312"/>
                                          </p:stCondLst>
                                        </p:cTn>
                                        <p:tgtEl>
                                          <p:spTgt spid="3">
                                            <p:txEl>
                                              <p:pRg st="4" end="4"/>
                                            </p:txEl>
                                          </p:spTgt>
                                        </p:tgtEl>
                                      </p:cBhvr>
                                      <p:to x="100000" y="80000"/>
                                    </p:animScale>
                                    <p:animScale>
                                      <p:cBhvr>
                                        <p:cTn id="95" dur="166" decel="50000">
                                          <p:stCondLst>
                                            <p:cond delay="1338"/>
                                          </p:stCondLst>
                                        </p:cTn>
                                        <p:tgtEl>
                                          <p:spTgt spid="3">
                                            <p:txEl>
                                              <p:pRg st="4" end="4"/>
                                            </p:txEl>
                                          </p:spTgt>
                                        </p:tgtEl>
                                      </p:cBhvr>
                                      <p:to x="100000" y="100000"/>
                                    </p:animScale>
                                    <p:animScale>
                                      <p:cBhvr>
                                        <p:cTn id="96" dur="26">
                                          <p:stCondLst>
                                            <p:cond delay="1642"/>
                                          </p:stCondLst>
                                        </p:cTn>
                                        <p:tgtEl>
                                          <p:spTgt spid="3">
                                            <p:txEl>
                                              <p:pRg st="4" end="4"/>
                                            </p:txEl>
                                          </p:spTgt>
                                        </p:tgtEl>
                                      </p:cBhvr>
                                      <p:to x="100000" y="90000"/>
                                    </p:animScale>
                                    <p:animScale>
                                      <p:cBhvr>
                                        <p:cTn id="97" dur="166" decel="50000">
                                          <p:stCondLst>
                                            <p:cond delay="1668"/>
                                          </p:stCondLst>
                                        </p:cTn>
                                        <p:tgtEl>
                                          <p:spTgt spid="3">
                                            <p:txEl>
                                              <p:pRg st="4" end="4"/>
                                            </p:txEl>
                                          </p:spTgt>
                                        </p:tgtEl>
                                      </p:cBhvr>
                                      <p:to x="100000" y="100000"/>
                                    </p:animScale>
                                    <p:animScale>
                                      <p:cBhvr>
                                        <p:cTn id="98" dur="26">
                                          <p:stCondLst>
                                            <p:cond delay="1808"/>
                                          </p:stCondLst>
                                        </p:cTn>
                                        <p:tgtEl>
                                          <p:spTgt spid="3">
                                            <p:txEl>
                                              <p:pRg st="4" end="4"/>
                                            </p:txEl>
                                          </p:spTgt>
                                        </p:tgtEl>
                                      </p:cBhvr>
                                      <p:to x="100000" y="95000"/>
                                    </p:animScale>
                                    <p:animScale>
                                      <p:cBhvr>
                                        <p:cTn id="99"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2F06424C-E436-45E6-B907-C1B6D6A87021}"/>
              </a:ext>
            </a:extLst>
          </p:cNvPr>
          <p:cNvPicPr>
            <a:picLocks noChangeAspect="1"/>
          </p:cNvPicPr>
          <p:nvPr/>
        </p:nvPicPr>
        <p:blipFill>
          <a:blip r:embed="rId2"/>
          <a:stretch>
            <a:fillRect/>
          </a:stretch>
        </p:blipFill>
        <p:spPr>
          <a:xfrm>
            <a:off x="898531" y="375342"/>
            <a:ext cx="6899155" cy="5208105"/>
          </a:xfrm>
          <a:prstGeom prst="rect">
            <a:avLst/>
          </a:prstGeom>
        </p:spPr>
      </p:pic>
    </p:spTree>
    <p:extLst>
      <p:ext uri="{BB962C8B-B14F-4D97-AF65-F5344CB8AC3E}">
        <p14:creationId xmlns:p14="http://schemas.microsoft.com/office/powerpoint/2010/main" val="885076063"/>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362</TotalTime>
  <Words>1998</Words>
  <Application>Microsoft Macintosh PowerPoint</Application>
  <PresentationFormat>Widescreen</PresentationFormat>
  <Paragraphs>253</Paragraphs>
  <Slides>27</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27</vt:i4>
      </vt:variant>
    </vt:vector>
  </HeadingPairs>
  <TitlesOfParts>
    <vt:vector size="36" baseType="lpstr">
      <vt:lpstr>Aptos</vt:lpstr>
      <vt:lpstr>Arial</vt:lpstr>
      <vt:lpstr>Calibri</vt:lpstr>
      <vt:lpstr>Calibri Light</vt:lpstr>
      <vt:lpstr>Courier New</vt:lpstr>
      <vt:lpstr>Symbol</vt:lpstr>
      <vt:lpstr>UWTSD Text 2</vt:lpstr>
      <vt:lpstr>UWTSD Logo Variations place image in Background</vt:lpstr>
      <vt:lpstr>UWTSD 200_Title Page</vt:lpstr>
      <vt:lpstr>PowerPoint Presentation</vt:lpstr>
      <vt:lpstr> </vt:lpstr>
      <vt:lpstr>PowerPoint Presentation</vt:lpstr>
      <vt:lpstr>Applied Computing Management Team</vt:lpstr>
      <vt:lpstr>Computer Science Programme Team</vt:lpstr>
      <vt:lpstr>Electronics Programme Team</vt:lpstr>
      <vt:lpstr>Apprenticeship Liaison Officers (ALO)</vt:lpstr>
      <vt:lpstr>Who is here today?</vt:lpstr>
      <vt:lpstr>Our Ethos</vt:lpstr>
      <vt:lpstr>PowerPoint Presentation</vt:lpstr>
      <vt:lpstr>PowerPoint Presentation</vt:lpstr>
      <vt:lpstr>Getting Started</vt:lpstr>
      <vt:lpstr>Key Course Information</vt:lpstr>
      <vt:lpstr>Programme of Study Handbook </vt:lpstr>
      <vt:lpstr>Assessments</vt:lpstr>
      <vt:lpstr>Assessment outcome and Results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lpstr>Few points to remember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51</cp:revision>
  <dcterms:created xsi:type="dcterms:W3CDTF">2021-03-09T15:35:42Z</dcterms:created>
  <dcterms:modified xsi:type="dcterms:W3CDTF">2024-10-05T09:09:03Z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