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287" r:id="rId3"/>
    <p:sldId id="342" r:id="rId4"/>
    <p:sldId id="343" r:id="rId5"/>
    <p:sldId id="344" r:id="rId6"/>
    <p:sldId id="345" r:id="rId7"/>
    <p:sldId id="346" r:id="rId8"/>
    <p:sldId id="347" r:id="rId9"/>
    <p:sldId id="348" r:id="rId10"/>
    <p:sldId id="349" r:id="rId11"/>
    <p:sldId id="350" r:id="rId12"/>
    <p:sldId id="352" r:id="rId13"/>
    <p:sldId id="351" r:id="rId14"/>
    <p:sldId id="353" r:id="rId15"/>
    <p:sldId id="354" r:id="rId16"/>
    <p:sldId id="355" r:id="rId17"/>
    <p:sldId id="356" r:id="rId18"/>
    <p:sldId id="357" r:id="rId19"/>
    <p:sldId id="358" r:id="rId20"/>
    <p:sldId id="359" r:id="rId21"/>
    <p:sldId id="360" r:id="rId22"/>
    <p:sldId id="361" r:id="rId23"/>
    <p:sldId id="362" r:id="rId24"/>
    <p:sldId id="363" r:id="rId25"/>
    <p:sldId id="364" r:id="rId26"/>
    <p:sldId id="365" r:id="rId27"/>
    <p:sldId id="366" r:id="rId28"/>
    <p:sldId id="369" r:id="rId29"/>
    <p:sldId id="370" r:id="rId30"/>
    <p:sldId id="371" r:id="rId31"/>
    <p:sldId id="372" r:id="rId32"/>
    <p:sldId id="377" r:id="rId33"/>
    <p:sldId id="378" r:id="rId34"/>
    <p:sldId id="379" r:id="rId35"/>
    <p:sldId id="380" r:id="rId36"/>
    <p:sldId id="368" r:id="rId37"/>
    <p:sldId id="286" r:id="rId38"/>
    <p:sldId id="315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6433" autoAdjust="0"/>
  </p:normalViewPr>
  <p:slideViewPr>
    <p:cSldViewPr>
      <p:cViewPr varScale="1">
        <p:scale>
          <a:sx n="116" d="100"/>
          <a:sy n="116" d="100"/>
        </p:scale>
        <p:origin x="84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tools.ietf.org/html/rfc5247" TargetMode="External"/><Relationship Id="rId3" Type="http://schemas.openxmlformats.org/officeDocument/2006/relationships/hyperlink" Target="https://en.wikipedia.org/wiki/Authentication" TargetMode="External"/><Relationship Id="rId7" Type="http://schemas.openxmlformats.org/officeDocument/2006/relationships/hyperlink" Target="https://tools.ietf.org/html/rfc2284" TargetMode="External"/><Relationship Id="rId12" Type="http://schemas.openxmlformats.org/officeDocument/2006/relationships/hyperlink" Target="http://searchsqlserver.techtarget.com/definition/database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tools.ietf.org/html/rfc3748" TargetMode="External"/><Relationship Id="rId11" Type="http://schemas.openxmlformats.org/officeDocument/2006/relationships/hyperlink" Target="http://searchnetworking.techtarget.com/definition/protocol" TargetMode="External"/><Relationship Id="rId5" Type="http://schemas.openxmlformats.org/officeDocument/2006/relationships/hyperlink" Target="https://en.wikipedia.org/wiki/Point-to-Point_Protocol" TargetMode="External"/><Relationship Id="rId10" Type="http://schemas.openxmlformats.org/officeDocument/2006/relationships/hyperlink" Target="http://searchnetworking.techtarget.com/definition/client-server" TargetMode="External"/><Relationship Id="rId4" Type="http://schemas.openxmlformats.org/officeDocument/2006/relationships/hyperlink" Target="https://en.wikipedia.org/wiki/Wireless_LAN" TargetMode="External"/><Relationship Id="rId9" Type="http://schemas.openxmlformats.org/officeDocument/2006/relationships/hyperlink" Target="https://en.wikipedia.org/w/index.php?title=Key_(chronically_)&amp;action=edit&amp;redlink=1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Sequence Spread Spectrum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DSSS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is a spread spectrum technique whereby the original data signal is multiplied with a pseudo random noise spreading code. This spreading code has a higher chip rate (this the bitrate of the code), which results in a wideband time continuous scrambled signal.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Frequency-hopping spread spectrum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FHSS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is a method of transmitting radio signals by rapidly switching a carrier among many frequency channels, using a pseudorandom sequence known to both transmitter and receiver.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Orthogonal Frequency Division Multiplexing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OFDM)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 frequency-division multiplexing (FDM) scheme used as a digital multi-carrier modulation method. A large number of closely spaced orthogonal sub-carrier signals are used to carry data on several parallel data streams or channels.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03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Extensible Authentication Protocol (EAP)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an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Authentication"/>
              </a:rPr>
              <a:t>authentication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framework frequently used in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Wireless LAN"/>
              </a:rPr>
              <a:t>wireless networks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Point-to-Point Protocol"/>
              </a:rPr>
              <a:t>point-to-point connections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It is defined in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RFC 3748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which made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/>
              </a:rPr>
              <a:t>RFC 2284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obsolete, and is updated by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/>
              </a:rPr>
              <a:t>RFC 5247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EAP is an authentication framework for providing the transport and usage of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 tooltip="Key (chronically ) (page does not exist)"/>
              </a:rPr>
              <a:t>keying material and parameters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generated by EAP methods</a:t>
            </a:r>
          </a:p>
          <a:p>
            <a:endParaRPr lang="en-GB" dirty="0" smtClean="0"/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Remote Authentication Dial-In User Service (RADIUS) is a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/>
              </a:rPr>
              <a:t>client/server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/>
              </a:rPr>
              <a:t>protocol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software that enables remote access servers to communicate with a central server to authenticate dial-in users and authorize their access to the requested system or service. RADIUS allows a company to maintain user profiles in a central </a:t>
            </a:r>
            <a:r>
              <a:rPr lang="en-GB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/>
              </a:rPr>
              <a:t>database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that all remote servers can share.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640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01/03/2017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Hacking Wireless Networks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82960"/>
          </a:xfrm>
        </p:spPr>
        <p:txBody>
          <a:bodyPr/>
          <a:lstStyle/>
          <a:p>
            <a:r>
              <a:rPr lang="en-GB" dirty="0" smtClean="0"/>
              <a:t>Lecture 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Wireless Networks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Wireless Networks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WI-FI Authentication Modes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Wireless encryption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WEP Encryption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What is WPA/WPA2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Wireless threats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Wireless Hacking tools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WI-FI security tools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how to defend against wireless attacks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wireless penetration testing framework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50106"/>
          </a:xfrm>
        </p:spPr>
        <p:txBody>
          <a:bodyPr>
            <a:normAutofit/>
          </a:bodyPr>
          <a:lstStyle/>
          <a:p>
            <a:r>
              <a:rPr lang="en-US" dirty="0" smtClean="0">
                <a:cs typeface="Times New Roman" pitchFamily="18" charset="0"/>
              </a:rPr>
              <a:t>Wireless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2376264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sz="4300" dirty="0" smtClean="0"/>
              <a:t>Wi-Fi </a:t>
            </a:r>
            <a:r>
              <a:rPr lang="en-GB" sz="4300" dirty="0" smtClean="0"/>
              <a:t>is developed on IEEE 802.11 standards, and it is widely used in wireless communication.  It provides wireless access to applications and data across a radio network</a:t>
            </a:r>
          </a:p>
          <a:p>
            <a:pPr algn="just"/>
            <a:r>
              <a:rPr lang="en-GB" sz="4300" dirty="0" smtClean="0"/>
              <a:t>Wi-Fi sets up numerous ways to build up a connection between the transmitter and the receiver such as DSSS, FHSS, Infrared (IR) and OFDM</a:t>
            </a:r>
          </a:p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EFE"/>
              </a:clrFrom>
              <a:clrTo>
                <a:srgbClr val="FF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3065526"/>
            <a:ext cx="8208912" cy="3099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Wi-Fi Hotspots at Public places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67544" y="4725144"/>
            <a:ext cx="8424936" cy="1440160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sz="4300" dirty="0" smtClean="0"/>
              <a:t>You will find free Wi-Fi access available in coffee shops like bookstores, offices, airport terminals, schools, hotels, communities, and other public places.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2" y="836713"/>
            <a:ext cx="8640958" cy="3744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Types of wireless Networks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3804" y="980728"/>
            <a:ext cx="8770684" cy="5120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624"/>
            <a:ext cx="8507288" cy="706090"/>
          </a:xfrm>
        </p:spPr>
        <p:txBody>
          <a:bodyPr>
            <a:noAutofit/>
          </a:bodyPr>
          <a:lstStyle/>
          <a:p>
            <a:r>
              <a:rPr lang="en-GB" sz="3600" dirty="0" smtClean="0"/>
              <a:t>Wireless Standards</a:t>
            </a:r>
            <a:endParaRPr lang="en-GB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08721"/>
            <a:ext cx="8746429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778098"/>
          </a:xfrm>
        </p:spPr>
        <p:txBody>
          <a:bodyPr>
            <a:normAutofit/>
          </a:bodyPr>
          <a:lstStyle/>
          <a:p>
            <a:r>
              <a:rPr lang="en-GB" dirty="0" smtClean="0"/>
              <a:t>Service Set Identifier (SSID)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t="13609"/>
          <a:stretch>
            <a:fillRect/>
          </a:stretch>
        </p:blipFill>
        <p:spPr bwMode="auto">
          <a:xfrm>
            <a:off x="395536" y="1196752"/>
            <a:ext cx="8388424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Wi-Fi Authentication Modes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t="17472" r="1965"/>
          <a:stretch>
            <a:fillRect/>
          </a:stretch>
        </p:blipFill>
        <p:spPr bwMode="auto">
          <a:xfrm>
            <a:off x="216024" y="1196752"/>
            <a:ext cx="8604448" cy="4814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Wi-Fi Authentication Process Using a Centralized Authentication server</a:t>
            </a:r>
            <a:endParaRPr lang="en-GB" sz="3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 t="19925"/>
          <a:stretch>
            <a:fillRect/>
          </a:stretch>
        </p:blipFill>
        <p:spPr bwMode="auto">
          <a:xfrm>
            <a:off x="179512" y="1412777"/>
            <a:ext cx="8748464" cy="4653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txBody>
          <a:bodyPr/>
          <a:lstStyle/>
          <a:p>
            <a:r>
              <a:rPr lang="en-GB" dirty="0" smtClean="0"/>
              <a:t>Wi-Fi Authentication Process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E6DCD2"/>
              </a:clrFrom>
              <a:clrTo>
                <a:srgbClr val="E6DCD2">
                  <a:alpha val="0"/>
                </a:srgbClr>
              </a:clrTo>
            </a:clrChange>
          </a:blip>
          <a:srcRect t="15350"/>
          <a:stretch>
            <a:fillRect/>
          </a:stretch>
        </p:blipFill>
        <p:spPr bwMode="auto">
          <a:xfrm>
            <a:off x="504825" y="1268760"/>
            <a:ext cx="8134350" cy="4765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142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Types of Wireless Antenna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67706"/>
            <a:ext cx="9144000" cy="4971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3999" cy="5999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Types of Wireless Encryption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" y="896838"/>
            <a:ext cx="8610600" cy="512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WEP Encryption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7" y="976313"/>
            <a:ext cx="8892479" cy="504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WEP works?</a:t>
            </a:r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" y="904875"/>
            <a:ext cx="8763000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64" y="116632"/>
            <a:ext cx="8902824" cy="850106"/>
          </a:xfrm>
        </p:spPr>
        <p:txBody>
          <a:bodyPr>
            <a:normAutofit/>
          </a:bodyPr>
          <a:lstStyle/>
          <a:p>
            <a:r>
              <a:rPr lang="en-GB" sz="3600" dirty="0" smtClean="0"/>
              <a:t>What is WPA?</a:t>
            </a:r>
            <a:endParaRPr lang="en-GB" sz="36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852488"/>
            <a:ext cx="8892480" cy="516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184" y="116632"/>
            <a:ext cx="8507288" cy="792088"/>
          </a:xfrm>
        </p:spPr>
        <p:txBody>
          <a:bodyPr>
            <a:noAutofit/>
          </a:bodyPr>
          <a:lstStyle/>
          <a:p>
            <a:r>
              <a:rPr lang="en-GB" sz="3600" dirty="0" smtClean="0"/>
              <a:t>How WPA works?</a:t>
            </a:r>
            <a:endParaRPr lang="en-GB" sz="36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" y="766763"/>
            <a:ext cx="8972550" cy="532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Temporal Keys</a:t>
            </a:r>
            <a:endParaRPr lang="en-GB" sz="36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684" y="963166"/>
            <a:ext cx="8841804" cy="5058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22114"/>
          </a:xfrm>
        </p:spPr>
        <p:txBody>
          <a:bodyPr>
            <a:normAutofit/>
          </a:bodyPr>
          <a:lstStyle/>
          <a:p>
            <a:r>
              <a:rPr lang="en-GB" dirty="0" smtClean="0"/>
              <a:t>What is WPA2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69404"/>
            <a:ext cx="8568952" cy="529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/>
          <a:lstStyle/>
          <a:p>
            <a:r>
              <a:rPr lang="en-GB" dirty="0" smtClean="0"/>
              <a:t>How WPA2 works?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124744"/>
            <a:ext cx="8964488" cy="4914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 l="4874" t="6842" r="4667" b="1938"/>
          <a:stretch>
            <a:fillRect/>
          </a:stretch>
        </p:blipFill>
        <p:spPr bwMode="auto">
          <a:xfrm>
            <a:off x="251520" y="188640"/>
            <a:ext cx="8676456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44624"/>
            <a:ext cx="8229600" cy="792088"/>
          </a:xfrm>
        </p:spPr>
        <p:txBody>
          <a:bodyPr/>
          <a:lstStyle/>
          <a:p>
            <a:r>
              <a:rPr lang="en-GB" dirty="0" smtClean="0"/>
              <a:t>WEP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3374" y="881063"/>
            <a:ext cx="8631113" cy="5284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363272" cy="99412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Weak Initialization Vectors (IV)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 l="6502" t="21703" r="6759" b="8365"/>
          <a:stretch>
            <a:fillRect/>
          </a:stretch>
        </p:blipFill>
        <p:spPr bwMode="auto">
          <a:xfrm>
            <a:off x="467544" y="1124744"/>
            <a:ext cx="8390174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to Break WEP Encryption?</a:t>
            </a:r>
            <a:endParaRPr lang="en-GB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 l="4190" t="15247" r="453"/>
          <a:stretch>
            <a:fillRect/>
          </a:stretch>
        </p:blipFill>
        <p:spPr bwMode="auto">
          <a:xfrm>
            <a:off x="35496" y="836712"/>
            <a:ext cx="9001000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922114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How to Break WPA/WPA2 Encryption?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 t="12162"/>
          <a:stretch>
            <a:fillRect/>
          </a:stretch>
        </p:blipFill>
        <p:spPr bwMode="auto">
          <a:xfrm>
            <a:off x="144017" y="908720"/>
            <a:ext cx="8820471" cy="5184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100811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How to defend against WPA cracking?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 l="2719" t="10783" r="3074"/>
          <a:stretch>
            <a:fillRect/>
          </a:stretch>
        </p:blipFill>
        <p:spPr bwMode="auto">
          <a:xfrm>
            <a:off x="251520" y="908720"/>
            <a:ext cx="8712968" cy="518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36104"/>
          </a:xfrm>
        </p:spPr>
        <p:txBody>
          <a:bodyPr/>
          <a:lstStyle/>
          <a:p>
            <a:r>
              <a:rPr lang="en-GB" dirty="0" smtClean="0"/>
              <a:t>Wireless 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dirty="0" smtClean="0"/>
              <a:t>Wireless</a:t>
            </a:r>
            <a:r>
              <a:rPr lang="en-GB" b="1" dirty="0" smtClean="0"/>
              <a:t> access control attacks</a:t>
            </a:r>
            <a:r>
              <a:rPr lang="en-GB" dirty="0" smtClean="0"/>
              <a:t> aim to penetrate a network by evading WLAN access control measures, such as AP MAC filters and Wi-Fi port access controls</a:t>
            </a:r>
          </a:p>
          <a:p>
            <a:pPr algn="just"/>
            <a:r>
              <a:rPr lang="en-GB" dirty="0" smtClean="0"/>
              <a:t>In </a:t>
            </a:r>
            <a:r>
              <a:rPr lang="en-GB" b="1" dirty="0" smtClean="0"/>
              <a:t>Integrity attacks</a:t>
            </a:r>
            <a:r>
              <a:rPr lang="en-GB" dirty="0" smtClean="0"/>
              <a:t>, attackers send forged control, management or data frames over a wireless network to misdirect the wireless devices in order to perform another type of attack (e.g. </a:t>
            </a:r>
            <a:r>
              <a:rPr lang="en-GB" dirty="0" err="1" smtClean="0"/>
              <a:t>DoS</a:t>
            </a:r>
            <a:r>
              <a:rPr lang="en-GB" dirty="0" smtClean="0"/>
              <a:t>)</a:t>
            </a:r>
          </a:p>
          <a:p>
            <a:pPr algn="just"/>
            <a:r>
              <a:rPr lang="en-GB" dirty="0" smtClean="0"/>
              <a:t> </a:t>
            </a:r>
            <a:r>
              <a:rPr lang="en-GB" b="1" dirty="0" smtClean="0"/>
              <a:t>Confidentiality attacks </a:t>
            </a:r>
            <a:r>
              <a:rPr lang="en-GB" dirty="0" smtClean="0"/>
              <a:t>attempt to intercept confidential information sent over wireless associations, whether sent in clear text or encryption by </a:t>
            </a:r>
            <a:r>
              <a:rPr lang="en-GB" dirty="0" err="1" smtClean="0"/>
              <a:t>Wi-FI</a:t>
            </a:r>
            <a:r>
              <a:rPr lang="en-GB" dirty="0" smtClean="0"/>
              <a:t> protocols</a:t>
            </a:r>
          </a:p>
          <a:p>
            <a:pPr algn="just"/>
            <a:r>
              <a:rPr lang="en-GB" b="1" dirty="0" smtClean="0"/>
              <a:t>Denial of Service attacks</a:t>
            </a:r>
            <a:r>
              <a:rPr lang="en-GB" dirty="0" smtClean="0"/>
              <a:t> aim to prevent legitimate users from accessing resources in a wireless network</a:t>
            </a:r>
          </a:p>
          <a:p>
            <a:pPr algn="just"/>
            <a:r>
              <a:rPr lang="en-GB" dirty="0" smtClean="0"/>
              <a:t>The object of </a:t>
            </a:r>
            <a:r>
              <a:rPr lang="en-GB" b="1" dirty="0" smtClean="0"/>
              <a:t>authentication attacks </a:t>
            </a:r>
            <a:r>
              <a:rPr lang="en-GB" dirty="0" smtClean="0"/>
              <a:t>is to steal the identity of Wi-Fi clients, their personal information, login credentials, etc. to gain unauthorised access to network resources</a:t>
            </a:r>
          </a:p>
          <a:p>
            <a:pPr algn="just"/>
            <a:endParaRPr lang="en-GB" dirty="0" smtClean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67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Rogue Access point attack &amp; Denial of Service Attack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98" y="1412777"/>
            <a:ext cx="8112950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98" y="3861048"/>
            <a:ext cx="8256966" cy="2193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495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Spectrum analysis?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3" y="1515963"/>
            <a:ext cx="8524875" cy="450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1899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Wi-Fi discovery, attacking and auditing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3520" y="1595933"/>
            <a:ext cx="4068960" cy="37052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Auditing tools:</a:t>
            </a:r>
          </a:p>
          <a:p>
            <a:r>
              <a:rPr lang="en-GB" dirty="0" err="1" smtClean="0"/>
              <a:t>AirMagent</a:t>
            </a:r>
            <a:r>
              <a:rPr lang="en-GB" dirty="0" smtClean="0"/>
              <a:t> </a:t>
            </a:r>
            <a:r>
              <a:rPr lang="en-GB" dirty="0" err="1" smtClean="0"/>
              <a:t>WiFi</a:t>
            </a:r>
            <a:r>
              <a:rPr lang="en-GB" dirty="0" smtClean="0"/>
              <a:t> </a:t>
            </a:r>
            <a:r>
              <a:rPr lang="en-GB" dirty="0" err="1" smtClean="0"/>
              <a:t>Analyzer</a:t>
            </a:r>
            <a:endParaRPr lang="en-GB" dirty="0" smtClean="0"/>
          </a:p>
          <a:p>
            <a:r>
              <a:rPr lang="en-GB" dirty="0" err="1" smtClean="0"/>
              <a:t>AirDefense</a:t>
            </a:r>
            <a:endParaRPr lang="en-GB" dirty="0" smtClean="0"/>
          </a:p>
          <a:p>
            <a:r>
              <a:rPr lang="en-GB" dirty="0" smtClean="0"/>
              <a:t>Adaptive Wireless IPS</a:t>
            </a:r>
          </a:p>
          <a:p>
            <a:r>
              <a:rPr lang="en-GB" dirty="0" smtClean="0"/>
              <a:t>Aruba Protect WIPS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5497108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Homework: Find out how these tools are used</a:t>
            </a:r>
            <a:endParaRPr lang="en-GB" sz="28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619944" y="1604317"/>
            <a:ext cx="4024064" cy="37052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inSSIDer</a:t>
            </a:r>
            <a:endParaRPr lang="en-GB" dirty="0" smtClean="0"/>
          </a:p>
          <a:p>
            <a:r>
              <a:rPr lang="en-GB" dirty="0" err="1" smtClean="0"/>
              <a:t>NetSurveyor</a:t>
            </a:r>
            <a:endParaRPr lang="en-GB" dirty="0" smtClean="0"/>
          </a:p>
          <a:p>
            <a:r>
              <a:rPr lang="en-GB" dirty="0" err="1" smtClean="0"/>
              <a:t>NetStumbler</a:t>
            </a:r>
            <a:endParaRPr lang="en-GB" dirty="0" smtClean="0"/>
          </a:p>
          <a:p>
            <a:r>
              <a:rPr lang="en-GB" dirty="0" err="1" smtClean="0"/>
              <a:t>Vistmbler</a:t>
            </a:r>
            <a:endParaRPr lang="en-GB" dirty="0" smtClean="0"/>
          </a:p>
          <a:p>
            <a:r>
              <a:rPr lang="en-GB" dirty="0" err="1" smtClean="0"/>
              <a:t>Aircrack-ng</a:t>
            </a:r>
            <a:r>
              <a:rPr lang="en-GB" dirty="0" smtClean="0"/>
              <a:t> Suite</a:t>
            </a:r>
          </a:p>
          <a:p>
            <a:r>
              <a:rPr lang="en-GB" dirty="0" err="1" smtClean="0"/>
              <a:t>KisMAC</a:t>
            </a:r>
            <a:endParaRPr lang="en-GB" dirty="0" smtClean="0"/>
          </a:p>
          <a:p>
            <a:r>
              <a:rPr lang="en-GB" dirty="0" err="1" smtClean="0"/>
              <a:t>KisMet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42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Defend Against Wireless Attacks?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 smtClean="0"/>
              <a:t>Change the default SSID after WLAN configuration</a:t>
            </a:r>
          </a:p>
          <a:p>
            <a:pPr algn="just"/>
            <a:r>
              <a:rPr lang="en-GB" dirty="0" smtClean="0"/>
              <a:t>Set the router access password and enable firewall protection</a:t>
            </a:r>
          </a:p>
          <a:p>
            <a:pPr algn="just"/>
            <a:r>
              <a:rPr lang="en-GB" dirty="0" smtClean="0"/>
              <a:t>Disable SSID broadcast</a:t>
            </a:r>
          </a:p>
          <a:p>
            <a:pPr algn="just"/>
            <a:r>
              <a:rPr lang="en-GB" dirty="0" smtClean="0"/>
              <a:t>Disable remote login and wireless administration</a:t>
            </a:r>
          </a:p>
          <a:p>
            <a:pPr algn="just"/>
            <a:r>
              <a:rPr lang="en-GB" dirty="0" smtClean="0"/>
              <a:t>Enable Mac address filtering on your access point or router</a:t>
            </a:r>
          </a:p>
          <a:p>
            <a:pPr algn="just"/>
            <a:r>
              <a:rPr lang="en-GB" dirty="0" smtClean="0"/>
              <a:t>Enable encryption on access point and change passphrase often</a:t>
            </a:r>
          </a:p>
          <a:p>
            <a:pPr algn="just"/>
            <a:r>
              <a:rPr lang="en-GB" dirty="0" smtClean="0"/>
              <a:t>Use SSID cloaking to keep certain name, network name, or any easy to guess string in passphrases</a:t>
            </a:r>
          </a:p>
          <a:p>
            <a:pPr algn="just"/>
            <a:r>
              <a:rPr lang="en-GB" dirty="0" smtClean="0"/>
              <a:t>Place a firewall or packet filter in between the AP and the corporate Intranet</a:t>
            </a:r>
          </a:p>
        </p:txBody>
      </p:sp>
    </p:spTree>
    <p:extLst>
      <p:ext uri="{BB962C8B-B14F-4D97-AF65-F5344CB8AC3E}">
        <p14:creationId xmlns:p14="http://schemas.microsoft.com/office/powerpoint/2010/main" val="153502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Defend Against Wireless Attacks?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GB" sz="3800" dirty="0"/>
              <a:t>Limit the strength of the wireless network so it cannot be detected outside the bounds of your organisation</a:t>
            </a:r>
          </a:p>
          <a:p>
            <a:pPr algn="just"/>
            <a:r>
              <a:rPr lang="en-GB" sz="3800" dirty="0"/>
              <a:t>Check the wireless devices for configuration or setup problems regularly</a:t>
            </a:r>
          </a:p>
          <a:p>
            <a:pPr algn="just"/>
            <a:r>
              <a:rPr lang="en-GB" sz="3800" dirty="0"/>
              <a:t>Implement a different technique for encrypting traffic, such as IPSEC over wireless</a:t>
            </a:r>
            <a:r>
              <a:rPr lang="en-GB" sz="3800" dirty="0" smtClean="0"/>
              <a:t>.</a:t>
            </a:r>
          </a:p>
          <a:p>
            <a:pPr algn="just"/>
            <a:r>
              <a:rPr lang="en-GB" sz="3800" dirty="0" smtClean="0"/>
              <a:t>Choose </a:t>
            </a:r>
            <a:r>
              <a:rPr lang="en-GB" sz="3800" dirty="0" err="1" smtClean="0"/>
              <a:t>Wi-FI</a:t>
            </a:r>
            <a:r>
              <a:rPr lang="en-GB" sz="3800" dirty="0" smtClean="0"/>
              <a:t> Protected Access (WPA) instead of WEP</a:t>
            </a:r>
          </a:p>
          <a:p>
            <a:pPr algn="just"/>
            <a:r>
              <a:rPr lang="en-GB" sz="3800" dirty="0" smtClean="0"/>
              <a:t>Implement WPA2 enterprise wherever possible</a:t>
            </a:r>
          </a:p>
          <a:p>
            <a:pPr algn="just"/>
            <a:r>
              <a:rPr lang="en-GB" sz="3800" dirty="0" smtClean="0"/>
              <a:t>Disable the network when not required</a:t>
            </a:r>
          </a:p>
          <a:p>
            <a:pPr algn="just"/>
            <a:r>
              <a:rPr lang="en-GB" sz="3800" dirty="0" smtClean="0"/>
              <a:t>Place wireless access points in a secured location</a:t>
            </a:r>
          </a:p>
          <a:p>
            <a:pPr algn="just"/>
            <a:r>
              <a:rPr lang="en-GB" sz="3800" dirty="0" smtClean="0"/>
              <a:t>Keep divers on all wireless equipment updated</a:t>
            </a:r>
          </a:p>
          <a:p>
            <a:pPr algn="just"/>
            <a:r>
              <a:rPr lang="en-GB" sz="3800" dirty="0" smtClean="0"/>
              <a:t>Use a centralised server for authentication</a:t>
            </a:r>
            <a:endParaRPr lang="en-GB" sz="3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73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3"/>
            <a:ext cx="9182505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045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44624"/>
            <a:ext cx="8964488" cy="610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921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922114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95400"/>
            <a:ext cx="8280920" cy="472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dirty="0" smtClean="0"/>
              <a:t>R. </a:t>
            </a:r>
            <a:r>
              <a:rPr lang="en-GB" dirty="0" err="1" smtClean="0"/>
              <a:t>Bejtlich</a:t>
            </a:r>
            <a:r>
              <a:rPr lang="en-GB" dirty="0" smtClean="0"/>
              <a:t>, The Tao of Network Security Monitoring, Beyond Intrusion Detection, 2005</a:t>
            </a:r>
          </a:p>
          <a:p>
            <a:pPr algn="just"/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Ethical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pPr algn="just"/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pPr algn="just"/>
            <a:r>
              <a:rPr lang="en-GB" dirty="0" smtClean="0"/>
              <a:t>S. </a:t>
            </a:r>
            <a:r>
              <a:rPr lang="en-GB" dirty="0" err="1" smtClean="0"/>
              <a:t>Oriyana</a:t>
            </a:r>
            <a:r>
              <a:rPr lang="en-GB" dirty="0" smtClean="0"/>
              <a:t>, M. Gregg, Hacker Techniques, tools and Incident Handling, Jones &amp; Bartlett Learning, 2011</a:t>
            </a:r>
          </a:p>
          <a:p>
            <a:pPr algn="just"/>
            <a:r>
              <a:rPr lang="en-GB" dirty="0" smtClean="0"/>
              <a:t>J. Stewart, Network Security, Firewalls and VPNs,  Jones &amp; Bartlett Learning, 2011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7264</TotalTime>
  <Words>705</Words>
  <Application>Microsoft Office PowerPoint</Application>
  <PresentationFormat>On-screen Show (4:3)</PresentationFormat>
  <Paragraphs>100</Paragraphs>
  <Slides>38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新細明體</vt:lpstr>
      <vt:lpstr>Arial</vt:lpstr>
      <vt:lpstr>Calibri</vt:lpstr>
      <vt:lpstr>Lucida Sans Unicode</vt:lpstr>
      <vt:lpstr>Times New Roman</vt:lpstr>
      <vt:lpstr>Wingdings</vt:lpstr>
      <vt:lpstr>Office Theme</vt:lpstr>
      <vt:lpstr>Network Security: Hacking Wireless Networks</vt:lpstr>
      <vt:lpstr>Learning outcome</vt:lpstr>
      <vt:lpstr>Wireless Networks</vt:lpstr>
      <vt:lpstr>Wi-Fi Hotspots at Public places</vt:lpstr>
      <vt:lpstr>Types of wireless Networks</vt:lpstr>
      <vt:lpstr>Wireless Standards</vt:lpstr>
      <vt:lpstr>Service Set Identifier (SSID)</vt:lpstr>
      <vt:lpstr>Wi-Fi Authentication Modes</vt:lpstr>
      <vt:lpstr>Wi-Fi Authentication Process Using a Centralized Authentication server</vt:lpstr>
      <vt:lpstr>Wi-Fi Authentication Process</vt:lpstr>
      <vt:lpstr>PowerPoint Presentation</vt:lpstr>
      <vt:lpstr>Types of Wireless Antenna</vt:lpstr>
      <vt:lpstr>PowerPoint Presentation</vt:lpstr>
      <vt:lpstr>Types of Wireless Encryption</vt:lpstr>
      <vt:lpstr>WEP Encryption</vt:lpstr>
      <vt:lpstr>How WEP works?</vt:lpstr>
      <vt:lpstr>What is WPA?</vt:lpstr>
      <vt:lpstr>How WPA works?</vt:lpstr>
      <vt:lpstr>Temporal Keys</vt:lpstr>
      <vt:lpstr>What is WPA2</vt:lpstr>
      <vt:lpstr>How WPA2 works?</vt:lpstr>
      <vt:lpstr>PowerPoint Presentation</vt:lpstr>
      <vt:lpstr>WEP issues</vt:lpstr>
      <vt:lpstr>Weak Initialization Vectors (IV)</vt:lpstr>
      <vt:lpstr>How to Break WEP Encryption?</vt:lpstr>
      <vt:lpstr>How to Break WPA/WPA2 Encryption?</vt:lpstr>
      <vt:lpstr>How to defend against WPA cracking?</vt:lpstr>
      <vt:lpstr>Wireless Threats</vt:lpstr>
      <vt:lpstr>Rogue Access point attack &amp; Denial of Service Attack</vt:lpstr>
      <vt:lpstr>What is Spectrum analysis?</vt:lpstr>
      <vt:lpstr>Wi-Fi discovery, attacking and auditing tools</vt:lpstr>
      <vt:lpstr>How to Defend Against Wireless Attacks?</vt:lpstr>
      <vt:lpstr>How to Defend Against Wireless Attacks?</vt:lpstr>
      <vt:lpstr>PowerPoint Presentation</vt:lpstr>
      <vt:lpstr>PowerPoint Presentation</vt:lpstr>
      <vt:lpstr>Summary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Campbell, Carlene</cp:lastModifiedBy>
  <cp:revision>128</cp:revision>
  <cp:lastPrinted>2013-11-25T09:59:33Z</cp:lastPrinted>
  <dcterms:created xsi:type="dcterms:W3CDTF">2013-10-01T08:59:03Z</dcterms:created>
  <dcterms:modified xsi:type="dcterms:W3CDTF">2017-03-01T18:34:45Z</dcterms:modified>
</cp:coreProperties>
</file>