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9" r:id="rId1"/>
  </p:sldMasterIdLst>
  <p:sldIdLst>
    <p:sldId id="256" r:id="rId2"/>
    <p:sldId id="264" r:id="rId3"/>
    <p:sldId id="263" r:id="rId4"/>
    <p:sldId id="262" r:id="rId5"/>
    <p:sldId id="261" r:id="rId6"/>
    <p:sldId id="260" r:id="rId7"/>
    <p:sldId id="259" r:id="rId8"/>
    <p:sldId id="258" r:id="rId9"/>
    <p:sldId id="266" r:id="rId10"/>
    <p:sldId id="267" r:id="rId11"/>
    <p:sldId id="25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4" autoAdjust="0"/>
    <p:restoredTop sz="94660"/>
  </p:normalViewPr>
  <p:slideViewPr>
    <p:cSldViewPr snapToGrid="0">
      <p:cViewPr varScale="1">
        <p:scale>
          <a:sx n="78" d="100"/>
          <a:sy n="78" d="100"/>
        </p:scale>
        <p:origin x="64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F83BA3-0FC8-4481-BDA8-6AB75120BEB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C57C2D11-AD96-44B4-A8D9-5AB8957B5451}">
      <dgm:prSet/>
      <dgm:spPr/>
      <dgm:t>
        <a:bodyPr/>
        <a:lstStyle/>
        <a:p>
          <a:r>
            <a:rPr lang="en-US" dirty="0"/>
            <a:t>Cardiff’s Principality Stadium, built in 1999 to host the Rugby World Cup, has a capacity of 73,931 and a footprint of more than 400,000 square feet. It is a fully enclosed venue, featuring a retractable roof that allows events to take place in different weather conditions (Information, 2025). </a:t>
          </a:r>
          <a:endParaRPr lang="en-GB" dirty="0"/>
        </a:p>
      </dgm:t>
    </dgm:pt>
    <dgm:pt modelId="{79C3183C-3BCB-4129-8B4E-D72519516CB3}" type="parTrans" cxnId="{9826B640-A947-4CF0-8B5C-ECD788E3F425}">
      <dgm:prSet/>
      <dgm:spPr/>
      <dgm:t>
        <a:bodyPr/>
        <a:lstStyle/>
        <a:p>
          <a:endParaRPr lang="en-GB"/>
        </a:p>
      </dgm:t>
    </dgm:pt>
    <dgm:pt modelId="{639CE566-52BD-4804-B266-C2F26589E4DD}" type="sibTrans" cxnId="{9826B640-A947-4CF0-8B5C-ECD788E3F425}">
      <dgm:prSet/>
      <dgm:spPr/>
      <dgm:t>
        <a:bodyPr/>
        <a:lstStyle/>
        <a:p>
          <a:endParaRPr lang="en-GB"/>
        </a:p>
      </dgm:t>
    </dgm:pt>
    <dgm:pt modelId="{D86B4D10-48DE-4860-949F-BEA15721FD7B}" type="pres">
      <dgm:prSet presAssocID="{FCF83BA3-0FC8-4481-BDA8-6AB75120BEBD}" presName="linear" presStyleCnt="0">
        <dgm:presLayoutVars>
          <dgm:animLvl val="lvl"/>
          <dgm:resizeHandles val="exact"/>
        </dgm:presLayoutVars>
      </dgm:prSet>
      <dgm:spPr/>
    </dgm:pt>
    <dgm:pt modelId="{93E069EC-7F5C-4FA4-803A-35088199E080}" type="pres">
      <dgm:prSet presAssocID="{C57C2D11-AD96-44B4-A8D9-5AB8957B5451}" presName="parentText" presStyleLbl="node1" presStyleIdx="0" presStyleCnt="1">
        <dgm:presLayoutVars>
          <dgm:chMax val="0"/>
          <dgm:bulletEnabled val="1"/>
        </dgm:presLayoutVars>
      </dgm:prSet>
      <dgm:spPr/>
    </dgm:pt>
  </dgm:ptLst>
  <dgm:cxnLst>
    <dgm:cxn modelId="{9826B640-A947-4CF0-8B5C-ECD788E3F425}" srcId="{FCF83BA3-0FC8-4481-BDA8-6AB75120BEBD}" destId="{C57C2D11-AD96-44B4-A8D9-5AB8957B5451}" srcOrd="0" destOrd="0" parTransId="{79C3183C-3BCB-4129-8B4E-D72519516CB3}" sibTransId="{639CE566-52BD-4804-B266-C2F26589E4DD}"/>
    <dgm:cxn modelId="{9D12E2BF-9FA6-4374-8F6A-D209445F88DC}" type="presOf" srcId="{FCF83BA3-0FC8-4481-BDA8-6AB75120BEBD}" destId="{D86B4D10-48DE-4860-949F-BEA15721FD7B}" srcOrd="0" destOrd="0" presId="urn:microsoft.com/office/officeart/2005/8/layout/vList2"/>
    <dgm:cxn modelId="{FCDF56E3-0213-4862-B1C5-6837BA76C42D}" type="presOf" srcId="{C57C2D11-AD96-44B4-A8D9-5AB8957B5451}" destId="{93E069EC-7F5C-4FA4-803A-35088199E080}" srcOrd="0" destOrd="0" presId="urn:microsoft.com/office/officeart/2005/8/layout/vList2"/>
    <dgm:cxn modelId="{8F7AF45B-D22A-42A2-95E8-AA0CD4F71237}" type="presParOf" srcId="{D86B4D10-48DE-4860-949F-BEA15721FD7B}" destId="{93E069EC-7F5C-4FA4-803A-35088199E080}"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E5D707-ECE2-49A3-8020-EC7BC3FDAAF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75556634-4109-48F8-BBDE-3F516DB8CEA6}">
      <dgm:prSet/>
      <dgm:spPr/>
      <dgm:t>
        <a:bodyPr/>
        <a:lstStyle/>
        <a:p>
          <a:r>
            <a:rPr lang="en-GB" dirty="0"/>
            <a:t>Cardiff Principality will be home to the large 2028-euro championships  event. The risk of a terrorism crisis is always on the agenda, As a sport’s venue principality must always take precaution’s and be ready to act (Stadium, n d.)</a:t>
          </a:r>
        </a:p>
      </dgm:t>
    </dgm:pt>
    <dgm:pt modelId="{47756795-BD02-49AB-8A07-815FA665BED2}" type="parTrans" cxnId="{00AA1CBF-16D1-4789-9036-BC735625A83C}">
      <dgm:prSet/>
      <dgm:spPr/>
      <dgm:t>
        <a:bodyPr/>
        <a:lstStyle/>
        <a:p>
          <a:endParaRPr lang="en-GB"/>
        </a:p>
      </dgm:t>
    </dgm:pt>
    <dgm:pt modelId="{28E5D1D2-41AB-48E2-BA82-F737ADB7F54B}" type="sibTrans" cxnId="{00AA1CBF-16D1-4789-9036-BC735625A83C}">
      <dgm:prSet/>
      <dgm:spPr/>
      <dgm:t>
        <a:bodyPr/>
        <a:lstStyle/>
        <a:p>
          <a:endParaRPr lang="en-GB"/>
        </a:p>
      </dgm:t>
    </dgm:pt>
    <dgm:pt modelId="{49EE44FC-CAA8-43B9-907E-4DE3AD5D6490}" type="pres">
      <dgm:prSet presAssocID="{43E5D707-ECE2-49A3-8020-EC7BC3FDAAF8}" presName="linear" presStyleCnt="0">
        <dgm:presLayoutVars>
          <dgm:animLvl val="lvl"/>
          <dgm:resizeHandles val="exact"/>
        </dgm:presLayoutVars>
      </dgm:prSet>
      <dgm:spPr/>
    </dgm:pt>
    <dgm:pt modelId="{62517089-2FB4-487E-BFB7-EA79383ABF2C}" type="pres">
      <dgm:prSet presAssocID="{75556634-4109-48F8-BBDE-3F516DB8CEA6}" presName="parentText" presStyleLbl="node1" presStyleIdx="0" presStyleCnt="1">
        <dgm:presLayoutVars>
          <dgm:chMax val="0"/>
          <dgm:bulletEnabled val="1"/>
        </dgm:presLayoutVars>
      </dgm:prSet>
      <dgm:spPr/>
    </dgm:pt>
  </dgm:ptLst>
  <dgm:cxnLst>
    <dgm:cxn modelId="{F891593B-632A-47FE-94EE-739FF1B580B7}" type="presOf" srcId="{75556634-4109-48F8-BBDE-3F516DB8CEA6}" destId="{62517089-2FB4-487E-BFB7-EA79383ABF2C}" srcOrd="0" destOrd="0" presId="urn:microsoft.com/office/officeart/2005/8/layout/vList2"/>
    <dgm:cxn modelId="{2AD7B59B-B2F5-45CA-A631-D5853756EC6C}" type="presOf" srcId="{43E5D707-ECE2-49A3-8020-EC7BC3FDAAF8}" destId="{49EE44FC-CAA8-43B9-907E-4DE3AD5D6490}" srcOrd="0" destOrd="0" presId="urn:microsoft.com/office/officeart/2005/8/layout/vList2"/>
    <dgm:cxn modelId="{00AA1CBF-16D1-4789-9036-BC735625A83C}" srcId="{43E5D707-ECE2-49A3-8020-EC7BC3FDAAF8}" destId="{75556634-4109-48F8-BBDE-3F516DB8CEA6}" srcOrd="0" destOrd="0" parTransId="{47756795-BD02-49AB-8A07-815FA665BED2}" sibTransId="{28E5D1D2-41AB-48E2-BA82-F737ADB7F54B}"/>
    <dgm:cxn modelId="{40D9C366-3D0B-4C83-8791-BBFD6A75811A}" type="presParOf" srcId="{49EE44FC-CAA8-43B9-907E-4DE3AD5D6490}" destId="{62517089-2FB4-487E-BFB7-EA79383ABF2C}"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236088-D79A-4C2E-9F7C-69E0AD54653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371CBFDF-29FD-4F9D-9949-4806201E7FBB}">
      <dgm:prSet/>
      <dgm:spPr/>
      <dgm:t>
        <a:bodyPr/>
        <a:lstStyle/>
        <a:p>
          <a:r>
            <a:rPr lang="en-GB" dirty="0"/>
            <a:t>Understanding the significance of crisis management and strategically planning for emergencies prevents various crisis before they happen foreseeing emergencies and saves lives (Liu-Lastres &amp; </a:t>
          </a:r>
          <a:r>
            <a:rPr lang="en-GB" dirty="0" err="1"/>
            <a:t>Cahyanto</a:t>
          </a:r>
          <a:r>
            <a:rPr lang="en-GB" dirty="0"/>
            <a:t>, 2023).</a:t>
          </a:r>
        </a:p>
      </dgm:t>
    </dgm:pt>
    <dgm:pt modelId="{EC8D230B-C5A9-465A-9F99-6E05021EA9A3}" type="parTrans" cxnId="{8BF5E294-D1B0-433E-A317-2B9035EB2CC8}">
      <dgm:prSet/>
      <dgm:spPr/>
      <dgm:t>
        <a:bodyPr/>
        <a:lstStyle/>
        <a:p>
          <a:endParaRPr lang="en-GB"/>
        </a:p>
      </dgm:t>
    </dgm:pt>
    <dgm:pt modelId="{8576A0B2-4CA0-420C-BA86-3CD9904D60FE}" type="sibTrans" cxnId="{8BF5E294-D1B0-433E-A317-2B9035EB2CC8}">
      <dgm:prSet/>
      <dgm:spPr/>
      <dgm:t>
        <a:bodyPr/>
        <a:lstStyle/>
        <a:p>
          <a:endParaRPr lang="en-GB"/>
        </a:p>
      </dgm:t>
    </dgm:pt>
    <dgm:pt modelId="{DED937ED-8C84-4825-BFF3-2D9203A50295}" type="pres">
      <dgm:prSet presAssocID="{63236088-D79A-4C2E-9F7C-69E0AD54653D}" presName="linear" presStyleCnt="0">
        <dgm:presLayoutVars>
          <dgm:animLvl val="lvl"/>
          <dgm:resizeHandles val="exact"/>
        </dgm:presLayoutVars>
      </dgm:prSet>
      <dgm:spPr/>
    </dgm:pt>
    <dgm:pt modelId="{FC9C0B24-8709-4EDE-B94C-A469C01B7D65}" type="pres">
      <dgm:prSet presAssocID="{371CBFDF-29FD-4F9D-9949-4806201E7FBB}" presName="parentText" presStyleLbl="node1" presStyleIdx="0" presStyleCnt="1">
        <dgm:presLayoutVars>
          <dgm:chMax val="0"/>
          <dgm:bulletEnabled val="1"/>
        </dgm:presLayoutVars>
      </dgm:prSet>
      <dgm:spPr/>
    </dgm:pt>
  </dgm:ptLst>
  <dgm:cxnLst>
    <dgm:cxn modelId="{F0693628-CFA5-49E4-9991-11B953F9A277}" type="presOf" srcId="{63236088-D79A-4C2E-9F7C-69E0AD54653D}" destId="{DED937ED-8C84-4825-BFF3-2D9203A50295}" srcOrd="0" destOrd="0" presId="urn:microsoft.com/office/officeart/2005/8/layout/vList2"/>
    <dgm:cxn modelId="{88CC9D76-9FB6-48DC-AC23-9C927FFFF497}" type="presOf" srcId="{371CBFDF-29FD-4F9D-9949-4806201E7FBB}" destId="{FC9C0B24-8709-4EDE-B94C-A469C01B7D65}" srcOrd="0" destOrd="0" presId="urn:microsoft.com/office/officeart/2005/8/layout/vList2"/>
    <dgm:cxn modelId="{8BF5E294-D1B0-433E-A317-2B9035EB2CC8}" srcId="{63236088-D79A-4C2E-9F7C-69E0AD54653D}" destId="{371CBFDF-29FD-4F9D-9949-4806201E7FBB}" srcOrd="0" destOrd="0" parTransId="{EC8D230B-C5A9-465A-9F99-6E05021EA9A3}" sibTransId="{8576A0B2-4CA0-420C-BA86-3CD9904D60FE}"/>
    <dgm:cxn modelId="{D7EC7D9E-53E7-4E7B-B54B-CED064FEE1E0}" type="presParOf" srcId="{DED937ED-8C84-4825-BFF3-2D9203A50295}" destId="{FC9C0B24-8709-4EDE-B94C-A469C01B7D65}" srcOrd="0" destOrd="0" presId="urn:microsoft.com/office/officeart/2005/8/layout/vList2"/>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3AE8C28-9982-4071-8E66-E675099C6654}"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BCAE9D74-C694-42C0-9F4F-827EA165CF2C}">
      <dgm:prSet custT="1"/>
      <dgm:spPr/>
      <dgm:t>
        <a:bodyPr/>
        <a:lstStyle/>
        <a:p>
          <a:r>
            <a:rPr lang="en-GB" sz="1800" dirty="0"/>
            <a:t>As an operational specialist my role is to brief the team on emergency planning procedure’s and ensure all staff on an operational level are aware of their roles and responsibilities  </a:t>
          </a:r>
        </a:p>
      </dgm:t>
    </dgm:pt>
    <dgm:pt modelId="{BB8019BB-F8BF-46B7-9FCA-BAF3B872A150}" type="parTrans" cxnId="{33E19191-6930-4616-8D97-A2B0E654DE18}">
      <dgm:prSet/>
      <dgm:spPr/>
      <dgm:t>
        <a:bodyPr/>
        <a:lstStyle/>
        <a:p>
          <a:endParaRPr lang="en-GB"/>
        </a:p>
      </dgm:t>
    </dgm:pt>
    <dgm:pt modelId="{5EC5EA74-0347-47EF-8B14-D13B5F11EEB2}" type="sibTrans" cxnId="{33E19191-6930-4616-8D97-A2B0E654DE18}">
      <dgm:prSet/>
      <dgm:spPr/>
      <dgm:t>
        <a:bodyPr/>
        <a:lstStyle/>
        <a:p>
          <a:endParaRPr lang="en-GB"/>
        </a:p>
      </dgm:t>
    </dgm:pt>
    <dgm:pt modelId="{2E549B39-D39B-4A2D-BAF1-FE37C4278625}" type="pres">
      <dgm:prSet presAssocID="{13AE8C28-9982-4071-8E66-E675099C6654}" presName="cycle" presStyleCnt="0">
        <dgm:presLayoutVars>
          <dgm:dir/>
          <dgm:resizeHandles val="exact"/>
        </dgm:presLayoutVars>
      </dgm:prSet>
      <dgm:spPr/>
    </dgm:pt>
    <dgm:pt modelId="{3EC08FB6-96F1-4845-91E9-BF840DDD7E90}" type="pres">
      <dgm:prSet presAssocID="{BCAE9D74-C694-42C0-9F4F-827EA165CF2C}" presName="node" presStyleLbl="node1" presStyleIdx="0" presStyleCnt="1" custScaleX="226304" custScaleY="100099" custRadScaleRad="94477" custRadScaleInc="1357">
        <dgm:presLayoutVars>
          <dgm:bulletEnabled val="1"/>
        </dgm:presLayoutVars>
      </dgm:prSet>
      <dgm:spPr/>
    </dgm:pt>
  </dgm:ptLst>
  <dgm:cxnLst>
    <dgm:cxn modelId="{33E19191-6930-4616-8D97-A2B0E654DE18}" srcId="{13AE8C28-9982-4071-8E66-E675099C6654}" destId="{BCAE9D74-C694-42C0-9F4F-827EA165CF2C}" srcOrd="0" destOrd="0" parTransId="{BB8019BB-F8BF-46B7-9FCA-BAF3B872A150}" sibTransId="{5EC5EA74-0347-47EF-8B14-D13B5F11EEB2}"/>
    <dgm:cxn modelId="{CEB36096-B1F2-4108-B1AF-922215E3CA79}" type="presOf" srcId="{13AE8C28-9982-4071-8E66-E675099C6654}" destId="{2E549B39-D39B-4A2D-BAF1-FE37C4278625}" srcOrd="0" destOrd="0" presId="urn:microsoft.com/office/officeart/2005/8/layout/cycle2"/>
    <dgm:cxn modelId="{ABCDB6A5-B248-4A84-BBA3-0D0B8AD28677}" type="presOf" srcId="{BCAE9D74-C694-42C0-9F4F-827EA165CF2C}" destId="{3EC08FB6-96F1-4845-91E9-BF840DDD7E90}" srcOrd="0" destOrd="0" presId="urn:microsoft.com/office/officeart/2005/8/layout/cycle2"/>
    <dgm:cxn modelId="{56F50EE7-999B-4E4F-961D-46C9FF1F2029}" type="presParOf" srcId="{2E549B39-D39B-4A2D-BAF1-FE37C4278625}" destId="{3EC08FB6-96F1-4845-91E9-BF840DDD7E90}" srcOrd="0" destOrd="0" presId="urn:microsoft.com/office/officeart/2005/8/layout/cycle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7BCBF38-DD19-48D6-96E0-BACC91D69AB3}"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GB"/>
        </a:p>
      </dgm:t>
    </dgm:pt>
    <dgm:pt modelId="{0785F18B-D85E-4F32-970C-3949B7F77112}">
      <dgm:prSet/>
      <dgm:spPr/>
      <dgm:t>
        <a:bodyPr/>
        <a:lstStyle/>
        <a:p>
          <a:r>
            <a:rPr lang="en-GB" dirty="0"/>
            <a:t>The team’s role under bronze command is to plan for emergency’s and to implement tactical plan’s, Being the first response to an emergency executing immediate and practical tasks to save lives and mitigate impact of incidents (Byrnes, 2024)</a:t>
          </a:r>
        </a:p>
      </dgm:t>
    </dgm:pt>
    <dgm:pt modelId="{EB4E0AF9-876B-4741-94F0-BD7F3FE089E1}" type="parTrans" cxnId="{4A9661FE-EFFF-408A-97B3-2CC248F37C2C}">
      <dgm:prSet/>
      <dgm:spPr/>
      <dgm:t>
        <a:bodyPr/>
        <a:lstStyle/>
        <a:p>
          <a:endParaRPr lang="en-GB"/>
        </a:p>
      </dgm:t>
    </dgm:pt>
    <dgm:pt modelId="{514584EE-79A0-412B-9D29-AB0EB0F2C8F2}" type="sibTrans" cxnId="{4A9661FE-EFFF-408A-97B3-2CC248F37C2C}">
      <dgm:prSet/>
      <dgm:spPr/>
      <dgm:t>
        <a:bodyPr/>
        <a:lstStyle/>
        <a:p>
          <a:endParaRPr lang="en-GB"/>
        </a:p>
      </dgm:t>
    </dgm:pt>
    <dgm:pt modelId="{623C0313-AE2C-400A-8C41-4AC3DCCE500D}" type="pres">
      <dgm:prSet presAssocID="{A7BCBF38-DD19-48D6-96E0-BACC91D69AB3}" presName="Name0" presStyleCnt="0">
        <dgm:presLayoutVars>
          <dgm:dir/>
          <dgm:resizeHandles val="exact"/>
        </dgm:presLayoutVars>
      </dgm:prSet>
      <dgm:spPr/>
    </dgm:pt>
    <dgm:pt modelId="{432D0316-B1E1-4580-95F5-C7EC79C7FF39}" type="pres">
      <dgm:prSet presAssocID="{0785F18B-D85E-4F32-970C-3949B7F77112}" presName="node" presStyleLbl="node1" presStyleIdx="0" presStyleCnt="1" custLinFactNeighborX="14894" custLinFactNeighborY="3923">
        <dgm:presLayoutVars>
          <dgm:bulletEnabled val="1"/>
        </dgm:presLayoutVars>
      </dgm:prSet>
      <dgm:spPr/>
    </dgm:pt>
  </dgm:ptLst>
  <dgm:cxnLst>
    <dgm:cxn modelId="{A6E6C221-24F4-4C69-82CE-F9AB6608C541}" type="presOf" srcId="{0785F18B-D85E-4F32-970C-3949B7F77112}" destId="{432D0316-B1E1-4580-95F5-C7EC79C7FF39}" srcOrd="0" destOrd="0" presId="urn:microsoft.com/office/officeart/2005/8/layout/process1"/>
    <dgm:cxn modelId="{C051C135-A8EA-4129-8341-A441B36C2D1E}" type="presOf" srcId="{A7BCBF38-DD19-48D6-96E0-BACC91D69AB3}" destId="{623C0313-AE2C-400A-8C41-4AC3DCCE500D}" srcOrd="0" destOrd="0" presId="urn:microsoft.com/office/officeart/2005/8/layout/process1"/>
    <dgm:cxn modelId="{4A9661FE-EFFF-408A-97B3-2CC248F37C2C}" srcId="{A7BCBF38-DD19-48D6-96E0-BACC91D69AB3}" destId="{0785F18B-D85E-4F32-970C-3949B7F77112}" srcOrd="0" destOrd="0" parTransId="{EB4E0AF9-876B-4741-94F0-BD7F3FE089E1}" sibTransId="{514584EE-79A0-412B-9D29-AB0EB0F2C8F2}"/>
    <dgm:cxn modelId="{EC256344-51C9-41BB-951E-75DBB72D31BF}" type="presParOf" srcId="{623C0313-AE2C-400A-8C41-4AC3DCCE500D}" destId="{432D0316-B1E1-4580-95F5-C7EC79C7FF39}" srcOrd="0" destOrd="0" presId="urn:microsoft.com/office/officeart/2005/8/layout/process1"/>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0323CFB-A65E-4BBC-BDCA-0B22A43C138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498E5BD6-15CB-4077-B2DE-02C7099B2F8D}">
      <dgm:prSet/>
      <dgm:spPr/>
      <dgm:t>
        <a:bodyPr/>
        <a:lstStyle/>
        <a:p>
          <a:r>
            <a:rPr lang="en-US"/>
            <a:t>Bronze delivers the immediate health and safety response and works with Silver commanders to deploy the appropriate emergency services.</a:t>
          </a:r>
          <a:endParaRPr lang="en-GB"/>
        </a:p>
      </dgm:t>
    </dgm:pt>
    <dgm:pt modelId="{6D87EC09-D422-4E7F-B60C-C438CB2420DE}" type="parTrans" cxnId="{49D397E0-2AE1-489E-B5A1-2F1144BCB707}">
      <dgm:prSet/>
      <dgm:spPr/>
      <dgm:t>
        <a:bodyPr/>
        <a:lstStyle/>
        <a:p>
          <a:endParaRPr lang="en-GB"/>
        </a:p>
      </dgm:t>
    </dgm:pt>
    <dgm:pt modelId="{726BBAC2-6E5A-4925-A65F-75A4C4B95768}" type="sibTrans" cxnId="{49D397E0-2AE1-489E-B5A1-2F1144BCB707}">
      <dgm:prSet/>
      <dgm:spPr/>
      <dgm:t>
        <a:bodyPr/>
        <a:lstStyle/>
        <a:p>
          <a:endParaRPr lang="en-GB"/>
        </a:p>
      </dgm:t>
    </dgm:pt>
    <dgm:pt modelId="{C680A71D-032B-492B-A9A9-62F7C34F8AE8}" type="pres">
      <dgm:prSet presAssocID="{E0323CFB-A65E-4BBC-BDCA-0B22A43C1389}" presName="linear" presStyleCnt="0">
        <dgm:presLayoutVars>
          <dgm:animLvl val="lvl"/>
          <dgm:resizeHandles val="exact"/>
        </dgm:presLayoutVars>
      </dgm:prSet>
      <dgm:spPr/>
    </dgm:pt>
    <dgm:pt modelId="{14E79BB2-3DBE-4476-8B9D-844C6C1A1CEC}" type="pres">
      <dgm:prSet presAssocID="{498E5BD6-15CB-4077-B2DE-02C7099B2F8D}" presName="parentText" presStyleLbl="node1" presStyleIdx="0" presStyleCnt="1">
        <dgm:presLayoutVars>
          <dgm:chMax val="0"/>
          <dgm:bulletEnabled val="1"/>
        </dgm:presLayoutVars>
      </dgm:prSet>
      <dgm:spPr/>
    </dgm:pt>
  </dgm:ptLst>
  <dgm:cxnLst>
    <dgm:cxn modelId="{DCE34B15-EB14-483D-8F0B-E086821571BA}" type="presOf" srcId="{E0323CFB-A65E-4BBC-BDCA-0B22A43C1389}" destId="{C680A71D-032B-492B-A9A9-62F7C34F8AE8}" srcOrd="0" destOrd="0" presId="urn:microsoft.com/office/officeart/2005/8/layout/vList2"/>
    <dgm:cxn modelId="{4394FC98-0D39-4736-BF94-41DFC5C5A954}" type="presOf" srcId="{498E5BD6-15CB-4077-B2DE-02C7099B2F8D}" destId="{14E79BB2-3DBE-4476-8B9D-844C6C1A1CEC}" srcOrd="0" destOrd="0" presId="urn:microsoft.com/office/officeart/2005/8/layout/vList2"/>
    <dgm:cxn modelId="{49D397E0-2AE1-489E-B5A1-2F1144BCB707}" srcId="{E0323CFB-A65E-4BBC-BDCA-0B22A43C1389}" destId="{498E5BD6-15CB-4077-B2DE-02C7099B2F8D}" srcOrd="0" destOrd="0" parTransId="{6D87EC09-D422-4E7F-B60C-C438CB2420DE}" sibTransId="{726BBAC2-6E5A-4925-A65F-75A4C4B95768}"/>
    <dgm:cxn modelId="{C4DBA2EA-CB4E-4115-A4D7-9AE638DD3E82}" type="presParOf" srcId="{C680A71D-032B-492B-A9A9-62F7C34F8AE8}" destId="{14E79BB2-3DBE-4476-8B9D-844C6C1A1CEC}" srcOrd="0" destOrd="0" presId="urn:microsoft.com/office/officeart/2005/8/layout/vList2"/>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330E29D-9FA2-486A-A1D7-ED26E8D59D3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24BF46A3-CAC8-4273-9A91-49569C5C32A3}">
      <dgm:prSet/>
      <dgm:spPr/>
      <dgm:t>
        <a:bodyPr/>
        <a:lstStyle/>
        <a:p>
          <a:r>
            <a:rPr lang="en-US" b="0" baseline="0"/>
            <a:t>Bronze Command is responsible for identifying emerging threats and assessing risks, operating under the tactical direction of Silver Command to ensure effective implementation of response plans.</a:t>
          </a:r>
          <a:endParaRPr lang="en-GB"/>
        </a:p>
      </dgm:t>
    </dgm:pt>
    <dgm:pt modelId="{56679F9C-B0A2-42EC-8862-D0474A01A73A}" type="parTrans" cxnId="{A2DFD9D4-A817-463F-BA75-D0DBFEACD0B2}">
      <dgm:prSet/>
      <dgm:spPr/>
      <dgm:t>
        <a:bodyPr/>
        <a:lstStyle/>
        <a:p>
          <a:endParaRPr lang="en-GB"/>
        </a:p>
      </dgm:t>
    </dgm:pt>
    <dgm:pt modelId="{AF83D96E-D239-4BB3-8383-BB4CCD373AE0}" type="sibTrans" cxnId="{A2DFD9D4-A817-463F-BA75-D0DBFEACD0B2}">
      <dgm:prSet/>
      <dgm:spPr/>
      <dgm:t>
        <a:bodyPr/>
        <a:lstStyle/>
        <a:p>
          <a:endParaRPr lang="en-GB"/>
        </a:p>
      </dgm:t>
    </dgm:pt>
    <dgm:pt modelId="{0097F804-3C22-4187-AFF3-01B94766AFC6}" type="pres">
      <dgm:prSet presAssocID="{3330E29D-9FA2-486A-A1D7-ED26E8D59D39}" presName="linear" presStyleCnt="0">
        <dgm:presLayoutVars>
          <dgm:animLvl val="lvl"/>
          <dgm:resizeHandles val="exact"/>
        </dgm:presLayoutVars>
      </dgm:prSet>
      <dgm:spPr/>
    </dgm:pt>
    <dgm:pt modelId="{02872216-AC68-41FB-9382-BB0BC9EC1C04}" type="pres">
      <dgm:prSet presAssocID="{24BF46A3-CAC8-4273-9A91-49569C5C32A3}" presName="parentText" presStyleLbl="node1" presStyleIdx="0" presStyleCnt="1">
        <dgm:presLayoutVars>
          <dgm:chMax val="0"/>
          <dgm:bulletEnabled val="1"/>
        </dgm:presLayoutVars>
      </dgm:prSet>
      <dgm:spPr/>
    </dgm:pt>
  </dgm:ptLst>
  <dgm:cxnLst>
    <dgm:cxn modelId="{B5270749-5B30-4A87-9045-80F77B3444AD}" type="presOf" srcId="{3330E29D-9FA2-486A-A1D7-ED26E8D59D39}" destId="{0097F804-3C22-4187-AFF3-01B94766AFC6}" srcOrd="0" destOrd="0" presId="urn:microsoft.com/office/officeart/2005/8/layout/vList2"/>
    <dgm:cxn modelId="{A17A7DA4-F049-40E3-9FBB-6F88F55E4D2E}" type="presOf" srcId="{24BF46A3-CAC8-4273-9A91-49569C5C32A3}" destId="{02872216-AC68-41FB-9382-BB0BC9EC1C04}" srcOrd="0" destOrd="0" presId="urn:microsoft.com/office/officeart/2005/8/layout/vList2"/>
    <dgm:cxn modelId="{A2DFD9D4-A817-463F-BA75-D0DBFEACD0B2}" srcId="{3330E29D-9FA2-486A-A1D7-ED26E8D59D39}" destId="{24BF46A3-CAC8-4273-9A91-49569C5C32A3}" srcOrd="0" destOrd="0" parTransId="{56679F9C-B0A2-42EC-8862-D0474A01A73A}" sibTransId="{AF83D96E-D239-4BB3-8383-BB4CCD373AE0}"/>
    <dgm:cxn modelId="{FC05038B-2791-4AF6-A8DF-872903F36982}" type="presParOf" srcId="{0097F804-3C22-4187-AFF3-01B94766AFC6}" destId="{02872216-AC68-41FB-9382-BB0BC9EC1C0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8402B65-08EE-4D75-9823-56722CC3C2DC}"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439FD621-5447-4D30-930B-BAC76931AA99}">
      <dgm:prSet/>
      <dgm:spPr/>
      <dgm:t>
        <a:bodyPr/>
        <a:lstStyle/>
        <a:p>
          <a:r>
            <a:rPr lang="en-GB" dirty="0"/>
            <a:t>All staff on duty must consider and be ready to act among the following life-threatening crisis (Smillie, 2019)</a:t>
          </a:r>
        </a:p>
      </dgm:t>
    </dgm:pt>
    <dgm:pt modelId="{DA093B1E-EB26-407F-84E2-2BACFE5BE21F}" type="parTrans" cxnId="{8BFC8208-C79A-4112-A7FA-D9E10AE7E041}">
      <dgm:prSet/>
      <dgm:spPr/>
      <dgm:t>
        <a:bodyPr/>
        <a:lstStyle/>
        <a:p>
          <a:endParaRPr lang="en-GB"/>
        </a:p>
      </dgm:t>
    </dgm:pt>
    <dgm:pt modelId="{5273EEE5-6FB0-4CB9-A3DE-344DC07D6ABF}" type="sibTrans" cxnId="{8BFC8208-C79A-4112-A7FA-D9E10AE7E041}">
      <dgm:prSet/>
      <dgm:spPr/>
      <dgm:t>
        <a:bodyPr/>
        <a:lstStyle/>
        <a:p>
          <a:endParaRPr lang="en-GB"/>
        </a:p>
      </dgm:t>
    </dgm:pt>
    <dgm:pt modelId="{0BD1CEF8-A0A2-4CDD-BAA2-B5D7343FAC6D}">
      <dgm:prSet/>
      <dgm:spPr/>
      <dgm:t>
        <a:bodyPr/>
        <a:lstStyle/>
        <a:p>
          <a:r>
            <a:rPr lang="en-GB"/>
            <a:t>Crowd Surge’s – Implement tactics such as establishing barriers, stewards managing exit/entry points</a:t>
          </a:r>
        </a:p>
      </dgm:t>
    </dgm:pt>
    <dgm:pt modelId="{44EC0234-E4A8-4E33-BF63-116AC9DE95F7}" type="parTrans" cxnId="{60A70747-8DB5-42F9-BC44-8006D8799C3E}">
      <dgm:prSet/>
      <dgm:spPr/>
      <dgm:t>
        <a:bodyPr/>
        <a:lstStyle/>
        <a:p>
          <a:endParaRPr lang="en-GB"/>
        </a:p>
      </dgm:t>
    </dgm:pt>
    <dgm:pt modelId="{0690BA73-E96B-4F2B-AB9E-31239CDD4E04}" type="sibTrans" cxnId="{60A70747-8DB5-42F9-BC44-8006D8799C3E}">
      <dgm:prSet/>
      <dgm:spPr/>
      <dgm:t>
        <a:bodyPr/>
        <a:lstStyle/>
        <a:p>
          <a:endParaRPr lang="en-GB"/>
        </a:p>
      </dgm:t>
    </dgm:pt>
    <dgm:pt modelId="{026B0AB7-F90D-4AB8-90F2-27A5092BF389}">
      <dgm:prSet/>
      <dgm:spPr/>
      <dgm:t>
        <a:bodyPr/>
        <a:lstStyle/>
        <a:p>
          <a:r>
            <a:rPr lang="en-GB"/>
            <a:t>Fire – Identifying the fire’s scale, immediate risk’s and identifying people in reported fire</a:t>
          </a:r>
        </a:p>
      </dgm:t>
    </dgm:pt>
    <dgm:pt modelId="{56AF27BC-9CC7-4D9D-835A-1B536560E262}" type="parTrans" cxnId="{C412D572-22F5-4873-B013-7155547CC217}">
      <dgm:prSet/>
      <dgm:spPr/>
      <dgm:t>
        <a:bodyPr/>
        <a:lstStyle/>
        <a:p>
          <a:endParaRPr lang="en-GB"/>
        </a:p>
      </dgm:t>
    </dgm:pt>
    <dgm:pt modelId="{E6182F49-21F0-44C5-990C-03B06D12CB42}" type="sibTrans" cxnId="{C412D572-22F5-4873-B013-7155547CC217}">
      <dgm:prSet/>
      <dgm:spPr/>
      <dgm:t>
        <a:bodyPr/>
        <a:lstStyle/>
        <a:p>
          <a:endParaRPr lang="en-GB"/>
        </a:p>
      </dgm:t>
    </dgm:pt>
    <dgm:pt modelId="{2C50E81F-1163-4436-B938-FD6F64789031}">
      <dgm:prSet/>
      <dgm:spPr/>
      <dgm:t>
        <a:bodyPr/>
        <a:lstStyle/>
        <a:p>
          <a:r>
            <a:rPr lang="en-GB"/>
            <a:t>Terrorism – Ensure safety through an immediate on ground response, ensuring safety of personnel and emergency evacuations </a:t>
          </a:r>
        </a:p>
      </dgm:t>
    </dgm:pt>
    <dgm:pt modelId="{6A10CF20-1959-437B-BBE3-33337D25F7C1}" type="parTrans" cxnId="{B95541F4-214E-429C-89EA-97761D06FBFF}">
      <dgm:prSet/>
      <dgm:spPr/>
      <dgm:t>
        <a:bodyPr/>
        <a:lstStyle/>
        <a:p>
          <a:endParaRPr lang="en-GB"/>
        </a:p>
      </dgm:t>
    </dgm:pt>
    <dgm:pt modelId="{F4BC4F6F-E9BE-4905-BE3F-552F97378734}" type="sibTrans" cxnId="{B95541F4-214E-429C-89EA-97761D06FBFF}">
      <dgm:prSet/>
      <dgm:spPr/>
      <dgm:t>
        <a:bodyPr/>
        <a:lstStyle/>
        <a:p>
          <a:endParaRPr lang="en-GB"/>
        </a:p>
      </dgm:t>
    </dgm:pt>
    <dgm:pt modelId="{A1F9F2F0-A607-46C7-9294-B51D4B5AE31B}" type="pres">
      <dgm:prSet presAssocID="{D8402B65-08EE-4D75-9823-56722CC3C2DC}" presName="CompostProcess" presStyleCnt="0">
        <dgm:presLayoutVars>
          <dgm:dir/>
          <dgm:resizeHandles val="exact"/>
        </dgm:presLayoutVars>
      </dgm:prSet>
      <dgm:spPr/>
    </dgm:pt>
    <dgm:pt modelId="{1E58C88D-3EE2-48D0-AE38-14C01621CF4C}" type="pres">
      <dgm:prSet presAssocID="{D8402B65-08EE-4D75-9823-56722CC3C2DC}" presName="arrow" presStyleLbl="bgShp" presStyleIdx="0" presStyleCnt="1" custLinFactNeighborX="-2513" custLinFactNeighborY="-13822"/>
      <dgm:spPr/>
    </dgm:pt>
    <dgm:pt modelId="{9DE3EE35-FFB9-4523-ADB2-1D0EB61B0AAC}" type="pres">
      <dgm:prSet presAssocID="{D8402B65-08EE-4D75-9823-56722CC3C2DC}" presName="linearProcess" presStyleCnt="0"/>
      <dgm:spPr/>
    </dgm:pt>
    <dgm:pt modelId="{E69A30C1-1C67-47F6-9147-DBF2C91FE427}" type="pres">
      <dgm:prSet presAssocID="{439FD621-5447-4D30-930B-BAC76931AA99}" presName="textNode" presStyleLbl="node1" presStyleIdx="0" presStyleCnt="4">
        <dgm:presLayoutVars>
          <dgm:bulletEnabled val="1"/>
        </dgm:presLayoutVars>
      </dgm:prSet>
      <dgm:spPr/>
    </dgm:pt>
    <dgm:pt modelId="{179A1B5C-C8D1-4948-A9EC-7C14E6C0AA6E}" type="pres">
      <dgm:prSet presAssocID="{5273EEE5-6FB0-4CB9-A3DE-344DC07D6ABF}" presName="sibTrans" presStyleCnt="0"/>
      <dgm:spPr/>
    </dgm:pt>
    <dgm:pt modelId="{865C62D1-6EB5-4C11-8D9D-45D58F3EF714}" type="pres">
      <dgm:prSet presAssocID="{0BD1CEF8-A0A2-4CDD-BAA2-B5D7343FAC6D}" presName="textNode" presStyleLbl="node1" presStyleIdx="1" presStyleCnt="4">
        <dgm:presLayoutVars>
          <dgm:bulletEnabled val="1"/>
        </dgm:presLayoutVars>
      </dgm:prSet>
      <dgm:spPr/>
    </dgm:pt>
    <dgm:pt modelId="{7853494F-2397-42CB-9DCC-123EA2D4EB97}" type="pres">
      <dgm:prSet presAssocID="{0690BA73-E96B-4F2B-AB9E-31239CDD4E04}" presName="sibTrans" presStyleCnt="0"/>
      <dgm:spPr/>
    </dgm:pt>
    <dgm:pt modelId="{03B8484A-C862-4AE3-900F-4A46D9556E8E}" type="pres">
      <dgm:prSet presAssocID="{026B0AB7-F90D-4AB8-90F2-27A5092BF389}" presName="textNode" presStyleLbl="node1" presStyleIdx="2" presStyleCnt="4">
        <dgm:presLayoutVars>
          <dgm:bulletEnabled val="1"/>
        </dgm:presLayoutVars>
      </dgm:prSet>
      <dgm:spPr/>
    </dgm:pt>
    <dgm:pt modelId="{501952ED-C1B1-4B98-98A2-5F4039F0E62B}" type="pres">
      <dgm:prSet presAssocID="{E6182F49-21F0-44C5-990C-03B06D12CB42}" presName="sibTrans" presStyleCnt="0"/>
      <dgm:spPr/>
    </dgm:pt>
    <dgm:pt modelId="{B7A7828F-5B3A-4F77-BF62-26564661945A}" type="pres">
      <dgm:prSet presAssocID="{2C50E81F-1163-4436-B938-FD6F64789031}" presName="textNode" presStyleLbl="node1" presStyleIdx="3" presStyleCnt="4">
        <dgm:presLayoutVars>
          <dgm:bulletEnabled val="1"/>
        </dgm:presLayoutVars>
      </dgm:prSet>
      <dgm:spPr/>
    </dgm:pt>
  </dgm:ptLst>
  <dgm:cxnLst>
    <dgm:cxn modelId="{8BFC8208-C79A-4112-A7FA-D9E10AE7E041}" srcId="{D8402B65-08EE-4D75-9823-56722CC3C2DC}" destId="{439FD621-5447-4D30-930B-BAC76931AA99}" srcOrd="0" destOrd="0" parTransId="{DA093B1E-EB26-407F-84E2-2BACFE5BE21F}" sibTransId="{5273EEE5-6FB0-4CB9-A3DE-344DC07D6ABF}"/>
    <dgm:cxn modelId="{9DF80F0D-28EA-4B97-86F8-A37E12939C9E}" type="presOf" srcId="{2C50E81F-1163-4436-B938-FD6F64789031}" destId="{B7A7828F-5B3A-4F77-BF62-26564661945A}" srcOrd="0" destOrd="0" presId="urn:microsoft.com/office/officeart/2005/8/layout/hProcess9"/>
    <dgm:cxn modelId="{D6DB8942-03CF-4F37-B2BB-FB4774B3488D}" type="presOf" srcId="{026B0AB7-F90D-4AB8-90F2-27A5092BF389}" destId="{03B8484A-C862-4AE3-900F-4A46D9556E8E}" srcOrd="0" destOrd="0" presId="urn:microsoft.com/office/officeart/2005/8/layout/hProcess9"/>
    <dgm:cxn modelId="{60A70747-8DB5-42F9-BC44-8006D8799C3E}" srcId="{D8402B65-08EE-4D75-9823-56722CC3C2DC}" destId="{0BD1CEF8-A0A2-4CDD-BAA2-B5D7343FAC6D}" srcOrd="1" destOrd="0" parTransId="{44EC0234-E4A8-4E33-BF63-116AC9DE95F7}" sibTransId="{0690BA73-E96B-4F2B-AB9E-31239CDD4E04}"/>
    <dgm:cxn modelId="{6351446B-5F69-4361-9764-9132FEF531AF}" type="presOf" srcId="{439FD621-5447-4D30-930B-BAC76931AA99}" destId="{E69A30C1-1C67-47F6-9147-DBF2C91FE427}" srcOrd="0" destOrd="0" presId="urn:microsoft.com/office/officeart/2005/8/layout/hProcess9"/>
    <dgm:cxn modelId="{C412D572-22F5-4873-B013-7155547CC217}" srcId="{D8402B65-08EE-4D75-9823-56722CC3C2DC}" destId="{026B0AB7-F90D-4AB8-90F2-27A5092BF389}" srcOrd="2" destOrd="0" parTransId="{56AF27BC-9CC7-4D9D-835A-1B536560E262}" sibTransId="{E6182F49-21F0-44C5-990C-03B06D12CB42}"/>
    <dgm:cxn modelId="{81DEB1A6-41F9-4B15-9BB3-B332C4CB6BB6}" type="presOf" srcId="{D8402B65-08EE-4D75-9823-56722CC3C2DC}" destId="{A1F9F2F0-A607-46C7-9294-B51D4B5AE31B}" srcOrd="0" destOrd="0" presId="urn:microsoft.com/office/officeart/2005/8/layout/hProcess9"/>
    <dgm:cxn modelId="{2D3CE7B9-9E35-4B85-B3CA-6324031998F5}" type="presOf" srcId="{0BD1CEF8-A0A2-4CDD-BAA2-B5D7343FAC6D}" destId="{865C62D1-6EB5-4C11-8D9D-45D58F3EF714}" srcOrd="0" destOrd="0" presId="urn:microsoft.com/office/officeart/2005/8/layout/hProcess9"/>
    <dgm:cxn modelId="{B95541F4-214E-429C-89EA-97761D06FBFF}" srcId="{D8402B65-08EE-4D75-9823-56722CC3C2DC}" destId="{2C50E81F-1163-4436-B938-FD6F64789031}" srcOrd="3" destOrd="0" parTransId="{6A10CF20-1959-437B-BBE3-33337D25F7C1}" sibTransId="{F4BC4F6F-E9BE-4905-BE3F-552F97378734}"/>
    <dgm:cxn modelId="{5A3D10DB-5DC9-4087-A143-90D3E008FD13}" type="presParOf" srcId="{A1F9F2F0-A607-46C7-9294-B51D4B5AE31B}" destId="{1E58C88D-3EE2-48D0-AE38-14C01621CF4C}" srcOrd="0" destOrd="0" presId="urn:microsoft.com/office/officeart/2005/8/layout/hProcess9"/>
    <dgm:cxn modelId="{8CB692CE-DA6A-4CB2-A533-13D732D1D8D2}" type="presParOf" srcId="{A1F9F2F0-A607-46C7-9294-B51D4B5AE31B}" destId="{9DE3EE35-FFB9-4523-ADB2-1D0EB61B0AAC}" srcOrd="1" destOrd="0" presId="urn:microsoft.com/office/officeart/2005/8/layout/hProcess9"/>
    <dgm:cxn modelId="{AA481147-DAA5-4950-B686-E20709CDADB4}" type="presParOf" srcId="{9DE3EE35-FFB9-4523-ADB2-1D0EB61B0AAC}" destId="{E69A30C1-1C67-47F6-9147-DBF2C91FE427}" srcOrd="0" destOrd="0" presId="urn:microsoft.com/office/officeart/2005/8/layout/hProcess9"/>
    <dgm:cxn modelId="{D70F19C2-8660-4125-A8A3-9899ACB33D21}" type="presParOf" srcId="{9DE3EE35-FFB9-4523-ADB2-1D0EB61B0AAC}" destId="{179A1B5C-C8D1-4948-A9EC-7C14E6C0AA6E}" srcOrd="1" destOrd="0" presId="urn:microsoft.com/office/officeart/2005/8/layout/hProcess9"/>
    <dgm:cxn modelId="{267406AE-5DF9-45CB-8AF5-173721DC90BD}" type="presParOf" srcId="{9DE3EE35-FFB9-4523-ADB2-1D0EB61B0AAC}" destId="{865C62D1-6EB5-4C11-8D9D-45D58F3EF714}" srcOrd="2" destOrd="0" presId="urn:microsoft.com/office/officeart/2005/8/layout/hProcess9"/>
    <dgm:cxn modelId="{2A6F9D2B-1F0D-4CB0-823A-D99CD500A6A8}" type="presParOf" srcId="{9DE3EE35-FFB9-4523-ADB2-1D0EB61B0AAC}" destId="{7853494F-2397-42CB-9DCC-123EA2D4EB97}" srcOrd="3" destOrd="0" presId="urn:microsoft.com/office/officeart/2005/8/layout/hProcess9"/>
    <dgm:cxn modelId="{D2564EC3-C2E2-4813-AA53-0F80ABEDBC27}" type="presParOf" srcId="{9DE3EE35-FFB9-4523-ADB2-1D0EB61B0AAC}" destId="{03B8484A-C862-4AE3-900F-4A46D9556E8E}" srcOrd="4" destOrd="0" presId="urn:microsoft.com/office/officeart/2005/8/layout/hProcess9"/>
    <dgm:cxn modelId="{FD120E6A-45D1-479F-AF75-094FE2B3034E}" type="presParOf" srcId="{9DE3EE35-FFB9-4523-ADB2-1D0EB61B0AAC}" destId="{501952ED-C1B1-4B98-98A2-5F4039F0E62B}" srcOrd="5" destOrd="0" presId="urn:microsoft.com/office/officeart/2005/8/layout/hProcess9"/>
    <dgm:cxn modelId="{6FD6347E-16FA-4E8A-8CC8-D4ADCBFC286D}" type="presParOf" srcId="{9DE3EE35-FFB9-4523-ADB2-1D0EB61B0AAC}" destId="{B7A7828F-5B3A-4F77-BF62-26564661945A}" srcOrd="6" destOrd="0" presId="urn:microsoft.com/office/officeart/2005/8/layout/hProcess9"/>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1982832-DCEB-4782-8001-F823CCF9C09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B92DF9FE-ECE9-4FDF-990C-66B1A1DDC24B}">
      <dgm:prSet/>
      <dgm:spPr/>
      <dgm:t>
        <a:bodyPr/>
        <a:lstStyle/>
        <a:p>
          <a:r>
            <a:rPr lang="en-GB"/>
            <a:t>As guidance staff should follow the risk assessment matrix to avoid risk and promote the safety of themselves and personnel in the event of a crisis (Vector Solutions, 2018)</a:t>
          </a:r>
        </a:p>
      </dgm:t>
    </dgm:pt>
    <dgm:pt modelId="{A07AADD6-6224-4973-99D3-1D168EEEA364}" type="parTrans" cxnId="{81ED38F9-E514-480B-A346-1E7241C87021}">
      <dgm:prSet/>
      <dgm:spPr/>
      <dgm:t>
        <a:bodyPr/>
        <a:lstStyle/>
        <a:p>
          <a:endParaRPr lang="en-GB"/>
        </a:p>
      </dgm:t>
    </dgm:pt>
    <dgm:pt modelId="{C553BE30-C602-4C75-BA36-23368FC8FA1F}" type="sibTrans" cxnId="{81ED38F9-E514-480B-A346-1E7241C87021}">
      <dgm:prSet/>
      <dgm:spPr/>
      <dgm:t>
        <a:bodyPr/>
        <a:lstStyle/>
        <a:p>
          <a:endParaRPr lang="en-GB"/>
        </a:p>
      </dgm:t>
    </dgm:pt>
    <dgm:pt modelId="{F08BD968-129F-4A93-B968-CFF159311937}" type="pres">
      <dgm:prSet presAssocID="{D1982832-DCEB-4782-8001-F823CCF9C097}" presName="linear" presStyleCnt="0">
        <dgm:presLayoutVars>
          <dgm:animLvl val="lvl"/>
          <dgm:resizeHandles val="exact"/>
        </dgm:presLayoutVars>
      </dgm:prSet>
      <dgm:spPr/>
    </dgm:pt>
    <dgm:pt modelId="{5709E226-8608-4FFA-AA67-760E3B43C6A9}" type="pres">
      <dgm:prSet presAssocID="{B92DF9FE-ECE9-4FDF-990C-66B1A1DDC24B}" presName="parentText" presStyleLbl="node1" presStyleIdx="0" presStyleCnt="1">
        <dgm:presLayoutVars>
          <dgm:chMax val="0"/>
          <dgm:bulletEnabled val="1"/>
        </dgm:presLayoutVars>
      </dgm:prSet>
      <dgm:spPr/>
    </dgm:pt>
  </dgm:ptLst>
  <dgm:cxnLst>
    <dgm:cxn modelId="{C2A4E750-D6D9-471D-A002-F013406024F7}" type="presOf" srcId="{D1982832-DCEB-4782-8001-F823CCF9C097}" destId="{F08BD968-129F-4A93-B968-CFF159311937}" srcOrd="0" destOrd="0" presId="urn:microsoft.com/office/officeart/2005/8/layout/vList2"/>
    <dgm:cxn modelId="{C3027778-59F1-4E65-BD61-E9C9D3978022}" type="presOf" srcId="{B92DF9FE-ECE9-4FDF-990C-66B1A1DDC24B}" destId="{5709E226-8608-4FFA-AA67-760E3B43C6A9}" srcOrd="0" destOrd="0" presId="urn:microsoft.com/office/officeart/2005/8/layout/vList2"/>
    <dgm:cxn modelId="{81ED38F9-E514-480B-A346-1E7241C87021}" srcId="{D1982832-DCEB-4782-8001-F823CCF9C097}" destId="{B92DF9FE-ECE9-4FDF-990C-66B1A1DDC24B}" srcOrd="0" destOrd="0" parTransId="{A07AADD6-6224-4973-99D3-1D168EEEA364}" sibTransId="{C553BE30-C602-4C75-BA36-23368FC8FA1F}"/>
    <dgm:cxn modelId="{2E5E9B80-19BD-4234-8640-C3C94BF9A05B}" type="presParOf" srcId="{F08BD968-129F-4A93-B968-CFF159311937}" destId="{5709E226-8608-4FFA-AA67-760E3B43C6A9}"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160A711-659C-4CDD-8727-132B90BFF0A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7210B4B2-AF3D-422E-88C0-39F7D02F77A1}">
      <dgm:prSet/>
      <dgm:spPr/>
      <dgm:t>
        <a:bodyPr/>
        <a:lstStyle/>
        <a:p>
          <a:r>
            <a:rPr lang="en-GB" dirty="0"/>
            <a:t>Bronze command operational staff familiarising and planning is crucial in minimising causalities, allowing a smooth emergency response from silver and efficient crowd movement during evacuations (Nichola, 2025)</a:t>
          </a:r>
        </a:p>
      </dgm:t>
    </dgm:pt>
    <dgm:pt modelId="{8C891091-9FAE-43A6-8CED-A6342D51748F}" type="parTrans" cxnId="{3927147D-6064-4863-B12A-7124CAC7F563}">
      <dgm:prSet/>
      <dgm:spPr/>
      <dgm:t>
        <a:bodyPr/>
        <a:lstStyle/>
        <a:p>
          <a:endParaRPr lang="en-GB"/>
        </a:p>
      </dgm:t>
    </dgm:pt>
    <dgm:pt modelId="{6092416A-D74D-4A17-9AB9-BD055C070520}" type="sibTrans" cxnId="{3927147D-6064-4863-B12A-7124CAC7F563}">
      <dgm:prSet/>
      <dgm:spPr/>
      <dgm:t>
        <a:bodyPr/>
        <a:lstStyle/>
        <a:p>
          <a:endParaRPr lang="en-GB"/>
        </a:p>
      </dgm:t>
    </dgm:pt>
    <dgm:pt modelId="{EDDA08F8-D352-4A65-824F-52126472B428}" type="pres">
      <dgm:prSet presAssocID="{6160A711-659C-4CDD-8727-132B90BFF0A6}" presName="linear" presStyleCnt="0">
        <dgm:presLayoutVars>
          <dgm:animLvl val="lvl"/>
          <dgm:resizeHandles val="exact"/>
        </dgm:presLayoutVars>
      </dgm:prSet>
      <dgm:spPr/>
    </dgm:pt>
    <dgm:pt modelId="{41255957-751A-4182-9DE1-5DDDFC703BC8}" type="pres">
      <dgm:prSet presAssocID="{7210B4B2-AF3D-422E-88C0-39F7D02F77A1}" presName="parentText" presStyleLbl="node1" presStyleIdx="0" presStyleCnt="1">
        <dgm:presLayoutVars>
          <dgm:chMax val="0"/>
          <dgm:bulletEnabled val="1"/>
        </dgm:presLayoutVars>
      </dgm:prSet>
      <dgm:spPr/>
    </dgm:pt>
  </dgm:ptLst>
  <dgm:cxnLst>
    <dgm:cxn modelId="{76BB713F-78C3-4197-A076-E92AFE996887}" type="presOf" srcId="{6160A711-659C-4CDD-8727-132B90BFF0A6}" destId="{EDDA08F8-D352-4A65-824F-52126472B428}" srcOrd="0" destOrd="0" presId="urn:microsoft.com/office/officeart/2005/8/layout/vList2"/>
    <dgm:cxn modelId="{3927147D-6064-4863-B12A-7124CAC7F563}" srcId="{6160A711-659C-4CDD-8727-132B90BFF0A6}" destId="{7210B4B2-AF3D-422E-88C0-39F7D02F77A1}" srcOrd="0" destOrd="0" parTransId="{8C891091-9FAE-43A6-8CED-A6342D51748F}" sibTransId="{6092416A-D74D-4A17-9AB9-BD055C070520}"/>
    <dgm:cxn modelId="{5FB557E4-B5E5-425C-848C-FB43AB68039A}" type="presOf" srcId="{7210B4B2-AF3D-422E-88C0-39F7D02F77A1}" destId="{41255957-751A-4182-9DE1-5DDDFC703BC8}" srcOrd="0" destOrd="0" presId="urn:microsoft.com/office/officeart/2005/8/layout/vList2"/>
    <dgm:cxn modelId="{07F65454-7860-4602-BE03-7C86306EBACD}" type="presParOf" srcId="{EDDA08F8-D352-4A65-824F-52126472B428}" destId="{41255957-751A-4182-9DE1-5DDDFC703BC8}"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D879036-9488-43E1-84A7-EDF42A507DD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A51A98FB-6DD1-43C7-8C66-7810D0E725DF}">
      <dgm:prSet/>
      <dgm:spPr/>
      <dgm:t>
        <a:bodyPr/>
        <a:lstStyle/>
        <a:p>
          <a:r>
            <a:rPr lang="en-GB"/>
            <a:t>Identifying Safe Zones – Rendezvous points, Fire exits, First aid posts and Sheltered area’s</a:t>
          </a:r>
        </a:p>
      </dgm:t>
    </dgm:pt>
    <dgm:pt modelId="{29B96B32-527D-4032-88F4-5E97CC47A458}" type="parTrans" cxnId="{7EA510D3-6996-4783-99E0-3614C5E9A76B}">
      <dgm:prSet/>
      <dgm:spPr/>
      <dgm:t>
        <a:bodyPr/>
        <a:lstStyle/>
        <a:p>
          <a:endParaRPr lang="en-GB"/>
        </a:p>
      </dgm:t>
    </dgm:pt>
    <dgm:pt modelId="{89A38727-8BDB-4F0E-B9BC-49437F2CD136}" type="sibTrans" cxnId="{7EA510D3-6996-4783-99E0-3614C5E9A76B}">
      <dgm:prSet/>
      <dgm:spPr/>
      <dgm:t>
        <a:bodyPr/>
        <a:lstStyle/>
        <a:p>
          <a:endParaRPr lang="en-GB"/>
        </a:p>
      </dgm:t>
    </dgm:pt>
    <dgm:pt modelId="{2D748629-41F6-47A3-86D6-77A18DED0056}" type="pres">
      <dgm:prSet presAssocID="{DD879036-9488-43E1-84A7-EDF42A507DD8}" presName="linear" presStyleCnt="0">
        <dgm:presLayoutVars>
          <dgm:animLvl val="lvl"/>
          <dgm:resizeHandles val="exact"/>
        </dgm:presLayoutVars>
      </dgm:prSet>
      <dgm:spPr/>
    </dgm:pt>
    <dgm:pt modelId="{EF2525E0-9F41-4FCC-9955-3E408540BD17}" type="pres">
      <dgm:prSet presAssocID="{A51A98FB-6DD1-43C7-8C66-7810D0E725DF}" presName="parentText" presStyleLbl="node1" presStyleIdx="0" presStyleCnt="1">
        <dgm:presLayoutVars>
          <dgm:chMax val="0"/>
          <dgm:bulletEnabled val="1"/>
        </dgm:presLayoutVars>
      </dgm:prSet>
      <dgm:spPr/>
    </dgm:pt>
  </dgm:ptLst>
  <dgm:cxnLst>
    <dgm:cxn modelId="{3BF9771B-ED0E-4356-8EF3-7A3C537B304E}" type="presOf" srcId="{DD879036-9488-43E1-84A7-EDF42A507DD8}" destId="{2D748629-41F6-47A3-86D6-77A18DED0056}" srcOrd="0" destOrd="0" presId="urn:microsoft.com/office/officeart/2005/8/layout/vList2"/>
    <dgm:cxn modelId="{7EA510D3-6996-4783-99E0-3614C5E9A76B}" srcId="{DD879036-9488-43E1-84A7-EDF42A507DD8}" destId="{A51A98FB-6DD1-43C7-8C66-7810D0E725DF}" srcOrd="0" destOrd="0" parTransId="{29B96B32-527D-4032-88F4-5E97CC47A458}" sibTransId="{89A38727-8BDB-4F0E-B9BC-49437F2CD136}"/>
    <dgm:cxn modelId="{2298A4E7-EDF8-4B83-BA7D-90AE65577FDE}" type="presOf" srcId="{A51A98FB-6DD1-43C7-8C66-7810D0E725DF}" destId="{EF2525E0-9F41-4FCC-9955-3E408540BD17}" srcOrd="0" destOrd="0" presId="urn:microsoft.com/office/officeart/2005/8/layout/vList2"/>
    <dgm:cxn modelId="{5B426824-281B-4C06-942E-117EDD996DCB}" type="presParOf" srcId="{2D748629-41F6-47A3-86D6-77A18DED0056}" destId="{EF2525E0-9F41-4FCC-9955-3E408540BD17}" srcOrd="0" destOrd="0" presId="urn:microsoft.com/office/officeart/2005/8/layout/vList2"/>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4D74AED-2FE1-434C-A480-21D1E550E3B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157275E5-478F-4857-AF19-781DF6EB46B5}">
      <dgm:prSet/>
      <dgm:spPr/>
      <dgm:t>
        <a:bodyPr/>
        <a:lstStyle/>
        <a:p>
          <a:r>
            <a:rPr lang="en-GB"/>
            <a:t>Communication Plans locations – Communication Channels, Monitoring System’s, Code Message’s and command Post’s</a:t>
          </a:r>
        </a:p>
      </dgm:t>
    </dgm:pt>
    <dgm:pt modelId="{A383B91B-0A80-4883-B681-3081CF203C22}" type="parTrans" cxnId="{5DDBE41C-FD77-4D4C-918E-CCA40AEFE142}">
      <dgm:prSet/>
      <dgm:spPr/>
      <dgm:t>
        <a:bodyPr/>
        <a:lstStyle/>
        <a:p>
          <a:endParaRPr lang="en-GB"/>
        </a:p>
      </dgm:t>
    </dgm:pt>
    <dgm:pt modelId="{AB3CE4C1-C107-4690-B8D6-672D98DECB8F}" type="sibTrans" cxnId="{5DDBE41C-FD77-4D4C-918E-CCA40AEFE142}">
      <dgm:prSet/>
      <dgm:spPr/>
      <dgm:t>
        <a:bodyPr/>
        <a:lstStyle/>
        <a:p>
          <a:endParaRPr lang="en-GB"/>
        </a:p>
      </dgm:t>
    </dgm:pt>
    <dgm:pt modelId="{330F74AD-11C5-4793-BDB7-9CCC82E0F27D}" type="pres">
      <dgm:prSet presAssocID="{E4D74AED-2FE1-434C-A480-21D1E550E3B4}" presName="linear" presStyleCnt="0">
        <dgm:presLayoutVars>
          <dgm:animLvl val="lvl"/>
          <dgm:resizeHandles val="exact"/>
        </dgm:presLayoutVars>
      </dgm:prSet>
      <dgm:spPr/>
    </dgm:pt>
    <dgm:pt modelId="{42CACAC4-0CFA-4968-B004-FF308687D112}" type="pres">
      <dgm:prSet presAssocID="{157275E5-478F-4857-AF19-781DF6EB46B5}" presName="parentText" presStyleLbl="node1" presStyleIdx="0" presStyleCnt="1">
        <dgm:presLayoutVars>
          <dgm:chMax val="0"/>
          <dgm:bulletEnabled val="1"/>
        </dgm:presLayoutVars>
      </dgm:prSet>
      <dgm:spPr/>
    </dgm:pt>
  </dgm:ptLst>
  <dgm:cxnLst>
    <dgm:cxn modelId="{5DDBE41C-FD77-4D4C-918E-CCA40AEFE142}" srcId="{E4D74AED-2FE1-434C-A480-21D1E550E3B4}" destId="{157275E5-478F-4857-AF19-781DF6EB46B5}" srcOrd="0" destOrd="0" parTransId="{A383B91B-0A80-4883-B681-3081CF203C22}" sibTransId="{AB3CE4C1-C107-4690-B8D6-672D98DECB8F}"/>
    <dgm:cxn modelId="{3090536D-9027-499C-A126-9054D5474804}" type="presOf" srcId="{157275E5-478F-4857-AF19-781DF6EB46B5}" destId="{42CACAC4-0CFA-4968-B004-FF308687D112}" srcOrd="0" destOrd="0" presId="urn:microsoft.com/office/officeart/2005/8/layout/vList2"/>
    <dgm:cxn modelId="{C9175B73-9317-4BE6-BC8C-F6F528F3B9CC}" type="presOf" srcId="{E4D74AED-2FE1-434C-A480-21D1E550E3B4}" destId="{330F74AD-11C5-4793-BDB7-9CCC82E0F27D}" srcOrd="0" destOrd="0" presId="urn:microsoft.com/office/officeart/2005/8/layout/vList2"/>
    <dgm:cxn modelId="{51F33F92-2662-441F-9AE5-850C343D7D23}" type="presParOf" srcId="{330F74AD-11C5-4793-BDB7-9CCC82E0F27D}" destId="{42CACAC4-0CFA-4968-B004-FF308687D112}" srcOrd="0" destOrd="0" presId="urn:microsoft.com/office/officeart/2005/8/layout/vList2"/>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9CCB4DE-313E-4106-93E7-0448DED7006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403F1750-20F8-4DB2-B926-21C133367878}">
      <dgm:prSet/>
      <dgm:spPr/>
      <dgm:t>
        <a:bodyPr/>
        <a:lstStyle/>
        <a:p>
          <a:r>
            <a:rPr lang="en-GB" dirty="0"/>
            <a:t>Familiarity with ingress and egress routes – Reduce panic, faster evacuation and ability to aid emergency services</a:t>
          </a:r>
        </a:p>
      </dgm:t>
    </dgm:pt>
    <dgm:pt modelId="{5DAAA2DE-719B-4C05-BECB-85EBBC321364}" type="parTrans" cxnId="{E0C3B44E-6148-4F9B-A615-7CE826AAF70C}">
      <dgm:prSet/>
      <dgm:spPr/>
      <dgm:t>
        <a:bodyPr/>
        <a:lstStyle/>
        <a:p>
          <a:endParaRPr lang="en-GB"/>
        </a:p>
      </dgm:t>
    </dgm:pt>
    <dgm:pt modelId="{F4F047AA-ABFE-4AB4-8BAF-830F71D42644}" type="sibTrans" cxnId="{E0C3B44E-6148-4F9B-A615-7CE826AAF70C}">
      <dgm:prSet/>
      <dgm:spPr/>
      <dgm:t>
        <a:bodyPr/>
        <a:lstStyle/>
        <a:p>
          <a:endParaRPr lang="en-GB"/>
        </a:p>
      </dgm:t>
    </dgm:pt>
    <dgm:pt modelId="{4045F3B1-35B8-49EF-8533-2D8B7931123D}" type="pres">
      <dgm:prSet presAssocID="{B9CCB4DE-313E-4106-93E7-0448DED70061}" presName="linear" presStyleCnt="0">
        <dgm:presLayoutVars>
          <dgm:animLvl val="lvl"/>
          <dgm:resizeHandles val="exact"/>
        </dgm:presLayoutVars>
      </dgm:prSet>
      <dgm:spPr/>
    </dgm:pt>
    <dgm:pt modelId="{6A92E55A-B409-4B2D-9D6A-A29321332E2F}" type="pres">
      <dgm:prSet presAssocID="{403F1750-20F8-4DB2-B926-21C133367878}" presName="parentText" presStyleLbl="node1" presStyleIdx="0" presStyleCnt="1" custLinFactNeighborX="5090" custLinFactNeighborY="19169">
        <dgm:presLayoutVars>
          <dgm:chMax val="0"/>
          <dgm:bulletEnabled val="1"/>
        </dgm:presLayoutVars>
      </dgm:prSet>
      <dgm:spPr/>
    </dgm:pt>
  </dgm:ptLst>
  <dgm:cxnLst>
    <dgm:cxn modelId="{E0C3B44E-6148-4F9B-A615-7CE826AAF70C}" srcId="{B9CCB4DE-313E-4106-93E7-0448DED70061}" destId="{403F1750-20F8-4DB2-B926-21C133367878}" srcOrd="0" destOrd="0" parTransId="{5DAAA2DE-719B-4C05-BECB-85EBBC321364}" sibTransId="{F4F047AA-ABFE-4AB4-8BAF-830F71D42644}"/>
    <dgm:cxn modelId="{4D817E7C-18C1-4372-819F-82162423875E}" type="presOf" srcId="{403F1750-20F8-4DB2-B926-21C133367878}" destId="{6A92E55A-B409-4B2D-9D6A-A29321332E2F}" srcOrd="0" destOrd="0" presId="urn:microsoft.com/office/officeart/2005/8/layout/vList2"/>
    <dgm:cxn modelId="{580DB0D5-DB62-4AA1-8E93-5087B780AD1E}" type="presOf" srcId="{B9CCB4DE-313E-4106-93E7-0448DED70061}" destId="{4045F3B1-35B8-49EF-8533-2D8B7931123D}" srcOrd="0" destOrd="0" presId="urn:microsoft.com/office/officeart/2005/8/layout/vList2"/>
    <dgm:cxn modelId="{4E0DBD65-D04F-4C14-AB3E-FB00B06BFF9B}" type="presParOf" srcId="{4045F3B1-35B8-49EF-8533-2D8B7931123D}" destId="{6A92E55A-B409-4B2D-9D6A-A29321332E2F}" srcOrd="0" destOrd="0" presId="urn:microsoft.com/office/officeart/2005/8/layout/vList2"/>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2EBADA9-C3AE-4EA0-B765-4A7E3B6F927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CC105EF5-D5D0-4161-AFEE-B03782DB2F22}">
      <dgm:prSet/>
      <dgm:spPr/>
      <dgm:t>
        <a:bodyPr/>
        <a:lstStyle/>
        <a:p>
          <a:r>
            <a:rPr lang="en-GB" dirty="0"/>
            <a:t>The green guide known as the “guide to safety and sports grounds” is crucial in the principality stadium during the 2028 euros. The book provides best practice guidance, advice on ensuring safety inside venue’s and directly informs emergency planning and crisis response (Sports Grounds Safety Authority, n. d.) </a:t>
          </a:r>
        </a:p>
      </dgm:t>
    </dgm:pt>
    <dgm:pt modelId="{847D028A-8FFB-4A66-BB05-5DD8B585F8ED}" type="parTrans" cxnId="{8E03AAF7-DBEC-42BA-97D7-148F3F964C71}">
      <dgm:prSet/>
      <dgm:spPr/>
      <dgm:t>
        <a:bodyPr/>
        <a:lstStyle/>
        <a:p>
          <a:endParaRPr lang="en-GB"/>
        </a:p>
      </dgm:t>
    </dgm:pt>
    <dgm:pt modelId="{5C042EC2-FD5F-4109-B65F-3A66D1A76E47}" type="sibTrans" cxnId="{8E03AAF7-DBEC-42BA-97D7-148F3F964C71}">
      <dgm:prSet/>
      <dgm:spPr/>
      <dgm:t>
        <a:bodyPr/>
        <a:lstStyle/>
        <a:p>
          <a:endParaRPr lang="en-GB"/>
        </a:p>
      </dgm:t>
    </dgm:pt>
    <dgm:pt modelId="{58CAEE50-ABFD-49A8-AC27-D5C1D3A07F0A}" type="pres">
      <dgm:prSet presAssocID="{72EBADA9-C3AE-4EA0-B765-4A7E3B6F927C}" presName="linear" presStyleCnt="0">
        <dgm:presLayoutVars>
          <dgm:animLvl val="lvl"/>
          <dgm:resizeHandles val="exact"/>
        </dgm:presLayoutVars>
      </dgm:prSet>
      <dgm:spPr/>
    </dgm:pt>
    <dgm:pt modelId="{12E4DC44-0BAA-450B-AD54-FDA19E9C8B5D}" type="pres">
      <dgm:prSet presAssocID="{CC105EF5-D5D0-4161-AFEE-B03782DB2F22}" presName="parentText" presStyleLbl="node1" presStyleIdx="0" presStyleCnt="1" custLinFactNeighborY="-10689">
        <dgm:presLayoutVars>
          <dgm:chMax val="0"/>
          <dgm:bulletEnabled val="1"/>
        </dgm:presLayoutVars>
      </dgm:prSet>
      <dgm:spPr/>
    </dgm:pt>
  </dgm:ptLst>
  <dgm:cxnLst>
    <dgm:cxn modelId="{14C80B2F-BFF4-470C-BAA0-4517808B3678}" type="presOf" srcId="{72EBADA9-C3AE-4EA0-B765-4A7E3B6F927C}" destId="{58CAEE50-ABFD-49A8-AC27-D5C1D3A07F0A}" srcOrd="0" destOrd="0" presId="urn:microsoft.com/office/officeart/2005/8/layout/vList2"/>
    <dgm:cxn modelId="{4920AB78-D33F-4BC6-9475-A023AE53D12B}" type="presOf" srcId="{CC105EF5-D5D0-4161-AFEE-B03782DB2F22}" destId="{12E4DC44-0BAA-450B-AD54-FDA19E9C8B5D}" srcOrd="0" destOrd="0" presId="urn:microsoft.com/office/officeart/2005/8/layout/vList2"/>
    <dgm:cxn modelId="{8E03AAF7-DBEC-42BA-97D7-148F3F964C71}" srcId="{72EBADA9-C3AE-4EA0-B765-4A7E3B6F927C}" destId="{CC105EF5-D5D0-4161-AFEE-B03782DB2F22}" srcOrd="0" destOrd="0" parTransId="{847D028A-8FFB-4A66-BB05-5DD8B585F8ED}" sibTransId="{5C042EC2-FD5F-4109-B65F-3A66D1A76E47}"/>
    <dgm:cxn modelId="{032E879D-548C-4981-8CB0-9667C50A4EA3}" type="presParOf" srcId="{58CAEE50-ABFD-49A8-AC27-D5C1D3A07F0A}" destId="{12E4DC44-0BAA-450B-AD54-FDA19E9C8B5D}"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2097EC9-A489-46BA-9F46-D984660BB9CC}"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GB"/>
        </a:p>
      </dgm:t>
    </dgm:pt>
    <dgm:pt modelId="{6E74DA08-FA5C-4BC7-A031-0F9798EC2D84}">
      <dgm:prSet/>
      <dgm:spPr/>
      <dgm:t>
        <a:bodyPr/>
        <a:lstStyle/>
        <a:p>
          <a:r>
            <a:rPr lang="en-US"/>
            <a:t>The Green Guide state’s that crowd management must be proactive, planned and predetermined in risk assessments. Crowd’s must be able to move freely, and routes be able to handle large flows</a:t>
          </a:r>
          <a:endParaRPr lang="en-GB"/>
        </a:p>
      </dgm:t>
    </dgm:pt>
    <dgm:pt modelId="{E9CF0A70-17CB-4E75-9BF1-33767504F752}" type="parTrans" cxnId="{90834369-0CF3-4895-83A1-C90AEFC8FD77}">
      <dgm:prSet/>
      <dgm:spPr/>
      <dgm:t>
        <a:bodyPr/>
        <a:lstStyle/>
        <a:p>
          <a:endParaRPr lang="en-GB"/>
        </a:p>
      </dgm:t>
    </dgm:pt>
    <dgm:pt modelId="{697DB38D-A11A-4191-9271-84C5CEA00165}" type="sibTrans" cxnId="{90834369-0CF3-4895-83A1-C90AEFC8FD77}">
      <dgm:prSet/>
      <dgm:spPr/>
      <dgm:t>
        <a:bodyPr/>
        <a:lstStyle/>
        <a:p>
          <a:endParaRPr lang="en-GB"/>
        </a:p>
      </dgm:t>
    </dgm:pt>
    <dgm:pt modelId="{A344FDDB-C4FD-4A5C-9B2E-20BEEB046BD6}" type="pres">
      <dgm:prSet presAssocID="{02097EC9-A489-46BA-9F46-D984660BB9CC}" presName="Name0" presStyleCnt="0">
        <dgm:presLayoutVars>
          <dgm:chMax val="7"/>
          <dgm:dir/>
          <dgm:animLvl val="lvl"/>
          <dgm:resizeHandles val="exact"/>
        </dgm:presLayoutVars>
      </dgm:prSet>
      <dgm:spPr/>
    </dgm:pt>
    <dgm:pt modelId="{DE0465E1-7BC1-42CB-B11E-F408861BC890}" type="pres">
      <dgm:prSet presAssocID="{6E74DA08-FA5C-4BC7-A031-0F9798EC2D84}" presName="circle1" presStyleLbl="node1" presStyleIdx="0" presStyleCnt="1"/>
      <dgm:spPr/>
    </dgm:pt>
    <dgm:pt modelId="{8F2CD7A7-6C2E-43DC-9905-C48929F720FB}" type="pres">
      <dgm:prSet presAssocID="{6E74DA08-FA5C-4BC7-A031-0F9798EC2D84}" presName="space" presStyleCnt="0"/>
      <dgm:spPr/>
    </dgm:pt>
    <dgm:pt modelId="{9A93FC11-3E1A-4098-A4C2-A937F9796A82}" type="pres">
      <dgm:prSet presAssocID="{6E74DA08-FA5C-4BC7-A031-0F9798EC2D84}" presName="rect1" presStyleLbl="alignAcc1" presStyleIdx="0" presStyleCnt="1"/>
      <dgm:spPr/>
    </dgm:pt>
    <dgm:pt modelId="{4B409655-C6EC-4E1B-A570-62959ABA823A}" type="pres">
      <dgm:prSet presAssocID="{6E74DA08-FA5C-4BC7-A031-0F9798EC2D84}" presName="rect1ParTxNoCh" presStyleLbl="alignAcc1" presStyleIdx="0" presStyleCnt="1">
        <dgm:presLayoutVars>
          <dgm:chMax val="1"/>
          <dgm:bulletEnabled val="1"/>
        </dgm:presLayoutVars>
      </dgm:prSet>
      <dgm:spPr/>
    </dgm:pt>
  </dgm:ptLst>
  <dgm:cxnLst>
    <dgm:cxn modelId="{FBA02635-1374-4E8A-9C63-D3594B21628D}" type="presOf" srcId="{6E74DA08-FA5C-4BC7-A031-0F9798EC2D84}" destId="{4B409655-C6EC-4E1B-A570-62959ABA823A}" srcOrd="1" destOrd="0" presId="urn:microsoft.com/office/officeart/2005/8/layout/target3"/>
    <dgm:cxn modelId="{90834369-0CF3-4895-83A1-C90AEFC8FD77}" srcId="{02097EC9-A489-46BA-9F46-D984660BB9CC}" destId="{6E74DA08-FA5C-4BC7-A031-0F9798EC2D84}" srcOrd="0" destOrd="0" parTransId="{E9CF0A70-17CB-4E75-9BF1-33767504F752}" sibTransId="{697DB38D-A11A-4191-9271-84C5CEA00165}"/>
    <dgm:cxn modelId="{1F7C95AA-1874-43A2-A667-1352708F5ACF}" type="presOf" srcId="{02097EC9-A489-46BA-9F46-D984660BB9CC}" destId="{A344FDDB-C4FD-4A5C-9B2E-20BEEB046BD6}" srcOrd="0" destOrd="0" presId="urn:microsoft.com/office/officeart/2005/8/layout/target3"/>
    <dgm:cxn modelId="{F723A0EC-B522-47DB-B887-AE0529B99C98}" type="presOf" srcId="{6E74DA08-FA5C-4BC7-A031-0F9798EC2D84}" destId="{9A93FC11-3E1A-4098-A4C2-A937F9796A82}" srcOrd="0" destOrd="0" presId="urn:microsoft.com/office/officeart/2005/8/layout/target3"/>
    <dgm:cxn modelId="{1377AED3-4E10-42B8-B441-7025EBED0F33}" type="presParOf" srcId="{A344FDDB-C4FD-4A5C-9B2E-20BEEB046BD6}" destId="{DE0465E1-7BC1-42CB-B11E-F408861BC890}" srcOrd="0" destOrd="0" presId="urn:microsoft.com/office/officeart/2005/8/layout/target3"/>
    <dgm:cxn modelId="{508C1C12-124E-4C6F-BC5D-F5FA8DF64F59}" type="presParOf" srcId="{A344FDDB-C4FD-4A5C-9B2E-20BEEB046BD6}" destId="{8F2CD7A7-6C2E-43DC-9905-C48929F720FB}" srcOrd="1" destOrd="0" presId="urn:microsoft.com/office/officeart/2005/8/layout/target3"/>
    <dgm:cxn modelId="{C6854B64-141D-4FC6-BA5F-3DC037B303AF}" type="presParOf" srcId="{A344FDDB-C4FD-4A5C-9B2E-20BEEB046BD6}" destId="{9A93FC11-3E1A-4098-A4C2-A937F9796A82}" srcOrd="2" destOrd="0" presId="urn:microsoft.com/office/officeart/2005/8/layout/target3"/>
    <dgm:cxn modelId="{7FC13E62-0C5F-4717-90C1-5E068397FC06}" type="presParOf" srcId="{A344FDDB-C4FD-4A5C-9B2E-20BEEB046BD6}" destId="{4B409655-C6EC-4E1B-A570-62959ABA823A}" srcOrd="3" destOrd="0" presId="urn:microsoft.com/office/officeart/2005/8/layout/targe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FD55A8A-5E7D-4AD2-96AD-5C07DD0E7749}"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GB"/>
        </a:p>
      </dgm:t>
    </dgm:pt>
    <dgm:pt modelId="{4FB342C2-B923-4A88-9A0C-E8D8D2583B31}">
      <dgm:prSet/>
      <dgm:spPr/>
      <dgm:t>
        <a:bodyPr/>
        <a:lstStyle/>
        <a:p>
          <a:r>
            <a:rPr lang="en-US"/>
            <a:t>The stewarding team at operational level must monitor crowd control, prevent overcrowding, guard exits to keep them clear and help spectators safely </a:t>
          </a:r>
          <a:endParaRPr lang="en-GB"/>
        </a:p>
      </dgm:t>
    </dgm:pt>
    <dgm:pt modelId="{C61BABCA-711A-4DA8-A3A0-A19E914488EB}" type="parTrans" cxnId="{29D65A9D-8B87-4262-A003-C47EB22B6552}">
      <dgm:prSet/>
      <dgm:spPr/>
      <dgm:t>
        <a:bodyPr/>
        <a:lstStyle/>
        <a:p>
          <a:endParaRPr lang="en-GB"/>
        </a:p>
      </dgm:t>
    </dgm:pt>
    <dgm:pt modelId="{65CDD40A-460F-4756-AC16-2E404E7BCE0F}" type="sibTrans" cxnId="{29D65A9D-8B87-4262-A003-C47EB22B6552}">
      <dgm:prSet/>
      <dgm:spPr/>
      <dgm:t>
        <a:bodyPr/>
        <a:lstStyle/>
        <a:p>
          <a:endParaRPr lang="en-GB"/>
        </a:p>
      </dgm:t>
    </dgm:pt>
    <dgm:pt modelId="{2A7C85A1-EE02-46E5-B5C3-5E1FD6EEE8C2}" type="pres">
      <dgm:prSet presAssocID="{4FD55A8A-5E7D-4AD2-96AD-5C07DD0E7749}" presName="Name0" presStyleCnt="0">
        <dgm:presLayoutVars>
          <dgm:chMax val="7"/>
          <dgm:dir/>
          <dgm:animLvl val="lvl"/>
          <dgm:resizeHandles val="exact"/>
        </dgm:presLayoutVars>
      </dgm:prSet>
      <dgm:spPr/>
    </dgm:pt>
    <dgm:pt modelId="{AE78E4FC-7108-4AB3-894B-E3F0FC14A221}" type="pres">
      <dgm:prSet presAssocID="{4FB342C2-B923-4A88-9A0C-E8D8D2583B31}" presName="circle1" presStyleLbl="node1" presStyleIdx="0" presStyleCnt="1"/>
      <dgm:spPr/>
    </dgm:pt>
    <dgm:pt modelId="{54FD8D5D-66D3-4983-A05B-804467433CEA}" type="pres">
      <dgm:prSet presAssocID="{4FB342C2-B923-4A88-9A0C-E8D8D2583B31}" presName="space" presStyleCnt="0"/>
      <dgm:spPr/>
    </dgm:pt>
    <dgm:pt modelId="{6A00BD29-9A80-47DA-8133-12E3AC605582}" type="pres">
      <dgm:prSet presAssocID="{4FB342C2-B923-4A88-9A0C-E8D8D2583B31}" presName="rect1" presStyleLbl="alignAcc1" presStyleIdx="0" presStyleCnt="1" custLinFactNeighborX="556" custLinFactNeighborY="-15764"/>
      <dgm:spPr/>
    </dgm:pt>
    <dgm:pt modelId="{98A167B1-0E67-44D9-BBE8-70D01DB1E7E2}" type="pres">
      <dgm:prSet presAssocID="{4FB342C2-B923-4A88-9A0C-E8D8D2583B31}" presName="rect1ParTxNoCh" presStyleLbl="alignAcc1" presStyleIdx="0" presStyleCnt="1">
        <dgm:presLayoutVars>
          <dgm:chMax val="1"/>
          <dgm:bulletEnabled val="1"/>
        </dgm:presLayoutVars>
      </dgm:prSet>
      <dgm:spPr/>
    </dgm:pt>
  </dgm:ptLst>
  <dgm:cxnLst>
    <dgm:cxn modelId="{AD041E3E-8324-48A4-B3C1-3EBB5D40E0F3}" type="presOf" srcId="{4FD55A8A-5E7D-4AD2-96AD-5C07DD0E7749}" destId="{2A7C85A1-EE02-46E5-B5C3-5E1FD6EEE8C2}" srcOrd="0" destOrd="0" presId="urn:microsoft.com/office/officeart/2005/8/layout/target3"/>
    <dgm:cxn modelId="{E8714161-387D-4876-AC96-A014D0BAEC60}" type="presOf" srcId="{4FB342C2-B923-4A88-9A0C-E8D8D2583B31}" destId="{6A00BD29-9A80-47DA-8133-12E3AC605582}" srcOrd="0" destOrd="0" presId="urn:microsoft.com/office/officeart/2005/8/layout/target3"/>
    <dgm:cxn modelId="{28F7DF46-A3D4-4C06-9828-310E00AD9242}" type="presOf" srcId="{4FB342C2-B923-4A88-9A0C-E8D8D2583B31}" destId="{98A167B1-0E67-44D9-BBE8-70D01DB1E7E2}" srcOrd="1" destOrd="0" presId="urn:microsoft.com/office/officeart/2005/8/layout/target3"/>
    <dgm:cxn modelId="{29D65A9D-8B87-4262-A003-C47EB22B6552}" srcId="{4FD55A8A-5E7D-4AD2-96AD-5C07DD0E7749}" destId="{4FB342C2-B923-4A88-9A0C-E8D8D2583B31}" srcOrd="0" destOrd="0" parTransId="{C61BABCA-711A-4DA8-A3A0-A19E914488EB}" sibTransId="{65CDD40A-460F-4756-AC16-2E404E7BCE0F}"/>
    <dgm:cxn modelId="{EDD11405-7CE9-4D32-9E9C-1D99EA7378E0}" type="presParOf" srcId="{2A7C85A1-EE02-46E5-B5C3-5E1FD6EEE8C2}" destId="{AE78E4FC-7108-4AB3-894B-E3F0FC14A221}" srcOrd="0" destOrd="0" presId="urn:microsoft.com/office/officeart/2005/8/layout/target3"/>
    <dgm:cxn modelId="{4C16FEC3-A2E5-42C9-A9D9-74FD3334DF4F}" type="presParOf" srcId="{2A7C85A1-EE02-46E5-B5C3-5E1FD6EEE8C2}" destId="{54FD8D5D-66D3-4983-A05B-804467433CEA}" srcOrd="1" destOrd="0" presId="urn:microsoft.com/office/officeart/2005/8/layout/target3"/>
    <dgm:cxn modelId="{63ED12C3-66DE-4115-AD28-27D5D6FDA32A}" type="presParOf" srcId="{2A7C85A1-EE02-46E5-B5C3-5E1FD6EEE8C2}" destId="{6A00BD29-9A80-47DA-8133-12E3AC605582}" srcOrd="2" destOrd="0" presId="urn:microsoft.com/office/officeart/2005/8/layout/target3"/>
    <dgm:cxn modelId="{052569D8-92C7-4A22-9417-61C4D17F8880}" type="presParOf" srcId="{2A7C85A1-EE02-46E5-B5C3-5E1FD6EEE8C2}" destId="{98A167B1-0E67-44D9-BBE8-70D01DB1E7E2}" srcOrd="3" destOrd="0" presId="urn:microsoft.com/office/officeart/2005/8/layout/target3"/>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E05874C-EECA-4A41-BD83-7FB1C405D1A8}"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GB"/>
        </a:p>
      </dgm:t>
    </dgm:pt>
    <dgm:pt modelId="{5ACAD643-8CE9-4F3D-AD0F-578AAA8DEB9C}">
      <dgm:prSet/>
      <dgm:spPr/>
      <dgm:t>
        <a:bodyPr/>
        <a:lstStyle/>
        <a:p>
          <a:r>
            <a:rPr lang="en-US" dirty="0"/>
            <a:t>Evacuation must be possible under all conditions in the case of a crisis such as terrorism, fire or crowd disaster. Offering safe evacuation routes, unblocked exits and emergency planning drills running smoothly  </a:t>
          </a:r>
          <a:endParaRPr lang="en-GB" dirty="0"/>
        </a:p>
      </dgm:t>
    </dgm:pt>
    <dgm:pt modelId="{D3B45070-4F25-46BB-8B74-51D6EC2D30A3}" type="parTrans" cxnId="{4E9EA8FF-A724-430B-97F8-8BE79AAB2068}">
      <dgm:prSet/>
      <dgm:spPr/>
      <dgm:t>
        <a:bodyPr/>
        <a:lstStyle/>
        <a:p>
          <a:endParaRPr lang="en-GB"/>
        </a:p>
      </dgm:t>
    </dgm:pt>
    <dgm:pt modelId="{22A50899-B0E5-4390-B761-3C19DFF060CF}" type="sibTrans" cxnId="{4E9EA8FF-A724-430B-97F8-8BE79AAB2068}">
      <dgm:prSet/>
      <dgm:spPr/>
      <dgm:t>
        <a:bodyPr/>
        <a:lstStyle/>
        <a:p>
          <a:endParaRPr lang="en-GB"/>
        </a:p>
      </dgm:t>
    </dgm:pt>
    <dgm:pt modelId="{141EEF0C-7298-4B58-AE3F-BCC2F268ECE2}" type="pres">
      <dgm:prSet presAssocID="{2E05874C-EECA-4A41-BD83-7FB1C405D1A8}" presName="Name0" presStyleCnt="0">
        <dgm:presLayoutVars>
          <dgm:chMax val="7"/>
          <dgm:dir/>
          <dgm:animLvl val="lvl"/>
          <dgm:resizeHandles val="exact"/>
        </dgm:presLayoutVars>
      </dgm:prSet>
      <dgm:spPr/>
    </dgm:pt>
    <dgm:pt modelId="{C787932E-53A5-4AC5-BBCE-26EAD1B2B3A5}" type="pres">
      <dgm:prSet presAssocID="{5ACAD643-8CE9-4F3D-AD0F-578AAA8DEB9C}" presName="circle1" presStyleLbl="node1" presStyleIdx="0" presStyleCnt="1"/>
      <dgm:spPr/>
    </dgm:pt>
    <dgm:pt modelId="{EDFA671D-81FF-4B7B-A213-1EA62C585055}" type="pres">
      <dgm:prSet presAssocID="{5ACAD643-8CE9-4F3D-AD0F-578AAA8DEB9C}" presName="space" presStyleCnt="0"/>
      <dgm:spPr/>
    </dgm:pt>
    <dgm:pt modelId="{09A7F60A-37BB-41C1-87E0-8181FAFA0FC3}" type="pres">
      <dgm:prSet presAssocID="{5ACAD643-8CE9-4F3D-AD0F-578AAA8DEB9C}" presName="rect1" presStyleLbl="alignAcc1" presStyleIdx="0" presStyleCnt="1"/>
      <dgm:spPr/>
    </dgm:pt>
    <dgm:pt modelId="{2ED45D34-0E01-478C-BC6D-0E078E90B576}" type="pres">
      <dgm:prSet presAssocID="{5ACAD643-8CE9-4F3D-AD0F-578AAA8DEB9C}" presName="rect1ParTxNoCh" presStyleLbl="alignAcc1" presStyleIdx="0" presStyleCnt="1">
        <dgm:presLayoutVars>
          <dgm:chMax val="1"/>
          <dgm:bulletEnabled val="1"/>
        </dgm:presLayoutVars>
      </dgm:prSet>
      <dgm:spPr/>
    </dgm:pt>
  </dgm:ptLst>
  <dgm:cxnLst>
    <dgm:cxn modelId="{9E895639-867D-4646-AFB2-4F02E2F89B3C}" type="presOf" srcId="{2E05874C-EECA-4A41-BD83-7FB1C405D1A8}" destId="{141EEF0C-7298-4B58-AE3F-BCC2F268ECE2}" srcOrd="0" destOrd="0" presId="urn:microsoft.com/office/officeart/2005/8/layout/target3"/>
    <dgm:cxn modelId="{F3BED989-B3EE-4149-8EBF-5180D812C4BD}" type="presOf" srcId="{5ACAD643-8CE9-4F3D-AD0F-578AAA8DEB9C}" destId="{09A7F60A-37BB-41C1-87E0-8181FAFA0FC3}" srcOrd="0" destOrd="0" presId="urn:microsoft.com/office/officeart/2005/8/layout/target3"/>
    <dgm:cxn modelId="{450F43C3-6B66-4A68-8A87-458FFB3CCD55}" type="presOf" srcId="{5ACAD643-8CE9-4F3D-AD0F-578AAA8DEB9C}" destId="{2ED45D34-0E01-478C-BC6D-0E078E90B576}" srcOrd="1" destOrd="0" presId="urn:microsoft.com/office/officeart/2005/8/layout/target3"/>
    <dgm:cxn modelId="{4E9EA8FF-A724-430B-97F8-8BE79AAB2068}" srcId="{2E05874C-EECA-4A41-BD83-7FB1C405D1A8}" destId="{5ACAD643-8CE9-4F3D-AD0F-578AAA8DEB9C}" srcOrd="0" destOrd="0" parTransId="{D3B45070-4F25-46BB-8B74-51D6EC2D30A3}" sibTransId="{22A50899-B0E5-4390-B761-3C19DFF060CF}"/>
    <dgm:cxn modelId="{F2F0F12C-AC0B-4C58-9705-1EC91A970728}" type="presParOf" srcId="{141EEF0C-7298-4B58-AE3F-BCC2F268ECE2}" destId="{C787932E-53A5-4AC5-BBCE-26EAD1B2B3A5}" srcOrd="0" destOrd="0" presId="urn:microsoft.com/office/officeart/2005/8/layout/target3"/>
    <dgm:cxn modelId="{5CFD48C0-2326-4E44-82FC-854B47FE50B8}" type="presParOf" srcId="{141EEF0C-7298-4B58-AE3F-BCC2F268ECE2}" destId="{EDFA671D-81FF-4B7B-A213-1EA62C585055}" srcOrd="1" destOrd="0" presId="urn:microsoft.com/office/officeart/2005/8/layout/target3"/>
    <dgm:cxn modelId="{4AF9474A-4381-42E0-B812-E115DDCFBFF8}" type="presParOf" srcId="{141EEF0C-7298-4B58-AE3F-BCC2F268ECE2}" destId="{09A7F60A-37BB-41C1-87E0-8181FAFA0FC3}" srcOrd="2" destOrd="0" presId="urn:microsoft.com/office/officeart/2005/8/layout/target3"/>
    <dgm:cxn modelId="{86317741-AEA7-42F4-928F-5941B1330F4C}" type="presParOf" srcId="{141EEF0C-7298-4B58-AE3F-BCC2F268ECE2}" destId="{2ED45D34-0E01-478C-BC6D-0E078E90B576}" srcOrd="3" destOrd="0" presId="urn:microsoft.com/office/officeart/2005/8/layout/target3"/>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F28E45CA-6090-492E-9863-78528072C44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B38DDF00-2AEF-4C58-BB0C-F718A1F36B5D}">
      <dgm:prSet/>
      <dgm:spPr/>
      <dgm:t>
        <a:bodyPr/>
        <a:lstStyle/>
        <a:p>
          <a:r>
            <a:rPr lang="en-GB"/>
            <a:t>Martyn’s Law 2025, Is a new UK law that requires events venues to improved security and be more prepared for potential terrorism attacks. Turning security from voluntary to a legal requirement (ProtectUk, 2024)</a:t>
          </a:r>
        </a:p>
      </dgm:t>
    </dgm:pt>
    <dgm:pt modelId="{61EF2DF9-A4D9-4CE3-8B07-08FDAC051A59}" type="parTrans" cxnId="{64126571-F37F-4A8F-82E6-D15E7B18B20A}">
      <dgm:prSet/>
      <dgm:spPr/>
      <dgm:t>
        <a:bodyPr/>
        <a:lstStyle/>
        <a:p>
          <a:endParaRPr lang="en-GB"/>
        </a:p>
      </dgm:t>
    </dgm:pt>
    <dgm:pt modelId="{F82A3D87-5579-4C54-A3A4-9E2CAB90455D}" type="sibTrans" cxnId="{64126571-F37F-4A8F-82E6-D15E7B18B20A}">
      <dgm:prSet/>
      <dgm:spPr/>
      <dgm:t>
        <a:bodyPr/>
        <a:lstStyle/>
        <a:p>
          <a:endParaRPr lang="en-GB"/>
        </a:p>
      </dgm:t>
    </dgm:pt>
    <dgm:pt modelId="{D7D1CC6E-A569-4BA7-863C-F31262452C07}" type="pres">
      <dgm:prSet presAssocID="{F28E45CA-6090-492E-9863-78528072C448}" presName="linear" presStyleCnt="0">
        <dgm:presLayoutVars>
          <dgm:animLvl val="lvl"/>
          <dgm:resizeHandles val="exact"/>
        </dgm:presLayoutVars>
      </dgm:prSet>
      <dgm:spPr/>
    </dgm:pt>
    <dgm:pt modelId="{FDE5F914-FD50-4A99-9270-45E51CD34A93}" type="pres">
      <dgm:prSet presAssocID="{B38DDF00-2AEF-4C58-BB0C-F718A1F36B5D}" presName="parentText" presStyleLbl="node1" presStyleIdx="0" presStyleCnt="1">
        <dgm:presLayoutVars>
          <dgm:chMax val="0"/>
          <dgm:bulletEnabled val="1"/>
        </dgm:presLayoutVars>
      </dgm:prSet>
      <dgm:spPr/>
    </dgm:pt>
  </dgm:ptLst>
  <dgm:cxnLst>
    <dgm:cxn modelId="{42D4F36A-4377-4478-9C33-EE50B75DADC4}" type="presOf" srcId="{F28E45CA-6090-492E-9863-78528072C448}" destId="{D7D1CC6E-A569-4BA7-863C-F31262452C07}" srcOrd="0" destOrd="0" presId="urn:microsoft.com/office/officeart/2005/8/layout/vList2"/>
    <dgm:cxn modelId="{64126571-F37F-4A8F-82E6-D15E7B18B20A}" srcId="{F28E45CA-6090-492E-9863-78528072C448}" destId="{B38DDF00-2AEF-4C58-BB0C-F718A1F36B5D}" srcOrd="0" destOrd="0" parTransId="{61EF2DF9-A4D9-4CE3-8B07-08FDAC051A59}" sibTransId="{F82A3D87-5579-4C54-A3A4-9E2CAB90455D}"/>
    <dgm:cxn modelId="{0FBC0EC7-8D84-4C54-A47E-5CD00628D015}" type="presOf" srcId="{B38DDF00-2AEF-4C58-BB0C-F718A1F36B5D}" destId="{FDE5F914-FD50-4A99-9270-45E51CD34A93}" srcOrd="0" destOrd="0" presId="urn:microsoft.com/office/officeart/2005/8/layout/vList2"/>
    <dgm:cxn modelId="{A187C4C8-3670-4F8C-A125-DEBE6EAF37DF}" type="presParOf" srcId="{D7D1CC6E-A569-4BA7-863C-F31262452C07}" destId="{FDE5F914-FD50-4A99-9270-45E51CD34A93}"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DB46A23B-8C2B-47F4-A17D-4CEBEB310F0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3B84BCDF-04E8-4582-A991-8726AD3E3318}">
      <dgm:prSet/>
      <dgm:spPr/>
      <dgm:t>
        <a:bodyPr/>
        <a:lstStyle/>
        <a:p>
          <a:r>
            <a:rPr lang="en-US" dirty="0"/>
            <a:t>Under Martyn’s Law, Premises must ensure staff are trained to respond to potential terrorism threats. Every large events premises must have a named responsible person tasked with ensuring compliance to this law. Whereas other staff must have appropriate training and instruction to be aware of emergency procedures </a:t>
          </a:r>
          <a:r>
            <a:rPr lang="en-GB" dirty="0"/>
            <a:t>(</a:t>
          </a:r>
          <a:r>
            <a:rPr lang="en-GB" dirty="0" err="1"/>
            <a:t>Marblism</a:t>
          </a:r>
          <a:r>
            <a:rPr lang="en-GB" dirty="0"/>
            <a:t>, 2025)</a:t>
          </a:r>
        </a:p>
      </dgm:t>
    </dgm:pt>
    <dgm:pt modelId="{F217792B-25C0-486F-BC98-12E0F7CA8B97}" type="parTrans" cxnId="{B677C77F-20EB-45BE-A79E-C73E8F9CB5F4}">
      <dgm:prSet/>
      <dgm:spPr/>
      <dgm:t>
        <a:bodyPr/>
        <a:lstStyle/>
        <a:p>
          <a:endParaRPr lang="en-GB"/>
        </a:p>
      </dgm:t>
    </dgm:pt>
    <dgm:pt modelId="{B7F84504-9BD0-432A-B6C2-28930C928EFB}" type="sibTrans" cxnId="{B677C77F-20EB-45BE-A79E-C73E8F9CB5F4}">
      <dgm:prSet/>
      <dgm:spPr/>
      <dgm:t>
        <a:bodyPr/>
        <a:lstStyle/>
        <a:p>
          <a:endParaRPr lang="en-GB"/>
        </a:p>
      </dgm:t>
    </dgm:pt>
    <dgm:pt modelId="{FDA21CA7-A0D4-4397-BEF8-4DE386BB6603}" type="pres">
      <dgm:prSet presAssocID="{DB46A23B-8C2B-47F4-A17D-4CEBEB310F0F}" presName="linear" presStyleCnt="0">
        <dgm:presLayoutVars>
          <dgm:animLvl val="lvl"/>
          <dgm:resizeHandles val="exact"/>
        </dgm:presLayoutVars>
      </dgm:prSet>
      <dgm:spPr/>
    </dgm:pt>
    <dgm:pt modelId="{B15D2612-4010-4C94-9469-3AA2C7956A97}" type="pres">
      <dgm:prSet presAssocID="{3B84BCDF-04E8-4582-A991-8726AD3E3318}" presName="parentText" presStyleLbl="node1" presStyleIdx="0" presStyleCnt="1" custLinFactNeighborX="-30370" custLinFactNeighborY="-3493">
        <dgm:presLayoutVars>
          <dgm:chMax val="0"/>
          <dgm:bulletEnabled val="1"/>
        </dgm:presLayoutVars>
      </dgm:prSet>
      <dgm:spPr/>
    </dgm:pt>
  </dgm:ptLst>
  <dgm:cxnLst>
    <dgm:cxn modelId="{1F414134-D025-4729-A397-1DA51E0C5561}" type="presOf" srcId="{3B84BCDF-04E8-4582-A991-8726AD3E3318}" destId="{B15D2612-4010-4C94-9469-3AA2C7956A97}" srcOrd="0" destOrd="0" presId="urn:microsoft.com/office/officeart/2005/8/layout/vList2"/>
    <dgm:cxn modelId="{8A67DF46-16FB-4CA6-B009-98678F328ACF}" type="presOf" srcId="{DB46A23B-8C2B-47F4-A17D-4CEBEB310F0F}" destId="{FDA21CA7-A0D4-4397-BEF8-4DE386BB6603}" srcOrd="0" destOrd="0" presId="urn:microsoft.com/office/officeart/2005/8/layout/vList2"/>
    <dgm:cxn modelId="{B677C77F-20EB-45BE-A79E-C73E8F9CB5F4}" srcId="{DB46A23B-8C2B-47F4-A17D-4CEBEB310F0F}" destId="{3B84BCDF-04E8-4582-A991-8726AD3E3318}" srcOrd="0" destOrd="0" parTransId="{F217792B-25C0-486F-BC98-12E0F7CA8B97}" sibTransId="{B7F84504-9BD0-432A-B6C2-28930C928EFB}"/>
    <dgm:cxn modelId="{3E80E0E7-B2B0-4A4F-832D-8825A2C7EA0B}" type="presParOf" srcId="{FDA21CA7-A0D4-4397-BEF8-4DE386BB6603}" destId="{B15D2612-4010-4C94-9469-3AA2C7956A97}"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F9FA1E41-819C-4C32-A4B1-085020DC426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D7D34D86-46E5-4D22-901C-0C47600CFB78}">
      <dgm:prSet/>
      <dgm:spPr/>
      <dgm:t>
        <a:bodyPr/>
        <a:lstStyle/>
        <a:p>
          <a:r>
            <a:rPr lang="en-US" dirty="0"/>
            <a:t>This has come to bring venue’s being split into risk tier’s depending on their size. Cardiff Principality as an 800+ person venue falls under the enhanced tier and remains high risk for a possible terrorism threat (Health, 2025)</a:t>
          </a:r>
          <a:endParaRPr lang="en-GB" dirty="0"/>
        </a:p>
      </dgm:t>
    </dgm:pt>
    <dgm:pt modelId="{C47F25AF-D786-4EE7-BCD2-E473B2BE34BE}" type="parTrans" cxnId="{518F14B1-59AD-46F6-8388-0481D9E286E0}">
      <dgm:prSet/>
      <dgm:spPr/>
      <dgm:t>
        <a:bodyPr/>
        <a:lstStyle/>
        <a:p>
          <a:endParaRPr lang="en-GB"/>
        </a:p>
      </dgm:t>
    </dgm:pt>
    <dgm:pt modelId="{6C028C76-D4F9-4457-9015-5D2BE27C8A67}" type="sibTrans" cxnId="{518F14B1-59AD-46F6-8388-0481D9E286E0}">
      <dgm:prSet/>
      <dgm:spPr/>
      <dgm:t>
        <a:bodyPr/>
        <a:lstStyle/>
        <a:p>
          <a:endParaRPr lang="en-GB"/>
        </a:p>
      </dgm:t>
    </dgm:pt>
    <dgm:pt modelId="{1EB2E7A3-722D-423C-B792-EAE193E4E4EE}" type="pres">
      <dgm:prSet presAssocID="{F9FA1E41-819C-4C32-A4B1-085020DC426C}" presName="linear" presStyleCnt="0">
        <dgm:presLayoutVars>
          <dgm:animLvl val="lvl"/>
          <dgm:resizeHandles val="exact"/>
        </dgm:presLayoutVars>
      </dgm:prSet>
      <dgm:spPr/>
    </dgm:pt>
    <dgm:pt modelId="{A006F054-CC21-44F9-8F7A-1647097BD605}" type="pres">
      <dgm:prSet presAssocID="{D7D34D86-46E5-4D22-901C-0C47600CFB78}" presName="parentText" presStyleLbl="node1" presStyleIdx="0" presStyleCnt="1" custLinFactNeighborX="-13679" custLinFactNeighborY="-9671">
        <dgm:presLayoutVars>
          <dgm:chMax val="0"/>
          <dgm:bulletEnabled val="1"/>
        </dgm:presLayoutVars>
      </dgm:prSet>
      <dgm:spPr/>
    </dgm:pt>
  </dgm:ptLst>
  <dgm:cxnLst>
    <dgm:cxn modelId="{FF29D352-5581-4F5B-BA08-FB0275F3DF9D}" type="presOf" srcId="{F9FA1E41-819C-4C32-A4B1-085020DC426C}" destId="{1EB2E7A3-722D-423C-B792-EAE193E4E4EE}" srcOrd="0" destOrd="0" presId="urn:microsoft.com/office/officeart/2005/8/layout/vList2"/>
    <dgm:cxn modelId="{BF9DEEA9-3A1F-4CA4-93DA-BBD3B3AEEAD2}" type="presOf" srcId="{D7D34D86-46E5-4D22-901C-0C47600CFB78}" destId="{A006F054-CC21-44F9-8F7A-1647097BD605}" srcOrd="0" destOrd="0" presId="urn:microsoft.com/office/officeart/2005/8/layout/vList2"/>
    <dgm:cxn modelId="{518F14B1-59AD-46F6-8388-0481D9E286E0}" srcId="{F9FA1E41-819C-4C32-A4B1-085020DC426C}" destId="{D7D34D86-46E5-4D22-901C-0C47600CFB78}" srcOrd="0" destOrd="0" parTransId="{C47F25AF-D786-4EE7-BCD2-E473B2BE34BE}" sibTransId="{6C028C76-D4F9-4457-9015-5D2BE27C8A67}"/>
    <dgm:cxn modelId="{AE299314-6682-47D5-8D3F-9548D67920E4}" type="presParOf" srcId="{1EB2E7A3-722D-423C-B792-EAE193E4E4EE}" destId="{A006F054-CC21-44F9-8F7A-1647097BD605}"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E8C9B8B1-011C-4E19-87D1-E109EFFE2A3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F1F1A8BE-D035-45FE-9B67-72EDB9DE48A0}">
      <dgm:prSet/>
      <dgm:spPr/>
      <dgm:t>
        <a:bodyPr/>
        <a:lstStyle/>
        <a:p>
          <a:r>
            <a:rPr lang="en-GB"/>
            <a:t>Security Planning help’s counter terrorism by identifying risk's early, implementing fast control measure’s and ensures compliance with regulatory legal acts sycg as Martyn's law and the green guide. </a:t>
          </a:r>
        </a:p>
      </dgm:t>
    </dgm:pt>
    <dgm:pt modelId="{72428C56-0AE9-4F13-96F9-CAD1988C62E1}" type="parTrans" cxnId="{80EBC431-C230-49AC-8282-9BC65D1EEFDF}">
      <dgm:prSet/>
      <dgm:spPr/>
      <dgm:t>
        <a:bodyPr/>
        <a:lstStyle/>
        <a:p>
          <a:endParaRPr lang="en-GB"/>
        </a:p>
      </dgm:t>
    </dgm:pt>
    <dgm:pt modelId="{57FDEC06-9DE4-403A-BE86-69B24A53FEE8}" type="sibTrans" cxnId="{80EBC431-C230-49AC-8282-9BC65D1EEFDF}">
      <dgm:prSet/>
      <dgm:spPr/>
      <dgm:t>
        <a:bodyPr/>
        <a:lstStyle/>
        <a:p>
          <a:endParaRPr lang="en-GB"/>
        </a:p>
      </dgm:t>
    </dgm:pt>
    <dgm:pt modelId="{40369272-9864-4C34-B45E-85ECE0925A89}" type="pres">
      <dgm:prSet presAssocID="{E8C9B8B1-011C-4E19-87D1-E109EFFE2A39}" presName="linear" presStyleCnt="0">
        <dgm:presLayoutVars>
          <dgm:animLvl val="lvl"/>
          <dgm:resizeHandles val="exact"/>
        </dgm:presLayoutVars>
      </dgm:prSet>
      <dgm:spPr/>
    </dgm:pt>
    <dgm:pt modelId="{46A8E822-5987-4347-A7E2-DBCF5AF6DEEF}" type="pres">
      <dgm:prSet presAssocID="{F1F1A8BE-D035-45FE-9B67-72EDB9DE48A0}" presName="parentText" presStyleLbl="node1" presStyleIdx="0" presStyleCnt="1">
        <dgm:presLayoutVars>
          <dgm:chMax val="0"/>
          <dgm:bulletEnabled val="1"/>
        </dgm:presLayoutVars>
      </dgm:prSet>
      <dgm:spPr/>
    </dgm:pt>
  </dgm:ptLst>
  <dgm:cxnLst>
    <dgm:cxn modelId="{80EBC431-C230-49AC-8282-9BC65D1EEFDF}" srcId="{E8C9B8B1-011C-4E19-87D1-E109EFFE2A39}" destId="{F1F1A8BE-D035-45FE-9B67-72EDB9DE48A0}" srcOrd="0" destOrd="0" parTransId="{72428C56-0AE9-4F13-96F9-CAD1988C62E1}" sibTransId="{57FDEC06-9DE4-403A-BE86-69B24A53FEE8}"/>
    <dgm:cxn modelId="{09470A38-9A3C-4963-94DA-5405EA6498DF}" type="presOf" srcId="{E8C9B8B1-011C-4E19-87D1-E109EFFE2A39}" destId="{40369272-9864-4C34-B45E-85ECE0925A89}" srcOrd="0" destOrd="0" presId="urn:microsoft.com/office/officeart/2005/8/layout/vList2"/>
    <dgm:cxn modelId="{4BEAE375-6453-4EAE-81C2-3EE8ADE6DE29}" type="presOf" srcId="{F1F1A8BE-D035-45FE-9B67-72EDB9DE48A0}" destId="{46A8E822-5987-4347-A7E2-DBCF5AF6DEEF}" srcOrd="0" destOrd="0" presId="urn:microsoft.com/office/officeart/2005/8/layout/vList2"/>
    <dgm:cxn modelId="{96082DAB-955E-420A-AAC8-06CAFA44F0F4}" type="presParOf" srcId="{40369272-9864-4C34-B45E-85ECE0925A89}" destId="{46A8E822-5987-4347-A7E2-DBCF5AF6DEEF}"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6BF1D7C8-BD77-4517-9883-D2DFF96C306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C99616F7-E926-4413-8B5E-C1C02FBB0084}">
      <dgm:prSet/>
      <dgm:spPr/>
      <dgm:t>
        <a:bodyPr/>
        <a:lstStyle/>
        <a:p>
          <a:r>
            <a:rPr lang="en-US" dirty="0"/>
            <a:t>At an operational level, security planning should include monitoring for potential suspicious behavior, overseeing surveillance activities, and ensuring that screening and search procedures are consistently maintained to a high standard</a:t>
          </a:r>
          <a:endParaRPr lang="en-GB" dirty="0"/>
        </a:p>
      </dgm:t>
    </dgm:pt>
    <dgm:pt modelId="{D4A33DFA-2B21-44C7-B3AF-F46529E946A5}" type="parTrans" cxnId="{E10821A5-4A1A-40A8-9D55-4AEA77499957}">
      <dgm:prSet/>
      <dgm:spPr/>
      <dgm:t>
        <a:bodyPr/>
        <a:lstStyle/>
        <a:p>
          <a:endParaRPr lang="en-GB"/>
        </a:p>
      </dgm:t>
    </dgm:pt>
    <dgm:pt modelId="{C757464E-7AA3-470E-8FA4-B0F330C8E39B}" type="sibTrans" cxnId="{E10821A5-4A1A-40A8-9D55-4AEA77499957}">
      <dgm:prSet/>
      <dgm:spPr/>
      <dgm:t>
        <a:bodyPr/>
        <a:lstStyle/>
        <a:p>
          <a:endParaRPr lang="en-GB"/>
        </a:p>
      </dgm:t>
    </dgm:pt>
    <dgm:pt modelId="{0C6F3EE8-1538-4222-AB89-A7EB20F7B019}" type="pres">
      <dgm:prSet presAssocID="{6BF1D7C8-BD77-4517-9883-D2DFF96C306D}" presName="linear" presStyleCnt="0">
        <dgm:presLayoutVars>
          <dgm:animLvl val="lvl"/>
          <dgm:resizeHandles val="exact"/>
        </dgm:presLayoutVars>
      </dgm:prSet>
      <dgm:spPr/>
    </dgm:pt>
    <dgm:pt modelId="{CA14BC11-C53A-46A9-B321-586CBF316B4A}" type="pres">
      <dgm:prSet presAssocID="{C99616F7-E926-4413-8B5E-C1C02FBB0084}" presName="parentText" presStyleLbl="node1" presStyleIdx="0" presStyleCnt="1">
        <dgm:presLayoutVars>
          <dgm:chMax val="0"/>
          <dgm:bulletEnabled val="1"/>
        </dgm:presLayoutVars>
      </dgm:prSet>
      <dgm:spPr/>
    </dgm:pt>
  </dgm:ptLst>
  <dgm:cxnLst>
    <dgm:cxn modelId="{67A7522C-78C8-487E-A6E1-32F10E274F14}" type="presOf" srcId="{6BF1D7C8-BD77-4517-9883-D2DFF96C306D}" destId="{0C6F3EE8-1538-4222-AB89-A7EB20F7B019}" srcOrd="0" destOrd="0" presId="urn:microsoft.com/office/officeart/2005/8/layout/vList2"/>
    <dgm:cxn modelId="{0E2A8C69-8AB9-4A02-828B-68C5354AA058}" type="presOf" srcId="{C99616F7-E926-4413-8B5E-C1C02FBB0084}" destId="{CA14BC11-C53A-46A9-B321-586CBF316B4A}" srcOrd="0" destOrd="0" presId="urn:microsoft.com/office/officeart/2005/8/layout/vList2"/>
    <dgm:cxn modelId="{E10821A5-4A1A-40A8-9D55-4AEA77499957}" srcId="{6BF1D7C8-BD77-4517-9883-D2DFF96C306D}" destId="{C99616F7-E926-4413-8B5E-C1C02FBB0084}" srcOrd="0" destOrd="0" parTransId="{D4A33DFA-2B21-44C7-B3AF-F46529E946A5}" sibTransId="{C757464E-7AA3-470E-8FA4-B0F330C8E39B}"/>
    <dgm:cxn modelId="{0067EDA9-791E-4A5D-A0F6-FA54CA356CE0}" type="presParOf" srcId="{0C6F3EE8-1538-4222-AB89-A7EB20F7B019}" destId="{CA14BC11-C53A-46A9-B321-586CBF316B4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6EBB39A-FE08-4426-BFF2-CEE8D54B0F4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F47C0FE5-9CFF-4F54-939F-5ACFE552725B}">
      <dgm:prSet/>
      <dgm:spPr/>
      <dgm:t>
        <a:bodyPr/>
        <a:lstStyle/>
        <a:p>
          <a:r>
            <a:rPr lang="en-US" dirty="0"/>
            <a:t>Within Principality Stadium, attention must also be given to vehicle movements and the procedures associated with hostile vehicle mitigation. All stewards must hold a Level 2 qualification in stewardship, safety, and security, along with equivalent relevant experience in other roles, to ensure they are fully capable of mitigating associated risks </a:t>
          </a:r>
          <a:r>
            <a:rPr lang="en-GB" dirty="0"/>
            <a:t>(Hormann, 2025)</a:t>
          </a:r>
        </a:p>
      </dgm:t>
    </dgm:pt>
    <dgm:pt modelId="{2F30D847-DAB5-4F1E-84D4-A47A339A0224}" type="parTrans" cxnId="{74C4866A-EBC7-4D45-BFDD-FF436A38A2BA}">
      <dgm:prSet/>
      <dgm:spPr/>
      <dgm:t>
        <a:bodyPr/>
        <a:lstStyle/>
        <a:p>
          <a:endParaRPr lang="en-GB"/>
        </a:p>
      </dgm:t>
    </dgm:pt>
    <dgm:pt modelId="{C890B037-7E00-40F3-9E1F-29F8DBE81DCC}" type="sibTrans" cxnId="{74C4866A-EBC7-4D45-BFDD-FF436A38A2BA}">
      <dgm:prSet/>
      <dgm:spPr/>
      <dgm:t>
        <a:bodyPr/>
        <a:lstStyle/>
        <a:p>
          <a:endParaRPr lang="en-GB"/>
        </a:p>
      </dgm:t>
    </dgm:pt>
    <dgm:pt modelId="{771A5255-9DE7-407C-9783-FC5E2F343DAB}" type="pres">
      <dgm:prSet presAssocID="{A6EBB39A-FE08-4426-BFF2-CEE8D54B0F43}" presName="linear" presStyleCnt="0">
        <dgm:presLayoutVars>
          <dgm:animLvl val="lvl"/>
          <dgm:resizeHandles val="exact"/>
        </dgm:presLayoutVars>
      </dgm:prSet>
      <dgm:spPr/>
    </dgm:pt>
    <dgm:pt modelId="{4F97124A-4A0C-4882-B6B8-2AC0D398DAE2}" type="pres">
      <dgm:prSet presAssocID="{F47C0FE5-9CFF-4F54-939F-5ACFE552725B}" presName="parentText" presStyleLbl="node1" presStyleIdx="0" presStyleCnt="1" custLinFactNeighborY="-5056">
        <dgm:presLayoutVars>
          <dgm:chMax val="0"/>
          <dgm:bulletEnabled val="1"/>
        </dgm:presLayoutVars>
      </dgm:prSet>
      <dgm:spPr/>
    </dgm:pt>
  </dgm:ptLst>
  <dgm:cxnLst>
    <dgm:cxn modelId="{74C4866A-EBC7-4D45-BFDD-FF436A38A2BA}" srcId="{A6EBB39A-FE08-4426-BFF2-CEE8D54B0F43}" destId="{F47C0FE5-9CFF-4F54-939F-5ACFE552725B}" srcOrd="0" destOrd="0" parTransId="{2F30D847-DAB5-4F1E-84D4-A47A339A0224}" sibTransId="{C890B037-7E00-40F3-9E1F-29F8DBE81DCC}"/>
    <dgm:cxn modelId="{720F67A0-B224-482B-9892-ADC6D15714B8}" type="presOf" srcId="{F47C0FE5-9CFF-4F54-939F-5ACFE552725B}" destId="{4F97124A-4A0C-4882-B6B8-2AC0D398DAE2}" srcOrd="0" destOrd="0" presId="urn:microsoft.com/office/officeart/2005/8/layout/vList2"/>
    <dgm:cxn modelId="{7FF2C8C0-35DF-4E27-A79C-2D09CF9F09D1}" type="presOf" srcId="{A6EBB39A-FE08-4426-BFF2-CEE8D54B0F43}" destId="{771A5255-9DE7-407C-9783-FC5E2F343DAB}" srcOrd="0" destOrd="0" presId="urn:microsoft.com/office/officeart/2005/8/layout/vList2"/>
    <dgm:cxn modelId="{91D542D8-A00A-414B-94B9-F7512D4896B0}" type="presParOf" srcId="{771A5255-9DE7-407C-9783-FC5E2F343DAB}" destId="{4F97124A-4A0C-4882-B6B8-2AC0D398DAE2}"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F61B6370-578B-4D6B-AC76-A24A0BEA71F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7636F60B-7C8F-4FD8-8555-BDBA34C9B3CA}">
      <dgm:prSet/>
      <dgm:spPr/>
      <dgm:t>
        <a:bodyPr/>
        <a:lstStyle/>
        <a:p>
          <a:r>
            <a:rPr lang="en-GB" dirty="0"/>
            <a:t>As part of national guideline’s security should follow the national strategy “pursue, protect, prepare and prevent” as part of their legal requirement as an enhanced tier threat level venue </a:t>
          </a:r>
          <a:r>
            <a:rPr lang="en-US" dirty="0"/>
            <a:t>(</a:t>
          </a:r>
          <a:r>
            <a:rPr lang="en-US" i="1" dirty="0"/>
            <a:t>Pursue Prevent Protect Prepare the United Kingdom’s Strategy for Countering International Terrorism Annual Report</a:t>
          </a:r>
          <a:r>
            <a:rPr lang="en-US" dirty="0"/>
            <a:t>, 2010)</a:t>
          </a:r>
          <a:endParaRPr lang="en-GB" dirty="0"/>
        </a:p>
      </dgm:t>
    </dgm:pt>
    <dgm:pt modelId="{F5DCDCDA-9D3E-480B-A159-C3B1C2ADA35D}" type="parTrans" cxnId="{22DB98FC-EE5C-4BB5-BF86-44270DB82605}">
      <dgm:prSet/>
      <dgm:spPr/>
      <dgm:t>
        <a:bodyPr/>
        <a:lstStyle/>
        <a:p>
          <a:endParaRPr lang="en-GB"/>
        </a:p>
      </dgm:t>
    </dgm:pt>
    <dgm:pt modelId="{A90F4694-7324-4A9F-9C4F-69CD9BE45DFD}" type="sibTrans" cxnId="{22DB98FC-EE5C-4BB5-BF86-44270DB82605}">
      <dgm:prSet/>
      <dgm:spPr/>
      <dgm:t>
        <a:bodyPr/>
        <a:lstStyle/>
        <a:p>
          <a:endParaRPr lang="en-GB"/>
        </a:p>
      </dgm:t>
    </dgm:pt>
    <dgm:pt modelId="{6362956C-0079-4683-9B88-7E33D010784B}" type="pres">
      <dgm:prSet presAssocID="{F61B6370-578B-4D6B-AC76-A24A0BEA71FD}" presName="linear" presStyleCnt="0">
        <dgm:presLayoutVars>
          <dgm:animLvl val="lvl"/>
          <dgm:resizeHandles val="exact"/>
        </dgm:presLayoutVars>
      </dgm:prSet>
      <dgm:spPr/>
    </dgm:pt>
    <dgm:pt modelId="{6108D9F8-ECBB-4975-8E3F-C098C65BFE04}" type="pres">
      <dgm:prSet presAssocID="{7636F60B-7C8F-4FD8-8555-BDBA34C9B3CA}" presName="parentText" presStyleLbl="node1" presStyleIdx="0" presStyleCnt="1">
        <dgm:presLayoutVars>
          <dgm:chMax val="0"/>
          <dgm:bulletEnabled val="1"/>
        </dgm:presLayoutVars>
      </dgm:prSet>
      <dgm:spPr/>
    </dgm:pt>
  </dgm:ptLst>
  <dgm:cxnLst>
    <dgm:cxn modelId="{5F6C2D70-9A6A-4216-8E09-EC10BBB00E20}" type="presOf" srcId="{7636F60B-7C8F-4FD8-8555-BDBA34C9B3CA}" destId="{6108D9F8-ECBB-4975-8E3F-C098C65BFE04}" srcOrd="0" destOrd="0" presId="urn:microsoft.com/office/officeart/2005/8/layout/vList2"/>
    <dgm:cxn modelId="{E3A525AB-BD35-4D8D-92D1-95A42AF141DD}" type="presOf" srcId="{F61B6370-578B-4D6B-AC76-A24A0BEA71FD}" destId="{6362956C-0079-4683-9B88-7E33D010784B}" srcOrd="0" destOrd="0" presId="urn:microsoft.com/office/officeart/2005/8/layout/vList2"/>
    <dgm:cxn modelId="{22DB98FC-EE5C-4BB5-BF86-44270DB82605}" srcId="{F61B6370-578B-4D6B-AC76-A24A0BEA71FD}" destId="{7636F60B-7C8F-4FD8-8555-BDBA34C9B3CA}" srcOrd="0" destOrd="0" parTransId="{F5DCDCDA-9D3E-480B-A159-C3B1C2ADA35D}" sibTransId="{A90F4694-7324-4A9F-9C4F-69CD9BE45DFD}"/>
    <dgm:cxn modelId="{8D79E0DD-BE95-4056-B8A4-849144F22634}" type="presParOf" srcId="{6362956C-0079-4683-9B88-7E33D010784B}" destId="{6108D9F8-ECBB-4975-8E3F-C098C65BFE04}" srcOrd="0" destOrd="0" presId="urn:microsoft.com/office/officeart/2005/8/layout/vList2"/>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CEACF4A5-2E6E-4E01-BDC9-E61B662C8C2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871A0D8D-D04E-4FFD-AB33-0206D9C6741F}">
      <dgm:prSet/>
      <dgm:spPr/>
      <dgm:t>
        <a:bodyPr/>
        <a:lstStyle/>
        <a:p>
          <a:r>
            <a:rPr lang="en-US" dirty="0"/>
            <a:t>In conclusion, continuous staff training, regular crisis-management exercises, and ongoing awareness play a crucial role in countering terrorism and other crises to ensure the smooth running of the euro’s 2028. </a:t>
          </a:r>
          <a:endParaRPr lang="en-GB" dirty="0"/>
        </a:p>
      </dgm:t>
    </dgm:pt>
    <dgm:pt modelId="{FADF70EB-DF48-40BB-AAAD-EFB68C49F8D3}" type="parTrans" cxnId="{A74A9D78-80D5-4D29-B47B-4DE0E9660DEA}">
      <dgm:prSet/>
      <dgm:spPr/>
      <dgm:t>
        <a:bodyPr/>
        <a:lstStyle/>
        <a:p>
          <a:endParaRPr lang="en-GB"/>
        </a:p>
      </dgm:t>
    </dgm:pt>
    <dgm:pt modelId="{15267893-BE5B-4034-ADBC-7FB46BC4DE78}" type="sibTrans" cxnId="{A74A9D78-80D5-4D29-B47B-4DE0E9660DEA}">
      <dgm:prSet/>
      <dgm:spPr/>
      <dgm:t>
        <a:bodyPr/>
        <a:lstStyle/>
        <a:p>
          <a:endParaRPr lang="en-GB"/>
        </a:p>
      </dgm:t>
    </dgm:pt>
    <dgm:pt modelId="{F18FD79C-2B42-4D31-8688-EF389201E9CD}" type="pres">
      <dgm:prSet presAssocID="{CEACF4A5-2E6E-4E01-BDC9-E61B662C8C2D}" presName="linear" presStyleCnt="0">
        <dgm:presLayoutVars>
          <dgm:animLvl val="lvl"/>
          <dgm:resizeHandles val="exact"/>
        </dgm:presLayoutVars>
      </dgm:prSet>
      <dgm:spPr/>
    </dgm:pt>
    <dgm:pt modelId="{F61C14ED-4EC0-4EB3-871E-F3F7A6FB9409}" type="pres">
      <dgm:prSet presAssocID="{871A0D8D-D04E-4FFD-AB33-0206D9C6741F}" presName="parentText" presStyleLbl="node1" presStyleIdx="0" presStyleCnt="1">
        <dgm:presLayoutVars>
          <dgm:chMax val="0"/>
          <dgm:bulletEnabled val="1"/>
        </dgm:presLayoutVars>
      </dgm:prSet>
      <dgm:spPr/>
    </dgm:pt>
  </dgm:ptLst>
  <dgm:cxnLst>
    <dgm:cxn modelId="{A74A9D78-80D5-4D29-B47B-4DE0E9660DEA}" srcId="{CEACF4A5-2E6E-4E01-BDC9-E61B662C8C2D}" destId="{871A0D8D-D04E-4FFD-AB33-0206D9C6741F}" srcOrd="0" destOrd="0" parTransId="{FADF70EB-DF48-40BB-AAAD-EFB68C49F8D3}" sibTransId="{15267893-BE5B-4034-ADBC-7FB46BC4DE78}"/>
    <dgm:cxn modelId="{D75244CC-0CCC-4457-BCE8-729399B42A0C}" type="presOf" srcId="{CEACF4A5-2E6E-4E01-BDC9-E61B662C8C2D}" destId="{F18FD79C-2B42-4D31-8688-EF389201E9CD}" srcOrd="0" destOrd="0" presId="urn:microsoft.com/office/officeart/2005/8/layout/vList2"/>
    <dgm:cxn modelId="{B89057D3-0E75-4976-9DEA-A762C684543B}" type="presOf" srcId="{871A0D8D-D04E-4FFD-AB33-0206D9C6741F}" destId="{F61C14ED-4EC0-4EB3-871E-F3F7A6FB9409}" srcOrd="0" destOrd="0" presId="urn:microsoft.com/office/officeart/2005/8/layout/vList2"/>
    <dgm:cxn modelId="{73A81B3F-5361-49DF-A857-E28D67960240}" type="presParOf" srcId="{F18FD79C-2B42-4D31-8688-EF389201E9CD}" destId="{F61C14ED-4EC0-4EB3-871E-F3F7A6FB940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F271F640-ADF4-4DB6-AC55-135AB635F26C}"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GB"/>
        </a:p>
      </dgm:t>
    </dgm:pt>
    <dgm:pt modelId="{1FAB8D0B-37FB-461B-825A-9283D4FF1DB3}">
      <dgm:prSet/>
      <dgm:spPr/>
      <dgm:t>
        <a:bodyPr/>
        <a:lstStyle/>
        <a:p>
          <a:r>
            <a:rPr lang="en-GB"/>
            <a:t>Staff Training – Live crisis scenario training, Clear roles and responsibilities and peer discussion’s </a:t>
          </a:r>
        </a:p>
      </dgm:t>
    </dgm:pt>
    <dgm:pt modelId="{91A5A82D-3D56-457D-82EA-9AC17963BE3D}" type="parTrans" cxnId="{522C1DCE-A561-4DC6-A39B-70A266689828}">
      <dgm:prSet/>
      <dgm:spPr/>
      <dgm:t>
        <a:bodyPr/>
        <a:lstStyle/>
        <a:p>
          <a:endParaRPr lang="en-GB"/>
        </a:p>
      </dgm:t>
    </dgm:pt>
    <dgm:pt modelId="{74CF19A1-FC51-424C-9589-8D5B2CCB1427}" type="sibTrans" cxnId="{522C1DCE-A561-4DC6-A39B-70A266689828}">
      <dgm:prSet/>
      <dgm:spPr/>
      <dgm:t>
        <a:bodyPr/>
        <a:lstStyle/>
        <a:p>
          <a:endParaRPr lang="en-GB"/>
        </a:p>
      </dgm:t>
    </dgm:pt>
    <dgm:pt modelId="{156A2F7B-18CC-4509-8C43-47C7BF1FEE45}" type="pres">
      <dgm:prSet presAssocID="{F271F640-ADF4-4DB6-AC55-135AB635F26C}" presName="Name0" presStyleCnt="0">
        <dgm:presLayoutVars>
          <dgm:chMax val="7"/>
          <dgm:dir/>
          <dgm:animLvl val="lvl"/>
          <dgm:resizeHandles val="exact"/>
        </dgm:presLayoutVars>
      </dgm:prSet>
      <dgm:spPr/>
    </dgm:pt>
    <dgm:pt modelId="{51F4BF69-E788-4960-91DE-E17C2F033B0F}" type="pres">
      <dgm:prSet presAssocID="{1FAB8D0B-37FB-461B-825A-9283D4FF1DB3}" presName="circle1" presStyleLbl="node1" presStyleIdx="0" presStyleCnt="1"/>
      <dgm:spPr/>
    </dgm:pt>
    <dgm:pt modelId="{1624BFB0-5279-43BD-A5E5-E05E9833BAFC}" type="pres">
      <dgm:prSet presAssocID="{1FAB8D0B-37FB-461B-825A-9283D4FF1DB3}" presName="space" presStyleCnt="0"/>
      <dgm:spPr/>
    </dgm:pt>
    <dgm:pt modelId="{0D79DE9B-FC7C-4296-902F-6AE5ADE79A6A}" type="pres">
      <dgm:prSet presAssocID="{1FAB8D0B-37FB-461B-825A-9283D4FF1DB3}" presName="rect1" presStyleLbl="alignAcc1" presStyleIdx="0" presStyleCnt="1"/>
      <dgm:spPr/>
    </dgm:pt>
    <dgm:pt modelId="{288F7837-3EEE-424A-984A-79008284EE0D}" type="pres">
      <dgm:prSet presAssocID="{1FAB8D0B-37FB-461B-825A-9283D4FF1DB3}" presName="rect1ParTxNoCh" presStyleLbl="alignAcc1" presStyleIdx="0" presStyleCnt="1">
        <dgm:presLayoutVars>
          <dgm:chMax val="1"/>
          <dgm:bulletEnabled val="1"/>
        </dgm:presLayoutVars>
      </dgm:prSet>
      <dgm:spPr/>
    </dgm:pt>
  </dgm:ptLst>
  <dgm:cxnLst>
    <dgm:cxn modelId="{FA052F6C-89BA-4899-BDE9-221B62B2E2D7}" type="presOf" srcId="{1FAB8D0B-37FB-461B-825A-9283D4FF1DB3}" destId="{288F7837-3EEE-424A-984A-79008284EE0D}" srcOrd="1" destOrd="0" presId="urn:microsoft.com/office/officeart/2005/8/layout/target3"/>
    <dgm:cxn modelId="{A14CF753-D7FD-44A7-AD9A-B7983057C5A7}" type="presOf" srcId="{1FAB8D0B-37FB-461B-825A-9283D4FF1DB3}" destId="{0D79DE9B-FC7C-4296-902F-6AE5ADE79A6A}" srcOrd="0" destOrd="0" presId="urn:microsoft.com/office/officeart/2005/8/layout/target3"/>
    <dgm:cxn modelId="{522C1DCE-A561-4DC6-A39B-70A266689828}" srcId="{F271F640-ADF4-4DB6-AC55-135AB635F26C}" destId="{1FAB8D0B-37FB-461B-825A-9283D4FF1DB3}" srcOrd="0" destOrd="0" parTransId="{91A5A82D-3D56-457D-82EA-9AC17963BE3D}" sibTransId="{74CF19A1-FC51-424C-9589-8D5B2CCB1427}"/>
    <dgm:cxn modelId="{1A9272F7-5FA1-43BD-9A6B-3ECAEDD0EC3C}" type="presOf" srcId="{F271F640-ADF4-4DB6-AC55-135AB635F26C}" destId="{156A2F7B-18CC-4509-8C43-47C7BF1FEE45}" srcOrd="0" destOrd="0" presId="urn:microsoft.com/office/officeart/2005/8/layout/target3"/>
    <dgm:cxn modelId="{15FE555A-3CF9-464B-976C-61212E4F75E4}" type="presParOf" srcId="{156A2F7B-18CC-4509-8C43-47C7BF1FEE45}" destId="{51F4BF69-E788-4960-91DE-E17C2F033B0F}" srcOrd="0" destOrd="0" presId="urn:microsoft.com/office/officeart/2005/8/layout/target3"/>
    <dgm:cxn modelId="{49338834-6BF0-456C-8B01-1B8C1BA2F03C}" type="presParOf" srcId="{156A2F7B-18CC-4509-8C43-47C7BF1FEE45}" destId="{1624BFB0-5279-43BD-A5E5-E05E9833BAFC}" srcOrd="1" destOrd="0" presId="urn:microsoft.com/office/officeart/2005/8/layout/target3"/>
    <dgm:cxn modelId="{74B16F69-A767-487A-B3F5-94BFCE741B02}" type="presParOf" srcId="{156A2F7B-18CC-4509-8C43-47C7BF1FEE45}" destId="{0D79DE9B-FC7C-4296-902F-6AE5ADE79A6A}" srcOrd="2" destOrd="0" presId="urn:microsoft.com/office/officeart/2005/8/layout/target3"/>
    <dgm:cxn modelId="{70397453-8FFB-4988-931E-1936B00595A4}" type="presParOf" srcId="{156A2F7B-18CC-4509-8C43-47C7BF1FEE45}" destId="{288F7837-3EEE-424A-984A-79008284EE0D}" srcOrd="3" destOrd="0" presId="urn:microsoft.com/office/officeart/2005/8/layout/targe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19718436-899A-4734-B06E-7EE33C7C7020}"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GB"/>
        </a:p>
      </dgm:t>
    </dgm:pt>
    <dgm:pt modelId="{56A128B6-D176-4FBE-962B-675A9032A392}">
      <dgm:prSet/>
      <dgm:spPr/>
      <dgm:t>
        <a:bodyPr/>
        <a:lstStyle/>
        <a:p>
          <a:r>
            <a:rPr lang="en-GB"/>
            <a:t>Staff Familiarisation – Clear knowledge of plans, escape routes and emergency equipment such as first air and fire equipment </a:t>
          </a:r>
        </a:p>
      </dgm:t>
    </dgm:pt>
    <dgm:pt modelId="{333E1654-CDD5-4B70-99A6-D8B1FFFF87E4}" type="parTrans" cxnId="{781A9820-510C-4953-A420-E6A4FC631D4F}">
      <dgm:prSet/>
      <dgm:spPr/>
      <dgm:t>
        <a:bodyPr/>
        <a:lstStyle/>
        <a:p>
          <a:endParaRPr lang="en-GB"/>
        </a:p>
      </dgm:t>
    </dgm:pt>
    <dgm:pt modelId="{4DC118B7-E8F0-47C6-A97E-387946A26936}" type="sibTrans" cxnId="{781A9820-510C-4953-A420-E6A4FC631D4F}">
      <dgm:prSet/>
      <dgm:spPr/>
      <dgm:t>
        <a:bodyPr/>
        <a:lstStyle/>
        <a:p>
          <a:endParaRPr lang="en-GB"/>
        </a:p>
      </dgm:t>
    </dgm:pt>
    <dgm:pt modelId="{5C6D9A3E-9B4E-4E61-9A70-5F5ED2C1F31B}" type="pres">
      <dgm:prSet presAssocID="{19718436-899A-4734-B06E-7EE33C7C7020}" presName="Name0" presStyleCnt="0">
        <dgm:presLayoutVars>
          <dgm:chMax val="7"/>
          <dgm:dir/>
          <dgm:animLvl val="lvl"/>
          <dgm:resizeHandles val="exact"/>
        </dgm:presLayoutVars>
      </dgm:prSet>
      <dgm:spPr/>
    </dgm:pt>
    <dgm:pt modelId="{E75F56F8-48C9-4B3A-B5BD-87790F973CE9}" type="pres">
      <dgm:prSet presAssocID="{56A128B6-D176-4FBE-962B-675A9032A392}" presName="circle1" presStyleLbl="node1" presStyleIdx="0" presStyleCnt="1"/>
      <dgm:spPr/>
    </dgm:pt>
    <dgm:pt modelId="{A618CDA5-75C3-49A2-9CF7-C603D1B243AB}" type="pres">
      <dgm:prSet presAssocID="{56A128B6-D176-4FBE-962B-675A9032A392}" presName="space" presStyleCnt="0"/>
      <dgm:spPr/>
    </dgm:pt>
    <dgm:pt modelId="{E96F3890-AD22-4322-8C9E-DB8A60F0A330}" type="pres">
      <dgm:prSet presAssocID="{56A128B6-D176-4FBE-962B-675A9032A392}" presName="rect1" presStyleLbl="alignAcc1" presStyleIdx="0" presStyleCnt="1"/>
      <dgm:spPr/>
    </dgm:pt>
    <dgm:pt modelId="{D9A9BE87-C3A8-42F6-93F7-0EEB6EF9936F}" type="pres">
      <dgm:prSet presAssocID="{56A128B6-D176-4FBE-962B-675A9032A392}" presName="rect1ParTxNoCh" presStyleLbl="alignAcc1" presStyleIdx="0" presStyleCnt="1">
        <dgm:presLayoutVars>
          <dgm:chMax val="1"/>
          <dgm:bulletEnabled val="1"/>
        </dgm:presLayoutVars>
      </dgm:prSet>
      <dgm:spPr/>
    </dgm:pt>
  </dgm:ptLst>
  <dgm:cxnLst>
    <dgm:cxn modelId="{BBEAD10A-6F43-4EC4-ABBD-E9DA17A12D3F}" type="presOf" srcId="{56A128B6-D176-4FBE-962B-675A9032A392}" destId="{E96F3890-AD22-4322-8C9E-DB8A60F0A330}" srcOrd="0" destOrd="0" presId="urn:microsoft.com/office/officeart/2005/8/layout/target3"/>
    <dgm:cxn modelId="{781A9820-510C-4953-A420-E6A4FC631D4F}" srcId="{19718436-899A-4734-B06E-7EE33C7C7020}" destId="{56A128B6-D176-4FBE-962B-675A9032A392}" srcOrd="0" destOrd="0" parTransId="{333E1654-CDD5-4B70-99A6-D8B1FFFF87E4}" sibTransId="{4DC118B7-E8F0-47C6-A97E-387946A26936}"/>
    <dgm:cxn modelId="{DC1DF369-D4C1-441F-8BDC-E8D18A5525DE}" type="presOf" srcId="{19718436-899A-4734-B06E-7EE33C7C7020}" destId="{5C6D9A3E-9B4E-4E61-9A70-5F5ED2C1F31B}" srcOrd="0" destOrd="0" presId="urn:microsoft.com/office/officeart/2005/8/layout/target3"/>
    <dgm:cxn modelId="{C4BC18FF-F775-4A14-AC21-C056545A2719}" type="presOf" srcId="{56A128B6-D176-4FBE-962B-675A9032A392}" destId="{D9A9BE87-C3A8-42F6-93F7-0EEB6EF9936F}" srcOrd="1" destOrd="0" presId="urn:microsoft.com/office/officeart/2005/8/layout/target3"/>
    <dgm:cxn modelId="{679B6DA1-9EEF-47BD-BE99-5F6DCDB8BFAF}" type="presParOf" srcId="{5C6D9A3E-9B4E-4E61-9A70-5F5ED2C1F31B}" destId="{E75F56F8-48C9-4B3A-B5BD-87790F973CE9}" srcOrd="0" destOrd="0" presId="urn:microsoft.com/office/officeart/2005/8/layout/target3"/>
    <dgm:cxn modelId="{6C91B3D6-ED95-4770-B83A-2BA7D0F07E39}" type="presParOf" srcId="{5C6D9A3E-9B4E-4E61-9A70-5F5ED2C1F31B}" destId="{A618CDA5-75C3-49A2-9CF7-C603D1B243AB}" srcOrd="1" destOrd="0" presId="urn:microsoft.com/office/officeart/2005/8/layout/target3"/>
    <dgm:cxn modelId="{BCF78B93-6C8A-4F8E-A6A3-1160E768E83A}" type="presParOf" srcId="{5C6D9A3E-9B4E-4E61-9A70-5F5ED2C1F31B}" destId="{E96F3890-AD22-4322-8C9E-DB8A60F0A330}" srcOrd="2" destOrd="0" presId="urn:microsoft.com/office/officeart/2005/8/layout/target3"/>
    <dgm:cxn modelId="{E5CBCFDD-9CA5-4E43-8642-BE6C2248660F}" type="presParOf" srcId="{5C6D9A3E-9B4E-4E61-9A70-5F5ED2C1F31B}" destId="{D9A9BE87-C3A8-42F6-93F7-0EEB6EF9936F}" srcOrd="3" destOrd="0" presId="urn:microsoft.com/office/officeart/2005/8/layout/target3"/>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2A1B401-C825-49B1-A163-C851703BFFE6}"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GB"/>
        </a:p>
      </dgm:t>
    </dgm:pt>
    <dgm:pt modelId="{2C53F52A-1736-43B6-9245-C5957997432C}">
      <dgm:prSet/>
      <dgm:spPr/>
      <dgm:t>
        <a:bodyPr/>
        <a:lstStyle/>
        <a:p>
          <a:r>
            <a:rPr lang="en-GB"/>
            <a:t>Event Brief’s and Debriefs –Ensure roles and responsibilities clear, Address risks and lessons learnt if a crisis does occur for future safety </a:t>
          </a:r>
        </a:p>
      </dgm:t>
    </dgm:pt>
    <dgm:pt modelId="{603B9CD9-405E-4565-9638-ABF0B5D7B483}" type="parTrans" cxnId="{B4C81F17-197F-4D6C-A242-BFEBF5308EEC}">
      <dgm:prSet/>
      <dgm:spPr/>
      <dgm:t>
        <a:bodyPr/>
        <a:lstStyle/>
        <a:p>
          <a:endParaRPr lang="en-GB"/>
        </a:p>
      </dgm:t>
    </dgm:pt>
    <dgm:pt modelId="{A5D3CCC3-76CF-4285-AE9C-5985CC3C92B6}" type="sibTrans" cxnId="{B4C81F17-197F-4D6C-A242-BFEBF5308EEC}">
      <dgm:prSet/>
      <dgm:spPr/>
      <dgm:t>
        <a:bodyPr/>
        <a:lstStyle/>
        <a:p>
          <a:endParaRPr lang="en-GB"/>
        </a:p>
      </dgm:t>
    </dgm:pt>
    <dgm:pt modelId="{BF38AD91-E00F-4D02-8A37-05288E86D1BE}" type="pres">
      <dgm:prSet presAssocID="{82A1B401-C825-49B1-A163-C851703BFFE6}" presName="Name0" presStyleCnt="0">
        <dgm:presLayoutVars>
          <dgm:chMax val="7"/>
          <dgm:dir/>
          <dgm:animLvl val="lvl"/>
          <dgm:resizeHandles val="exact"/>
        </dgm:presLayoutVars>
      </dgm:prSet>
      <dgm:spPr/>
    </dgm:pt>
    <dgm:pt modelId="{9CD789EB-8C8B-40FE-85F5-AA840236968F}" type="pres">
      <dgm:prSet presAssocID="{2C53F52A-1736-43B6-9245-C5957997432C}" presName="circle1" presStyleLbl="node1" presStyleIdx="0" presStyleCnt="1" custLinFactNeighborX="-11580"/>
      <dgm:spPr/>
    </dgm:pt>
    <dgm:pt modelId="{41C48FA5-D6D3-4D2F-974B-05BF164F9702}" type="pres">
      <dgm:prSet presAssocID="{2C53F52A-1736-43B6-9245-C5957997432C}" presName="space" presStyleCnt="0"/>
      <dgm:spPr/>
    </dgm:pt>
    <dgm:pt modelId="{E322DDBA-47B6-4291-A57F-506402425346}" type="pres">
      <dgm:prSet presAssocID="{2C53F52A-1736-43B6-9245-C5957997432C}" presName="rect1" presStyleLbl="alignAcc1" presStyleIdx="0" presStyleCnt="1" custLinFactNeighborX="-8253"/>
      <dgm:spPr/>
    </dgm:pt>
    <dgm:pt modelId="{8C53228A-682C-47F7-9CFD-D1281DA0D692}" type="pres">
      <dgm:prSet presAssocID="{2C53F52A-1736-43B6-9245-C5957997432C}" presName="rect1ParTxNoCh" presStyleLbl="alignAcc1" presStyleIdx="0" presStyleCnt="1">
        <dgm:presLayoutVars>
          <dgm:chMax val="1"/>
          <dgm:bulletEnabled val="1"/>
        </dgm:presLayoutVars>
      </dgm:prSet>
      <dgm:spPr/>
    </dgm:pt>
  </dgm:ptLst>
  <dgm:cxnLst>
    <dgm:cxn modelId="{B4C81F17-197F-4D6C-A242-BFEBF5308EEC}" srcId="{82A1B401-C825-49B1-A163-C851703BFFE6}" destId="{2C53F52A-1736-43B6-9245-C5957997432C}" srcOrd="0" destOrd="0" parTransId="{603B9CD9-405E-4565-9638-ABF0B5D7B483}" sibTransId="{A5D3CCC3-76CF-4285-AE9C-5985CC3C92B6}"/>
    <dgm:cxn modelId="{D1DB365A-675A-40C1-9156-A02C56688DDD}" type="presOf" srcId="{2C53F52A-1736-43B6-9245-C5957997432C}" destId="{8C53228A-682C-47F7-9CFD-D1281DA0D692}" srcOrd="1" destOrd="0" presId="urn:microsoft.com/office/officeart/2005/8/layout/target3"/>
    <dgm:cxn modelId="{7629BBBB-EFB3-4D7B-8052-B40B546B7BD7}" type="presOf" srcId="{2C53F52A-1736-43B6-9245-C5957997432C}" destId="{E322DDBA-47B6-4291-A57F-506402425346}" srcOrd="0" destOrd="0" presId="urn:microsoft.com/office/officeart/2005/8/layout/target3"/>
    <dgm:cxn modelId="{69F89FF4-EE72-430B-83CF-1F3D6846D9A8}" type="presOf" srcId="{82A1B401-C825-49B1-A163-C851703BFFE6}" destId="{BF38AD91-E00F-4D02-8A37-05288E86D1BE}" srcOrd="0" destOrd="0" presId="urn:microsoft.com/office/officeart/2005/8/layout/target3"/>
    <dgm:cxn modelId="{9D943517-7603-4A54-AF4F-05FBE1C17327}" type="presParOf" srcId="{BF38AD91-E00F-4D02-8A37-05288E86D1BE}" destId="{9CD789EB-8C8B-40FE-85F5-AA840236968F}" srcOrd="0" destOrd="0" presId="urn:microsoft.com/office/officeart/2005/8/layout/target3"/>
    <dgm:cxn modelId="{C11362B3-6A1D-4820-95F5-E5CE7A0F6E75}" type="presParOf" srcId="{BF38AD91-E00F-4D02-8A37-05288E86D1BE}" destId="{41C48FA5-D6D3-4D2F-974B-05BF164F9702}" srcOrd="1" destOrd="0" presId="urn:microsoft.com/office/officeart/2005/8/layout/target3"/>
    <dgm:cxn modelId="{6176CDE2-5141-4B93-9ACE-8191AD593BCC}" type="presParOf" srcId="{BF38AD91-E00F-4D02-8A37-05288E86D1BE}" destId="{E322DDBA-47B6-4291-A57F-506402425346}" srcOrd="2" destOrd="0" presId="urn:microsoft.com/office/officeart/2005/8/layout/target3"/>
    <dgm:cxn modelId="{42EED318-7A32-4A18-BFC4-3AE005B1A7F1}" type="presParOf" srcId="{BF38AD91-E00F-4D02-8A37-05288E86D1BE}" destId="{8C53228A-682C-47F7-9CFD-D1281DA0D692}" srcOrd="3" destOrd="0" presId="urn:microsoft.com/office/officeart/2005/8/layout/target3"/>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70BFE296-1EA2-4049-8B5D-DB68F372CC99}"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GB"/>
        </a:p>
      </dgm:t>
    </dgm:pt>
    <dgm:pt modelId="{14E6C83C-932E-4492-8E73-F1915F27ED27}">
      <dgm:prSet/>
      <dgm:spPr/>
      <dgm:t>
        <a:bodyPr/>
        <a:lstStyle/>
        <a:p>
          <a:r>
            <a:rPr lang="en-GB"/>
            <a:t>Updating documentation – To reflect where new training is needed, new legislation change’s staff responsibilities and new potential risk’s </a:t>
          </a:r>
        </a:p>
      </dgm:t>
    </dgm:pt>
    <dgm:pt modelId="{3B6C2B3B-9805-4706-A787-041D6587168A}" type="parTrans" cxnId="{487B856A-1F52-416A-994E-AD816DF86489}">
      <dgm:prSet/>
      <dgm:spPr/>
      <dgm:t>
        <a:bodyPr/>
        <a:lstStyle/>
        <a:p>
          <a:endParaRPr lang="en-GB"/>
        </a:p>
      </dgm:t>
    </dgm:pt>
    <dgm:pt modelId="{A21C227B-F5CB-483B-9BA0-47A70D1E1C25}" type="sibTrans" cxnId="{487B856A-1F52-416A-994E-AD816DF86489}">
      <dgm:prSet/>
      <dgm:spPr/>
      <dgm:t>
        <a:bodyPr/>
        <a:lstStyle/>
        <a:p>
          <a:endParaRPr lang="en-GB"/>
        </a:p>
      </dgm:t>
    </dgm:pt>
    <dgm:pt modelId="{9282B199-1E5A-4324-BF3C-B82C43E4AF19}" type="pres">
      <dgm:prSet presAssocID="{70BFE296-1EA2-4049-8B5D-DB68F372CC99}" presName="Name0" presStyleCnt="0">
        <dgm:presLayoutVars>
          <dgm:chMax val="7"/>
          <dgm:dir/>
          <dgm:animLvl val="lvl"/>
          <dgm:resizeHandles val="exact"/>
        </dgm:presLayoutVars>
      </dgm:prSet>
      <dgm:spPr/>
    </dgm:pt>
    <dgm:pt modelId="{063B0A39-13D8-4777-9A24-067707E1B474}" type="pres">
      <dgm:prSet presAssocID="{14E6C83C-932E-4492-8E73-F1915F27ED27}" presName="circle1" presStyleLbl="node1" presStyleIdx="0" presStyleCnt="1" custLinFactNeighborX="-19056" custLinFactNeighborY="1240"/>
      <dgm:spPr/>
    </dgm:pt>
    <dgm:pt modelId="{27247023-E1A5-4860-8192-F7AA0A423E62}" type="pres">
      <dgm:prSet presAssocID="{14E6C83C-932E-4492-8E73-F1915F27ED27}" presName="space" presStyleCnt="0"/>
      <dgm:spPr/>
    </dgm:pt>
    <dgm:pt modelId="{BB673079-F15C-49D2-915A-0E14C499CE80}" type="pres">
      <dgm:prSet presAssocID="{14E6C83C-932E-4492-8E73-F1915F27ED27}" presName="rect1" presStyleLbl="alignAcc1" presStyleIdx="0" presStyleCnt="1" custLinFactNeighborX="-16264" custLinFactNeighborY="0"/>
      <dgm:spPr/>
    </dgm:pt>
    <dgm:pt modelId="{6DCA0249-CD8C-4E7C-961C-2F7F1129D58D}" type="pres">
      <dgm:prSet presAssocID="{14E6C83C-932E-4492-8E73-F1915F27ED27}" presName="rect1ParTxNoCh" presStyleLbl="alignAcc1" presStyleIdx="0" presStyleCnt="1">
        <dgm:presLayoutVars>
          <dgm:chMax val="1"/>
          <dgm:bulletEnabled val="1"/>
        </dgm:presLayoutVars>
      </dgm:prSet>
      <dgm:spPr/>
    </dgm:pt>
  </dgm:ptLst>
  <dgm:cxnLst>
    <dgm:cxn modelId="{F9E7F628-D38E-4AA1-87BD-2A0F8544C3C2}" type="presOf" srcId="{70BFE296-1EA2-4049-8B5D-DB68F372CC99}" destId="{9282B199-1E5A-4324-BF3C-B82C43E4AF19}" srcOrd="0" destOrd="0" presId="urn:microsoft.com/office/officeart/2005/8/layout/target3"/>
    <dgm:cxn modelId="{487B856A-1F52-416A-994E-AD816DF86489}" srcId="{70BFE296-1EA2-4049-8B5D-DB68F372CC99}" destId="{14E6C83C-932E-4492-8E73-F1915F27ED27}" srcOrd="0" destOrd="0" parTransId="{3B6C2B3B-9805-4706-A787-041D6587168A}" sibTransId="{A21C227B-F5CB-483B-9BA0-47A70D1E1C25}"/>
    <dgm:cxn modelId="{C3D830C8-109B-4B39-B078-1128A3FF5DEA}" type="presOf" srcId="{14E6C83C-932E-4492-8E73-F1915F27ED27}" destId="{6DCA0249-CD8C-4E7C-961C-2F7F1129D58D}" srcOrd="1" destOrd="0" presId="urn:microsoft.com/office/officeart/2005/8/layout/target3"/>
    <dgm:cxn modelId="{079C0BF7-7180-4D97-AA38-B69D9FCD81C0}" type="presOf" srcId="{14E6C83C-932E-4492-8E73-F1915F27ED27}" destId="{BB673079-F15C-49D2-915A-0E14C499CE80}" srcOrd="0" destOrd="0" presId="urn:microsoft.com/office/officeart/2005/8/layout/target3"/>
    <dgm:cxn modelId="{648D365E-AEE4-45A9-9823-6FBCA19FEC9F}" type="presParOf" srcId="{9282B199-1E5A-4324-BF3C-B82C43E4AF19}" destId="{063B0A39-13D8-4777-9A24-067707E1B474}" srcOrd="0" destOrd="0" presId="urn:microsoft.com/office/officeart/2005/8/layout/target3"/>
    <dgm:cxn modelId="{83731BEA-8767-4C66-AC96-F84FAFABF5EF}" type="presParOf" srcId="{9282B199-1E5A-4324-BF3C-B82C43E4AF19}" destId="{27247023-E1A5-4860-8192-F7AA0A423E62}" srcOrd="1" destOrd="0" presId="urn:microsoft.com/office/officeart/2005/8/layout/target3"/>
    <dgm:cxn modelId="{D9745845-4BDA-4F2B-AD6C-014B098EF522}" type="presParOf" srcId="{9282B199-1E5A-4324-BF3C-B82C43E4AF19}" destId="{BB673079-F15C-49D2-915A-0E14C499CE80}" srcOrd="2" destOrd="0" presId="urn:microsoft.com/office/officeart/2005/8/layout/target3"/>
    <dgm:cxn modelId="{E741A3D9-642B-45C2-8935-1B20B687365A}" type="presParOf" srcId="{9282B199-1E5A-4324-BF3C-B82C43E4AF19}" destId="{6DCA0249-CD8C-4E7C-961C-2F7F1129D58D}" srcOrd="3" destOrd="0" presId="urn:microsoft.com/office/officeart/2005/8/layout/target3"/>
  </dgm:cxnLst>
  <dgm:bg/>
  <dgm:whole/>
  <dgm:extLst>
    <a:ext uri="http://schemas.microsoft.com/office/drawing/2008/diagram">
      <dsp:dataModelExt xmlns:dsp="http://schemas.microsoft.com/office/drawing/2008/diagram" relId="rId2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E069EC-7F5C-4FA4-803A-35088199E080}">
      <dsp:nvSpPr>
        <dsp:cNvPr id="0" name=""/>
        <dsp:cNvSpPr/>
      </dsp:nvSpPr>
      <dsp:spPr>
        <a:xfrm>
          <a:off x="0" y="161853"/>
          <a:ext cx="7757327" cy="115362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Cardiff’s Principality Stadium, built in 1999 to host the Rugby World Cup, has a capacity of 73,931 and a footprint of more than 400,000 square feet. It is a fully enclosed venue, featuring a retractable roof that allows events to take place in different weather conditions (Information, 2025). </a:t>
          </a:r>
          <a:endParaRPr lang="en-GB" sz="1700" kern="1200" dirty="0"/>
        </a:p>
      </dsp:txBody>
      <dsp:txXfrm>
        <a:off x="56315" y="218168"/>
        <a:ext cx="7644697" cy="10409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517089-2FB4-487E-BFB7-EA79383ABF2C}">
      <dsp:nvSpPr>
        <dsp:cNvPr id="0" name=""/>
        <dsp:cNvSpPr/>
      </dsp:nvSpPr>
      <dsp:spPr>
        <a:xfrm>
          <a:off x="0" y="23354"/>
          <a:ext cx="7325032" cy="115362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Cardiff Principality will be home to the large 2028-euro championships  event. The risk of a terrorism crisis is always on the agenda, As a sport’s venue principality must always take precaution’s and be ready to act (Stadium, n d.)</a:t>
          </a:r>
        </a:p>
      </dsp:txBody>
      <dsp:txXfrm>
        <a:off x="56315" y="79669"/>
        <a:ext cx="7212402" cy="10409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9C0B24-8709-4EDE-B94C-A469C01B7D65}">
      <dsp:nvSpPr>
        <dsp:cNvPr id="0" name=""/>
        <dsp:cNvSpPr/>
      </dsp:nvSpPr>
      <dsp:spPr>
        <a:xfrm>
          <a:off x="0" y="23354"/>
          <a:ext cx="7071231" cy="115362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Understanding the significance of crisis management and strategically planning for emergencies prevents various crisis before they happen foreseeing emergencies and saves lives (Liu-Lastres &amp; </a:t>
          </a:r>
          <a:r>
            <a:rPr lang="en-GB" sz="1700" kern="1200" dirty="0" err="1"/>
            <a:t>Cahyanto</a:t>
          </a:r>
          <a:r>
            <a:rPr lang="en-GB" sz="1700" kern="1200" dirty="0"/>
            <a:t>, 2023).</a:t>
          </a:r>
        </a:p>
      </dsp:txBody>
      <dsp:txXfrm>
        <a:off x="56315" y="79669"/>
        <a:ext cx="6958601" cy="10409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C08FB6-96F1-4845-91E9-BF840DDD7E90}">
      <dsp:nvSpPr>
        <dsp:cNvPr id="0" name=""/>
        <dsp:cNvSpPr/>
      </dsp:nvSpPr>
      <dsp:spPr>
        <a:xfrm>
          <a:off x="5373" y="0"/>
          <a:ext cx="4969748" cy="219822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As an operational specialist my role is to brief the team on emergency planning procedure’s and ensure all staff on an operational level are aware of their roles and responsibilities  </a:t>
          </a:r>
        </a:p>
      </dsp:txBody>
      <dsp:txXfrm>
        <a:off x="733176" y="321922"/>
        <a:ext cx="3514142" cy="15543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2D0316-B1E1-4580-95F5-C7EC79C7FF39}">
      <dsp:nvSpPr>
        <dsp:cNvPr id="0" name=""/>
        <dsp:cNvSpPr/>
      </dsp:nvSpPr>
      <dsp:spPr>
        <a:xfrm>
          <a:off x="4695" y="0"/>
          <a:ext cx="4803278" cy="1754326"/>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The team’s role under bronze command is to plan for emergency’s and to implement tactical plan’s, Being the first response to an emergency executing immediate and practical tasks to save lives and mitigate impact of incidents (Byrnes, 2024)</a:t>
          </a:r>
        </a:p>
      </dsp:txBody>
      <dsp:txXfrm>
        <a:off x="56077" y="51382"/>
        <a:ext cx="4700514" cy="16515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E79BB2-3DBE-4476-8B9D-844C6C1A1CEC}">
      <dsp:nvSpPr>
        <dsp:cNvPr id="0" name=""/>
        <dsp:cNvSpPr/>
      </dsp:nvSpPr>
      <dsp:spPr>
        <a:xfrm>
          <a:off x="0" y="152639"/>
          <a:ext cx="5152103" cy="89505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Bronze delivers the immediate health and safety response and works with Silver commanders to deploy the appropriate emergency services.</a:t>
          </a:r>
          <a:endParaRPr lang="en-GB" sz="1700" kern="1200"/>
        </a:p>
      </dsp:txBody>
      <dsp:txXfrm>
        <a:off x="43693" y="196332"/>
        <a:ext cx="5064717" cy="80766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872216-AC68-41FB-9382-BB0BC9EC1C04}">
      <dsp:nvSpPr>
        <dsp:cNvPr id="0" name=""/>
        <dsp:cNvSpPr/>
      </dsp:nvSpPr>
      <dsp:spPr>
        <a:xfrm>
          <a:off x="0" y="14139"/>
          <a:ext cx="6922180" cy="89505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kern="1200" baseline="0"/>
            <a:t>Bronze Command is responsible for identifying emerging threats and assessing risks, operating under the tactical direction of Silver Command to ensure effective implementation of response plans.</a:t>
          </a:r>
          <a:endParaRPr lang="en-GB" sz="1700" kern="1200"/>
        </a:p>
      </dsp:txBody>
      <dsp:txXfrm>
        <a:off x="43693" y="57832"/>
        <a:ext cx="6834794" cy="80766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58C88D-3EE2-48D0-AE38-14C01621CF4C}">
      <dsp:nvSpPr>
        <dsp:cNvPr id="0" name=""/>
        <dsp:cNvSpPr/>
      </dsp:nvSpPr>
      <dsp:spPr>
        <a:xfrm>
          <a:off x="399767" y="0"/>
          <a:ext cx="6334923" cy="355681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9A30C1-1C67-47F6-9147-DBF2C91FE427}">
      <dsp:nvSpPr>
        <dsp:cNvPr id="0" name=""/>
        <dsp:cNvSpPr/>
      </dsp:nvSpPr>
      <dsp:spPr>
        <a:xfrm>
          <a:off x="3730" y="1067045"/>
          <a:ext cx="1794070" cy="1422727"/>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All staff on duty must consider and be ready to act among the following life-threatening crisis (Smillie, 2019)</a:t>
          </a:r>
        </a:p>
      </dsp:txBody>
      <dsp:txXfrm>
        <a:off x="73182" y="1136497"/>
        <a:ext cx="1655166" cy="1283823"/>
      </dsp:txXfrm>
    </dsp:sp>
    <dsp:sp modelId="{865C62D1-6EB5-4C11-8D9D-45D58F3EF714}">
      <dsp:nvSpPr>
        <dsp:cNvPr id="0" name=""/>
        <dsp:cNvSpPr/>
      </dsp:nvSpPr>
      <dsp:spPr>
        <a:xfrm>
          <a:off x="1887503" y="1067045"/>
          <a:ext cx="1794070" cy="1422727"/>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Crowd Surge’s – Implement tactics such as establishing barriers, stewards managing exit/entry points</a:t>
          </a:r>
        </a:p>
      </dsp:txBody>
      <dsp:txXfrm>
        <a:off x="1956955" y="1136497"/>
        <a:ext cx="1655166" cy="1283823"/>
      </dsp:txXfrm>
    </dsp:sp>
    <dsp:sp modelId="{03B8484A-C862-4AE3-900F-4A46D9556E8E}">
      <dsp:nvSpPr>
        <dsp:cNvPr id="0" name=""/>
        <dsp:cNvSpPr/>
      </dsp:nvSpPr>
      <dsp:spPr>
        <a:xfrm>
          <a:off x="3771277" y="1067045"/>
          <a:ext cx="1794070" cy="1422727"/>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Fire – Identifying the fire’s scale, immediate risk’s and identifying people in reported fire</a:t>
          </a:r>
        </a:p>
      </dsp:txBody>
      <dsp:txXfrm>
        <a:off x="3840729" y="1136497"/>
        <a:ext cx="1655166" cy="1283823"/>
      </dsp:txXfrm>
    </dsp:sp>
    <dsp:sp modelId="{B7A7828F-5B3A-4F77-BF62-26564661945A}">
      <dsp:nvSpPr>
        <dsp:cNvPr id="0" name=""/>
        <dsp:cNvSpPr/>
      </dsp:nvSpPr>
      <dsp:spPr>
        <a:xfrm>
          <a:off x="5655050" y="1067045"/>
          <a:ext cx="1794070" cy="1422727"/>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Terrorism – Ensure safety through an immediate on ground response, ensuring safety of personnel and emergency evacuations </a:t>
          </a:r>
        </a:p>
      </dsp:txBody>
      <dsp:txXfrm>
        <a:off x="5724502" y="1136497"/>
        <a:ext cx="1655166" cy="128382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09E226-8608-4FFA-AA67-760E3B43C6A9}">
      <dsp:nvSpPr>
        <dsp:cNvPr id="0" name=""/>
        <dsp:cNvSpPr/>
      </dsp:nvSpPr>
      <dsp:spPr>
        <a:xfrm>
          <a:off x="0" y="41782"/>
          <a:ext cx="3798890" cy="16707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As guidance staff should follow the risk assessment matrix to avoid risk and promote the safety of themselves and personnel in the event of a crisis (Vector Solutions, 2018)</a:t>
          </a:r>
        </a:p>
      </dsp:txBody>
      <dsp:txXfrm>
        <a:off x="81560" y="123342"/>
        <a:ext cx="3635770" cy="150764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255957-751A-4182-9DE1-5DDDFC703BC8}">
      <dsp:nvSpPr>
        <dsp:cNvPr id="0" name=""/>
        <dsp:cNvSpPr/>
      </dsp:nvSpPr>
      <dsp:spPr>
        <a:xfrm>
          <a:off x="0" y="14139"/>
          <a:ext cx="7315200" cy="89505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Bronze command operational staff familiarising and planning is crucial in minimising causalities, allowing a smooth emergency response from silver and efficient crowd movement during evacuations (Nichola, 2025)</a:t>
          </a:r>
        </a:p>
      </dsp:txBody>
      <dsp:txXfrm>
        <a:off x="43693" y="57832"/>
        <a:ext cx="7227814" cy="80766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2525E0-9F41-4FCC-9955-3E408540BD17}">
      <dsp:nvSpPr>
        <dsp:cNvPr id="0" name=""/>
        <dsp:cNvSpPr/>
      </dsp:nvSpPr>
      <dsp:spPr>
        <a:xfrm>
          <a:off x="0" y="23354"/>
          <a:ext cx="3588774" cy="115362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Identifying Safe Zones – Rendezvous points, Fire exits, First aid posts and Sheltered area’s</a:t>
          </a:r>
        </a:p>
      </dsp:txBody>
      <dsp:txXfrm>
        <a:off x="56315" y="79669"/>
        <a:ext cx="3476144" cy="104099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CACAC4-0CFA-4968-B004-FF308687D112}">
      <dsp:nvSpPr>
        <dsp:cNvPr id="0" name=""/>
        <dsp:cNvSpPr/>
      </dsp:nvSpPr>
      <dsp:spPr>
        <a:xfrm>
          <a:off x="0" y="23354"/>
          <a:ext cx="3397639" cy="115362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Communication Plans locations – Communication Channels, Monitoring System’s, Code Message’s and command Post’s</a:t>
          </a:r>
        </a:p>
      </dsp:txBody>
      <dsp:txXfrm>
        <a:off x="56315" y="79669"/>
        <a:ext cx="3285009" cy="104099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92E55A-B409-4B2D-9D6A-A29321332E2F}">
      <dsp:nvSpPr>
        <dsp:cNvPr id="0" name=""/>
        <dsp:cNvSpPr/>
      </dsp:nvSpPr>
      <dsp:spPr>
        <a:xfrm>
          <a:off x="0" y="46708"/>
          <a:ext cx="3283974" cy="115362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Familiarity with ingress and egress routes – Reduce panic, faster evacuation and ability to aid emergency services</a:t>
          </a:r>
        </a:p>
      </dsp:txBody>
      <dsp:txXfrm>
        <a:off x="56315" y="103023"/>
        <a:ext cx="3171344" cy="104099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E4DC44-0BAA-450B-AD54-FDA19E9C8B5D}">
      <dsp:nvSpPr>
        <dsp:cNvPr id="0" name=""/>
        <dsp:cNvSpPr/>
      </dsp:nvSpPr>
      <dsp:spPr>
        <a:xfrm>
          <a:off x="0" y="0"/>
          <a:ext cx="10314039" cy="115362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The green guide known as the “guide to safety and sports grounds” is crucial in the principality stadium during the 2028 euros. The book provides best practice guidance, advice on ensuring safety inside venue’s and directly informs emergency planning and crisis response (Sports Grounds Safety Authority, n. d.) </a:t>
          </a:r>
        </a:p>
      </dsp:txBody>
      <dsp:txXfrm>
        <a:off x="56315" y="56315"/>
        <a:ext cx="10201409" cy="104099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0465E1-7BC1-42CB-B11E-F408861BC890}">
      <dsp:nvSpPr>
        <dsp:cNvPr id="0" name=""/>
        <dsp:cNvSpPr/>
      </dsp:nvSpPr>
      <dsp:spPr>
        <a:xfrm>
          <a:off x="0" y="0"/>
          <a:ext cx="1754326" cy="1754326"/>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93FC11-3E1A-4098-A4C2-A937F9796A82}">
      <dsp:nvSpPr>
        <dsp:cNvPr id="0" name=""/>
        <dsp:cNvSpPr/>
      </dsp:nvSpPr>
      <dsp:spPr>
        <a:xfrm>
          <a:off x="877163" y="0"/>
          <a:ext cx="3262218" cy="1754326"/>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The Green Guide state’s that crowd management must be proactive, planned and predetermined in risk assessments. Crowd’s must be able to move freely, and routes be able to handle large flows</a:t>
          </a:r>
          <a:endParaRPr lang="en-GB" sz="1700" kern="1200"/>
        </a:p>
      </dsp:txBody>
      <dsp:txXfrm>
        <a:off x="877163" y="0"/>
        <a:ext cx="3262218" cy="175432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78E4FC-7108-4AB3-894B-E3F0FC14A221}">
      <dsp:nvSpPr>
        <dsp:cNvPr id="0" name=""/>
        <dsp:cNvSpPr/>
      </dsp:nvSpPr>
      <dsp:spPr>
        <a:xfrm>
          <a:off x="0" y="0"/>
          <a:ext cx="1824019" cy="1824019"/>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00BD29-9A80-47DA-8133-12E3AC605582}">
      <dsp:nvSpPr>
        <dsp:cNvPr id="0" name=""/>
        <dsp:cNvSpPr/>
      </dsp:nvSpPr>
      <dsp:spPr>
        <a:xfrm>
          <a:off x="912009" y="0"/>
          <a:ext cx="3365022" cy="1824019"/>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The stewarding team at operational level must monitor crowd control, prevent overcrowding, guard exits to keep them clear and help spectators safely </a:t>
          </a:r>
          <a:endParaRPr lang="en-GB" sz="1900" kern="1200"/>
        </a:p>
      </dsp:txBody>
      <dsp:txXfrm>
        <a:off x="912009" y="0"/>
        <a:ext cx="3365022" cy="182401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87932E-53A5-4AC5-BBCE-26EAD1B2B3A5}">
      <dsp:nvSpPr>
        <dsp:cNvPr id="0" name=""/>
        <dsp:cNvSpPr/>
      </dsp:nvSpPr>
      <dsp:spPr>
        <a:xfrm>
          <a:off x="0" y="0"/>
          <a:ext cx="2031325" cy="2031325"/>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A7F60A-37BB-41C1-87E0-8181FAFA0FC3}">
      <dsp:nvSpPr>
        <dsp:cNvPr id="0" name=""/>
        <dsp:cNvSpPr/>
      </dsp:nvSpPr>
      <dsp:spPr>
        <a:xfrm>
          <a:off x="1015662" y="0"/>
          <a:ext cx="4038118" cy="2031325"/>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Evacuation must be possible under all conditions in the case of a crisis such as terrorism, fire or crowd disaster. Offering safe evacuation routes, unblocked exits and emergency planning drills running smoothly  </a:t>
          </a:r>
          <a:endParaRPr lang="en-GB" sz="2000" kern="1200" dirty="0"/>
        </a:p>
      </dsp:txBody>
      <dsp:txXfrm>
        <a:off x="1015662" y="0"/>
        <a:ext cx="4038118" cy="203132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E5F914-FD50-4A99-9270-45E51CD34A93}">
      <dsp:nvSpPr>
        <dsp:cNvPr id="0" name=""/>
        <dsp:cNvSpPr/>
      </dsp:nvSpPr>
      <dsp:spPr>
        <a:xfrm>
          <a:off x="0" y="14139"/>
          <a:ext cx="8268929" cy="89505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Martyn’s Law 2025, Is a new UK law that requires events venues to improved security and be more prepared for potential terrorism attacks. Turning security from voluntary to a legal requirement (ProtectUk, 2024)</a:t>
          </a:r>
        </a:p>
      </dsp:txBody>
      <dsp:txXfrm>
        <a:off x="43693" y="57832"/>
        <a:ext cx="8181543" cy="80766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5D2612-4010-4C94-9469-3AA2C7956A97}">
      <dsp:nvSpPr>
        <dsp:cNvPr id="0" name=""/>
        <dsp:cNvSpPr/>
      </dsp:nvSpPr>
      <dsp:spPr>
        <a:xfrm>
          <a:off x="0" y="0"/>
          <a:ext cx="3982064" cy="27050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Under Martyn’s Law, Premises must ensure staff are trained to respond to potential terrorism threats. Every large events premises must have a named responsible person tasked with ensuring compliance to this law. Whereas other staff must have appropriate training and instruction to be aware of emergency procedures </a:t>
          </a:r>
          <a:r>
            <a:rPr lang="en-GB" sz="1700" kern="1200" dirty="0"/>
            <a:t>(</a:t>
          </a:r>
          <a:r>
            <a:rPr lang="en-GB" sz="1700" kern="1200" dirty="0" err="1"/>
            <a:t>Marblism</a:t>
          </a:r>
          <a:r>
            <a:rPr lang="en-GB" sz="1700" kern="1200" dirty="0"/>
            <a:t>, 2025)</a:t>
          </a:r>
        </a:p>
      </dsp:txBody>
      <dsp:txXfrm>
        <a:off x="132049" y="132049"/>
        <a:ext cx="3717966" cy="244094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06F054-CC21-44F9-8F7A-1647097BD605}">
      <dsp:nvSpPr>
        <dsp:cNvPr id="0" name=""/>
        <dsp:cNvSpPr/>
      </dsp:nvSpPr>
      <dsp:spPr>
        <a:xfrm>
          <a:off x="0" y="0"/>
          <a:ext cx="3126658" cy="242657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This has come to bring venue’s being split into risk tier’s depending on their size. Cardiff Principality as an 800+ person venue falls under the enhanced tier and remains high risk for a possible terrorism threat (Health, 2025)</a:t>
          </a:r>
          <a:endParaRPr lang="en-GB" sz="1700" kern="1200" dirty="0"/>
        </a:p>
      </dsp:txBody>
      <dsp:txXfrm>
        <a:off x="118456" y="118456"/>
        <a:ext cx="2889746" cy="2189667"/>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A8E822-5987-4347-A7E2-DBCF5AF6DEEF}">
      <dsp:nvSpPr>
        <dsp:cNvPr id="0" name=""/>
        <dsp:cNvSpPr/>
      </dsp:nvSpPr>
      <dsp:spPr>
        <a:xfrm>
          <a:off x="0" y="14139"/>
          <a:ext cx="8927690" cy="89505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Security Planning help’s counter terrorism by identifying risk's early, implementing fast control measure’s and ensures compliance with regulatory legal acts sycg as Martyn's law and the green guide. </a:t>
          </a:r>
        </a:p>
      </dsp:txBody>
      <dsp:txXfrm>
        <a:off x="43693" y="57832"/>
        <a:ext cx="8840304" cy="80766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4BC11-C53A-46A9-B321-586CBF316B4A}">
      <dsp:nvSpPr>
        <dsp:cNvPr id="0" name=""/>
        <dsp:cNvSpPr/>
      </dsp:nvSpPr>
      <dsp:spPr>
        <a:xfrm>
          <a:off x="0" y="4782"/>
          <a:ext cx="3991897" cy="20217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At an operational level, security planning should include monitoring for potential suspicious behavior, overseeing surveillance activities, and ensuring that screening and search procedures are consistently maintained to a high standard</a:t>
          </a:r>
          <a:endParaRPr lang="en-GB" sz="1800" kern="1200" dirty="0"/>
        </a:p>
      </dsp:txBody>
      <dsp:txXfrm>
        <a:off x="98694" y="103476"/>
        <a:ext cx="3794509" cy="1824372"/>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97124A-4A0C-4882-B6B8-2AC0D398DAE2}">
      <dsp:nvSpPr>
        <dsp:cNvPr id="0" name=""/>
        <dsp:cNvSpPr/>
      </dsp:nvSpPr>
      <dsp:spPr>
        <a:xfrm>
          <a:off x="0" y="41061"/>
          <a:ext cx="4965290" cy="20217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Within Principality Stadium, attention must also be given to vehicle movements and the procedures associated with hostile vehicle mitigation. All stewards must hold a Level 2 qualification in stewardship, safety, and security, along with equivalent relevant experience in other roles, to ensure they are fully capable of mitigating associated risks </a:t>
          </a:r>
          <a:r>
            <a:rPr lang="en-GB" sz="1600" kern="1200" dirty="0"/>
            <a:t>(Hormann, 2025)</a:t>
          </a:r>
        </a:p>
      </dsp:txBody>
      <dsp:txXfrm>
        <a:off x="98694" y="139755"/>
        <a:ext cx="4767902" cy="182437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08D9F8-ECBB-4975-8E3F-C098C65BFE04}">
      <dsp:nvSpPr>
        <dsp:cNvPr id="0" name=""/>
        <dsp:cNvSpPr/>
      </dsp:nvSpPr>
      <dsp:spPr>
        <a:xfrm>
          <a:off x="0" y="50704"/>
          <a:ext cx="4965290" cy="137592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As part of national guideline’s security should follow the national strategy “pursue, protect, prepare and prevent” as part of their legal requirement as an enhanced tier threat level venue </a:t>
          </a:r>
          <a:r>
            <a:rPr lang="en-US" sz="1400" kern="1200" dirty="0"/>
            <a:t>(</a:t>
          </a:r>
          <a:r>
            <a:rPr lang="en-US" sz="1400" i="1" kern="1200" dirty="0"/>
            <a:t>Pursue Prevent Protect Prepare the United Kingdom’s Strategy for Countering International Terrorism Annual Report</a:t>
          </a:r>
          <a:r>
            <a:rPr lang="en-US" sz="1400" kern="1200" dirty="0"/>
            <a:t>, 2010)</a:t>
          </a:r>
          <a:endParaRPr lang="en-GB" sz="1400" kern="1200" dirty="0"/>
        </a:p>
      </dsp:txBody>
      <dsp:txXfrm>
        <a:off x="67167" y="117871"/>
        <a:ext cx="4830956" cy="1241586"/>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1C14ED-4EC0-4EB3-871E-F3F7A6FB9409}">
      <dsp:nvSpPr>
        <dsp:cNvPr id="0" name=""/>
        <dsp:cNvSpPr/>
      </dsp:nvSpPr>
      <dsp:spPr>
        <a:xfrm>
          <a:off x="0" y="14139"/>
          <a:ext cx="9252154" cy="89505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In conclusion, continuous staff training, regular crisis-management exercises, and ongoing awareness play a crucial role in countering terrorism and other crises to ensure the smooth running of the euro’s 2028. </a:t>
          </a:r>
          <a:endParaRPr lang="en-GB" sz="1700" kern="1200" dirty="0"/>
        </a:p>
      </dsp:txBody>
      <dsp:txXfrm>
        <a:off x="43693" y="57832"/>
        <a:ext cx="9164768" cy="807664"/>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F4BF69-E788-4960-91DE-E17C2F033B0F}">
      <dsp:nvSpPr>
        <dsp:cNvPr id="0" name=""/>
        <dsp:cNvSpPr/>
      </dsp:nvSpPr>
      <dsp:spPr>
        <a:xfrm>
          <a:off x="0" y="0"/>
          <a:ext cx="1200329" cy="1200329"/>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79DE9B-FC7C-4296-902F-6AE5ADE79A6A}">
      <dsp:nvSpPr>
        <dsp:cNvPr id="0" name=""/>
        <dsp:cNvSpPr/>
      </dsp:nvSpPr>
      <dsp:spPr>
        <a:xfrm>
          <a:off x="600164" y="0"/>
          <a:ext cx="2778918" cy="1200329"/>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Staff Training – Live crisis scenario training, Clear roles and responsibilities and peer discussion’s </a:t>
          </a:r>
        </a:p>
      </dsp:txBody>
      <dsp:txXfrm>
        <a:off x="600164" y="0"/>
        <a:ext cx="2778918" cy="1200329"/>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5F56F8-48C9-4B3A-B5BD-87790F973CE9}">
      <dsp:nvSpPr>
        <dsp:cNvPr id="0" name=""/>
        <dsp:cNvSpPr/>
      </dsp:nvSpPr>
      <dsp:spPr>
        <a:xfrm>
          <a:off x="0" y="0"/>
          <a:ext cx="1477328" cy="1477328"/>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6F3890-AD22-4322-8C9E-DB8A60F0A330}">
      <dsp:nvSpPr>
        <dsp:cNvPr id="0" name=""/>
        <dsp:cNvSpPr/>
      </dsp:nvSpPr>
      <dsp:spPr>
        <a:xfrm>
          <a:off x="738664" y="0"/>
          <a:ext cx="2899272" cy="1477328"/>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Staff Familiarisation – Clear knowledge of plans, escape routes and emergency equipment such as first air and fire equipment </a:t>
          </a:r>
        </a:p>
      </dsp:txBody>
      <dsp:txXfrm>
        <a:off x="738664" y="0"/>
        <a:ext cx="2899272" cy="1477328"/>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D789EB-8C8B-40FE-85F5-AA840236968F}">
      <dsp:nvSpPr>
        <dsp:cNvPr id="0" name=""/>
        <dsp:cNvSpPr/>
      </dsp:nvSpPr>
      <dsp:spPr>
        <a:xfrm>
          <a:off x="-203150" y="0"/>
          <a:ext cx="1754326" cy="1754326"/>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22DDBA-47B6-4291-A57F-506402425346}">
      <dsp:nvSpPr>
        <dsp:cNvPr id="0" name=""/>
        <dsp:cNvSpPr/>
      </dsp:nvSpPr>
      <dsp:spPr>
        <a:xfrm>
          <a:off x="670679" y="0"/>
          <a:ext cx="2501919" cy="1754326"/>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Event Brief’s and Debriefs –Ensure roles and responsibilities clear, Address risks and lessons learnt if a crisis does occur for future safety </a:t>
          </a:r>
        </a:p>
      </dsp:txBody>
      <dsp:txXfrm>
        <a:off x="670679" y="0"/>
        <a:ext cx="2501919" cy="175432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3B0A39-13D8-4777-9A24-067707E1B474}">
      <dsp:nvSpPr>
        <dsp:cNvPr id="0" name=""/>
        <dsp:cNvSpPr/>
      </dsp:nvSpPr>
      <dsp:spPr>
        <a:xfrm>
          <a:off x="-334304" y="21753"/>
          <a:ext cx="1754325" cy="1754325"/>
        </a:xfrm>
        <a:prstGeom prst="pie">
          <a:avLst>
            <a:gd name="adj1" fmla="val 5400000"/>
            <a:gd name="adj2" fmla="val 1620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673079-F15C-49D2-915A-0E14C499CE80}">
      <dsp:nvSpPr>
        <dsp:cNvPr id="0" name=""/>
        <dsp:cNvSpPr/>
      </dsp:nvSpPr>
      <dsp:spPr>
        <a:xfrm>
          <a:off x="487318" y="0"/>
          <a:ext cx="2396978" cy="1754325"/>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Updating documentation – To reflect where new training is needed, new legislation change’s staff responsibilities and new potential risk’s </a:t>
          </a:r>
        </a:p>
      </dsp:txBody>
      <dsp:txXfrm>
        <a:off x="487318" y="0"/>
        <a:ext cx="2396978" cy="175432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B8C5301-860E-46CB-BE7F-C203F6DC3EE1}" type="datetimeFigureOut">
              <a:rPr lang="en-GB" smtClean="0"/>
              <a:t>29/11/2025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3377770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8C5301-860E-46CB-BE7F-C203F6DC3EE1}" type="datetimeFigureOut">
              <a:rPr lang="en-GB" smtClean="0"/>
              <a:t>29/11/2025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687017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8C5301-860E-46CB-BE7F-C203F6DC3EE1}" type="datetimeFigureOut">
              <a:rPr lang="en-GB" smtClean="0"/>
              <a:t>29/11/2025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37053775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8C5301-860E-46CB-BE7F-C203F6DC3EE1}" type="datetimeFigureOut">
              <a:rPr lang="en-GB" smtClean="0"/>
              <a:t>29/11/2025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2251383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8C5301-860E-46CB-BE7F-C203F6DC3EE1}" type="datetimeFigureOut">
              <a:rPr lang="en-GB" smtClean="0"/>
              <a:t>29/11/2025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1372445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B8C5301-860E-46CB-BE7F-C203F6DC3EE1}" type="datetimeFigureOut">
              <a:rPr lang="en-GB" smtClean="0"/>
              <a:t>29/11/2025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3688521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8C5301-860E-46CB-BE7F-C203F6DC3EE1}" type="datetimeFigureOut">
              <a:rPr lang="en-GB" smtClean="0"/>
              <a:t>29/11/2025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4128985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B8C5301-860E-46CB-BE7F-C203F6DC3EE1}" type="datetimeFigureOut">
              <a:rPr lang="en-GB" smtClean="0"/>
              <a:t>29/11/2025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3503457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8C5301-860E-46CB-BE7F-C203F6DC3EE1}" type="datetimeFigureOut">
              <a:rPr lang="en-GB" smtClean="0"/>
              <a:t>29/11/2025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793140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8C5301-860E-46CB-BE7F-C203F6DC3EE1}" type="datetimeFigureOut">
              <a:rPr lang="en-GB" smtClean="0"/>
              <a:t>29/11/2025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2487903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8C5301-860E-46CB-BE7F-C203F6DC3EE1}" type="datetimeFigureOut">
              <a:rPr lang="en-GB" smtClean="0"/>
              <a:t>29/11/2025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1AFB-CD16-4791-89D8-075017FB4C6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619865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8C5301-860E-46CB-BE7F-C203F6DC3EE1}" type="datetimeFigureOut">
              <a:rPr lang="en-GB" smtClean="0"/>
              <a:t>29/11/2025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2373659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8C5301-860E-46CB-BE7F-C203F6DC3EE1}" type="datetimeFigureOut">
              <a:rPr lang="en-GB" smtClean="0"/>
              <a:t>29/11/2025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1AFB-CD16-4791-89D8-075017FB4C6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272564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8C5301-860E-46CB-BE7F-C203F6DC3EE1}" type="datetimeFigureOut">
              <a:rPr lang="en-GB" smtClean="0"/>
              <a:t>29/11/2025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18264479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8C5301-860E-46CB-BE7F-C203F6DC3EE1}" type="datetimeFigureOut">
              <a:rPr lang="en-GB" smtClean="0"/>
              <a:t>29/11/2025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28280783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8C5301-860E-46CB-BE7F-C203F6DC3EE1}" type="datetimeFigureOut">
              <a:rPr lang="en-GB" smtClean="0"/>
              <a:t>29/11/2025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1AFB-CD16-4791-89D8-075017FB4C62}" type="slidenum">
              <a:rPr lang="en-GB" smtClean="0"/>
              <a:t>‹#›</a:t>
            </a:fld>
            <a:endParaRPr lang="en-GB"/>
          </a:p>
        </p:txBody>
      </p:sp>
    </p:spTree>
    <p:extLst>
      <p:ext uri="{BB962C8B-B14F-4D97-AF65-F5344CB8AC3E}">
        <p14:creationId xmlns:p14="http://schemas.microsoft.com/office/powerpoint/2010/main" val="1951631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B8C5301-860E-46CB-BE7F-C203F6DC3EE1}" type="datetimeFigureOut">
              <a:rPr lang="en-GB" smtClean="0"/>
              <a:t>29/11/2025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0891AFB-CD16-4791-89D8-075017FB4C62}" type="slidenum">
              <a:rPr lang="en-GB" smtClean="0"/>
              <a:t>‹#›</a:t>
            </a:fld>
            <a:endParaRPr lang="en-GB"/>
          </a:p>
        </p:txBody>
      </p:sp>
    </p:spTree>
    <p:extLst>
      <p:ext uri="{BB962C8B-B14F-4D97-AF65-F5344CB8AC3E}">
        <p14:creationId xmlns:p14="http://schemas.microsoft.com/office/powerpoint/2010/main" val="3989929545"/>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18" Type="http://schemas.microsoft.com/office/2007/relationships/diagramDrawing" Target="../diagrams/drawing3.xml"/><Relationship Id="rId3" Type="http://schemas.openxmlformats.org/officeDocument/2006/relationships/image" Target="../media/image3.jpeg"/><Relationship Id="rId7" Type="http://schemas.openxmlformats.org/officeDocument/2006/relationships/diagramColors" Target="../diagrams/colors1.xml"/><Relationship Id="rId12" Type="http://schemas.openxmlformats.org/officeDocument/2006/relationships/diagramColors" Target="../diagrams/colors2.xml"/><Relationship Id="rId17" Type="http://schemas.openxmlformats.org/officeDocument/2006/relationships/diagramColors" Target="../diagrams/colors3.xml"/><Relationship Id="rId2" Type="http://schemas.openxmlformats.org/officeDocument/2006/relationships/image" Target="../media/image2.jpeg"/><Relationship Id="rId16" Type="http://schemas.openxmlformats.org/officeDocument/2006/relationships/diagramQuickStyle" Target="../diagrams/quickStyl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5" Type="http://schemas.openxmlformats.org/officeDocument/2006/relationships/diagramLayout" Target="../diagrams/layout3.xml"/><Relationship Id="rId10" Type="http://schemas.openxmlformats.org/officeDocument/2006/relationships/diagramLayout" Target="../diagrams/layout2.xml"/><Relationship Id="rId19" Type="http://schemas.openxmlformats.org/officeDocument/2006/relationships/image" Target="../media/image4.jpeg"/><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diagramData" Target="../diagrams/data3.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4.xml"/><Relationship Id="rId13" Type="http://schemas.openxmlformats.org/officeDocument/2006/relationships/diagramColors" Target="../diagrams/colors5.xml"/><Relationship Id="rId18" Type="http://schemas.openxmlformats.org/officeDocument/2006/relationships/diagramColors" Target="../diagrams/colors6.xml"/><Relationship Id="rId3" Type="http://schemas.openxmlformats.org/officeDocument/2006/relationships/image" Target="../media/image5.jpeg"/><Relationship Id="rId7" Type="http://schemas.openxmlformats.org/officeDocument/2006/relationships/diagramQuickStyle" Target="../diagrams/quickStyle4.xml"/><Relationship Id="rId12" Type="http://schemas.openxmlformats.org/officeDocument/2006/relationships/diagramQuickStyle" Target="../diagrams/quickStyle5.xml"/><Relationship Id="rId17" Type="http://schemas.openxmlformats.org/officeDocument/2006/relationships/diagramQuickStyle" Target="../diagrams/quickStyle6.xml"/><Relationship Id="rId2" Type="http://schemas.openxmlformats.org/officeDocument/2006/relationships/image" Target="../media/image3.jpeg"/><Relationship Id="rId16" Type="http://schemas.openxmlformats.org/officeDocument/2006/relationships/diagramLayout" Target="../diagrams/layout6.xml"/><Relationship Id="rId1" Type="http://schemas.openxmlformats.org/officeDocument/2006/relationships/slideLayout" Target="../slideLayouts/slideLayout2.xml"/><Relationship Id="rId6" Type="http://schemas.openxmlformats.org/officeDocument/2006/relationships/diagramLayout" Target="../diagrams/layout4.xml"/><Relationship Id="rId11" Type="http://schemas.openxmlformats.org/officeDocument/2006/relationships/diagramLayout" Target="../diagrams/layout5.xml"/><Relationship Id="rId5" Type="http://schemas.openxmlformats.org/officeDocument/2006/relationships/diagramData" Target="../diagrams/data4.xml"/><Relationship Id="rId15" Type="http://schemas.openxmlformats.org/officeDocument/2006/relationships/diagramData" Target="../diagrams/data6.xml"/><Relationship Id="rId10" Type="http://schemas.openxmlformats.org/officeDocument/2006/relationships/diagramData" Target="../diagrams/data5.xml"/><Relationship Id="rId19" Type="http://schemas.microsoft.com/office/2007/relationships/diagramDrawing" Target="../diagrams/drawing6.xml"/><Relationship Id="rId4" Type="http://schemas.openxmlformats.org/officeDocument/2006/relationships/image" Target="../media/image6.png"/><Relationship Id="rId9" Type="http://schemas.microsoft.com/office/2007/relationships/diagramDrawing" Target="../diagrams/drawing4.xml"/><Relationship Id="rId14" Type="http://schemas.microsoft.com/office/2007/relationships/diagramDrawing" Target="../diagrams/drawing5.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8.xml"/><Relationship Id="rId13" Type="http://schemas.openxmlformats.org/officeDocument/2006/relationships/diagramData" Target="../diagrams/data9.xml"/><Relationship Id="rId18" Type="http://schemas.openxmlformats.org/officeDocument/2006/relationships/image" Target="../media/image7.png"/><Relationship Id="rId3" Type="http://schemas.openxmlformats.org/officeDocument/2006/relationships/diagramData" Target="../diagrams/data7.xml"/><Relationship Id="rId7" Type="http://schemas.microsoft.com/office/2007/relationships/diagramDrawing" Target="../diagrams/drawing7.xml"/><Relationship Id="rId12" Type="http://schemas.microsoft.com/office/2007/relationships/diagramDrawing" Target="../diagrams/drawing8.xml"/><Relationship Id="rId17" Type="http://schemas.microsoft.com/office/2007/relationships/diagramDrawing" Target="../diagrams/drawing9.xml"/><Relationship Id="rId2" Type="http://schemas.openxmlformats.org/officeDocument/2006/relationships/image" Target="../media/image3.jpeg"/><Relationship Id="rId16" Type="http://schemas.openxmlformats.org/officeDocument/2006/relationships/diagramColors" Target="../diagrams/colors9.xml"/><Relationship Id="rId1" Type="http://schemas.openxmlformats.org/officeDocument/2006/relationships/slideLayout" Target="../slideLayouts/slideLayout2.xml"/><Relationship Id="rId6" Type="http://schemas.openxmlformats.org/officeDocument/2006/relationships/diagramColors" Target="../diagrams/colors7.xml"/><Relationship Id="rId11" Type="http://schemas.openxmlformats.org/officeDocument/2006/relationships/diagramColors" Target="../diagrams/colors8.xml"/><Relationship Id="rId5" Type="http://schemas.openxmlformats.org/officeDocument/2006/relationships/diagramQuickStyle" Target="../diagrams/quickStyle7.xml"/><Relationship Id="rId15" Type="http://schemas.openxmlformats.org/officeDocument/2006/relationships/diagramQuickStyle" Target="../diagrams/quickStyle9.xml"/><Relationship Id="rId10" Type="http://schemas.openxmlformats.org/officeDocument/2006/relationships/diagramQuickStyle" Target="../diagrams/quickStyle8.xml"/><Relationship Id="rId4" Type="http://schemas.openxmlformats.org/officeDocument/2006/relationships/diagramLayout" Target="../diagrams/layout7.xml"/><Relationship Id="rId9" Type="http://schemas.openxmlformats.org/officeDocument/2006/relationships/diagramLayout" Target="../diagrams/layout8.xml"/><Relationship Id="rId14" Type="http://schemas.openxmlformats.org/officeDocument/2006/relationships/diagramLayout" Target="../diagrams/layout9.xml"/></Relationships>
</file>

<file path=ppt/slides/_rels/slide5.xml.rels><?xml version="1.0" encoding="UTF-8" standalone="yes"?>
<Relationships xmlns="http://schemas.openxmlformats.org/package/2006/relationships"><Relationship Id="rId8" Type="http://schemas.microsoft.com/office/2007/relationships/diagramDrawing" Target="../diagrams/drawing10.xml"/><Relationship Id="rId13" Type="http://schemas.openxmlformats.org/officeDocument/2006/relationships/diagramColors" Target="../diagrams/colors11.xml"/><Relationship Id="rId18" Type="http://schemas.openxmlformats.org/officeDocument/2006/relationships/diagramColors" Target="../diagrams/colors12.xml"/><Relationship Id="rId3" Type="http://schemas.openxmlformats.org/officeDocument/2006/relationships/image" Target="../media/image8.jpeg"/><Relationship Id="rId21" Type="http://schemas.openxmlformats.org/officeDocument/2006/relationships/diagramLayout" Target="../diagrams/layout13.xml"/><Relationship Id="rId7" Type="http://schemas.openxmlformats.org/officeDocument/2006/relationships/diagramColors" Target="../diagrams/colors10.xml"/><Relationship Id="rId12" Type="http://schemas.openxmlformats.org/officeDocument/2006/relationships/diagramQuickStyle" Target="../diagrams/quickStyle11.xml"/><Relationship Id="rId17" Type="http://schemas.openxmlformats.org/officeDocument/2006/relationships/diagramQuickStyle" Target="../diagrams/quickStyle12.xml"/><Relationship Id="rId2" Type="http://schemas.openxmlformats.org/officeDocument/2006/relationships/image" Target="../media/image3.jpeg"/><Relationship Id="rId16" Type="http://schemas.openxmlformats.org/officeDocument/2006/relationships/diagramLayout" Target="../diagrams/layout12.xml"/><Relationship Id="rId20" Type="http://schemas.openxmlformats.org/officeDocument/2006/relationships/diagramData" Target="../diagrams/data13.xml"/><Relationship Id="rId1" Type="http://schemas.openxmlformats.org/officeDocument/2006/relationships/slideLayout" Target="../slideLayouts/slideLayout2.xml"/><Relationship Id="rId6" Type="http://schemas.openxmlformats.org/officeDocument/2006/relationships/diagramQuickStyle" Target="../diagrams/quickStyle10.xml"/><Relationship Id="rId11" Type="http://schemas.openxmlformats.org/officeDocument/2006/relationships/diagramLayout" Target="../diagrams/layout11.xml"/><Relationship Id="rId24" Type="http://schemas.microsoft.com/office/2007/relationships/diagramDrawing" Target="../diagrams/drawing13.xml"/><Relationship Id="rId5" Type="http://schemas.openxmlformats.org/officeDocument/2006/relationships/diagramLayout" Target="../diagrams/layout10.xml"/><Relationship Id="rId15" Type="http://schemas.openxmlformats.org/officeDocument/2006/relationships/diagramData" Target="../diagrams/data12.xml"/><Relationship Id="rId23" Type="http://schemas.openxmlformats.org/officeDocument/2006/relationships/diagramColors" Target="../diagrams/colors13.xml"/><Relationship Id="rId10" Type="http://schemas.openxmlformats.org/officeDocument/2006/relationships/diagramData" Target="../diagrams/data11.xml"/><Relationship Id="rId19" Type="http://schemas.microsoft.com/office/2007/relationships/diagramDrawing" Target="../diagrams/drawing12.xml"/><Relationship Id="rId4" Type="http://schemas.openxmlformats.org/officeDocument/2006/relationships/diagramData" Target="../diagrams/data10.xml"/><Relationship Id="rId9" Type="http://schemas.openxmlformats.org/officeDocument/2006/relationships/image" Target="../media/image9.jpeg"/><Relationship Id="rId14" Type="http://schemas.microsoft.com/office/2007/relationships/diagramDrawing" Target="../diagrams/drawing11.xml"/><Relationship Id="rId22" Type="http://schemas.openxmlformats.org/officeDocument/2006/relationships/diagramQuickStyle" Target="../diagrams/quickStyle13.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15.xml"/><Relationship Id="rId13" Type="http://schemas.openxmlformats.org/officeDocument/2006/relationships/image" Target="../media/image10.png"/><Relationship Id="rId18" Type="http://schemas.microsoft.com/office/2007/relationships/diagramDrawing" Target="../diagrams/drawing16.xml"/><Relationship Id="rId3" Type="http://schemas.openxmlformats.org/officeDocument/2006/relationships/diagramData" Target="../diagrams/data14.xml"/><Relationship Id="rId21" Type="http://schemas.openxmlformats.org/officeDocument/2006/relationships/diagramQuickStyle" Target="../diagrams/quickStyle17.xml"/><Relationship Id="rId7" Type="http://schemas.microsoft.com/office/2007/relationships/diagramDrawing" Target="../diagrams/drawing14.xml"/><Relationship Id="rId12" Type="http://schemas.microsoft.com/office/2007/relationships/diagramDrawing" Target="../diagrams/drawing15.xml"/><Relationship Id="rId17" Type="http://schemas.openxmlformats.org/officeDocument/2006/relationships/diagramColors" Target="../diagrams/colors16.xml"/><Relationship Id="rId2" Type="http://schemas.openxmlformats.org/officeDocument/2006/relationships/image" Target="../media/image3.jpeg"/><Relationship Id="rId16" Type="http://schemas.openxmlformats.org/officeDocument/2006/relationships/diagramQuickStyle" Target="../diagrams/quickStyle16.xml"/><Relationship Id="rId20" Type="http://schemas.openxmlformats.org/officeDocument/2006/relationships/diagramLayout" Target="../diagrams/layout17.xml"/><Relationship Id="rId1" Type="http://schemas.openxmlformats.org/officeDocument/2006/relationships/slideLayout" Target="../slideLayouts/slideLayout2.xml"/><Relationship Id="rId6" Type="http://schemas.openxmlformats.org/officeDocument/2006/relationships/diagramColors" Target="../diagrams/colors14.xml"/><Relationship Id="rId11" Type="http://schemas.openxmlformats.org/officeDocument/2006/relationships/diagramColors" Target="../diagrams/colors15.xml"/><Relationship Id="rId5" Type="http://schemas.openxmlformats.org/officeDocument/2006/relationships/diagramQuickStyle" Target="../diagrams/quickStyle14.xml"/><Relationship Id="rId15" Type="http://schemas.openxmlformats.org/officeDocument/2006/relationships/diagramLayout" Target="../diagrams/layout16.xml"/><Relationship Id="rId23" Type="http://schemas.microsoft.com/office/2007/relationships/diagramDrawing" Target="../diagrams/drawing17.xml"/><Relationship Id="rId10" Type="http://schemas.openxmlformats.org/officeDocument/2006/relationships/diagramQuickStyle" Target="../diagrams/quickStyle15.xml"/><Relationship Id="rId19" Type="http://schemas.openxmlformats.org/officeDocument/2006/relationships/diagramData" Target="../diagrams/data17.xml"/><Relationship Id="rId4" Type="http://schemas.openxmlformats.org/officeDocument/2006/relationships/diagramLayout" Target="../diagrams/layout14.xml"/><Relationship Id="rId9" Type="http://schemas.openxmlformats.org/officeDocument/2006/relationships/diagramLayout" Target="../diagrams/layout15.xml"/><Relationship Id="rId14" Type="http://schemas.openxmlformats.org/officeDocument/2006/relationships/diagramData" Target="../diagrams/data16.xml"/><Relationship Id="rId22" Type="http://schemas.openxmlformats.org/officeDocument/2006/relationships/diagramColors" Target="../diagrams/colors17.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19.xml"/><Relationship Id="rId13" Type="http://schemas.openxmlformats.org/officeDocument/2006/relationships/diagramData" Target="../diagrams/data20.xml"/><Relationship Id="rId18" Type="http://schemas.openxmlformats.org/officeDocument/2006/relationships/image" Target="../media/image11.jpeg"/><Relationship Id="rId3" Type="http://schemas.openxmlformats.org/officeDocument/2006/relationships/diagramData" Target="../diagrams/data18.xml"/><Relationship Id="rId7" Type="http://schemas.microsoft.com/office/2007/relationships/diagramDrawing" Target="../diagrams/drawing18.xml"/><Relationship Id="rId12" Type="http://schemas.microsoft.com/office/2007/relationships/diagramDrawing" Target="../diagrams/drawing19.xml"/><Relationship Id="rId17" Type="http://schemas.microsoft.com/office/2007/relationships/diagramDrawing" Target="../diagrams/drawing20.xml"/><Relationship Id="rId2" Type="http://schemas.openxmlformats.org/officeDocument/2006/relationships/image" Target="../media/image3.jpeg"/><Relationship Id="rId16" Type="http://schemas.openxmlformats.org/officeDocument/2006/relationships/diagramColors" Target="../diagrams/colors20.xml"/><Relationship Id="rId1" Type="http://schemas.openxmlformats.org/officeDocument/2006/relationships/slideLayout" Target="../slideLayouts/slideLayout2.xml"/><Relationship Id="rId6" Type="http://schemas.openxmlformats.org/officeDocument/2006/relationships/diagramColors" Target="../diagrams/colors18.xml"/><Relationship Id="rId11" Type="http://schemas.openxmlformats.org/officeDocument/2006/relationships/diagramColors" Target="../diagrams/colors19.xml"/><Relationship Id="rId5" Type="http://schemas.openxmlformats.org/officeDocument/2006/relationships/diagramQuickStyle" Target="../diagrams/quickStyle18.xml"/><Relationship Id="rId15" Type="http://schemas.openxmlformats.org/officeDocument/2006/relationships/diagramQuickStyle" Target="../diagrams/quickStyle20.xml"/><Relationship Id="rId10" Type="http://schemas.openxmlformats.org/officeDocument/2006/relationships/diagramQuickStyle" Target="../diagrams/quickStyle19.xml"/><Relationship Id="rId4" Type="http://schemas.openxmlformats.org/officeDocument/2006/relationships/diagramLayout" Target="../diagrams/layout18.xml"/><Relationship Id="rId9" Type="http://schemas.openxmlformats.org/officeDocument/2006/relationships/diagramLayout" Target="../diagrams/layout19.xml"/><Relationship Id="rId14" Type="http://schemas.openxmlformats.org/officeDocument/2006/relationships/diagramLayout" Target="../diagrams/layout20.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22.xml"/><Relationship Id="rId13" Type="http://schemas.openxmlformats.org/officeDocument/2006/relationships/diagramData" Target="../diagrams/data23.xml"/><Relationship Id="rId18" Type="http://schemas.openxmlformats.org/officeDocument/2006/relationships/diagramData" Target="../diagrams/data24.xml"/><Relationship Id="rId3" Type="http://schemas.openxmlformats.org/officeDocument/2006/relationships/diagramData" Target="../diagrams/data21.xml"/><Relationship Id="rId21" Type="http://schemas.openxmlformats.org/officeDocument/2006/relationships/diagramColors" Target="../diagrams/colors24.xml"/><Relationship Id="rId7" Type="http://schemas.microsoft.com/office/2007/relationships/diagramDrawing" Target="../diagrams/drawing21.xml"/><Relationship Id="rId12" Type="http://schemas.microsoft.com/office/2007/relationships/diagramDrawing" Target="../diagrams/drawing22.xml"/><Relationship Id="rId17" Type="http://schemas.microsoft.com/office/2007/relationships/diagramDrawing" Target="../diagrams/drawing23.xml"/><Relationship Id="rId2" Type="http://schemas.openxmlformats.org/officeDocument/2006/relationships/image" Target="../media/image3.jpeg"/><Relationship Id="rId16" Type="http://schemas.openxmlformats.org/officeDocument/2006/relationships/diagramColors" Target="../diagrams/colors23.xml"/><Relationship Id="rId20" Type="http://schemas.openxmlformats.org/officeDocument/2006/relationships/diagramQuickStyle" Target="../diagrams/quickStyle24.xml"/><Relationship Id="rId1" Type="http://schemas.openxmlformats.org/officeDocument/2006/relationships/slideLayout" Target="../slideLayouts/slideLayout2.xml"/><Relationship Id="rId6" Type="http://schemas.openxmlformats.org/officeDocument/2006/relationships/diagramColors" Target="../diagrams/colors21.xml"/><Relationship Id="rId11" Type="http://schemas.openxmlformats.org/officeDocument/2006/relationships/diagramColors" Target="../diagrams/colors22.xml"/><Relationship Id="rId24" Type="http://schemas.openxmlformats.org/officeDocument/2006/relationships/image" Target="../media/image13.png"/><Relationship Id="rId5" Type="http://schemas.openxmlformats.org/officeDocument/2006/relationships/diagramQuickStyle" Target="../diagrams/quickStyle21.xml"/><Relationship Id="rId15" Type="http://schemas.openxmlformats.org/officeDocument/2006/relationships/diagramQuickStyle" Target="../diagrams/quickStyle23.xml"/><Relationship Id="rId23" Type="http://schemas.openxmlformats.org/officeDocument/2006/relationships/image" Target="../media/image12.jpeg"/><Relationship Id="rId10" Type="http://schemas.openxmlformats.org/officeDocument/2006/relationships/diagramQuickStyle" Target="../diagrams/quickStyle22.xml"/><Relationship Id="rId19" Type="http://schemas.openxmlformats.org/officeDocument/2006/relationships/diagramLayout" Target="../diagrams/layout24.xml"/><Relationship Id="rId4" Type="http://schemas.openxmlformats.org/officeDocument/2006/relationships/diagramLayout" Target="../diagrams/layout21.xml"/><Relationship Id="rId9" Type="http://schemas.openxmlformats.org/officeDocument/2006/relationships/diagramLayout" Target="../diagrams/layout22.xml"/><Relationship Id="rId14" Type="http://schemas.openxmlformats.org/officeDocument/2006/relationships/diagramLayout" Target="../diagrams/layout23.xml"/><Relationship Id="rId22" Type="http://schemas.microsoft.com/office/2007/relationships/diagramDrawing" Target="../diagrams/drawing24.xml"/></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26.xml"/><Relationship Id="rId13" Type="http://schemas.openxmlformats.org/officeDocument/2006/relationships/diagramData" Target="../diagrams/data27.xml"/><Relationship Id="rId18" Type="http://schemas.openxmlformats.org/officeDocument/2006/relationships/diagramData" Target="../diagrams/data28.xml"/><Relationship Id="rId26" Type="http://schemas.openxmlformats.org/officeDocument/2006/relationships/diagramColors" Target="../diagrams/colors29.xml"/><Relationship Id="rId3" Type="http://schemas.openxmlformats.org/officeDocument/2006/relationships/diagramData" Target="../diagrams/data25.xml"/><Relationship Id="rId21" Type="http://schemas.openxmlformats.org/officeDocument/2006/relationships/diagramColors" Target="../diagrams/colors28.xml"/><Relationship Id="rId7" Type="http://schemas.microsoft.com/office/2007/relationships/diagramDrawing" Target="../diagrams/drawing25.xml"/><Relationship Id="rId12" Type="http://schemas.microsoft.com/office/2007/relationships/diagramDrawing" Target="../diagrams/drawing26.xml"/><Relationship Id="rId17" Type="http://schemas.microsoft.com/office/2007/relationships/diagramDrawing" Target="../diagrams/drawing27.xml"/><Relationship Id="rId25" Type="http://schemas.openxmlformats.org/officeDocument/2006/relationships/diagramQuickStyle" Target="../diagrams/quickStyle29.xml"/><Relationship Id="rId2" Type="http://schemas.openxmlformats.org/officeDocument/2006/relationships/image" Target="../media/image3.jpeg"/><Relationship Id="rId16" Type="http://schemas.openxmlformats.org/officeDocument/2006/relationships/diagramColors" Target="../diagrams/colors27.xml"/><Relationship Id="rId20" Type="http://schemas.openxmlformats.org/officeDocument/2006/relationships/diagramQuickStyle" Target="../diagrams/quickStyle28.xml"/><Relationship Id="rId29"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diagramColors" Target="../diagrams/colors25.xml"/><Relationship Id="rId11" Type="http://schemas.openxmlformats.org/officeDocument/2006/relationships/diagramColors" Target="../diagrams/colors26.xml"/><Relationship Id="rId24" Type="http://schemas.openxmlformats.org/officeDocument/2006/relationships/diagramLayout" Target="../diagrams/layout29.xml"/><Relationship Id="rId5" Type="http://schemas.openxmlformats.org/officeDocument/2006/relationships/diagramQuickStyle" Target="../diagrams/quickStyle25.xml"/><Relationship Id="rId15" Type="http://schemas.openxmlformats.org/officeDocument/2006/relationships/diagramQuickStyle" Target="../diagrams/quickStyle27.xml"/><Relationship Id="rId23" Type="http://schemas.openxmlformats.org/officeDocument/2006/relationships/diagramData" Target="../diagrams/data29.xml"/><Relationship Id="rId28" Type="http://schemas.openxmlformats.org/officeDocument/2006/relationships/image" Target="../media/image14.jpeg"/><Relationship Id="rId10" Type="http://schemas.openxmlformats.org/officeDocument/2006/relationships/diagramQuickStyle" Target="../diagrams/quickStyle26.xml"/><Relationship Id="rId19" Type="http://schemas.openxmlformats.org/officeDocument/2006/relationships/diagramLayout" Target="../diagrams/layout28.xml"/><Relationship Id="rId4" Type="http://schemas.openxmlformats.org/officeDocument/2006/relationships/diagramLayout" Target="../diagrams/layout25.xml"/><Relationship Id="rId9" Type="http://schemas.openxmlformats.org/officeDocument/2006/relationships/diagramLayout" Target="../diagrams/layout26.xml"/><Relationship Id="rId14" Type="http://schemas.openxmlformats.org/officeDocument/2006/relationships/diagramLayout" Target="../diagrams/layout27.xml"/><Relationship Id="rId22" Type="http://schemas.microsoft.com/office/2007/relationships/diagramDrawing" Target="../diagrams/drawing28.xml"/><Relationship Id="rId27" Type="http://schemas.microsoft.com/office/2007/relationships/diagramDrawing" Target="../diagrams/drawing29.xml"/></Relationships>
</file>

<file path=ppt/slides/_rels/slide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B8498155-3614-3160-309E-BB0B148A5470}"/>
              </a:ext>
            </a:extLst>
          </p:cNvPr>
          <p:cNvPicPr>
            <a:picLocks noChangeAspect="1" noChangeArrowheads="1"/>
          </p:cNvPicPr>
          <p:nvPr/>
        </p:nvPicPr>
        <p:blipFill>
          <a:blip r:embed="rId2">
            <a:duotone>
              <a:schemeClr val="bg2">
                <a:shade val="45000"/>
                <a:satMod val="135000"/>
              </a:schemeClr>
              <a:prstClr val="white"/>
            </a:duotone>
            <a:alphaModFix amt="40000"/>
            <a:extLst>
              <a:ext uri="{28A0092B-C50C-407E-A947-70E740481C1C}">
                <a14:useLocalDpi xmlns:a14="http://schemas.microsoft.com/office/drawing/2010/main" val="0"/>
              </a:ext>
            </a:extLst>
          </a:blip>
          <a:srcRect t="521" b="15209"/>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C322A4A-55C9-9294-9709-0708F087393F}"/>
              </a:ext>
            </a:extLst>
          </p:cNvPr>
          <p:cNvSpPr>
            <a:spLocks noGrp="1"/>
          </p:cNvSpPr>
          <p:nvPr>
            <p:ph type="ctrTitle"/>
          </p:nvPr>
        </p:nvSpPr>
        <p:spPr>
          <a:xfrm>
            <a:off x="1287694" y="1966816"/>
            <a:ext cx="9733231" cy="2481507"/>
          </a:xfrm>
        </p:spPr>
        <p:txBody>
          <a:bodyPr anchor="ctr">
            <a:normAutofit fontScale="90000"/>
          </a:bodyPr>
          <a:lstStyle/>
          <a:p>
            <a:pPr algn="l"/>
            <a:r>
              <a:rPr lang="en-GB" sz="5600" dirty="0">
                <a:solidFill>
                  <a:schemeClr val="tx1"/>
                </a:solidFill>
              </a:rPr>
              <a:t>Pre Event Crisis Review Principality Stadium: Emergency Planning</a:t>
            </a:r>
          </a:p>
        </p:txBody>
      </p:sp>
      <p:sp>
        <p:nvSpPr>
          <p:cNvPr id="3" name="Subtitle 2">
            <a:extLst>
              <a:ext uri="{FF2B5EF4-FFF2-40B4-BE49-F238E27FC236}">
                <a16:creationId xmlns:a16="http://schemas.microsoft.com/office/drawing/2014/main" id="{F34923F3-40F6-AE79-FB88-4EF4D2CAD990}"/>
              </a:ext>
            </a:extLst>
          </p:cNvPr>
          <p:cNvSpPr>
            <a:spLocks noGrp="1"/>
          </p:cNvSpPr>
          <p:nvPr>
            <p:ph type="subTitle" idx="1"/>
          </p:nvPr>
        </p:nvSpPr>
        <p:spPr>
          <a:xfrm>
            <a:off x="1237991" y="4591668"/>
            <a:ext cx="9666314" cy="1316763"/>
          </a:xfrm>
        </p:spPr>
        <p:txBody>
          <a:bodyPr>
            <a:normAutofit/>
          </a:bodyPr>
          <a:lstStyle/>
          <a:p>
            <a:pPr algn="l"/>
            <a:r>
              <a:rPr lang="en-GB" dirty="0">
                <a:solidFill>
                  <a:schemeClr val="tx1"/>
                </a:solidFill>
              </a:rPr>
              <a:t>Presented By Elijah Thomas</a:t>
            </a:r>
          </a:p>
          <a:p>
            <a:pPr algn="l"/>
            <a:r>
              <a:rPr lang="en-GB" dirty="0">
                <a:solidFill>
                  <a:schemeClr val="tx1"/>
                </a:solidFill>
              </a:rPr>
              <a:t>Student number:2313487 </a:t>
            </a:r>
          </a:p>
          <a:p>
            <a:pPr algn="l"/>
            <a:r>
              <a:rPr lang="en-GB" dirty="0">
                <a:solidFill>
                  <a:schemeClr val="tx1"/>
                </a:solidFill>
              </a:rPr>
              <a:t>Module: Crisis Management</a:t>
            </a:r>
          </a:p>
          <a:p>
            <a:pPr algn="l"/>
            <a:endParaRPr lang="en-GB" dirty="0">
              <a:solidFill>
                <a:schemeClr val="tx1"/>
              </a:solidFill>
            </a:endParaRPr>
          </a:p>
        </p:txBody>
      </p:sp>
    </p:spTree>
    <p:extLst>
      <p:ext uri="{BB962C8B-B14F-4D97-AF65-F5344CB8AC3E}">
        <p14:creationId xmlns:p14="http://schemas.microsoft.com/office/powerpoint/2010/main" val="74232099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85E5A-D86D-5C94-BCEB-C3BACE6C7ED5}"/>
              </a:ext>
            </a:extLst>
          </p:cNvPr>
          <p:cNvSpPr>
            <a:spLocks noGrp="1"/>
          </p:cNvSpPr>
          <p:nvPr>
            <p:ph type="title"/>
          </p:nvPr>
        </p:nvSpPr>
        <p:spPr>
          <a:xfrm>
            <a:off x="87399" y="245807"/>
            <a:ext cx="8596668" cy="1320800"/>
          </a:xfrm>
        </p:spPr>
        <p:txBody>
          <a:bodyPr>
            <a:normAutofit/>
          </a:bodyPr>
          <a:lstStyle/>
          <a:p>
            <a:r>
              <a:rPr lang="en-GB" sz="2800" b="1" dirty="0"/>
              <a:t>About Principality Stadium </a:t>
            </a:r>
          </a:p>
        </p:txBody>
      </p:sp>
      <p:pic>
        <p:nvPicPr>
          <p:cNvPr id="2050" name="Picture 2">
            <a:extLst>
              <a:ext uri="{FF2B5EF4-FFF2-40B4-BE49-F238E27FC236}">
                <a16:creationId xmlns:a16="http://schemas.microsoft.com/office/drawing/2014/main" id="{6799044E-E080-BAAD-6688-F945AF78FC2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8320830" y="2986882"/>
            <a:ext cx="3772847" cy="388143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C6B61208-2790-00C0-0962-EE50C79ABE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16062"/>
            <a:ext cx="1441938" cy="144193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Diagram 9">
            <a:extLst>
              <a:ext uri="{FF2B5EF4-FFF2-40B4-BE49-F238E27FC236}">
                <a16:creationId xmlns:a16="http://schemas.microsoft.com/office/drawing/2014/main" id="{4B9FAC2A-647A-78EB-4992-DBD1A6A43751}"/>
              </a:ext>
            </a:extLst>
          </p:cNvPr>
          <p:cNvGraphicFramePr/>
          <p:nvPr>
            <p:extLst>
              <p:ext uri="{D42A27DB-BD31-4B8C-83A1-F6EECF244321}">
                <p14:modId xmlns:p14="http://schemas.microsoft.com/office/powerpoint/2010/main" val="1527539354"/>
              </p:ext>
            </p:extLst>
          </p:nvPr>
        </p:nvGraphicFramePr>
        <p:xfrm>
          <a:off x="371788" y="906207"/>
          <a:ext cx="7757327" cy="14773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1" name="Diagram 10">
            <a:extLst>
              <a:ext uri="{FF2B5EF4-FFF2-40B4-BE49-F238E27FC236}">
                <a16:creationId xmlns:a16="http://schemas.microsoft.com/office/drawing/2014/main" id="{25889947-2083-4E8F-FEB6-9967668C84D8}"/>
              </a:ext>
            </a:extLst>
          </p:cNvPr>
          <p:cNvGraphicFramePr/>
          <p:nvPr>
            <p:extLst>
              <p:ext uri="{D42A27DB-BD31-4B8C-83A1-F6EECF244321}">
                <p14:modId xmlns:p14="http://schemas.microsoft.com/office/powerpoint/2010/main" val="3132900000"/>
              </p:ext>
            </p:extLst>
          </p:nvPr>
        </p:nvGraphicFramePr>
        <p:xfrm>
          <a:off x="371788" y="2576192"/>
          <a:ext cx="7325032" cy="120032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14" name="Diagram 13">
            <a:extLst>
              <a:ext uri="{FF2B5EF4-FFF2-40B4-BE49-F238E27FC236}">
                <a16:creationId xmlns:a16="http://schemas.microsoft.com/office/drawing/2014/main" id="{F63A30DD-3E6E-55EE-1D59-490E3000708D}"/>
              </a:ext>
            </a:extLst>
          </p:cNvPr>
          <p:cNvGraphicFramePr/>
          <p:nvPr>
            <p:extLst>
              <p:ext uri="{D42A27DB-BD31-4B8C-83A1-F6EECF244321}">
                <p14:modId xmlns:p14="http://schemas.microsoft.com/office/powerpoint/2010/main" val="1716582125"/>
              </p:ext>
            </p:extLst>
          </p:nvPr>
        </p:nvGraphicFramePr>
        <p:xfrm>
          <a:off x="371788" y="4031396"/>
          <a:ext cx="7071231" cy="1200329"/>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pic>
        <p:nvPicPr>
          <p:cNvPr id="2057" name="Picture 9">
            <a:extLst>
              <a:ext uri="{FF2B5EF4-FFF2-40B4-BE49-F238E27FC236}">
                <a16:creationId xmlns:a16="http://schemas.microsoft.com/office/drawing/2014/main" id="{F413CF44-F93A-20C7-AFD7-0AC5040D2594}"/>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8738143" y="249795"/>
            <a:ext cx="3082069" cy="213374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199585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F1EEB-3375-D723-A3EF-16A2A2FA835C}"/>
              </a:ext>
            </a:extLst>
          </p:cNvPr>
          <p:cNvSpPr>
            <a:spLocks noGrp="1"/>
          </p:cNvSpPr>
          <p:nvPr>
            <p:ph type="title"/>
          </p:nvPr>
        </p:nvSpPr>
        <p:spPr>
          <a:xfrm>
            <a:off x="0" y="80325"/>
            <a:ext cx="8596668" cy="1320800"/>
          </a:xfrm>
        </p:spPr>
        <p:txBody>
          <a:bodyPr>
            <a:normAutofit/>
          </a:bodyPr>
          <a:lstStyle/>
          <a:p>
            <a:r>
              <a:rPr lang="en-GB" sz="2800" b="1" dirty="0"/>
              <a:t>Roles and Responsibility Of Operation Bronze Command</a:t>
            </a:r>
          </a:p>
        </p:txBody>
      </p:sp>
      <p:pic>
        <p:nvPicPr>
          <p:cNvPr id="5" name="Picture 4">
            <a:extLst>
              <a:ext uri="{FF2B5EF4-FFF2-40B4-BE49-F238E27FC236}">
                <a16:creationId xmlns:a16="http://schemas.microsoft.com/office/drawing/2014/main" id="{04CD32D8-14CB-5856-EE06-34CC043323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16062"/>
            <a:ext cx="1441938" cy="1441938"/>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a:extLst>
              <a:ext uri="{FF2B5EF4-FFF2-40B4-BE49-F238E27FC236}">
                <a16:creationId xmlns:a16="http://schemas.microsoft.com/office/drawing/2014/main" id="{2D07BE8F-A493-1906-6B1B-99B1D96035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9300" y="3878123"/>
            <a:ext cx="4366726" cy="254725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26" name="Picture 2">
            <a:extLst>
              <a:ext uri="{FF2B5EF4-FFF2-40B4-BE49-F238E27FC236}">
                <a16:creationId xmlns:a16="http://schemas.microsoft.com/office/drawing/2014/main" id="{0D0F1ABD-8E2F-DF89-57AE-4D4501AC72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9300" y="857093"/>
            <a:ext cx="4242515" cy="221671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aphicFrame>
        <p:nvGraphicFramePr>
          <p:cNvPr id="4" name="Diagram 3">
            <a:extLst>
              <a:ext uri="{FF2B5EF4-FFF2-40B4-BE49-F238E27FC236}">
                <a16:creationId xmlns:a16="http://schemas.microsoft.com/office/drawing/2014/main" id="{319B48CC-BD12-DD56-03F9-E690129DC11D}"/>
              </a:ext>
            </a:extLst>
          </p:cNvPr>
          <p:cNvGraphicFramePr/>
          <p:nvPr>
            <p:extLst>
              <p:ext uri="{D42A27DB-BD31-4B8C-83A1-F6EECF244321}">
                <p14:modId xmlns:p14="http://schemas.microsoft.com/office/powerpoint/2010/main" val="2407682479"/>
              </p:ext>
            </p:extLst>
          </p:nvPr>
        </p:nvGraphicFramePr>
        <p:xfrm>
          <a:off x="408039" y="1001744"/>
          <a:ext cx="4975122" cy="339212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8" name="Diagram 7">
            <a:extLst>
              <a:ext uri="{FF2B5EF4-FFF2-40B4-BE49-F238E27FC236}">
                <a16:creationId xmlns:a16="http://schemas.microsoft.com/office/drawing/2014/main" id="{302B28AA-9050-DFE3-7A0D-B05EB153B9C3}"/>
              </a:ext>
            </a:extLst>
          </p:cNvPr>
          <p:cNvGraphicFramePr/>
          <p:nvPr>
            <p:extLst>
              <p:ext uri="{D42A27DB-BD31-4B8C-83A1-F6EECF244321}">
                <p14:modId xmlns:p14="http://schemas.microsoft.com/office/powerpoint/2010/main" val="861898982"/>
              </p:ext>
            </p:extLst>
          </p:nvPr>
        </p:nvGraphicFramePr>
        <p:xfrm>
          <a:off x="491613" y="3429000"/>
          <a:ext cx="4807974" cy="1754326"/>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graphicFrame>
        <p:nvGraphicFramePr>
          <p:cNvPr id="10" name="Diagram 9">
            <a:extLst>
              <a:ext uri="{FF2B5EF4-FFF2-40B4-BE49-F238E27FC236}">
                <a16:creationId xmlns:a16="http://schemas.microsoft.com/office/drawing/2014/main" id="{75352C4E-C831-8FC5-513B-A84A2192947A}"/>
              </a:ext>
            </a:extLst>
          </p:cNvPr>
          <p:cNvGraphicFramePr/>
          <p:nvPr/>
        </p:nvGraphicFramePr>
        <p:xfrm>
          <a:off x="1939567" y="5536866"/>
          <a:ext cx="5152103" cy="1200329"/>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spTree>
    <p:extLst>
      <p:ext uri="{BB962C8B-B14F-4D97-AF65-F5344CB8AC3E}">
        <p14:creationId xmlns:p14="http://schemas.microsoft.com/office/powerpoint/2010/main" val="2419920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E272A-7510-60FE-F338-9B4E3DB0F16B}"/>
              </a:ext>
            </a:extLst>
          </p:cNvPr>
          <p:cNvSpPr>
            <a:spLocks noGrp="1"/>
          </p:cNvSpPr>
          <p:nvPr>
            <p:ph type="title"/>
          </p:nvPr>
        </p:nvSpPr>
        <p:spPr>
          <a:xfrm>
            <a:off x="88755" y="199696"/>
            <a:ext cx="8596668" cy="704872"/>
          </a:xfrm>
        </p:spPr>
        <p:txBody>
          <a:bodyPr>
            <a:normAutofit/>
          </a:bodyPr>
          <a:lstStyle/>
          <a:p>
            <a:r>
              <a:rPr lang="en-GB" sz="2800" b="1" dirty="0"/>
              <a:t>Threat Identification and Risk Planning</a:t>
            </a:r>
          </a:p>
        </p:txBody>
      </p:sp>
      <p:pic>
        <p:nvPicPr>
          <p:cNvPr id="4" name="Picture 4">
            <a:extLst>
              <a:ext uri="{FF2B5EF4-FFF2-40B4-BE49-F238E27FC236}">
                <a16:creationId xmlns:a16="http://schemas.microsoft.com/office/drawing/2014/main" id="{DCFC5FCE-1451-8C82-9816-F3074ED9D6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16062"/>
            <a:ext cx="1441938" cy="144193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F803EDF0-8B3B-F481-C59D-DAD551CA0DC4}"/>
              </a:ext>
            </a:extLst>
          </p:cNvPr>
          <p:cNvGraphicFramePr/>
          <p:nvPr>
            <p:extLst>
              <p:ext uri="{D42A27DB-BD31-4B8C-83A1-F6EECF244321}">
                <p14:modId xmlns:p14="http://schemas.microsoft.com/office/powerpoint/2010/main" val="4270036625"/>
              </p:ext>
            </p:extLst>
          </p:nvPr>
        </p:nvGraphicFramePr>
        <p:xfrm>
          <a:off x="194925" y="833285"/>
          <a:ext cx="6922180" cy="923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Diagram 8">
            <a:extLst>
              <a:ext uri="{FF2B5EF4-FFF2-40B4-BE49-F238E27FC236}">
                <a16:creationId xmlns:a16="http://schemas.microsoft.com/office/drawing/2014/main" id="{8DB15CF7-8FD7-2DA0-83B7-B17E282EE06F}"/>
              </a:ext>
            </a:extLst>
          </p:cNvPr>
          <p:cNvGraphicFramePr/>
          <p:nvPr>
            <p:extLst>
              <p:ext uri="{D42A27DB-BD31-4B8C-83A1-F6EECF244321}">
                <p14:modId xmlns:p14="http://schemas.microsoft.com/office/powerpoint/2010/main" val="3339831851"/>
              </p:ext>
            </p:extLst>
          </p:nvPr>
        </p:nvGraphicFramePr>
        <p:xfrm>
          <a:off x="204892" y="1756615"/>
          <a:ext cx="7452851" cy="355681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2" name="Diagram 11">
            <a:extLst>
              <a:ext uri="{FF2B5EF4-FFF2-40B4-BE49-F238E27FC236}">
                <a16:creationId xmlns:a16="http://schemas.microsoft.com/office/drawing/2014/main" id="{30901472-5F2F-B4A2-0789-65C380AE5E0E}"/>
              </a:ext>
            </a:extLst>
          </p:cNvPr>
          <p:cNvGraphicFramePr/>
          <p:nvPr/>
        </p:nvGraphicFramePr>
        <p:xfrm>
          <a:off x="7881833" y="552132"/>
          <a:ext cx="3798890" cy="175432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Picture 13">
            <a:extLst>
              <a:ext uri="{FF2B5EF4-FFF2-40B4-BE49-F238E27FC236}">
                <a16:creationId xmlns:a16="http://schemas.microsoft.com/office/drawing/2014/main" id="{63CFD39D-054E-2625-756F-1EE87F798FB6}"/>
              </a:ext>
            </a:extLst>
          </p:cNvPr>
          <p:cNvPicPr>
            <a:picLocks noChangeAspect="1"/>
          </p:cNvPicPr>
          <p:nvPr/>
        </p:nvPicPr>
        <p:blipFill>
          <a:blip r:embed="rId18"/>
          <a:stretch>
            <a:fillRect/>
          </a:stretch>
        </p:blipFill>
        <p:spPr>
          <a:xfrm>
            <a:off x="7881833" y="3324829"/>
            <a:ext cx="3987274" cy="2981039"/>
          </a:xfrm>
          <a:prstGeom prst="rect">
            <a:avLst/>
          </a:prstGeom>
        </p:spPr>
      </p:pic>
    </p:spTree>
    <p:extLst>
      <p:ext uri="{BB962C8B-B14F-4D97-AF65-F5344CB8AC3E}">
        <p14:creationId xmlns:p14="http://schemas.microsoft.com/office/powerpoint/2010/main" val="1867340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9F48D-85BD-3A9C-5CBE-D6AA8BD372AB}"/>
              </a:ext>
            </a:extLst>
          </p:cNvPr>
          <p:cNvSpPr>
            <a:spLocks noGrp="1"/>
          </p:cNvSpPr>
          <p:nvPr>
            <p:ph type="title"/>
          </p:nvPr>
        </p:nvSpPr>
        <p:spPr>
          <a:xfrm>
            <a:off x="109775" y="136634"/>
            <a:ext cx="8596668" cy="1320800"/>
          </a:xfrm>
        </p:spPr>
        <p:txBody>
          <a:bodyPr>
            <a:normAutofit/>
          </a:bodyPr>
          <a:lstStyle/>
          <a:p>
            <a:r>
              <a:rPr lang="en-GB" sz="2800" b="1" dirty="0"/>
              <a:t>Operational Planning and Site Onboarding</a:t>
            </a:r>
          </a:p>
        </p:txBody>
      </p:sp>
      <p:pic>
        <p:nvPicPr>
          <p:cNvPr id="4" name="Picture 4">
            <a:extLst>
              <a:ext uri="{FF2B5EF4-FFF2-40B4-BE49-F238E27FC236}">
                <a16:creationId xmlns:a16="http://schemas.microsoft.com/office/drawing/2014/main" id="{015CB1D8-6F53-A5EC-4965-2B712C6E2F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16062"/>
            <a:ext cx="1441938" cy="144193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a:extLst>
              <a:ext uri="{FF2B5EF4-FFF2-40B4-BE49-F238E27FC236}">
                <a16:creationId xmlns:a16="http://schemas.microsoft.com/office/drawing/2014/main" id="{E764BF2F-EEBC-D7DA-995A-C36AAE8FA3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9562" y="3670275"/>
            <a:ext cx="5132438" cy="318772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a:extLst>
              <a:ext uri="{FF2B5EF4-FFF2-40B4-BE49-F238E27FC236}">
                <a16:creationId xmlns:a16="http://schemas.microsoft.com/office/drawing/2014/main" id="{456E8E1C-EF6E-E8CA-1D38-B82BDB893D2D}"/>
              </a:ext>
            </a:extLst>
          </p:cNvPr>
          <p:cNvGraphicFramePr/>
          <p:nvPr>
            <p:extLst>
              <p:ext uri="{D42A27DB-BD31-4B8C-83A1-F6EECF244321}">
                <p14:modId xmlns:p14="http://schemas.microsoft.com/office/powerpoint/2010/main" val="2162801665"/>
              </p:ext>
            </p:extLst>
          </p:nvPr>
        </p:nvGraphicFramePr>
        <p:xfrm>
          <a:off x="275304" y="912447"/>
          <a:ext cx="7315200" cy="9233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074" name="Picture 2">
            <a:extLst>
              <a:ext uri="{FF2B5EF4-FFF2-40B4-BE49-F238E27FC236}">
                <a16:creationId xmlns:a16="http://schemas.microsoft.com/office/drawing/2014/main" id="{113A9EED-87F4-66FF-0116-70120530771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28633" y="0"/>
            <a:ext cx="4163367" cy="274822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Diagram 10">
            <a:extLst>
              <a:ext uri="{FF2B5EF4-FFF2-40B4-BE49-F238E27FC236}">
                <a16:creationId xmlns:a16="http://schemas.microsoft.com/office/drawing/2014/main" id="{D55C6C33-96B3-4A44-714E-B5E27B53F798}"/>
              </a:ext>
            </a:extLst>
          </p:cNvPr>
          <p:cNvGraphicFramePr/>
          <p:nvPr/>
        </p:nvGraphicFramePr>
        <p:xfrm>
          <a:off x="491613" y="2399071"/>
          <a:ext cx="3588774" cy="1200329"/>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graphicFrame>
        <p:nvGraphicFramePr>
          <p:cNvPr id="12" name="Diagram 11">
            <a:extLst>
              <a:ext uri="{FF2B5EF4-FFF2-40B4-BE49-F238E27FC236}">
                <a16:creationId xmlns:a16="http://schemas.microsoft.com/office/drawing/2014/main" id="{7C0EB03B-E83A-EA02-DB82-1B49941F553D}"/>
              </a:ext>
            </a:extLst>
          </p:cNvPr>
          <p:cNvGraphicFramePr/>
          <p:nvPr>
            <p:extLst>
              <p:ext uri="{D42A27DB-BD31-4B8C-83A1-F6EECF244321}">
                <p14:modId xmlns:p14="http://schemas.microsoft.com/office/powerpoint/2010/main" val="102238911"/>
              </p:ext>
            </p:extLst>
          </p:nvPr>
        </p:nvGraphicFramePr>
        <p:xfrm>
          <a:off x="4411929" y="2379485"/>
          <a:ext cx="3397639" cy="1200329"/>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graphicFrame>
        <p:nvGraphicFramePr>
          <p:cNvPr id="13" name="Diagram 12">
            <a:extLst>
              <a:ext uri="{FF2B5EF4-FFF2-40B4-BE49-F238E27FC236}">
                <a16:creationId xmlns:a16="http://schemas.microsoft.com/office/drawing/2014/main" id="{2B30FCBB-A2A0-C2A4-AB61-656381EC20FA}"/>
              </a:ext>
            </a:extLst>
          </p:cNvPr>
          <p:cNvGraphicFramePr/>
          <p:nvPr>
            <p:extLst>
              <p:ext uri="{D42A27DB-BD31-4B8C-83A1-F6EECF244321}">
                <p14:modId xmlns:p14="http://schemas.microsoft.com/office/powerpoint/2010/main" val="2253691924"/>
              </p:ext>
            </p:extLst>
          </p:nvPr>
        </p:nvGraphicFramePr>
        <p:xfrm>
          <a:off x="2192594" y="4257368"/>
          <a:ext cx="3283974" cy="1200329"/>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spTree>
    <p:extLst>
      <p:ext uri="{BB962C8B-B14F-4D97-AF65-F5344CB8AC3E}">
        <p14:creationId xmlns:p14="http://schemas.microsoft.com/office/powerpoint/2010/main" val="3197661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D27C7-58DD-DAA0-EF1E-BE18C8A657FB}"/>
              </a:ext>
            </a:extLst>
          </p:cNvPr>
          <p:cNvSpPr>
            <a:spLocks noGrp="1"/>
          </p:cNvSpPr>
          <p:nvPr>
            <p:ph type="title"/>
          </p:nvPr>
        </p:nvSpPr>
        <p:spPr>
          <a:xfrm>
            <a:off x="170822" y="147377"/>
            <a:ext cx="8596668" cy="1320800"/>
          </a:xfrm>
        </p:spPr>
        <p:txBody>
          <a:bodyPr>
            <a:normAutofit/>
          </a:bodyPr>
          <a:lstStyle/>
          <a:p>
            <a:r>
              <a:rPr lang="en-GB" sz="2800" b="1" dirty="0"/>
              <a:t>Green Guide and Crowd Control</a:t>
            </a:r>
          </a:p>
        </p:txBody>
      </p:sp>
      <p:pic>
        <p:nvPicPr>
          <p:cNvPr id="4" name="Picture 4">
            <a:extLst>
              <a:ext uri="{FF2B5EF4-FFF2-40B4-BE49-F238E27FC236}">
                <a16:creationId xmlns:a16="http://schemas.microsoft.com/office/drawing/2014/main" id="{A1A4E0DE-1058-D83D-0C8C-D5EB6AC227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16062"/>
            <a:ext cx="1441938" cy="144193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a:extLst>
              <a:ext uri="{FF2B5EF4-FFF2-40B4-BE49-F238E27FC236}">
                <a16:creationId xmlns:a16="http://schemas.microsoft.com/office/drawing/2014/main" id="{66346642-5B9E-0E0E-ADD1-355E31C64E7F}"/>
              </a:ext>
            </a:extLst>
          </p:cNvPr>
          <p:cNvGraphicFramePr/>
          <p:nvPr>
            <p:extLst>
              <p:ext uri="{D42A27DB-BD31-4B8C-83A1-F6EECF244321}">
                <p14:modId xmlns:p14="http://schemas.microsoft.com/office/powerpoint/2010/main" val="3123052998"/>
              </p:ext>
            </p:extLst>
          </p:nvPr>
        </p:nvGraphicFramePr>
        <p:xfrm>
          <a:off x="170822" y="920279"/>
          <a:ext cx="10314039" cy="12003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1">
            <a:extLst>
              <a:ext uri="{FF2B5EF4-FFF2-40B4-BE49-F238E27FC236}">
                <a16:creationId xmlns:a16="http://schemas.microsoft.com/office/drawing/2014/main" id="{E84F22BF-3284-F821-E1C3-4381AC4CFAAF}"/>
              </a:ext>
            </a:extLst>
          </p:cNvPr>
          <p:cNvSpPr>
            <a:spLocks noChangeArrowheads="1"/>
          </p:cNvSpPr>
          <p:nvPr/>
        </p:nvSpPr>
        <p:spPr bwMode="auto">
          <a:xfrm>
            <a:off x="0" y="-138499"/>
            <a:ext cx="22313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10" name="Diagram 9">
            <a:extLst>
              <a:ext uri="{FF2B5EF4-FFF2-40B4-BE49-F238E27FC236}">
                <a16:creationId xmlns:a16="http://schemas.microsoft.com/office/drawing/2014/main" id="{EBBEE1FB-3BFF-3EF8-B05B-BBD213DD75FD}"/>
              </a:ext>
            </a:extLst>
          </p:cNvPr>
          <p:cNvGraphicFramePr/>
          <p:nvPr/>
        </p:nvGraphicFramePr>
        <p:xfrm>
          <a:off x="383458" y="2477729"/>
          <a:ext cx="4139381" cy="175432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1026" name="Picture 2">
            <a:extLst>
              <a:ext uri="{FF2B5EF4-FFF2-40B4-BE49-F238E27FC236}">
                <a16:creationId xmlns:a16="http://schemas.microsoft.com/office/drawing/2014/main" id="{3C95F7F4-C970-CD01-3423-CD51F389DAE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419303" y="4624602"/>
            <a:ext cx="2890069" cy="231205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Diagram 10">
            <a:extLst>
              <a:ext uri="{FF2B5EF4-FFF2-40B4-BE49-F238E27FC236}">
                <a16:creationId xmlns:a16="http://schemas.microsoft.com/office/drawing/2014/main" id="{922C094C-B9BF-79A0-84AD-F5953375E351}"/>
              </a:ext>
            </a:extLst>
          </p:cNvPr>
          <p:cNvGraphicFramePr/>
          <p:nvPr>
            <p:extLst>
              <p:ext uri="{D42A27DB-BD31-4B8C-83A1-F6EECF244321}">
                <p14:modId xmlns:p14="http://schemas.microsoft.com/office/powerpoint/2010/main" val="1857693317"/>
              </p:ext>
            </p:extLst>
          </p:nvPr>
        </p:nvGraphicFramePr>
        <p:xfrm>
          <a:off x="5530647" y="2521838"/>
          <a:ext cx="4277032" cy="1824019"/>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12" name="Diagram 11">
            <a:extLst>
              <a:ext uri="{FF2B5EF4-FFF2-40B4-BE49-F238E27FC236}">
                <a16:creationId xmlns:a16="http://schemas.microsoft.com/office/drawing/2014/main" id="{C1CAFABB-F73A-6444-AE12-160E3843D483}"/>
              </a:ext>
            </a:extLst>
          </p:cNvPr>
          <p:cNvGraphicFramePr/>
          <p:nvPr>
            <p:extLst>
              <p:ext uri="{D42A27DB-BD31-4B8C-83A1-F6EECF244321}">
                <p14:modId xmlns:p14="http://schemas.microsoft.com/office/powerpoint/2010/main" val="2161213387"/>
              </p:ext>
            </p:extLst>
          </p:nvPr>
        </p:nvGraphicFramePr>
        <p:xfrm>
          <a:off x="2615382" y="4679298"/>
          <a:ext cx="5053781" cy="2031325"/>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spTree>
    <p:extLst>
      <p:ext uri="{BB962C8B-B14F-4D97-AF65-F5344CB8AC3E}">
        <p14:creationId xmlns:p14="http://schemas.microsoft.com/office/powerpoint/2010/main" val="2439975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1BCDF-A6B0-A030-2424-2FBBF1B10D6D}"/>
              </a:ext>
            </a:extLst>
          </p:cNvPr>
          <p:cNvSpPr>
            <a:spLocks noGrp="1"/>
          </p:cNvSpPr>
          <p:nvPr>
            <p:ph type="title"/>
          </p:nvPr>
        </p:nvSpPr>
        <p:spPr>
          <a:xfrm>
            <a:off x="74433" y="137327"/>
            <a:ext cx="8596668" cy="1320800"/>
          </a:xfrm>
        </p:spPr>
        <p:txBody>
          <a:bodyPr>
            <a:normAutofit/>
          </a:bodyPr>
          <a:lstStyle/>
          <a:p>
            <a:r>
              <a:rPr lang="en-GB" sz="2800" b="1" dirty="0"/>
              <a:t>Legislation, Guidance and Martyn’s Law</a:t>
            </a:r>
          </a:p>
        </p:txBody>
      </p:sp>
      <p:pic>
        <p:nvPicPr>
          <p:cNvPr id="4" name="Picture 4">
            <a:extLst>
              <a:ext uri="{FF2B5EF4-FFF2-40B4-BE49-F238E27FC236}">
                <a16:creationId xmlns:a16="http://schemas.microsoft.com/office/drawing/2014/main" id="{F7E01253-4068-F5E0-5A88-D86BCF0E2E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16062"/>
            <a:ext cx="1441938" cy="144193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a:extLst>
              <a:ext uri="{FF2B5EF4-FFF2-40B4-BE49-F238E27FC236}">
                <a16:creationId xmlns:a16="http://schemas.microsoft.com/office/drawing/2014/main" id="{4750579F-9709-6775-BBDE-89758D2408C9}"/>
              </a:ext>
            </a:extLst>
          </p:cNvPr>
          <p:cNvGraphicFramePr/>
          <p:nvPr/>
        </p:nvGraphicFramePr>
        <p:xfrm>
          <a:off x="157315" y="835742"/>
          <a:ext cx="8268929" cy="923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Diagram 8">
            <a:extLst>
              <a:ext uri="{FF2B5EF4-FFF2-40B4-BE49-F238E27FC236}">
                <a16:creationId xmlns:a16="http://schemas.microsoft.com/office/drawing/2014/main" id="{EF56B0AC-75FC-9D48-DD41-870766217CFF}"/>
              </a:ext>
            </a:extLst>
          </p:cNvPr>
          <p:cNvGraphicFramePr/>
          <p:nvPr>
            <p:extLst>
              <p:ext uri="{D42A27DB-BD31-4B8C-83A1-F6EECF244321}">
                <p14:modId xmlns:p14="http://schemas.microsoft.com/office/powerpoint/2010/main" val="3685841182"/>
              </p:ext>
            </p:extLst>
          </p:nvPr>
        </p:nvGraphicFramePr>
        <p:xfrm>
          <a:off x="4036141" y="2156406"/>
          <a:ext cx="3982064" cy="286232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8" name="Diagram 7">
            <a:extLst>
              <a:ext uri="{FF2B5EF4-FFF2-40B4-BE49-F238E27FC236}">
                <a16:creationId xmlns:a16="http://schemas.microsoft.com/office/drawing/2014/main" id="{C08D4B7A-0ECD-4E35-4EBE-8EB734044233}"/>
              </a:ext>
            </a:extLst>
          </p:cNvPr>
          <p:cNvGraphicFramePr/>
          <p:nvPr>
            <p:extLst>
              <p:ext uri="{D42A27DB-BD31-4B8C-83A1-F6EECF244321}">
                <p14:modId xmlns:p14="http://schemas.microsoft.com/office/powerpoint/2010/main" val="380208438"/>
              </p:ext>
            </p:extLst>
          </p:nvPr>
        </p:nvGraphicFramePr>
        <p:xfrm>
          <a:off x="639097" y="2222090"/>
          <a:ext cx="3126658" cy="258532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2051" name="Picture 3">
            <a:extLst>
              <a:ext uri="{FF2B5EF4-FFF2-40B4-BE49-F238E27FC236}">
                <a16:creationId xmlns:a16="http://schemas.microsoft.com/office/drawing/2014/main" id="{A72B2FF3-BB56-A014-08F8-A48D03DD8633}"/>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8093040" y="4080388"/>
            <a:ext cx="4098960" cy="277761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AutoShape 5">
            <a:extLst>
              <a:ext uri="{FF2B5EF4-FFF2-40B4-BE49-F238E27FC236}">
                <a16:creationId xmlns:a16="http://schemas.microsoft.com/office/drawing/2014/main" id="{33E5932A-FD04-E6DD-CFF2-4E738A649AB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102662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8F596-3EFC-63C6-EA5C-547DFCF2358A}"/>
              </a:ext>
            </a:extLst>
          </p:cNvPr>
          <p:cNvSpPr>
            <a:spLocks noGrp="1"/>
          </p:cNvSpPr>
          <p:nvPr>
            <p:ph type="title"/>
          </p:nvPr>
        </p:nvSpPr>
        <p:spPr>
          <a:xfrm>
            <a:off x="84481" y="177521"/>
            <a:ext cx="8596668" cy="1320800"/>
          </a:xfrm>
        </p:spPr>
        <p:txBody>
          <a:bodyPr>
            <a:normAutofit/>
          </a:bodyPr>
          <a:lstStyle/>
          <a:p>
            <a:r>
              <a:rPr lang="en-GB" sz="2800" b="1" dirty="0"/>
              <a:t>Security Planning and Counter Terrorism Measure’s</a:t>
            </a:r>
          </a:p>
        </p:txBody>
      </p:sp>
      <p:pic>
        <p:nvPicPr>
          <p:cNvPr id="4" name="Picture 4">
            <a:extLst>
              <a:ext uri="{FF2B5EF4-FFF2-40B4-BE49-F238E27FC236}">
                <a16:creationId xmlns:a16="http://schemas.microsoft.com/office/drawing/2014/main" id="{5B8A6ACF-89B3-2939-289C-E6E17A3637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16062"/>
            <a:ext cx="1441938" cy="144193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Diagram 4">
            <a:extLst>
              <a:ext uri="{FF2B5EF4-FFF2-40B4-BE49-F238E27FC236}">
                <a16:creationId xmlns:a16="http://schemas.microsoft.com/office/drawing/2014/main" id="{A2E953C6-DE25-B077-B482-4C62462EEACB}"/>
              </a:ext>
            </a:extLst>
          </p:cNvPr>
          <p:cNvGraphicFramePr/>
          <p:nvPr/>
        </p:nvGraphicFramePr>
        <p:xfrm>
          <a:off x="176981" y="1327355"/>
          <a:ext cx="8927690" cy="923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Diagram 8">
            <a:extLst>
              <a:ext uri="{FF2B5EF4-FFF2-40B4-BE49-F238E27FC236}">
                <a16:creationId xmlns:a16="http://schemas.microsoft.com/office/drawing/2014/main" id="{62233B16-7A95-2E8F-F689-855EDE6BC79D}"/>
              </a:ext>
            </a:extLst>
          </p:cNvPr>
          <p:cNvGraphicFramePr/>
          <p:nvPr/>
        </p:nvGraphicFramePr>
        <p:xfrm>
          <a:off x="176981" y="2441529"/>
          <a:ext cx="3991897" cy="203132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Diagram 10">
            <a:extLst>
              <a:ext uri="{FF2B5EF4-FFF2-40B4-BE49-F238E27FC236}">
                <a16:creationId xmlns:a16="http://schemas.microsoft.com/office/drawing/2014/main" id="{C01ADF66-115E-F27C-03A3-EC7B17F8B53B}"/>
              </a:ext>
            </a:extLst>
          </p:cNvPr>
          <p:cNvGraphicFramePr/>
          <p:nvPr>
            <p:extLst>
              <p:ext uri="{D42A27DB-BD31-4B8C-83A1-F6EECF244321}">
                <p14:modId xmlns:p14="http://schemas.microsoft.com/office/powerpoint/2010/main" val="1786251656"/>
              </p:ext>
            </p:extLst>
          </p:nvPr>
        </p:nvGraphicFramePr>
        <p:xfrm>
          <a:off x="4640826" y="2441529"/>
          <a:ext cx="4965290" cy="2308324"/>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3" name="Diagram 12">
            <a:extLst>
              <a:ext uri="{FF2B5EF4-FFF2-40B4-BE49-F238E27FC236}">
                <a16:creationId xmlns:a16="http://schemas.microsoft.com/office/drawing/2014/main" id="{5494954C-9C26-7F74-3068-8B9BEAE24E64}"/>
              </a:ext>
            </a:extLst>
          </p:cNvPr>
          <p:cNvGraphicFramePr/>
          <p:nvPr>
            <p:extLst>
              <p:ext uri="{D42A27DB-BD31-4B8C-83A1-F6EECF244321}">
                <p14:modId xmlns:p14="http://schemas.microsoft.com/office/powerpoint/2010/main" val="949940738"/>
              </p:ext>
            </p:extLst>
          </p:nvPr>
        </p:nvGraphicFramePr>
        <p:xfrm>
          <a:off x="2025445" y="4965290"/>
          <a:ext cx="4965290" cy="1477328"/>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pic>
        <p:nvPicPr>
          <p:cNvPr id="3074" name="Picture 2">
            <a:extLst>
              <a:ext uri="{FF2B5EF4-FFF2-40B4-BE49-F238E27FC236}">
                <a16:creationId xmlns:a16="http://schemas.microsoft.com/office/drawing/2014/main" id="{F8519181-750D-675E-8EFD-C7A469BC8D26}"/>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9071242" y="5081793"/>
            <a:ext cx="2817018" cy="1488280"/>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14" name="AutoShape 4">
            <a:extLst>
              <a:ext uri="{FF2B5EF4-FFF2-40B4-BE49-F238E27FC236}">
                <a16:creationId xmlns:a16="http://schemas.microsoft.com/office/drawing/2014/main" id="{0931194A-7460-7A3B-CB7F-4BEABF3C850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a:extLst>
              <a:ext uri="{FF2B5EF4-FFF2-40B4-BE49-F238E27FC236}">
                <a16:creationId xmlns:a16="http://schemas.microsoft.com/office/drawing/2014/main" id="{408410F4-5427-28AA-F79A-D8A69919DDDF}"/>
              </a:ext>
            </a:extLst>
          </p:cNvPr>
          <p:cNvPicPr>
            <a:picLocks noChangeAspect="1"/>
          </p:cNvPicPr>
          <p:nvPr/>
        </p:nvPicPr>
        <p:blipFill>
          <a:blip r:embed="rId24"/>
          <a:stretch>
            <a:fillRect/>
          </a:stretch>
        </p:blipFill>
        <p:spPr>
          <a:xfrm>
            <a:off x="9197171" y="77501"/>
            <a:ext cx="2910348" cy="2032088"/>
          </a:xfrm>
          <a:prstGeom prst="ellipse">
            <a:avLst/>
          </a:prstGeom>
          <a:ln>
            <a:noFill/>
          </a:ln>
          <a:effectLst>
            <a:softEdge rad="112500"/>
          </a:effectLst>
        </p:spPr>
      </p:pic>
    </p:spTree>
    <p:extLst>
      <p:ext uri="{BB962C8B-B14F-4D97-AF65-F5344CB8AC3E}">
        <p14:creationId xmlns:p14="http://schemas.microsoft.com/office/powerpoint/2010/main" val="2244489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D1BE0-1E8E-0192-5104-0C88113348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793ACB-D2E7-1DDC-5A6D-4909368C2EAC}"/>
              </a:ext>
            </a:extLst>
          </p:cNvPr>
          <p:cNvSpPr>
            <a:spLocks noGrp="1"/>
          </p:cNvSpPr>
          <p:nvPr>
            <p:ph type="title"/>
          </p:nvPr>
        </p:nvSpPr>
        <p:spPr>
          <a:xfrm>
            <a:off x="84482" y="177521"/>
            <a:ext cx="8596668" cy="1320800"/>
          </a:xfrm>
        </p:spPr>
        <p:txBody>
          <a:bodyPr>
            <a:normAutofit/>
          </a:bodyPr>
          <a:lstStyle/>
          <a:p>
            <a:r>
              <a:rPr lang="en-GB" sz="2800" b="1" dirty="0"/>
              <a:t>Training, Exercising and Continuous Awareness </a:t>
            </a:r>
          </a:p>
        </p:txBody>
      </p:sp>
      <p:pic>
        <p:nvPicPr>
          <p:cNvPr id="4" name="Picture 4">
            <a:extLst>
              <a:ext uri="{FF2B5EF4-FFF2-40B4-BE49-F238E27FC236}">
                <a16:creationId xmlns:a16="http://schemas.microsoft.com/office/drawing/2014/main" id="{7075B73D-295E-F13F-1C42-0D545C3F55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16062"/>
            <a:ext cx="1441938" cy="144193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Diagram 4">
            <a:extLst>
              <a:ext uri="{FF2B5EF4-FFF2-40B4-BE49-F238E27FC236}">
                <a16:creationId xmlns:a16="http://schemas.microsoft.com/office/drawing/2014/main" id="{4752D773-0425-37EF-4C44-5210C90F462B}"/>
              </a:ext>
            </a:extLst>
          </p:cNvPr>
          <p:cNvGraphicFramePr/>
          <p:nvPr>
            <p:extLst>
              <p:ext uri="{D42A27DB-BD31-4B8C-83A1-F6EECF244321}">
                <p14:modId xmlns:p14="http://schemas.microsoft.com/office/powerpoint/2010/main" val="104940858"/>
              </p:ext>
            </p:extLst>
          </p:nvPr>
        </p:nvGraphicFramePr>
        <p:xfrm>
          <a:off x="84482" y="794949"/>
          <a:ext cx="9252154" cy="923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1" name="Diagram 10">
            <a:extLst>
              <a:ext uri="{FF2B5EF4-FFF2-40B4-BE49-F238E27FC236}">
                <a16:creationId xmlns:a16="http://schemas.microsoft.com/office/drawing/2014/main" id="{40EDBACA-9E23-6633-CEF7-AFF64286AB36}"/>
              </a:ext>
            </a:extLst>
          </p:cNvPr>
          <p:cNvGraphicFramePr/>
          <p:nvPr/>
        </p:nvGraphicFramePr>
        <p:xfrm>
          <a:off x="720969" y="2448232"/>
          <a:ext cx="3379083" cy="120032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2" name="Diagram 11">
            <a:extLst>
              <a:ext uri="{FF2B5EF4-FFF2-40B4-BE49-F238E27FC236}">
                <a16:creationId xmlns:a16="http://schemas.microsoft.com/office/drawing/2014/main" id="{07C4A800-20D4-01DC-F350-449A301852A0}"/>
              </a:ext>
            </a:extLst>
          </p:cNvPr>
          <p:cNvGraphicFramePr/>
          <p:nvPr/>
        </p:nvGraphicFramePr>
        <p:xfrm>
          <a:off x="4948840" y="2421224"/>
          <a:ext cx="3637936" cy="147732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3" name="Diagram 12">
            <a:extLst>
              <a:ext uri="{FF2B5EF4-FFF2-40B4-BE49-F238E27FC236}">
                <a16:creationId xmlns:a16="http://schemas.microsoft.com/office/drawing/2014/main" id="{EC384672-F39E-8A0A-5FD6-D6AA8C9EE2FC}"/>
              </a:ext>
            </a:extLst>
          </p:cNvPr>
          <p:cNvGraphicFramePr/>
          <p:nvPr>
            <p:extLst>
              <p:ext uri="{D42A27DB-BD31-4B8C-83A1-F6EECF244321}">
                <p14:modId xmlns:p14="http://schemas.microsoft.com/office/powerpoint/2010/main" val="2584537606"/>
              </p:ext>
            </p:extLst>
          </p:nvPr>
        </p:nvGraphicFramePr>
        <p:xfrm>
          <a:off x="1887794" y="4601497"/>
          <a:ext cx="3379083" cy="1754326"/>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aphicFrame>
        <p:nvGraphicFramePr>
          <p:cNvPr id="14" name="Diagram 13">
            <a:extLst>
              <a:ext uri="{FF2B5EF4-FFF2-40B4-BE49-F238E27FC236}">
                <a16:creationId xmlns:a16="http://schemas.microsoft.com/office/drawing/2014/main" id="{9D393378-8C63-D589-1BA6-61E52CD4E610}"/>
              </a:ext>
            </a:extLst>
          </p:cNvPr>
          <p:cNvGraphicFramePr/>
          <p:nvPr>
            <p:extLst>
              <p:ext uri="{D42A27DB-BD31-4B8C-83A1-F6EECF244321}">
                <p14:modId xmlns:p14="http://schemas.microsoft.com/office/powerpoint/2010/main" val="179725298"/>
              </p:ext>
            </p:extLst>
          </p:nvPr>
        </p:nvGraphicFramePr>
        <p:xfrm>
          <a:off x="5810864" y="4601497"/>
          <a:ext cx="3274141" cy="1754326"/>
        </p:xfrm>
        <a:graphic>
          <a:graphicData uri="http://schemas.openxmlformats.org/drawingml/2006/diagram">
            <dgm:relIds xmlns:dgm="http://schemas.openxmlformats.org/drawingml/2006/diagram" xmlns:r="http://schemas.openxmlformats.org/officeDocument/2006/relationships" r:dm="rId23" r:lo="rId24" r:qs="rId25" r:cs="rId26"/>
          </a:graphicData>
        </a:graphic>
      </p:graphicFrame>
      <p:pic>
        <p:nvPicPr>
          <p:cNvPr id="4098" name="Picture 2">
            <a:extLst>
              <a:ext uri="{FF2B5EF4-FFF2-40B4-BE49-F238E27FC236}">
                <a16:creationId xmlns:a16="http://schemas.microsoft.com/office/drawing/2014/main" id="{D30140DC-A1B4-58F1-679C-245626CA8589}"/>
              </a:ext>
            </a:extLst>
          </p:cNvPr>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8754397" y="4348551"/>
            <a:ext cx="3276600" cy="171450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1FBE82B0-A3D8-F6E7-A12A-50FC19C242E5}"/>
              </a:ext>
            </a:extLst>
          </p:cNvPr>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9041991" y="2045813"/>
            <a:ext cx="2989006" cy="1521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73969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E8F4840A-7247-4A12-507F-473B4CC67FC6}"/>
              </a:ext>
            </a:extLst>
          </p:cNvPr>
          <p:cNvSpPr>
            <a:spLocks noGrp="1"/>
          </p:cNvSpPr>
          <p:nvPr>
            <p:ph type="title"/>
          </p:nvPr>
        </p:nvSpPr>
        <p:spPr>
          <a:xfrm>
            <a:off x="4974337" y="1265314"/>
            <a:ext cx="4299666" cy="3249131"/>
          </a:xfrm>
        </p:spPr>
        <p:txBody>
          <a:bodyPr vert="horz" lIns="91440" tIns="45720" rIns="91440" bIns="45720" rtlCol="0" anchor="b">
            <a:normAutofit/>
          </a:bodyPr>
          <a:lstStyle/>
          <a:p>
            <a:pPr>
              <a:lnSpc>
                <a:spcPct val="90000"/>
              </a:lnSpc>
            </a:pPr>
            <a:r>
              <a:rPr lang="en-US" sz="5400" kern="1200" dirty="0">
                <a:solidFill>
                  <a:schemeClr val="accent1"/>
                </a:solidFill>
                <a:latin typeface="+mj-lt"/>
                <a:ea typeface="+mj-ea"/>
                <a:cs typeface="+mj-cs"/>
              </a:rPr>
              <a:t>Thank you for listening! Any Questions?</a:t>
            </a:r>
          </a:p>
        </p:txBody>
      </p:sp>
      <p:sp>
        <p:nvSpPr>
          <p:cNvPr id="21" name="Isosceles Triangle 20">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6" name="Graphic 5" descr="Smiling Face with No Fill">
            <a:extLst>
              <a:ext uri="{FF2B5EF4-FFF2-40B4-BE49-F238E27FC236}">
                <a16:creationId xmlns:a16="http://schemas.microsoft.com/office/drawing/2014/main" id="{03E903E2-7A17-EE92-5EE0-D12D668F0D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8604" y="1550139"/>
            <a:ext cx="3765692" cy="3765692"/>
          </a:xfrm>
          <a:prstGeom prst="rect">
            <a:avLst/>
          </a:prstGeom>
        </p:spPr>
      </p:pic>
      <p:pic>
        <p:nvPicPr>
          <p:cNvPr id="4" name="Picture 4">
            <a:extLst>
              <a:ext uri="{FF2B5EF4-FFF2-40B4-BE49-F238E27FC236}">
                <a16:creationId xmlns:a16="http://schemas.microsoft.com/office/drawing/2014/main" id="{657635AF-AB03-7EB4-9E9B-B69B5F5E64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416062"/>
            <a:ext cx="1441938" cy="1441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5571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D5B82-2BD3-4D9D-62A4-3D07A2B9032C}"/>
              </a:ext>
            </a:extLst>
          </p:cNvPr>
          <p:cNvSpPr>
            <a:spLocks noGrp="1"/>
          </p:cNvSpPr>
          <p:nvPr>
            <p:ph type="title"/>
          </p:nvPr>
        </p:nvSpPr>
        <p:spPr>
          <a:xfrm>
            <a:off x="104578" y="117231"/>
            <a:ext cx="8596668" cy="1320800"/>
          </a:xfrm>
        </p:spPr>
        <p:txBody>
          <a:bodyPr>
            <a:normAutofit/>
          </a:bodyPr>
          <a:lstStyle/>
          <a:p>
            <a:r>
              <a:rPr lang="en-GB" sz="2800" b="1" dirty="0"/>
              <a:t>Reference’s</a:t>
            </a:r>
          </a:p>
        </p:txBody>
      </p:sp>
      <p:sp>
        <p:nvSpPr>
          <p:cNvPr id="5" name="TextBox 4">
            <a:extLst>
              <a:ext uri="{FF2B5EF4-FFF2-40B4-BE49-F238E27FC236}">
                <a16:creationId xmlns:a16="http://schemas.microsoft.com/office/drawing/2014/main" id="{E5202403-AD27-0A77-2A11-1066800602E2}"/>
              </a:ext>
            </a:extLst>
          </p:cNvPr>
          <p:cNvSpPr txBox="1"/>
          <p:nvPr/>
        </p:nvSpPr>
        <p:spPr>
          <a:xfrm>
            <a:off x="855406" y="1307690"/>
            <a:ext cx="3372465" cy="1868129"/>
          </a:xfrm>
          <a:prstGeom prst="rect">
            <a:avLst/>
          </a:prstGeom>
          <a:noFill/>
        </p:spPr>
        <p:txBody>
          <a:bodyPr wrap="square" rtlCol="0">
            <a:spAutoFit/>
          </a:bodyPr>
          <a:lstStyle/>
          <a:p>
            <a:endParaRPr lang="en-GB" dirty="0"/>
          </a:p>
        </p:txBody>
      </p:sp>
      <p:sp>
        <p:nvSpPr>
          <p:cNvPr id="6" name="Rectangle 1">
            <a:extLst>
              <a:ext uri="{FF2B5EF4-FFF2-40B4-BE49-F238E27FC236}">
                <a16:creationId xmlns:a16="http://schemas.microsoft.com/office/drawing/2014/main" id="{B7ADD70B-ABCB-1347-BA73-1DE1916DE45B}"/>
              </a:ext>
            </a:extLst>
          </p:cNvPr>
          <p:cNvSpPr>
            <a:spLocks noChangeArrowheads="1"/>
          </p:cNvSpPr>
          <p:nvPr/>
        </p:nvSpPr>
        <p:spPr bwMode="auto">
          <a:xfrm rot="10800000" flipV="1">
            <a:off x="432917" y="578876"/>
            <a:ext cx="8514437" cy="61618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15870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Reference list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Byrnes, J. (2024, December 30).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 the field of crisis management and emergency response, the Gold/Silver/Bronze (GSB) command system is essential for ensuring coordinated and efficient actions. Originating in the UK, this hierarchical structure has been crucial for public sector </a:t>
            </a:r>
            <a:r>
              <a:rPr kumimoji="0" lang="en-US" altLang="en-US" sz="1200" b="0"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organisations</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and there is growing awareness of it</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Linkedin.com. https://www.linkedin.com/pulse/goldsilverbronze-hierarchy-command-origins-crisis-james-7otre</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Health, S. for. (2025, March 25).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Martyn’s Law explained: Standard Tier  | Skills for Health</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Skills for Health. https://www.skillsforhealth.org.uk/article/martyns-law-explained-standard-tier/</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Hormann. (2025).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Mobile vehicle barriers for increased security</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Hormann.co.uk; Garage Doors, Operators and Front Doors from Hörmann UK. https://www.hormann.co.uk/industry-commerce-and-public-authorities/perimeter-security-systems/mobile-vehicle-barriers/?gad_source=1&amp;gad_campaignid=23201364704&amp;gbraid=0AAAAADlEikv8pbpXrRD4rcLBivYL-F6LX&amp;gclid=Cj0KCQiA0KrJBhCOARIsAGIy9wBVzdT7hQKHOdykekWQyDTVCGFDoXOln96imGvTHyatwxD-co7NgWEaAnT9EALw_wcB</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Information , C. (2025).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Cardiff Information</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England Rugby Travel. https://www.englandrugbytravel.com/general-information-wales-v-england-six-nations-2025/cardiff-information/</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Liu-Lastres, B., &amp; </a:t>
            </a:r>
            <a:r>
              <a:rPr kumimoji="0" lang="en-US" altLang="en-US" sz="1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Cahyanto</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 P. (2023). Are we always ready? Examining event professionals approaches to risk and crisis management and resilience.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Tourism Management Perspectives</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46</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101073. https://doi.org/10.1016/j.tmp.2023.101073</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Marblism</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 (2025, October 16).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Martyn’s Law: What UK Security Professionals and Venues Need to Know — SIA News Updates 2025 - </a:t>
            </a:r>
            <a:r>
              <a:rPr kumimoji="0" lang="en-US" altLang="en-US" sz="1200" b="0"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Zems</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Academy</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1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Zems</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Academy. https://zems.org.uk/2025/10/16/martyns-law-what-uk-security-professionals-and-venues-need-to-know-sia-news-updates-2025/</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nichola</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(2025, March 3).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How to Prepare for Emergency Situations at Events</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Envisage Security Staff. https://www.envisagesecuritystaff.co.uk/how-to-prepare-for-emergency-situations-at-events/</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ProtectUK</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(2024).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Martyn’s Law | </a:t>
            </a:r>
            <a:r>
              <a:rPr kumimoji="0" lang="en-US" altLang="en-US" sz="1200" b="0"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ProtectUK</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Www.protectuk.police.uk. https://www.protectuk.police.uk/martyns-law</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Pursue Prevent Protect Prepare The United Kingdom’s Strategy for Countering International Terrorism Annual Report</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(2010). https://assets.publishing.service.gov.uk/media/5a7cacbf40f0b65b3de0a75a/7833.pdf</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Smillie, E. (2019).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Ten Principles of Crisis Communications | Knowledge Hub</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1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Osrl</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https://www.osrl.com/knowledge-hub/resource-library/crisis-management/enhancing-crisis-communication-strategies-for-effective-oil-spill-response/</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Sports Grounds Safety Authority. (n.d.).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Guide to Safety at Sports Grounds (Green Guide)</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SGSA. https://sgsa.org.uk/document/greenguide/</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Stadium , P. (n.d.).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Home</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Principality Stadium. https://www.principalitystadium.wales/</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Vector Solutions. (2018, April 23).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Risk Matrix Calculations – Severity, Probability, &amp; Risk Assessment</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Vector Solutions. https://www.vectorsolutions.com/resources/blogs/risk-matrix-calculations-severity-probability-risk-assessment/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40045021"/>
      </p:ext>
    </p:extLst>
  </p:cSld>
  <p:clrMapOvr>
    <a:masterClrMapping/>
  </p:clrMapOvr>
</p:sld>
</file>

<file path=ppt/theme/theme1.xml><?xml version="1.0" encoding="utf-8"?>
<a:theme xmlns:a="http://schemas.openxmlformats.org/drawingml/2006/main" name="Facet">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3437</TotalTime>
  <Words>1616</Words>
  <Application>Microsoft Office PowerPoint</Application>
  <PresentationFormat>Widescreen</PresentationFormat>
  <Paragraphs>61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Times New Roman</vt:lpstr>
      <vt:lpstr>Trebuchet MS</vt:lpstr>
      <vt:lpstr>Wingdings 3</vt:lpstr>
      <vt:lpstr>Facet</vt:lpstr>
      <vt:lpstr>Pre Event Crisis Review Principality Stadium: Emergency Planning</vt:lpstr>
      <vt:lpstr>About Principality Stadium </vt:lpstr>
      <vt:lpstr>Roles and Responsibility Of Operation Bronze Command</vt:lpstr>
      <vt:lpstr>Threat Identification and Risk Planning</vt:lpstr>
      <vt:lpstr>Operational Planning and Site Onboarding</vt:lpstr>
      <vt:lpstr>Green Guide and Crowd Control</vt:lpstr>
      <vt:lpstr>Legislation, Guidance and Martyn’s Law</vt:lpstr>
      <vt:lpstr>Security Planning and Counter Terrorism Measure’s</vt:lpstr>
      <vt:lpstr>Training, Exercising and Continuous Awareness </vt:lpstr>
      <vt:lpstr>Thank you for listening! Any Questions?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Elijah Thomas</dc:creator>
  <cp:lastModifiedBy>Elijah Thomas</cp:lastModifiedBy>
  <cp:revision>3</cp:revision>
  <dcterms:created xsi:type="dcterms:W3CDTF">2025-11-25T16:43:42Z</dcterms:created>
  <dcterms:modified xsi:type="dcterms:W3CDTF">2025-11-30T19:05:54Z</dcterms:modified>
</cp:coreProperties>
</file>