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854"/>
    <p:restoredTop sz="82808"/>
  </p:normalViewPr>
  <p:slideViewPr>
    <p:cSldViewPr snapToGrid="0">
      <p:cViewPr varScale="1">
        <p:scale>
          <a:sx n="119" d="100"/>
          <a:sy n="119" d="100"/>
        </p:scale>
        <p:origin x="2000" y="18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g28f007e45b3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 name="Google Shape;63;g28f007e45b3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Introduction</a:t>
            </a:r>
            <a:endParaRPr sz="12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Mura Technology is a leader </a:t>
            </a:r>
            <a:r>
              <a:rPr lang="en-GB" sz="1200" dirty="0">
                <a:solidFill>
                  <a:schemeClr val="dk1"/>
                </a:solidFill>
                <a:latin typeface="Times New Roman"/>
                <a:ea typeface="Times New Roman"/>
                <a:cs typeface="Times New Roman"/>
                <a:sym typeface="Times New Roman"/>
              </a:rPr>
              <a:t>in</a:t>
            </a:r>
            <a:r>
              <a:rPr lang="en" sz="1200" dirty="0">
                <a:solidFill>
                  <a:schemeClr val="dk1"/>
                </a:solidFill>
                <a:latin typeface="Times New Roman"/>
                <a:ea typeface="Times New Roman"/>
                <a:cs typeface="Times New Roman"/>
                <a:sym typeface="Times New Roman"/>
              </a:rPr>
              <a:t> handling trash in a green way because it has a cutting-edge way to recycle. Making useful things out of "unrecyclable" plastics is a new method for Mura and it is used to protect landfills from plastics that cannot be recycled. The UK and Germany have different ways of life which affects the way people work. In this presentation, I will </a:t>
            </a:r>
            <a:r>
              <a:rPr lang="en" sz="1200" dirty="0" err="1">
                <a:solidFill>
                  <a:schemeClr val="dk1"/>
                </a:solidFill>
                <a:latin typeface="Times New Roman"/>
                <a:ea typeface="Times New Roman"/>
                <a:cs typeface="Times New Roman"/>
                <a:sym typeface="Times New Roman"/>
              </a:rPr>
              <a:t>analyse</a:t>
            </a:r>
            <a:r>
              <a:rPr lang="en" sz="1200" dirty="0">
                <a:solidFill>
                  <a:schemeClr val="dk1"/>
                </a:solidFill>
                <a:latin typeface="Times New Roman"/>
                <a:ea typeface="Times New Roman"/>
                <a:cs typeface="Times New Roman"/>
                <a:sym typeface="Times New Roman"/>
              </a:rPr>
              <a:t> these differences and explain how Mura can </a:t>
            </a:r>
            <a:r>
              <a:rPr lang="en-GB" sz="1200" dirty="0">
                <a:solidFill>
                  <a:schemeClr val="dk1"/>
                </a:solidFill>
                <a:latin typeface="Times New Roman"/>
                <a:ea typeface="Times New Roman"/>
                <a:cs typeface="Times New Roman"/>
                <a:sym typeface="Times New Roman"/>
              </a:rPr>
              <a:t>adapt to open an office and grow in Germany.</a:t>
            </a:r>
            <a:endParaRPr sz="1200" dirty="0">
              <a:solidFill>
                <a:schemeClr val="dk1"/>
              </a:solidFill>
              <a:latin typeface="Times New Roman"/>
              <a:ea typeface="Times New Roman"/>
              <a:cs typeface="Times New Roman"/>
              <a:sym typeface="Times New Roman"/>
            </a:endParaRPr>
          </a:p>
          <a:p>
            <a:pPr marL="0" lvl="0" indent="0" algn="l" rtl="0">
              <a:spcBef>
                <a:spcPts val="100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28f007e45b3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28f007e45b3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Overview of Mura Technology</a:t>
            </a:r>
            <a:endParaRPr sz="1200" dirty="0">
              <a:solidFill>
                <a:schemeClr val="dk1"/>
              </a:solidFill>
              <a:latin typeface="Times New Roman"/>
              <a:ea typeface="Times New Roman"/>
              <a:cs typeface="Times New Roman"/>
              <a:sym typeface="Times New Roman"/>
            </a:endParaRPr>
          </a:p>
          <a:p>
            <a:pPr marL="0" lvl="0" indent="0" algn="l" rtl="0">
              <a:spcBef>
                <a:spcPts val="1000"/>
              </a:spcBef>
              <a:spcAft>
                <a:spcPts val="0"/>
              </a:spcAft>
              <a:buNone/>
            </a:pPr>
            <a:r>
              <a:rPr lang="en" sz="1200" dirty="0">
                <a:solidFill>
                  <a:schemeClr val="dk1"/>
                </a:solidFill>
                <a:latin typeface="Times New Roman"/>
                <a:ea typeface="Times New Roman"/>
                <a:cs typeface="Times New Roman"/>
                <a:sym typeface="Times New Roman"/>
              </a:rPr>
              <a:t>Mura Technology has completely changed how recycling works, which is good for the earth and one of the best ways to deal with trash. This company uses cutting-edge technology to turn "unrecyclable" plastics into useful items that are better for the world (Lamontagne, 2016). </a:t>
            </a:r>
            <a:r>
              <a:rPr lang="en-GB" sz="1200" dirty="0">
                <a:solidFill>
                  <a:schemeClr val="dk1"/>
                </a:solidFill>
                <a:latin typeface="Times New Roman"/>
                <a:ea typeface="Times New Roman"/>
                <a:cs typeface="Times New Roman"/>
                <a:sym typeface="Times New Roman"/>
              </a:rPr>
              <a:t>T</a:t>
            </a:r>
            <a:r>
              <a:rPr lang="en" sz="1200" dirty="0">
                <a:solidFill>
                  <a:schemeClr val="dk1"/>
                </a:solidFill>
                <a:latin typeface="Times New Roman"/>
                <a:ea typeface="Times New Roman"/>
                <a:cs typeface="Times New Roman"/>
                <a:sym typeface="Times New Roman"/>
              </a:rPr>
              <a:t>o grow within Germany and make this office the EU main office, ind</a:t>
            </a:r>
            <a:r>
              <a:rPr lang="en-GB" sz="1200" dirty="0">
                <a:solidFill>
                  <a:schemeClr val="dk1"/>
                </a:solidFill>
                <a:latin typeface="Times New Roman"/>
                <a:ea typeface="Times New Roman"/>
                <a:cs typeface="Times New Roman"/>
                <a:sym typeface="Times New Roman"/>
              </a:rPr>
              <a:t>i</a:t>
            </a:r>
            <a:r>
              <a:rPr lang="en" sz="1200" dirty="0">
                <a:solidFill>
                  <a:schemeClr val="dk1"/>
                </a:solidFill>
                <a:latin typeface="Times New Roman"/>
                <a:ea typeface="Times New Roman"/>
                <a:cs typeface="Times New Roman"/>
                <a:sym typeface="Times New Roman"/>
              </a:rPr>
              <a:t>viduals working at Mura will need to adapt to the working style in Germany. Such growth will help to fight plastic trash on a bigger level and fuel further growth for Mura in the long term. The cutting-edge technology uses steam which act</a:t>
            </a:r>
            <a:r>
              <a:rPr lang="en-GB" sz="1200" dirty="0">
                <a:solidFill>
                  <a:schemeClr val="dk1"/>
                </a:solidFill>
                <a:latin typeface="Times New Roman"/>
                <a:ea typeface="Times New Roman"/>
                <a:cs typeface="Times New Roman"/>
                <a:sym typeface="Times New Roman"/>
              </a:rPr>
              <a:t>s</a:t>
            </a:r>
            <a:r>
              <a:rPr lang="en" sz="1200" dirty="0">
                <a:solidFill>
                  <a:schemeClr val="dk1"/>
                </a:solidFill>
                <a:latin typeface="Times New Roman"/>
                <a:ea typeface="Times New Roman"/>
                <a:cs typeface="Times New Roman"/>
                <a:sym typeface="Times New Roman"/>
              </a:rPr>
              <a:t> like a scissor, cutting longer-chain hydrocarbon binds in plastics to produce valuable chemicals and oils.</a:t>
            </a: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g28f007e45b3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 name="Google Shape;81;g28f007e45b3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Cultural Dimensions Framework</a:t>
            </a:r>
            <a:endParaRPr sz="12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This model by Hofstede helps to </a:t>
            </a:r>
            <a:r>
              <a:rPr lang="en" sz="1200" dirty="0" err="1">
                <a:solidFill>
                  <a:schemeClr val="dk1"/>
                </a:solidFill>
                <a:latin typeface="Times New Roman"/>
                <a:ea typeface="Times New Roman"/>
                <a:cs typeface="Times New Roman"/>
                <a:sym typeface="Times New Roman"/>
              </a:rPr>
              <a:t>organise</a:t>
            </a:r>
            <a:r>
              <a:rPr lang="en" sz="1200" dirty="0">
                <a:solidFill>
                  <a:schemeClr val="dk1"/>
                </a:solidFill>
                <a:latin typeface="Times New Roman"/>
                <a:ea typeface="Times New Roman"/>
                <a:cs typeface="Times New Roman"/>
                <a:sym typeface="Times New Roman"/>
              </a:rPr>
              <a:t> the theories behind different working styles in different countries (Fujimura and </a:t>
            </a:r>
            <a:r>
              <a:rPr lang="en" sz="1200" dirty="0" err="1">
                <a:solidFill>
                  <a:schemeClr val="dk1"/>
                </a:solidFill>
                <a:latin typeface="Times New Roman"/>
                <a:ea typeface="Times New Roman"/>
                <a:cs typeface="Times New Roman"/>
                <a:sym typeface="Times New Roman"/>
              </a:rPr>
              <a:t>Nommensen</a:t>
            </a:r>
            <a:r>
              <a:rPr lang="en" sz="1200" dirty="0">
                <a:solidFill>
                  <a:schemeClr val="dk1"/>
                </a:solidFill>
                <a:latin typeface="Times New Roman"/>
                <a:ea typeface="Times New Roman"/>
                <a:cs typeface="Times New Roman"/>
                <a:sym typeface="Times New Roman"/>
              </a:rPr>
              <a:t>, 2019). There are many ways in which cultures are different, such as the difference in power, the desire for freedom vs. unity, and the desire to avoid confusion vs. the desire to think quickly. Being able to think in this way helps to deal with the fact that UK and German societies are different.</a:t>
            </a:r>
          </a:p>
          <a:p>
            <a:pPr marL="0" lvl="0" indent="0" algn="just" rtl="0">
              <a:lnSpc>
                <a:spcPct val="150000"/>
              </a:lnSpc>
              <a:spcBef>
                <a:spcPts val="120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Individualism vs. Collectivism</a:t>
            </a:r>
          </a:p>
          <a:p>
            <a:pPr marL="0" lvl="0" indent="0" algn="just" rtl="0">
              <a:lnSpc>
                <a:spcPct val="150000"/>
              </a:lnSpc>
              <a:spcBef>
                <a:spcPts val="1200"/>
              </a:spcBef>
              <a:spcAft>
                <a:spcPts val="0"/>
              </a:spcAft>
              <a:buClr>
                <a:schemeClr val="dk1"/>
              </a:buClr>
              <a:buSzPts val="1100"/>
              <a:buFont typeface="Arial"/>
              <a:buNone/>
            </a:pPr>
            <a:r>
              <a:rPr lang="en-GB" sz="1200" dirty="0">
                <a:solidFill>
                  <a:schemeClr val="dk1"/>
                </a:solidFill>
                <a:latin typeface="Times New Roman"/>
                <a:ea typeface="Times New Roman"/>
                <a:cs typeface="Times New Roman"/>
                <a:sym typeface="Times New Roman"/>
              </a:rPr>
              <a:t>British and German cultures are individualistic ones by comparing them it becomes apparent that Germans react more based on personal/social preferences and the British appreciate innovation and creativeness. In this way, it may be easier for Mura to integrate its business in Germany, instead of more collective countries such as Sweden and Norway. </a:t>
            </a:r>
          </a:p>
          <a:p>
            <a:pPr marL="0" lvl="0" indent="0" algn="just" rtl="0">
              <a:lnSpc>
                <a:spcPct val="150000"/>
              </a:lnSpc>
              <a:spcBef>
                <a:spcPts val="1200"/>
              </a:spcBef>
              <a:spcAft>
                <a:spcPts val="0"/>
              </a:spcAft>
              <a:buClr>
                <a:schemeClr val="dk1"/>
              </a:buClr>
              <a:buSzPts val="1100"/>
              <a:buFont typeface="Arial"/>
              <a:buNone/>
            </a:pPr>
            <a:r>
              <a:rPr lang="en-GB" sz="1200" dirty="0">
                <a:solidFill>
                  <a:schemeClr val="dk1"/>
                </a:solidFill>
                <a:latin typeface="Times New Roman"/>
                <a:ea typeface="Times New Roman"/>
                <a:cs typeface="Times New Roman"/>
                <a:sym typeface="Times New Roman"/>
              </a:rPr>
              <a:t>Uncertainty-Avoidance </a:t>
            </a:r>
          </a:p>
          <a:p>
            <a:pPr marL="0" lvl="0" indent="0" algn="just" rtl="0">
              <a:lnSpc>
                <a:spcPct val="150000"/>
              </a:lnSpc>
              <a:spcBef>
                <a:spcPts val="1200"/>
              </a:spcBef>
              <a:spcAft>
                <a:spcPts val="0"/>
              </a:spcAft>
              <a:buClr>
                <a:schemeClr val="dk1"/>
              </a:buClr>
              <a:buSzPts val="1100"/>
              <a:buFont typeface="Arial"/>
              <a:buNone/>
            </a:pPr>
            <a:r>
              <a:rPr lang="en-GB" sz="1200" dirty="0">
                <a:solidFill>
                  <a:schemeClr val="dk1"/>
                </a:solidFill>
                <a:latin typeface="Times New Roman"/>
                <a:ea typeface="Times New Roman"/>
                <a:cs typeface="Times New Roman"/>
                <a:sym typeface="Times New Roman"/>
              </a:rPr>
              <a:t>The UK is among those countries with a low uncertainty avoidance index as planning is not that detailed as it is in Germany. Germans seem to prefer deductive planning or presenting of methods and ideas which means details are important to create certainty in German businesses. This may create some difficulty for Mura and as such managers and employees will have to adapt their communication styles to ensure they can integrate within Germany. For example, when presenting the hydrothermal recycling process to investors or future employees, managers would need to ensure they provide detailed methods and explanations behind this model of recycling, to attract German talent.</a:t>
            </a:r>
          </a:p>
          <a:p>
            <a:pPr marL="0" lvl="0" indent="0" algn="just" rtl="0">
              <a:lnSpc>
                <a:spcPct val="150000"/>
              </a:lnSpc>
              <a:spcBef>
                <a:spcPts val="1200"/>
              </a:spcBef>
              <a:spcAft>
                <a:spcPts val="0"/>
              </a:spcAft>
              <a:buClr>
                <a:schemeClr val="dk1"/>
              </a:buClr>
              <a:buSzPts val="1100"/>
              <a:buFont typeface="Arial"/>
              <a:buNone/>
            </a:pPr>
            <a:r>
              <a:rPr lang="en-GB" sz="1200" dirty="0">
                <a:solidFill>
                  <a:schemeClr val="dk1"/>
                </a:solidFill>
                <a:latin typeface="Times New Roman"/>
                <a:ea typeface="Times New Roman"/>
                <a:cs typeface="Times New Roman"/>
                <a:sym typeface="Times New Roman"/>
              </a:rPr>
              <a:t>Long term orientation vs short term orientation</a:t>
            </a:r>
          </a:p>
          <a:p>
            <a:pPr marL="0" lvl="0" indent="0" algn="just" rtl="0">
              <a:lnSpc>
                <a:spcPct val="150000"/>
              </a:lnSpc>
              <a:spcBef>
                <a:spcPts val="1200"/>
              </a:spcBef>
              <a:spcAft>
                <a:spcPts val="0"/>
              </a:spcAft>
              <a:buClr>
                <a:schemeClr val="dk1"/>
              </a:buClr>
              <a:buSzPts val="1100"/>
              <a:buFont typeface="Arial"/>
              <a:buNone/>
            </a:pPr>
            <a:r>
              <a:rPr lang="en-GB" sz="1200" dirty="0">
                <a:solidFill>
                  <a:schemeClr val="dk1"/>
                </a:solidFill>
                <a:latin typeface="Times New Roman"/>
                <a:ea typeface="Times New Roman"/>
                <a:cs typeface="Times New Roman"/>
                <a:sym typeface="Times New Roman"/>
              </a:rPr>
              <a:t>To ensure long-term growth, Mura as a British company needs to establish a strong and growing customer demand for their recycling methods. As such, they need to fit in a long-term orientation plan because Germans care about their communities and the environment. An example of how Mura can drive a long-term strategy is to decrease use of virgin fossil-based feedstocks and develop a customer demand for circular polymers, which are technologies Mura has developed.</a:t>
            </a:r>
            <a:endParaRPr sz="1200" dirty="0">
              <a:solidFill>
                <a:schemeClr val="dk1"/>
              </a:solidFill>
              <a:latin typeface="Times New Roman"/>
              <a:ea typeface="Times New Roman"/>
              <a:cs typeface="Times New Roman"/>
              <a:sym typeface="Times New Roman"/>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
        <p:cNvGrpSpPr/>
        <p:nvPr/>
      </p:nvGrpSpPr>
      <p:grpSpPr>
        <a:xfrm>
          <a:off x="0" y="0"/>
          <a:ext cx="0" cy="0"/>
          <a:chOff x="0" y="0"/>
          <a:chExt cx="0" cy="0"/>
        </a:xfrm>
      </p:grpSpPr>
      <p:sp>
        <p:nvSpPr>
          <p:cNvPr id="88" name="Google Shape;88;g28f007e45b3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9" name="Google Shape;89;g28f007e45b3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Language and Communication</a:t>
            </a:r>
            <a:endParaRPr sz="12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When people want to talk to someone in German or English, they need to be careful as they switch between the two. If people want to get along, they need to be able to talk and work together (</a:t>
            </a:r>
            <a:r>
              <a:rPr lang="en" sz="1200" dirty="0" err="1">
                <a:solidFill>
                  <a:schemeClr val="dk1"/>
                </a:solidFill>
                <a:latin typeface="Times New Roman"/>
                <a:ea typeface="Times New Roman"/>
                <a:cs typeface="Times New Roman"/>
                <a:sym typeface="Times New Roman"/>
              </a:rPr>
              <a:t>Lewandowska-Tomaszczyk</a:t>
            </a:r>
            <a:r>
              <a:rPr lang="en" sz="1200" dirty="0">
                <a:solidFill>
                  <a:schemeClr val="dk1"/>
                </a:solidFill>
                <a:latin typeface="Times New Roman"/>
                <a:ea typeface="Times New Roman"/>
                <a:cs typeface="Times New Roman"/>
                <a:sym typeface="Times New Roman"/>
              </a:rPr>
              <a:t>, 2021). Teams from Mura Technology in the UK and Germany can use professional translation services and teach their own staff the language so that they can talk easily and properly.</a:t>
            </a:r>
            <a:endParaRPr sz="1200" dirty="0">
              <a:solidFill>
                <a:schemeClr val="dk1"/>
              </a:solidFill>
              <a:latin typeface="Times New Roman"/>
              <a:ea typeface="Times New Roman"/>
              <a:cs typeface="Times New Roman"/>
              <a:sym typeface="Times New Roman"/>
            </a:endParaRPr>
          </a:p>
          <a:p>
            <a:pPr marL="0" lvl="0" indent="0" algn="l" rtl="0">
              <a:spcBef>
                <a:spcPts val="1000"/>
              </a:spcBef>
              <a:spcAft>
                <a:spcPts val="0"/>
              </a:spcAft>
              <a:buNone/>
            </a:pPr>
            <a:r>
              <a:rPr lang="en-GB" dirty="0"/>
              <a:t>Germans are known for their punctuality and directiveness and their decision-making power is concentrated at the top with clear lines of authority and responsibility communication.</a:t>
            </a:r>
          </a:p>
          <a:p>
            <a:pPr marL="0" lvl="0" indent="0" algn="l" rtl="0">
              <a:spcBef>
                <a:spcPts val="1000"/>
              </a:spcBef>
              <a:spcAft>
                <a:spcPts val="0"/>
              </a:spcAft>
              <a:buNone/>
            </a:pPr>
            <a:r>
              <a:rPr lang="en-GB" dirty="0"/>
              <a:t>German work culture and employees are expected to follow the established chain of command and teamwork collaboration is crucial to the German working culture. Managers are respected for their experience and expertise and their decisions are followed without questions and this hierarchical structure provides clarity and direction in communication within organizations. To ensure that Mura can successfully grow in Germany, this is something that will need to be adopted throughout the company’s structure. This will also help employees communicate well amongst themselves as they have established roles and responsibilities, which in turn can lead to better productivity and better growth in the long-term.</a:t>
            </a: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28f007e45b3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28f007e45b3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Ethnic Makeup and Diversity</a:t>
            </a:r>
            <a:endParaRPr sz="12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Countries have a lot of people of different races living together. These things are the same in the UK and Germany. It is better for an organisation's attitude when people are open to new ideas and differences (Myers et al., 2019). To encourage diversity and openness at work, Mura should encourage people to get together in social groups, take classes on diversity, and set rules that everyone must follow. This will again ensure proper integration amongst employees which makes them work harder and helps the company as a whole do better.</a:t>
            </a:r>
            <a:endParaRPr sz="1200" dirty="0">
              <a:solidFill>
                <a:schemeClr val="dk1"/>
              </a:solidFill>
              <a:latin typeface="Times New Roman"/>
              <a:ea typeface="Times New Roman"/>
              <a:cs typeface="Times New Roman"/>
              <a:sym typeface="Times New Roman"/>
            </a:endParaRPr>
          </a:p>
          <a:p>
            <a:pPr marL="0" lvl="0" indent="0" algn="l" rtl="0">
              <a:spcBef>
                <a:spcPts val="100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28f007e45b3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28f007e45b3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Social Structures and Values</a:t>
            </a:r>
          </a:p>
          <a:p>
            <a:pPr marL="0" lvl="0" indent="0" algn="just" rtl="0">
              <a:lnSpc>
                <a:spcPct val="150000"/>
              </a:lnSpc>
              <a:spcBef>
                <a:spcPts val="1200"/>
              </a:spcBef>
              <a:spcAft>
                <a:spcPts val="0"/>
              </a:spcAft>
              <a:buClr>
                <a:schemeClr val="dk1"/>
              </a:buClr>
              <a:buSzPts val="1100"/>
              <a:buFont typeface="Arial"/>
              <a:buNone/>
            </a:pPr>
            <a:endParaRPr lang="en-GB" sz="12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Clr>
                <a:schemeClr val="dk1"/>
              </a:buClr>
              <a:buSzPts val="1100"/>
              <a:buFont typeface="Arial"/>
              <a:buNone/>
            </a:pPr>
            <a:r>
              <a:rPr lang="en-GB" sz="1200" dirty="0">
                <a:solidFill>
                  <a:schemeClr val="dk1"/>
                </a:solidFill>
                <a:latin typeface="Times New Roman"/>
                <a:ea typeface="Times New Roman"/>
                <a:cs typeface="Times New Roman"/>
                <a:sym typeface="Times New Roman"/>
              </a:rPr>
              <a:t>To help everyone at Mura Technology work together and get to know each other, it is important to know and follow the rules, customs, and social norms of the area.</a:t>
            </a:r>
          </a:p>
          <a:p>
            <a:pPr marL="0" lvl="0" indent="0" algn="just" rtl="0">
              <a:lnSpc>
                <a:spcPct val="150000"/>
              </a:lnSpc>
              <a:spcBef>
                <a:spcPts val="1200"/>
              </a:spcBef>
              <a:spcAft>
                <a:spcPts val="0"/>
              </a:spcAft>
              <a:buClr>
                <a:schemeClr val="dk1"/>
              </a:buClr>
              <a:buSzPts val="1100"/>
              <a:buFont typeface="Arial"/>
              <a:buNone/>
            </a:pPr>
            <a:endParaRPr lang="en" sz="1200" dirty="0">
              <a:solidFill>
                <a:schemeClr val="dk1"/>
              </a:solidFill>
              <a:latin typeface="Times New Roman"/>
              <a:ea typeface="Times New Roman"/>
              <a:cs typeface="Times New Roman"/>
              <a:sym typeface="Times New Roman"/>
            </a:endParaRPr>
          </a:p>
          <a:p>
            <a:pPr marL="0" marR="0" lvl="0" indent="0" algn="just" defTabSz="914400" rtl="0" eaLnBrk="1" fontAlgn="auto" latinLnBrk="0" hangingPunct="1">
              <a:lnSpc>
                <a:spcPct val="150000"/>
              </a:lnSpc>
              <a:spcBef>
                <a:spcPts val="1200"/>
              </a:spcBef>
              <a:spcAft>
                <a:spcPts val="0"/>
              </a:spcAft>
              <a:buClr>
                <a:schemeClr val="dk1"/>
              </a:buClr>
              <a:buSzPts val="1100"/>
              <a:buFont typeface="Arial"/>
              <a:buNone/>
              <a:tabLst/>
              <a:defRPr/>
            </a:pPr>
            <a:r>
              <a:rPr lang="en-GB" sz="1200" dirty="0">
                <a:solidFill>
                  <a:schemeClr val="dk1"/>
                </a:solidFill>
                <a:latin typeface="Times New Roman"/>
                <a:ea typeface="Times New Roman"/>
                <a:cs typeface="Times New Roman"/>
                <a:sym typeface="Times New Roman"/>
              </a:rPr>
              <a:t>Both Germans and Britons are individualists, </a:t>
            </a:r>
            <a:r>
              <a:rPr lang="en" sz="1200" dirty="0">
                <a:solidFill>
                  <a:schemeClr val="dk1"/>
                </a:solidFill>
                <a:latin typeface="Times New Roman"/>
                <a:ea typeface="Times New Roman"/>
                <a:cs typeface="Times New Roman"/>
                <a:sym typeface="Times New Roman"/>
              </a:rPr>
              <a:t>however, the British score is one of the highest in the world. One thing that is very important in Germany, though, is union and order. This is important to know if people want to do business with other people successfully (Bourdieu, 2018). </a:t>
            </a:r>
          </a:p>
          <a:p>
            <a:pPr marL="0" marR="0" lvl="0" indent="0" algn="just" defTabSz="914400" rtl="0" eaLnBrk="1" fontAlgn="auto" latinLnBrk="0" hangingPunct="1">
              <a:lnSpc>
                <a:spcPct val="150000"/>
              </a:lnSpc>
              <a:spcBef>
                <a:spcPts val="1200"/>
              </a:spcBef>
              <a:spcAft>
                <a:spcPts val="0"/>
              </a:spcAft>
              <a:buClr>
                <a:schemeClr val="dk1"/>
              </a:buClr>
              <a:buSzPts val="1100"/>
              <a:buFont typeface="Arial"/>
              <a:buNone/>
              <a:tabLst/>
              <a:defRPr/>
            </a:pPr>
            <a:endParaRPr lang="en" sz="1200" dirty="0">
              <a:solidFill>
                <a:schemeClr val="dk1"/>
              </a:solidFill>
              <a:latin typeface="Times New Roman"/>
              <a:ea typeface="Times New Roman"/>
              <a:cs typeface="Times New Roman"/>
              <a:sym typeface="Times New Roman"/>
            </a:endParaRPr>
          </a:p>
          <a:p>
            <a:pPr marL="0" marR="0" lvl="0" indent="0" algn="just" defTabSz="914400" rtl="0" eaLnBrk="1" fontAlgn="auto" latinLnBrk="0" hangingPunct="1">
              <a:lnSpc>
                <a:spcPct val="150000"/>
              </a:lnSpc>
              <a:spcBef>
                <a:spcPts val="1200"/>
              </a:spcBef>
              <a:spcAft>
                <a:spcPts val="0"/>
              </a:spcAft>
              <a:buClr>
                <a:schemeClr val="dk1"/>
              </a:buClr>
              <a:buSzPts val="1100"/>
              <a:buFont typeface="Arial"/>
              <a:buNone/>
              <a:tabLst/>
              <a:defRPr/>
            </a:pPr>
            <a:r>
              <a:rPr lang="en-GB" sz="1200" dirty="0">
                <a:solidFill>
                  <a:schemeClr val="dk1"/>
                </a:solidFill>
                <a:latin typeface="Times New Roman"/>
                <a:ea typeface="Times New Roman"/>
                <a:cs typeface="Times New Roman"/>
                <a:sym typeface="Times New Roman"/>
              </a:rPr>
              <a:t>I</a:t>
            </a:r>
            <a:r>
              <a:rPr lang="en" sz="1200" dirty="0">
                <a:solidFill>
                  <a:schemeClr val="dk1"/>
                </a:solidFill>
                <a:latin typeface="Times New Roman"/>
                <a:ea typeface="Times New Roman"/>
                <a:cs typeface="Times New Roman"/>
                <a:sym typeface="Times New Roman"/>
              </a:rPr>
              <a:t>n the UK as an employer you may need to work with trade unions that represent groups of your employees. Trade unions will negotiate with you the working conditions of workers, pay and holidays. You need to recognise the trade union before they can negotiate with you. </a:t>
            </a:r>
            <a:r>
              <a:rPr lang="en-GB" sz="1200" dirty="0">
                <a:solidFill>
                  <a:schemeClr val="dk1"/>
                </a:solidFill>
                <a:latin typeface="Times New Roman"/>
                <a:ea typeface="Times New Roman"/>
                <a:cs typeface="Times New Roman"/>
                <a:sym typeface="Times New Roman"/>
              </a:rPr>
              <a:t>O</a:t>
            </a:r>
            <a:r>
              <a:rPr lang="en" sz="1200" dirty="0">
                <a:solidFill>
                  <a:schemeClr val="dk1"/>
                </a:solidFill>
                <a:latin typeface="Times New Roman"/>
                <a:ea typeface="Times New Roman"/>
                <a:cs typeface="Times New Roman"/>
                <a:sym typeface="Times New Roman"/>
              </a:rPr>
              <a:t>n the other hand in Germany the trade union has a dual structure like trade union and works council. Trade unions set the framework for working conditions, such as collective wage agreements for the whole sector or single companies, defining wage levels and working time. On the other hand, works council are elected by employees and represent their interest on company level. Trade unions in Germany are more collective with employees having higher bargaining powers in the labour markets. To ensure that Mura can attract the best talent for the company, it needs to match these labour protections in its German office.</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28f007e45b3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 name="Google Shape;118;g28f007e45b3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Religious Values and Beliefs</a:t>
            </a:r>
            <a:endParaRPr sz="12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As people have different faith thoughts and views, this changes how they live and what they do. It is important to know about religious holidays and events if one wants to understand other countries (El-</a:t>
            </a:r>
            <a:r>
              <a:rPr lang="en" sz="1200" dirty="0" err="1">
                <a:solidFill>
                  <a:schemeClr val="dk1"/>
                </a:solidFill>
                <a:latin typeface="Times New Roman"/>
                <a:ea typeface="Times New Roman"/>
                <a:cs typeface="Times New Roman"/>
                <a:sym typeface="Times New Roman"/>
              </a:rPr>
              <a:t>Khani</a:t>
            </a:r>
            <a:r>
              <a:rPr lang="en" sz="1200" dirty="0">
                <a:solidFill>
                  <a:schemeClr val="dk1"/>
                </a:solidFill>
                <a:latin typeface="Times New Roman"/>
                <a:ea typeface="Times New Roman"/>
                <a:cs typeface="Times New Roman"/>
                <a:sym typeface="Times New Roman"/>
              </a:rPr>
              <a:t> and </a:t>
            </a:r>
            <a:r>
              <a:rPr lang="en" sz="1200" dirty="0" err="1">
                <a:solidFill>
                  <a:schemeClr val="dk1"/>
                </a:solidFill>
                <a:latin typeface="Times New Roman"/>
                <a:ea typeface="Times New Roman"/>
                <a:cs typeface="Times New Roman"/>
                <a:sym typeface="Times New Roman"/>
              </a:rPr>
              <a:t>Calam</a:t>
            </a:r>
            <a:r>
              <a:rPr lang="en" sz="1200" dirty="0">
                <a:solidFill>
                  <a:schemeClr val="dk1"/>
                </a:solidFill>
                <a:latin typeface="Times New Roman"/>
                <a:ea typeface="Times New Roman"/>
                <a:cs typeface="Times New Roman"/>
                <a:sym typeface="Times New Roman"/>
              </a:rPr>
              <a:t>, 2017). Mura should allow employees time off for religious events, host training and learning courses, and have rules that respect people's religious beliefs so that they can work with people of all faiths. </a:t>
            </a:r>
            <a:r>
              <a:rPr lang="en" sz="1200" b="0" dirty="0">
                <a:solidFill>
                  <a:schemeClr val="dk1"/>
                </a:solidFill>
                <a:latin typeface="Times New Roman"/>
                <a:ea typeface="Times New Roman"/>
                <a:cs typeface="Times New Roman"/>
                <a:sym typeface="Times New Roman"/>
              </a:rPr>
              <a:t>These things help keep everyone safe </a:t>
            </a:r>
            <a:r>
              <a:rPr lang="en-GB" sz="1200" b="0" dirty="0">
                <a:solidFill>
                  <a:schemeClr val="dk1"/>
                </a:solidFill>
                <a:latin typeface="Times New Roman"/>
                <a:ea typeface="Times New Roman"/>
                <a:cs typeface="Times New Roman"/>
                <a:sym typeface="Times New Roman"/>
              </a:rPr>
              <a:t>and ensure a good work/life balance which can again help the productivity of the workforce.</a:t>
            </a:r>
            <a:endParaRPr sz="1200" b="0" dirty="0">
              <a:solidFill>
                <a:schemeClr val="dk1"/>
              </a:solidFill>
              <a:latin typeface="Times New Roman"/>
              <a:ea typeface="Times New Roman"/>
              <a:cs typeface="Times New Roman"/>
              <a:sym typeface="Times New Roman"/>
            </a:endParaRPr>
          </a:p>
          <a:p>
            <a:pPr marL="0" lvl="0" indent="0" algn="l" rtl="0">
              <a:spcBef>
                <a:spcPts val="100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28f007e45b3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 name="Google Shape;125;g28f007e45b3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Business and Work-related Attitudes</a:t>
            </a:r>
            <a:endParaRPr sz="1200" dirty="0">
              <a:solidFill>
                <a:schemeClr val="dk1"/>
              </a:solidFill>
              <a:latin typeface="Times New Roman"/>
              <a:ea typeface="Times New Roman"/>
              <a:cs typeface="Times New Roman"/>
              <a:sym typeface="Times New Roman"/>
            </a:endParaRPr>
          </a:p>
          <a:p>
            <a:pPr marL="0" lvl="0" indent="0" algn="l" rtl="0">
              <a:spcBef>
                <a:spcPts val="1000"/>
              </a:spcBef>
              <a:spcAft>
                <a:spcPts val="0"/>
              </a:spcAft>
              <a:buNone/>
            </a:pPr>
            <a:r>
              <a:rPr lang="en" sz="1200" dirty="0">
                <a:solidFill>
                  <a:schemeClr val="dk1"/>
                </a:solidFill>
                <a:latin typeface="Times New Roman"/>
                <a:ea typeface="Times New Roman"/>
                <a:cs typeface="Times New Roman"/>
                <a:sym typeface="Times New Roman"/>
              </a:rPr>
              <a:t>The way people in Germany and the UK do business and work is very different. The UK values freedom and the ability to change, while Germany values speed and well-</a:t>
            </a:r>
            <a:r>
              <a:rPr lang="en" sz="1200" dirty="0" err="1">
                <a:solidFill>
                  <a:schemeClr val="dk1"/>
                </a:solidFill>
                <a:latin typeface="Times New Roman"/>
                <a:ea typeface="Times New Roman"/>
                <a:cs typeface="Times New Roman"/>
                <a:sym typeface="Times New Roman"/>
              </a:rPr>
              <a:t>organised</a:t>
            </a:r>
            <a:r>
              <a:rPr lang="en" sz="1200" dirty="0">
                <a:solidFill>
                  <a:schemeClr val="dk1"/>
                </a:solidFill>
                <a:latin typeface="Times New Roman"/>
                <a:ea typeface="Times New Roman"/>
                <a:cs typeface="Times New Roman"/>
                <a:sym typeface="Times New Roman"/>
              </a:rPr>
              <a:t> work. Being a team player, encouraging open communication, and respecting those in charge are all important in Germany for business (</a:t>
            </a:r>
            <a:r>
              <a:rPr lang="en" sz="1200" dirty="0" err="1">
                <a:solidFill>
                  <a:schemeClr val="dk1"/>
                </a:solidFill>
                <a:latin typeface="Times New Roman"/>
                <a:ea typeface="Times New Roman"/>
                <a:cs typeface="Times New Roman"/>
                <a:sym typeface="Times New Roman"/>
              </a:rPr>
              <a:t>Ejeh</a:t>
            </a:r>
            <a:r>
              <a:rPr lang="en" sz="1200" dirty="0">
                <a:solidFill>
                  <a:schemeClr val="dk1"/>
                </a:solidFill>
                <a:latin typeface="Times New Roman"/>
                <a:ea typeface="Times New Roman"/>
                <a:cs typeface="Times New Roman"/>
                <a:sym typeface="Times New Roman"/>
              </a:rPr>
              <a:t> Abba, 2019). </a:t>
            </a:r>
            <a:r>
              <a:rPr lang="en" sz="1200" b="0" dirty="0">
                <a:solidFill>
                  <a:schemeClr val="dk1"/>
                </a:solidFill>
                <a:latin typeface="Times New Roman"/>
                <a:ea typeface="Times New Roman"/>
                <a:cs typeface="Times New Roman"/>
                <a:sym typeface="Times New Roman"/>
              </a:rPr>
              <a:t>Ensuring these practices are encouraged will help the people who work at Mura Technology's German management office get along better and work together better.</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28f007e45b3_0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28f007e45b3_0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Recommendations and Solutions</a:t>
            </a:r>
            <a:endParaRPr sz="1200" dirty="0">
              <a:solidFill>
                <a:schemeClr val="dk1"/>
              </a:solidFill>
              <a:latin typeface="Times New Roman"/>
              <a:ea typeface="Times New Roman"/>
              <a:cs typeface="Times New Roman"/>
              <a:sym typeface="Times New Roman"/>
            </a:endParaRPr>
          </a:p>
          <a:p>
            <a:pPr marL="0" lvl="0" indent="0" algn="l" rtl="0">
              <a:spcBef>
                <a:spcPts val="1000"/>
              </a:spcBef>
              <a:spcAft>
                <a:spcPts val="0"/>
              </a:spcAft>
              <a:buNone/>
            </a:pPr>
            <a:r>
              <a:rPr lang="en" sz="1200">
                <a:solidFill>
                  <a:schemeClr val="dk1"/>
                </a:solidFill>
                <a:latin typeface="Times New Roman"/>
                <a:ea typeface="Times New Roman"/>
                <a:cs typeface="Times New Roman"/>
                <a:sym typeface="Times New Roman"/>
              </a:rPr>
              <a:t>Firstly, Mura </a:t>
            </a:r>
            <a:r>
              <a:rPr lang="en" sz="1200" dirty="0">
                <a:solidFill>
                  <a:schemeClr val="dk1"/>
                </a:solidFill>
                <a:latin typeface="Times New Roman"/>
                <a:ea typeface="Times New Roman"/>
                <a:cs typeface="Times New Roman"/>
                <a:sym typeface="Times New Roman"/>
              </a:rPr>
              <a:t>should help its workers find and deal with the most important cultural problems, like language obstacles and different social systems, by giving them a lot of cultural training and sponsoring language classes. Further, projects and mentoring programs that bring together people from different places will help them learn more about each other (Stahl Hofer et al., 2018), ensuring a safe working environment for all employees. Secondly, by holding regular meetings, making sure there are clear ways to talk to each other, and using technology to get around real issues, Mura can ensure that management is best prepared for growing in Germany.</a:t>
            </a: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g28f007e45b3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0" name="Google Shape;140;g28f007e45b3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just" rtl="0">
              <a:lnSpc>
                <a:spcPct val="150000"/>
              </a:lnSpc>
              <a:spcBef>
                <a:spcPts val="120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Conclusion</a:t>
            </a:r>
            <a:endParaRPr sz="1200" dirty="0">
              <a:solidFill>
                <a:schemeClr val="dk1"/>
              </a:solidFill>
              <a:latin typeface="Times New Roman"/>
              <a:ea typeface="Times New Roman"/>
              <a:cs typeface="Times New Roman"/>
              <a:sym typeface="Times New Roman"/>
            </a:endParaRPr>
          </a:p>
          <a:p>
            <a:pPr marL="0" lvl="0" indent="0" algn="just" rtl="0">
              <a:lnSpc>
                <a:spcPct val="150000"/>
              </a:lnSpc>
              <a:spcBef>
                <a:spcPts val="1200"/>
              </a:spcBef>
              <a:spcAft>
                <a:spcPts val="0"/>
              </a:spcAft>
              <a:buClr>
                <a:schemeClr val="dk1"/>
              </a:buClr>
              <a:buSzPts val="1100"/>
              <a:buFont typeface="Arial"/>
              <a:buNone/>
            </a:pPr>
            <a:r>
              <a:rPr lang="en" sz="1200" dirty="0">
                <a:solidFill>
                  <a:schemeClr val="dk1"/>
                </a:solidFill>
                <a:latin typeface="Times New Roman"/>
                <a:ea typeface="Times New Roman"/>
                <a:cs typeface="Times New Roman"/>
                <a:sym typeface="Times New Roman"/>
              </a:rPr>
              <a:t>For Mura Technology to grow, people need to know how life is different in Germany and the UK. All need to understand and be able to work with people from other countries if they want to do well in foreign businesses. It will be simple to connect with others and work together. If Mura Technology wants to do well in Germany, they need to be aware of how people are different and pay attention to what they have to say. This will create a good working environment, contributing to productivity, profits and growth.</a:t>
            </a:r>
            <a:endParaRPr sz="1200" dirty="0">
              <a:solidFill>
                <a:schemeClr val="dk1"/>
              </a:solidFill>
              <a:latin typeface="Times New Roman"/>
              <a:ea typeface="Times New Roman"/>
              <a:cs typeface="Times New Roman"/>
              <a:sym typeface="Times New Roman"/>
            </a:endParaRPr>
          </a:p>
          <a:p>
            <a:pPr marL="0" lvl="0" indent="0" algn="l" rtl="0">
              <a:spcBef>
                <a:spcPts val="1000"/>
              </a:spcBef>
              <a:spcAft>
                <a:spcPts val="0"/>
              </a:spcAft>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28f007e45b3_0_3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 name="Google Shape;148;g28f007e45b3_0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grpSp>
        <p:nvGrpSpPr>
          <p:cNvPr id="54" name="Google Shape;54;p13"/>
          <p:cNvGrpSpPr/>
          <p:nvPr/>
        </p:nvGrpSpPr>
        <p:grpSpPr>
          <a:xfrm>
            <a:off x="-1" y="0"/>
            <a:ext cx="9344696" cy="6115285"/>
            <a:chOff x="0" y="-114226"/>
            <a:chExt cx="9144000" cy="6264133"/>
          </a:xfrm>
        </p:grpSpPr>
        <p:pic>
          <p:nvPicPr>
            <p:cNvPr id="55" name="Google Shape;55;p13"/>
            <p:cNvPicPr preferRelativeResize="0"/>
            <p:nvPr/>
          </p:nvPicPr>
          <p:blipFill rotWithShape="1">
            <a:blip r:embed="rId3">
              <a:alphaModFix/>
            </a:blip>
            <a:srcRect l="15404"/>
            <a:stretch/>
          </p:blipFill>
          <p:spPr>
            <a:xfrm>
              <a:off x="0" y="0"/>
              <a:ext cx="9144000" cy="5143499"/>
            </a:xfrm>
            <a:prstGeom prst="rect">
              <a:avLst/>
            </a:prstGeom>
            <a:noFill/>
            <a:ln>
              <a:noFill/>
            </a:ln>
          </p:spPr>
        </p:pic>
        <p:sp>
          <p:nvSpPr>
            <p:cNvPr id="56" name="Google Shape;56;p13"/>
            <p:cNvSpPr/>
            <p:nvPr/>
          </p:nvSpPr>
          <p:spPr>
            <a:xfrm>
              <a:off x="1" y="-114226"/>
              <a:ext cx="9143998" cy="5268695"/>
            </a:xfrm>
            <a:prstGeom prst="rect">
              <a:avLst/>
            </a:prstGeom>
            <a:solidFill>
              <a:srgbClr val="8E7CC3">
                <a:alpha val="75470"/>
              </a:srgbClr>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p>
          </p:txBody>
        </p:sp>
        <p:sp>
          <p:nvSpPr>
            <p:cNvPr id="57" name="Google Shape;57;p13"/>
            <p:cNvSpPr txBox="1"/>
            <p:nvPr/>
          </p:nvSpPr>
          <p:spPr>
            <a:xfrm>
              <a:off x="994674" y="1870175"/>
              <a:ext cx="8104501" cy="4279732"/>
            </a:xfrm>
            <a:prstGeom prst="rect">
              <a:avLst/>
            </a:prstGeom>
            <a:noFill/>
            <a:ln>
              <a:noFill/>
            </a:ln>
          </p:spPr>
          <p:txBody>
            <a:bodyPr spcFirstLastPara="1" wrap="square" lIns="91425" tIns="91425" rIns="91425" bIns="91425" anchor="t" anchorCtr="0">
              <a:spAutoFit/>
            </a:bodyPr>
            <a:lstStyle/>
            <a:p>
              <a:pPr marL="0" lvl="0" indent="0" algn="l" rtl="0">
                <a:lnSpc>
                  <a:spcPct val="100000"/>
                </a:lnSpc>
                <a:spcBef>
                  <a:spcPts val="0"/>
                </a:spcBef>
                <a:spcAft>
                  <a:spcPts val="1000"/>
                </a:spcAft>
                <a:buNone/>
              </a:pPr>
              <a:r>
                <a:rPr lang="en" sz="1600" b="1" dirty="0">
                  <a:solidFill>
                    <a:srgbClr val="FFFFFF"/>
                  </a:solidFill>
                </a:rPr>
                <a:t>Navigating Cultural Differences: </a:t>
              </a:r>
              <a:br>
                <a:rPr lang="en" sz="1600" b="1" dirty="0">
                  <a:solidFill>
                    <a:srgbClr val="FFFFFF"/>
                  </a:solidFill>
                </a:rPr>
              </a:br>
              <a:r>
                <a:rPr lang="en" sz="1600" b="1" dirty="0">
                  <a:solidFill>
                    <a:srgbClr val="F1C232"/>
                  </a:solidFill>
                </a:rPr>
                <a:t>Mura Technology's</a:t>
              </a:r>
              <a:r>
                <a:rPr lang="en" sz="1600" b="1" dirty="0">
                  <a:solidFill>
                    <a:srgbClr val="FFFFFF"/>
                  </a:solidFill>
                </a:rPr>
                <a:t> Expansion into Germany</a:t>
              </a:r>
            </a:p>
            <a:p>
              <a:pPr algn="just">
                <a:lnSpc>
                  <a:spcPct val="150000"/>
                </a:lnSpc>
                <a:spcAft>
                  <a:spcPts val="800"/>
                </a:spcAft>
              </a:pPr>
              <a:r>
                <a:rPr lang="en-GB" sz="1600" b="1" kern="100" dirty="0">
                  <a:effectLst/>
                  <a:latin typeface="Arial" panose="020B0604020202020204" pitchFamily="34" charset="0"/>
                  <a:ea typeface="Times New Roman" panose="02020603050405020304" pitchFamily="18" charset="0"/>
                  <a:cs typeface="Arial" panose="020B0604020202020204" pitchFamily="34" charset="0"/>
                </a:rPr>
                <a:t>Module: International Business Communication</a:t>
              </a:r>
              <a:endParaRPr lang="en-GB" sz="1600" kern="100" dirty="0">
                <a:effectLst/>
                <a:latin typeface="Arial" panose="020B0604020202020204" pitchFamily="34" charset="0"/>
                <a:ea typeface="Times New Roman" panose="02020603050405020304" pitchFamily="18" charset="0"/>
                <a:cs typeface="Vrinda" panose="020B0502040204020203" pitchFamily="34" charset="0"/>
              </a:endParaRPr>
            </a:p>
            <a:p>
              <a:pPr algn="just">
                <a:lnSpc>
                  <a:spcPct val="150000"/>
                </a:lnSpc>
                <a:spcAft>
                  <a:spcPts val="800"/>
                </a:spcAft>
              </a:pPr>
              <a:r>
                <a:rPr lang="en-GB" sz="1100" b="1" kern="100" dirty="0">
                  <a:effectLst/>
                  <a:latin typeface="Arial" panose="020B0604020202020204" pitchFamily="34" charset="0"/>
                  <a:ea typeface="Times New Roman" panose="02020603050405020304" pitchFamily="18" charset="0"/>
                  <a:cs typeface="Arial" panose="020B0604020202020204" pitchFamily="34" charset="0"/>
                </a:rPr>
                <a:t>Module code: LCBB6001</a:t>
              </a:r>
              <a:endParaRPr lang="en-GB" sz="1100" kern="100" dirty="0">
                <a:effectLst/>
                <a:latin typeface="Arial" panose="020B0604020202020204" pitchFamily="34" charset="0"/>
                <a:ea typeface="Times New Roman" panose="02020603050405020304" pitchFamily="18" charset="0"/>
                <a:cs typeface="Vrinda" panose="020B0502040204020203" pitchFamily="34" charset="0"/>
              </a:endParaRPr>
            </a:p>
            <a:p>
              <a:pPr algn="just">
                <a:lnSpc>
                  <a:spcPct val="150000"/>
                </a:lnSpc>
                <a:spcAft>
                  <a:spcPts val="800"/>
                </a:spcAft>
              </a:pPr>
              <a:r>
                <a:rPr lang="en-GB" sz="1100" b="1" kern="100" dirty="0">
                  <a:latin typeface="Arial" panose="020B0604020202020204" pitchFamily="34" charset="0"/>
                  <a:ea typeface="Times New Roman" panose="02020603050405020304" pitchFamily="18" charset="0"/>
                  <a:cs typeface="Arial" panose="020B0604020202020204" pitchFamily="34" charset="0"/>
                </a:rPr>
                <a:t>Lecturer</a:t>
              </a:r>
              <a:r>
                <a:rPr lang="en-GB" sz="1100" b="1" kern="100" dirty="0">
                  <a:effectLst/>
                  <a:latin typeface="Arial" panose="020B0604020202020204" pitchFamily="34" charset="0"/>
                  <a:ea typeface="Times New Roman" panose="02020603050405020304" pitchFamily="18" charset="0"/>
                  <a:cs typeface="Arial" panose="020B0604020202020204" pitchFamily="34" charset="0"/>
                </a:rPr>
                <a:t> name: DR.CHARLES NWAOGWUGWU</a:t>
              </a:r>
              <a:endParaRPr lang="en-GB" sz="1100" kern="100" dirty="0">
                <a:effectLst/>
                <a:latin typeface="Arial" panose="020B0604020202020204" pitchFamily="34" charset="0"/>
                <a:ea typeface="Times New Roman" panose="02020603050405020304" pitchFamily="18" charset="0"/>
                <a:cs typeface="Vrinda" panose="020B0502040204020203" pitchFamily="34" charset="0"/>
              </a:endParaRPr>
            </a:p>
            <a:p>
              <a:pPr algn="just">
                <a:lnSpc>
                  <a:spcPct val="150000"/>
                </a:lnSpc>
                <a:spcAft>
                  <a:spcPts val="800"/>
                </a:spcAft>
              </a:pPr>
              <a:r>
                <a:rPr lang="en-GB" sz="1100" b="1" kern="100" dirty="0">
                  <a:effectLst/>
                  <a:latin typeface="Arial" panose="020B0604020202020204" pitchFamily="34" charset="0"/>
                  <a:ea typeface="Times New Roman" panose="02020603050405020304" pitchFamily="18" charset="0"/>
                  <a:cs typeface="Arial" panose="020B0604020202020204" pitchFamily="34" charset="0"/>
                </a:rPr>
                <a:t>Assignment title: Assessment 2</a:t>
              </a:r>
              <a:endParaRPr lang="en-GB" sz="1100" kern="100" dirty="0">
                <a:effectLst/>
                <a:latin typeface="Arial" panose="020B0604020202020204" pitchFamily="34" charset="0"/>
                <a:ea typeface="Times New Roman" panose="02020603050405020304" pitchFamily="18" charset="0"/>
                <a:cs typeface="Vrinda" panose="020B0502040204020203" pitchFamily="34" charset="0"/>
              </a:endParaRPr>
            </a:p>
            <a:p>
              <a:pPr algn="just">
                <a:lnSpc>
                  <a:spcPct val="150000"/>
                </a:lnSpc>
                <a:spcAft>
                  <a:spcPts val="800"/>
                </a:spcAft>
              </a:pPr>
              <a:r>
                <a:rPr lang="en-GB" sz="1100" b="1" kern="100" dirty="0">
                  <a:effectLst/>
                  <a:latin typeface="Arial" panose="020B0604020202020204" pitchFamily="34" charset="0"/>
                  <a:ea typeface="Times New Roman" panose="02020603050405020304" pitchFamily="18" charset="0"/>
                  <a:cs typeface="Arial" panose="020B0604020202020204" pitchFamily="34" charset="0"/>
                </a:rPr>
                <a:t>Student ID: 2119900</a:t>
              </a:r>
              <a:endParaRPr lang="en-GB" sz="1100" kern="100" dirty="0">
                <a:effectLst/>
                <a:latin typeface="Arial" panose="020B0604020202020204" pitchFamily="34" charset="0"/>
                <a:ea typeface="Times New Roman" panose="02020603050405020304" pitchFamily="18" charset="0"/>
                <a:cs typeface="Vrinda" panose="020B0502040204020203" pitchFamily="34" charset="0"/>
              </a:endParaRPr>
            </a:p>
            <a:p>
              <a:pPr algn="just">
                <a:lnSpc>
                  <a:spcPct val="150000"/>
                </a:lnSpc>
                <a:spcAft>
                  <a:spcPts val="800"/>
                </a:spcAft>
              </a:pPr>
              <a:r>
                <a:rPr lang="en-GB" sz="1100" b="1" kern="100" dirty="0">
                  <a:effectLst/>
                  <a:latin typeface="Arial" panose="020B0604020202020204" pitchFamily="34" charset="0"/>
                  <a:ea typeface="Times New Roman" panose="02020603050405020304" pitchFamily="18" charset="0"/>
                  <a:cs typeface="Arial" panose="020B0604020202020204" pitchFamily="34" charset="0"/>
                </a:rPr>
                <a:t>Student name: Daniela Jicmon</a:t>
              </a:r>
              <a:endParaRPr lang="en-GB" sz="1100" kern="100" dirty="0">
                <a:effectLst/>
                <a:latin typeface="Arial" panose="020B0604020202020204" pitchFamily="34" charset="0"/>
                <a:ea typeface="Times New Roman" panose="02020603050405020304" pitchFamily="18" charset="0"/>
                <a:cs typeface="Vrinda" panose="020B0502040204020203" pitchFamily="34" charset="0"/>
              </a:endParaRPr>
            </a:p>
            <a:p>
              <a:pPr marL="0" lvl="0" indent="0" algn="l" rtl="0">
                <a:lnSpc>
                  <a:spcPct val="100000"/>
                </a:lnSpc>
                <a:spcBef>
                  <a:spcPts val="0"/>
                </a:spcBef>
                <a:spcAft>
                  <a:spcPts val="1000"/>
                </a:spcAft>
                <a:buNone/>
              </a:pPr>
              <a:endParaRPr lang="en" sz="2800" b="1" dirty="0">
                <a:solidFill>
                  <a:srgbClr val="FFFFFF"/>
                </a:solidFill>
              </a:endParaRPr>
            </a:p>
            <a:p>
              <a:pPr marL="0" lvl="0" indent="0" algn="l" rtl="0">
                <a:lnSpc>
                  <a:spcPct val="100000"/>
                </a:lnSpc>
                <a:spcBef>
                  <a:spcPts val="0"/>
                </a:spcBef>
                <a:spcAft>
                  <a:spcPts val="1000"/>
                </a:spcAft>
                <a:buNone/>
              </a:pPr>
              <a:endParaRPr sz="2800" b="1" dirty="0">
                <a:solidFill>
                  <a:srgbClr val="FFFFFF"/>
                </a:solidFill>
              </a:endParaRPr>
            </a:p>
          </p:txBody>
        </p:sp>
        <p:sp>
          <p:nvSpPr>
            <p:cNvPr id="58" name="Google Shape;58;p13"/>
            <p:cNvSpPr/>
            <p:nvPr/>
          </p:nvSpPr>
          <p:spPr>
            <a:xfrm>
              <a:off x="190137" y="-2"/>
              <a:ext cx="614400" cy="5154469"/>
            </a:xfrm>
            <a:prstGeom prst="rect">
              <a:avLst/>
            </a:prstGeom>
            <a:solidFill>
              <a:srgbClr val="FFFF0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59" name="Google Shape;59;p13"/>
            <p:cNvSpPr/>
            <p:nvPr/>
          </p:nvSpPr>
          <p:spPr>
            <a:xfrm>
              <a:off x="949825" y="0"/>
              <a:ext cx="89700" cy="5143500"/>
            </a:xfrm>
            <a:prstGeom prst="rect">
              <a:avLst/>
            </a:prstGeom>
            <a:solidFill>
              <a:srgbClr val="FFFF00"/>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cxnSp>
          <p:nvCxnSpPr>
            <p:cNvPr id="60" name="Google Shape;60;p13"/>
            <p:cNvCxnSpPr>
              <a:cxnSpLocks/>
            </p:cNvCxnSpPr>
            <p:nvPr/>
          </p:nvCxnSpPr>
          <p:spPr>
            <a:xfrm>
              <a:off x="1025011" y="2639319"/>
              <a:ext cx="8104500" cy="0"/>
            </a:xfrm>
            <a:prstGeom prst="straightConnector1">
              <a:avLst/>
            </a:prstGeom>
            <a:noFill/>
            <a:ln w="19050" cap="flat" cmpd="sng">
              <a:solidFill>
                <a:srgbClr val="FFFF00"/>
              </a:solidFill>
              <a:prstDash val="solid"/>
              <a:round/>
              <a:headEnd type="none" w="med" len="med"/>
              <a:tailEnd type="none" w="med" len="med"/>
            </a:ln>
          </p:spPr>
        </p:cxn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grpSp>
        <p:nvGrpSpPr>
          <p:cNvPr id="65" name="Google Shape;65;p14"/>
          <p:cNvGrpSpPr/>
          <p:nvPr/>
        </p:nvGrpSpPr>
        <p:grpSpPr>
          <a:xfrm>
            <a:off x="618413" y="11151"/>
            <a:ext cx="8525587" cy="5143500"/>
            <a:chOff x="618413" y="0"/>
            <a:chExt cx="8525587" cy="5143500"/>
          </a:xfrm>
        </p:grpSpPr>
        <p:sp>
          <p:nvSpPr>
            <p:cNvPr id="66" name="Google Shape;66;p14"/>
            <p:cNvSpPr txBox="1"/>
            <p:nvPr/>
          </p:nvSpPr>
          <p:spPr>
            <a:xfrm>
              <a:off x="693850" y="663675"/>
              <a:ext cx="3000000" cy="569400"/>
            </a:xfrm>
            <a:prstGeom prst="rect">
              <a:avLst/>
            </a:prstGeom>
            <a:noFill/>
            <a:ln>
              <a:noFill/>
            </a:ln>
          </p:spPr>
          <p:txBody>
            <a:bodyPr spcFirstLastPara="1" wrap="square" lIns="91425" tIns="91425" rIns="91425" bIns="91425" anchor="ctr" anchorCtr="0">
              <a:noAutofit/>
            </a:bodyPr>
            <a:lstStyle/>
            <a:p>
              <a:pPr marL="0" lvl="0" indent="0" algn="ctr" rtl="0">
                <a:lnSpc>
                  <a:spcPct val="150000"/>
                </a:lnSpc>
                <a:spcBef>
                  <a:spcPts val="1200"/>
                </a:spcBef>
                <a:spcAft>
                  <a:spcPts val="1000"/>
                </a:spcAft>
                <a:buNone/>
              </a:pPr>
              <a:r>
                <a:rPr lang="en" sz="2800" b="1" dirty="0">
                  <a:solidFill>
                    <a:srgbClr val="351C75"/>
                  </a:solidFill>
                </a:rPr>
                <a:t>Introduction</a:t>
              </a:r>
              <a:endParaRPr sz="2800" b="1" dirty="0">
                <a:solidFill>
                  <a:srgbClr val="351C75"/>
                </a:solidFill>
              </a:endParaRPr>
            </a:p>
          </p:txBody>
        </p:sp>
        <p:sp>
          <p:nvSpPr>
            <p:cNvPr id="67" name="Google Shape;67;p14"/>
            <p:cNvSpPr/>
            <p:nvPr/>
          </p:nvSpPr>
          <p:spPr>
            <a:xfrm>
              <a:off x="4572000" y="0"/>
              <a:ext cx="4572000" cy="5143500"/>
            </a:xfrm>
            <a:prstGeom prst="rect">
              <a:avLst/>
            </a:prstGeom>
            <a:solidFill>
              <a:srgbClr val="351C7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68" name="Google Shape;68;p14"/>
            <p:cNvSpPr txBox="1"/>
            <p:nvPr/>
          </p:nvSpPr>
          <p:spPr>
            <a:xfrm>
              <a:off x="4572001" y="771272"/>
              <a:ext cx="4571999" cy="3970287"/>
            </a:xfrm>
            <a:prstGeom prst="rect">
              <a:avLst/>
            </a:prstGeom>
            <a:noFill/>
            <a:ln>
              <a:noFill/>
            </a:ln>
          </p:spPr>
          <p:txBody>
            <a:bodyPr spcFirstLastPara="1" wrap="square" lIns="91425" tIns="91425" rIns="91425" bIns="91425" anchor="t" anchorCtr="0">
              <a:spAutoFit/>
            </a:bodyPr>
            <a:lstStyle/>
            <a:p>
              <a:pPr marL="457200" lvl="0" indent="-304800" algn="just" rtl="0">
                <a:lnSpc>
                  <a:spcPct val="150000"/>
                </a:lnSpc>
                <a:spcBef>
                  <a:spcPts val="1200"/>
                </a:spcBef>
                <a:spcAft>
                  <a:spcPts val="0"/>
                </a:spcAft>
                <a:buClr>
                  <a:srgbClr val="FFFFFF"/>
                </a:buClr>
                <a:buSzPts val="1200"/>
                <a:buFont typeface="Times New Roman"/>
                <a:buChar char="●"/>
              </a:pPr>
              <a:r>
                <a:rPr lang="en" sz="1600" dirty="0">
                  <a:solidFill>
                    <a:srgbClr val="FFFFFF"/>
                  </a:solidFill>
                  <a:latin typeface="Times New Roman"/>
                  <a:ea typeface="Times New Roman"/>
                  <a:cs typeface="Times New Roman"/>
                  <a:sym typeface="Times New Roman"/>
                </a:rPr>
                <a:t>Mura Technology uses cutting-edge technology to dispose of trash in a green way. </a:t>
              </a:r>
            </a:p>
            <a:p>
              <a:pPr marL="457200" lvl="0" indent="-304800" algn="just" rtl="0">
                <a:lnSpc>
                  <a:spcPct val="150000"/>
                </a:lnSpc>
                <a:spcBef>
                  <a:spcPts val="1200"/>
                </a:spcBef>
                <a:spcAft>
                  <a:spcPts val="0"/>
                </a:spcAft>
                <a:buClr>
                  <a:srgbClr val="FFFFFF"/>
                </a:buClr>
                <a:buSzPts val="1200"/>
                <a:buFont typeface="Times New Roman"/>
                <a:buChar char="●"/>
              </a:pPr>
              <a:r>
                <a:rPr lang="en" sz="1600" dirty="0">
                  <a:solidFill>
                    <a:srgbClr val="FFFFFF"/>
                  </a:solidFill>
                  <a:latin typeface="Times New Roman"/>
                  <a:ea typeface="Times New Roman"/>
                  <a:cs typeface="Times New Roman"/>
                  <a:sym typeface="Times New Roman"/>
                </a:rPr>
                <a:t>Making useful things out of "unrecyclable" plastics is new for Mura Technology. </a:t>
              </a:r>
            </a:p>
            <a:p>
              <a:pPr marL="457200" lvl="0" indent="-304800" algn="just" rtl="0">
                <a:lnSpc>
                  <a:spcPct val="150000"/>
                </a:lnSpc>
                <a:spcBef>
                  <a:spcPts val="1200"/>
                </a:spcBef>
                <a:spcAft>
                  <a:spcPts val="0"/>
                </a:spcAft>
                <a:buClr>
                  <a:srgbClr val="FFFFFF"/>
                </a:buClr>
                <a:buSzPts val="1200"/>
                <a:buFont typeface="Times New Roman"/>
                <a:buChar char="●"/>
              </a:pPr>
              <a:r>
                <a:rPr lang="en" sz="1600" dirty="0">
                  <a:solidFill>
                    <a:srgbClr val="FFFFFF"/>
                  </a:solidFill>
                  <a:latin typeface="Times New Roman"/>
                  <a:ea typeface="Times New Roman"/>
                  <a:cs typeface="Times New Roman"/>
                  <a:sym typeface="Times New Roman"/>
                </a:rPr>
                <a:t>In this presentation </a:t>
              </a:r>
              <a:r>
                <a:rPr lang="en-GB" sz="1600" dirty="0">
                  <a:solidFill>
                    <a:srgbClr val="FFFFFF"/>
                  </a:solidFill>
                  <a:latin typeface="Times New Roman"/>
                  <a:ea typeface="Times New Roman"/>
                  <a:cs typeface="Times New Roman"/>
                  <a:sym typeface="Times New Roman"/>
                </a:rPr>
                <a:t>I</a:t>
              </a:r>
              <a:r>
                <a:rPr lang="en" sz="1600" dirty="0">
                  <a:solidFill>
                    <a:srgbClr val="FFFFFF"/>
                  </a:solidFill>
                  <a:latin typeface="Times New Roman"/>
                  <a:ea typeface="Times New Roman"/>
                  <a:cs typeface="Times New Roman"/>
                  <a:sym typeface="Times New Roman"/>
                </a:rPr>
                <a:t> will discuss Mura Technology growing in Germany, this will include anal</a:t>
              </a:r>
              <a:r>
                <a:rPr lang="en-GB" sz="1600" dirty="0">
                  <a:solidFill>
                    <a:srgbClr val="FFFFFF"/>
                  </a:solidFill>
                  <a:latin typeface="Times New Roman"/>
                  <a:ea typeface="Times New Roman"/>
                  <a:cs typeface="Times New Roman"/>
                  <a:sym typeface="Times New Roman"/>
                </a:rPr>
                <a:t>ys</a:t>
              </a:r>
              <a:r>
                <a:rPr lang="en" sz="1600" dirty="0">
                  <a:solidFill>
                    <a:srgbClr val="FFFFFF"/>
                  </a:solidFill>
                  <a:latin typeface="Times New Roman"/>
                  <a:ea typeface="Times New Roman"/>
                  <a:cs typeface="Times New Roman"/>
                  <a:sym typeface="Times New Roman"/>
                </a:rPr>
                <a:t>ing how the UK and Germany have different ways of </a:t>
              </a:r>
              <a:r>
                <a:rPr lang="en-GB" sz="1600" dirty="0">
                  <a:solidFill>
                    <a:srgbClr val="FFFFFF"/>
                  </a:solidFill>
                  <a:latin typeface="Times New Roman"/>
                  <a:ea typeface="Times New Roman"/>
                  <a:cs typeface="Times New Roman"/>
                  <a:sym typeface="Times New Roman"/>
                </a:rPr>
                <a:t>life and communication styles.</a:t>
              </a:r>
              <a:endParaRPr sz="1600" dirty="0">
                <a:solidFill>
                  <a:srgbClr val="FFFFFF"/>
                </a:solidFill>
                <a:latin typeface="Times New Roman"/>
                <a:ea typeface="Times New Roman"/>
                <a:cs typeface="Times New Roman"/>
                <a:sym typeface="Times New Roman"/>
              </a:endParaRPr>
            </a:p>
          </p:txBody>
        </p:sp>
        <p:pic>
          <p:nvPicPr>
            <p:cNvPr id="69" name="Google Shape;69;p14"/>
            <p:cNvPicPr preferRelativeResize="0"/>
            <p:nvPr/>
          </p:nvPicPr>
          <p:blipFill rotWithShape="1">
            <a:blip r:embed="rId3">
              <a:alphaModFix/>
            </a:blip>
            <a:srcRect t="22719" b="22719"/>
            <a:stretch/>
          </p:blipFill>
          <p:spPr>
            <a:xfrm>
              <a:off x="618413" y="1906625"/>
              <a:ext cx="3289675" cy="1794875"/>
            </a:xfrm>
            <a:prstGeom prst="rect">
              <a:avLst/>
            </a:prstGeom>
            <a:noFill/>
            <a:ln>
              <a:noFill/>
            </a:ln>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grpSp>
        <p:nvGrpSpPr>
          <p:cNvPr id="74" name="Google Shape;74;p15"/>
          <p:cNvGrpSpPr/>
          <p:nvPr/>
        </p:nvGrpSpPr>
        <p:grpSpPr>
          <a:xfrm>
            <a:off x="0" y="0"/>
            <a:ext cx="8676438" cy="5143500"/>
            <a:chOff x="0" y="0"/>
            <a:chExt cx="8676438" cy="5143500"/>
          </a:xfrm>
        </p:grpSpPr>
        <p:sp>
          <p:nvSpPr>
            <p:cNvPr id="75" name="Google Shape;75;p15"/>
            <p:cNvSpPr/>
            <p:nvPr/>
          </p:nvSpPr>
          <p:spPr>
            <a:xfrm>
              <a:off x="0" y="0"/>
              <a:ext cx="4572000" cy="5143500"/>
            </a:xfrm>
            <a:prstGeom prst="rect">
              <a:avLst/>
            </a:prstGeom>
            <a:solidFill>
              <a:srgbClr val="351C75"/>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p>
          </p:txBody>
        </p:sp>
        <p:sp>
          <p:nvSpPr>
            <p:cNvPr id="76" name="Google Shape;76;p15"/>
            <p:cNvSpPr txBox="1"/>
            <p:nvPr/>
          </p:nvSpPr>
          <p:spPr>
            <a:xfrm>
              <a:off x="5039500" y="499350"/>
              <a:ext cx="3591300" cy="11466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1200"/>
                </a:spcBef>
                <a:spcAft>
                  <a:spcPts val="1000"/>
                </a:spcAft>
                <a:buNone/>
              </a:pPr>
              <a:r>
                <a:rPr lang="en" sz="2800" b="1" dirty="0">
                  <a:solidFill>
                    <a:srgbClr val="351C75"/>
                  </a:solidFill>
                </a:rPr>
                <a:t>Overview of </a:t>
              </a:r>
              <a:br>
                <a:rPr lang="en" sz="2800" b="1" dirty="0">
                  <a:solidFill>
                    <a:srgbClr val="351C75"/>
                  </a:solidFill>
                </a:rPr>
              </a:br>
              <a:r>
                <a:rPr lang="en" sz="2800" b="1" dirty="0">
                  <a:solidFill>
                    <a:srgbClr val="351C75"/>
                  </a:solidFill>
                </a:rPr>
                <a:t>Mura Technology</a:t>
              </a:r>
              <a:endParaRPr sz="2800" b="1" dirty="0">
                <a:solidFill>
                  <a:srgbClr val="351C75"/>
                </a:solidFill>
              </a:endParaRPr>
            </a:p>
          </p:txBody>
        </p:sp>
        <p:sp>
          <p:nvSpPr>
            <p:cNvPr id="77" name="Google Shape;77;p15"/>
            <p:cNvSpPr txBox="1"/>
            <p:nvPr/>
          </p:nvSpPr>
          <p:spPr>
            <a:xfrm>
              <a:off x="0" y="135200"/>
              <a:ext cx="4572000" cy="4873099"/>
            </a:xfrm>
            <a:prstGeom prst="rect">
              <a:avLst/>
            </a:prstGeom>
            <a:noFill/>
            <a:ln>
              <a:noFill/>
            </a:ln>
          </p:spPr>
          <p:txBody>
            <a:bodyPr spcFirstLastPara="1" wrap="square" lIns="91425" tIns="91425" rIns="91425" bIns="91425" anchor="t" anchorCtr="0">
              <a:spAutoFit/>
            </a:bodyPr>
            <a:lstStyle/>
            <a:p>
              <a:pPr marL="457200" indent="-304800" algn="just">
                <a:lnSpc>
                  <a:spcPct val="150000"/>
                </a:lnSpc>
                <a:buClr>
                  <a:srgbClr val="FFFFFF"/>
                </a:buClr>
                <a:buSzPts val="1200"/>
                <a:buFont typeface="Times New Roman"/>
                <a:buChar char="●"/>
              </a:pPr>
              <a:r>
                <a:rPr lang="en" sz="1600" dirty="0">
                  <a:solidFill>
                    <a:srgbClr val="FFFFFF"/>
                  </a:solidFill>
                  <a:latin typeface="Times New Roman"/>
                  <a:ea typeface="Times New Roman"/>
                  <a:cs typeface="Times New Roman"/>
                  <a:sym typeface="Times New Roman"/>
                </a:rPr>
                <a:t>Mura Technology aims to navigate the future of sustainable environmental innovation </a:t>
              </a:r>
              <a:r>
                <a:rPr lang="en-GB" sz="1600" dirty="0">
                  <a:solidFill>
                    <a:srgbClr val="FFFFFF"/>
                  </a:solidFill>
                  <a:latin typeface="Times New Roman"/>
                  <a:ea typeface="Times New Roman"/>
                  <a:cs typeface="Times New Roman"/>
                  <a:sym typeface="Times New Roman"/>
                </a:rPr>
                <a:t>by using cutting-edge technology to turn "unrecyclable" plastics into useful items that are better for the world. </a:t>
              </a:r>
              <a:endParaRPr lang="en" sz="1600" dirty="0">
                <a:solidFill>
                  <a:srgbClr val="FFFFFF"/>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rgbClr val="FFFFFF"/>
                </a:buClr>
                <a:buSzPts val="1200"/>
                <a:buFont typeface="Times New Roman"/>
                <a:buChar char="●"/>
              </a:pPr>
              <a:r>
                <a:rPr lang="en" sz="1600" dirty="0">
                  <a:solidFill>
                    <a:srgbClr val="FFFFFF"/>
                  </a:solidFill>
                  <a:latin typeface="Times New Roman"/>
                  <a:ea typeface="Times New Roman"/>
                  <a:cs typeface="Times New Roman"/>
                  <a:sym typeface="Times New Roman"/>
                </a:rPr>
                <a:t>Their hydrothermal recycling process has completely changed the world of recycling and is better for the earth than traditional ways </a:t>
              </a:r>
              <a:r>
                <a:rPr lang="en-GB" sz="1600" dirty="0">
                  <a:solidFill>
                    <a:srgbClr val="FFFFFF"/>
                  </a:solidFill>
                  <a:latin typeface="Times New Roman"/>
                  <a:ea typeface="Times New Roman"/>
                  <a:cs typeface="Times New Roman"/>
                  <a:sym typeface="Times New Roman"/>
                </a:rPr>
                <a:t>of dealing</a:t>
              </a:r>
              <a:r>
                <a:rPr lang="en" sz="1600" dirty="0">
                  <a:solidFill>
                    <a:srgbClr val="FFFFFF"/>
                  </a:solidFill>
                  <a:latin typeface="Times New Roman"/>
                  <a:ea typeface="Times New Roman"/>
                  <a:cs typeface="Times New Roman"/>
                  <a:sym typeface="Times New Roman"/>
                </a:rPr>
                <a:t> with trash. </a:t>
              </a:r>
              <a:endParaRPr sz="1600" dirty="0">
                <a:solidFill>
                  <a:srgbClr val="FFFFFF"/>
                </a:solidFill>
                <a:latin typeface="Times New Roman"/>
                <a:ea typeface="Times New Roman"/>
                <a:cs typeface="Times New Roman"/>
                <a:sym typeface="Times New Roman"/>
              </a:endParaRPr>
            </a:p>
            <a:p>
              <a:pPr marL="457200" lvl="0" indent="-304800" algn="just" rtl="0">
                <a:lnSpc>
                  <a:spcPct val="150000"/>
                </a:lnSpc>
                <a:spcBef>
                  <a:spcPts val="1000"/>
                </a:spcBef>
                <a:spcAft>
                  <a:spcPts val="1000"/>
                </a:spcAft>
                <a:buClr>
                  <a:srgbClr val="FFFFFF"/>
                </a:buClr>
                <a:buSzPts val="1200"/>
                <a:buFont typeface="Times New Roman"/>
                <a:buChar char="●"/>
              </a:pPr>
              <a:r>
                <a:rPr lang="en" sz="1600" dirty="0">
                  <a:solidFill>
                    <a:srgbClr val="FFFFFF"/>
                  </a:solidFill>
                  <a:latin typeface="Times New Roman"/>
                  <a:ea typeface="Times New Roman"/>
                  <a:cs typeface="Times New Roman"/>
                  <a:sym typeface="Times New Roman"/>
                </a:rPr>
                <a:t>Mura Technology aims to grow globally to reduce carbon emissions, and growing in Germany could help achieve this.</a:t>
              </a:r>
              <a:endParaRPr sz="1800" dirty="0">
                <a:solidFill>
                  <a:srgbClr val="FFFFFF"/>
                </a:solidFill>
                <a:latin typeface="Times New Roman"/>
                <a:ea typeface="Times New Roman"/>
                <a:cs typeface="Times New Roman"/>
                <a:sym typeface="Times New Roman"/>
              </a:endParaRPr>
            </a:p>
          </p:txBody>
        </p:sp>
        <p:pic>
          <p:nvPicPr>
            <p:cNvPr id="78" name="Google Shape;78;p15"/>
            <p:cNvPicPr preferRelativeResize="0"/>
            <p:nvPr/>
          </p:nvPicPr>
          <p:blipFill>
            <a:blip r:embed="rId3">
              <a:alphaModFix/>
            </a:blip>
            <a:stretch>
              <a:fillRect/>
            </a:stretch>
          </p:blipFill>
          <p:spPr>
            <a:xfrm>
              <a:off x="4993863" y="1645950"/>
              <a:ext cx="3682575" cy="2431075"/>
            </a:xfrm>
            <a:prstGeom prst="rect">
              <a:avLst/>
            </a:prstGeom>
            <a:noFill/>
            <a:ln>
              <a:noFill/>
            </a:ln>
          </p:spPr>
        </p:pic>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grpSp>
        <p:nvGrpSpPr>
          <p:cNvPr id="83" name="Google Shape;83;p16"/>
          <p:cNvGrpSpPr/>
          <p:nvPr/>
        </p:nvGrpSpPr>
        <p:grpSpPr>
          <a:xfrm>
            <a:off x="387457" y="361374"/>
            <a:ext cx="8756545" cy="4815731"/>
            <a:chOff x="1196824" y="361375"/>
            <a:chExt cx="7056753" cy="4126042"/>
          </a:xfrm>
        </p:grpSpPr>
        <p:sp>
          <p:nvSpPr>
            <p:cNvPr id="84" name="Google Shape;84;p16"/>
            <p:cNvSpPr txBox="1"/>
            <p:nvPr/>
          </p:nvSpPr>
          <p:spPr>
            <a:xfrm>
              <a:off x="4317479" y="975863"/>
              <a:ext cx="3936098" cy="3511554"/>
            </a:xfrm>
            <a:prstGeom prst="rect">
              <a:avLst/>
            </a:prstGeom>
            <a:noFill/>
            <a:ln>
              <a:noFill/>
            </a:ln>
          </p:spPr>
          <p:txBody>
            <a:bodyPr spcFirstLastPara="1" wrap="square" lIns="91425" tIns="91425" rIns="91425" bIns="91425" anchor="t" anchorCtr="0">
              <a:spAutoFit/>
            </a:bodyPr>
            <a:lstStyle/>
            <a:p>
              <a:pPr marL="457200" lvl="0" indent="-304800" algn="just" rtl="0">
                <a:lnSpc>
                  <a:spcPct val="150000"/>
                </a:lnSpc>
                <a:spcBef>
                  <a:spcPts val="1200"/>
                </a:spcBef>
                <a:spcAft>
                  <a:spcPts val="0"/>
                </a:spcAft>
                <a:buClr>
                  <a:schemeClr val="dk1"/>
                </a:buClr>
                <a:buSzPts val="1200"/>
                <a:buFont typeface="Times New Roman"/>
                <a:buChar char="●"/>
              </a:pPr>
              <a:r>
                <a:rPr lang="en" sz="1600" dirty="0">
                  <a:solidFill>
                    <a:schemeClr val="dk1"/>
                  </a:solidFill>
                  <a:latin typeface="Times New Roman"/>
                  <a:ea typeface="Times New Roman"/>
                  <a:cs typeface="Times New Roman"/>
                  <a:sym typeface="Times New Roman"/>
                </a:rPr>
                <a:t>This model by Hofstede examines cultural values within the workplace. </a:t>
              </a:r>
            </a:p>
            <a:p>
              <a:pPr marL="457200" lvl="0" indent="-304800" algn="just" rtl="0">
                <a:lnSpc>
                  <a:spcPct val="150000"/>
                </a:lnSpc>
                <a:spcBef>
                  <a:spcPts val="1200"/>
                </a:spcBef>
                <a:spcAft>
                  <a:spcPts val="0"/>
                </a:spcAft>
                <a:buClr>
                  <a:schemeClr val="dk1"/>
                </a:buClr>
                <a:buSzPts val="1200"/>
                <a:buFont typeface="Times New Roman"/>
                <a:buChar char="●"/>
              </a:pPr>
              <a:r>
                <a:rPr lang="en" sz="1600" dirty="0">
                  <a:solidFill>
                    <a:schemeClr val="dk1"/>
                  </a:solidFill>
                  <a:latin typeface="Times New Roman"/>
                  <a:ea typeface="Times New Roman"/>
                  <a:cs typeface="Times New Roman"/>
                  <a:sym typeface="Times New Roman"/>
                </a:rPr>
                <a:t>There are many ways in which cultures are different: the difference in power; the desire for freedom vs. unity; and the desire to avoid confusion vs. the desire to think quickly. </a:t>
              </a:r>
              <a:endParaRPr sz="1600" dirty="0">
                <a:solidFill>
                  <a:schemeClr val="dk1"/>
                </a:solidFill>
                <a:latin typeface="Times New Roman"/>
                <a:ea typeface="Times New Roman"/>
                <a:cs typeface="Times New Roman"/>
                <a:sym typeface="Times New Roman"/>
              </a:endParaRPr>
            </a:p>
            <a:p>
              <a:pPr marL="457200" lvl="0" indent="-304800" algn="just" rtl="0">
                <a:lnSpc>
                  <a:spcPct val="150000"/>
                </a:lnSpc>
                <a:spcBef>
                  <a:spcPts val="1200"/>
                </a:spcBef>
                <a:spcAft>
                  <a:spcPts val="1000"/>
                </a:spcAft>
                <a:buClr>
                  <a:schemeClr val="dk1"/>
                </a:buClr>
                <a:buSzPts val="1200"/>
                <a:buFont typeface="Times New Roman"/>
                <a:buChar char="●"/>
              </a:pPr>
              <a:r>
                <a:rPr lang="en" sz="1600" dirty="0">
                  <a:solidFill>
                    <a:schemeClr val="dk1"/>
                  </a:solidFill>
                  <a:latin typeface="Times New Roman"/>
                  <a:ea typeface="Times New Roman"/>
                  <a:cs typeface="Times New Roman"/>
                  <a:sym typeface="Times New Roman"/>
                </a:rPr>
                <a:t>Being able to think in this way helps to deal with the fact that the UK and German societies are different.</a:t>
              </a:r>
              <a:endParaRPr sz="1600" dirty="0">
                <a:solidFill>
                  <a:schemeClr val="dk1"/>
                </a:solidFill>
              </a:endParaRPr>
            </a:p>
          </p:txBody>
        </p:sp>
        <p:sp>
          <p:nvSpPr>
            <p:cNvPr id="85" name="Google Shape;85;p16"/>
            <p:cNvSpPr txBox="1"/>
            <p:nvPr/>
          </p:nvSpPr>
          <p:spPr>
            <a:xfrm>
              <a:off x="1282350" y="361375"/>
              <a:ext cx="6579300" cy="6312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1200"/>
                </a:spcBef>
                <a:spcAft>
                  <a:spcPts val="1000"/>
                </a:spcAft>
                <a:buNone/>
              </a:pPr>
              <a:r>
                <a:rPr lang="en" sz="2800" b="1" dirty="0">
                  <a:solidFill>
                    <a:srgbClr val="351C75"/>
                  </a:solidFill>
                </a:rPr>
                <a:t>Cultural Dimensions Framework</a:t>
              </a:r>
              <a:endParaRPr sz="2800" b="1" dirty="0">
                <a:solidFill>
                  <a:srgbClr val="351C75"/>
                </a:solidFill>
              </a:endParaRPr>
            </a:p>
          </p:txBody>
        </p:sp>
        <p:pic>
          <p:nvPicPr>
            <p:cNvPr id="86" name="Google Shape;86;p16"/>
            <p:cNvPicPr preferRelativeResize="0"/>
            <p:nvPr/>
          </p:nvPicPr>
          <p:blipFill>
            <a:blip r:embed="rId3">
              <a:alphaModFix/>
            </a:blip>
            <a:stretch>
              <a:fillRect/>
            </a:stretch>
          </p:blipFill>
          <p:spPr>
            <a:xfrm>
              <a:off x="1196824" y="1277066"/>
              <a:ext cx="3120655" cy="2826785"/>
            </a:xfrm>
            <a:prstGeom prst="rect">
              <a:avLst/>
            </a:prstGeom>
            <a:noFill/>
            <a:ln>
              <a:noFill/>
            </a:ln>
          </p:spPr>
        </p:pic>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0"/>
        <p:cNvGrpSpPr/>
        <p:nvPr/>
      </p:nvGrpSpPr>
      <p:grpSpPr>
        <a:xfrm>
          <a:off x="0" y="0"/>
          <a:ext cx="0" cy="0"/>
          <a:chOff x="0" y="0"/>
          <a:chExt cx="0" cy="0"/>
        </a:xfrm>
      </p:grpSpPr>
      <p:grpSp>
        <p:nvGrpSpPr>
          <p:cNvPr id="91" name="Google Shape;91;p17"/>
          <p:cNvGrpSpPr/>
          <p:nvPr/>
        </p:nvGrpSpPr>
        <p:grpSpPr>
          <a:xfrm>
            <a:off x="-1" y="561032"/>
            <a:ext cx="9144001" cy="4582468"/>
            <a:chOff x="800549" y="421600"/>
            <a:chExt cx="7542901" cy="3913571"/>
          </a:xfrm>
        </p:grpSpPr>
        <p:sp>
          <p:nvSpPr>
            <p:cNvPr id="92" name="Google Shape;92;p17"/>
            <p:cNvSpPr txBox="1"/>
            <p:nvPr/>
          </p:nvSpPr>
          <p:spPr>
            <a:xfrm>
              <a:off x="800549" y="1040800"/>
              <a:ext cx="4551309" cy="3294371"/>
            </a:xfrm>
            <a:prstGeom prst="rect">
              <a:avLst/>
            </a:prstGeom>
            <a:noFill/>
            <a:ln>
              <a:noFill/>
            </a:ln>
          </p:spPr>
          <p:txBody>
            <a:bodyPr spcFirstLastPara="1" wrap="square" lIns="91425" tIns="91425" rIns="91425" bIns="91425" anchor="t" anchorCtr="0">
              <a:spAutoFit/>
            </a:bodyPr>
            <a:lstStyle/>
            <a:p>
              <a:pPr marL="457200" lvl="0" indent="-304800" algn="just" rtl="0">
                <a:lnSpc>
                  <a:spcPct val="150000"/>
                </a:lnSpc>
                <a:spcBef>
                  <a:spcPts val="1200"/>
                </a:spcBef>
                <a:spcAft>
                  <a:spcPts val="0"/>
                </a:spcAft>
                <a:buClr>
                  <a:schemeClr val="dk1"/>
                </a:buClr>
                <a:buSzPts val="1200"/>
                <a:buFont typeface="Times New Roman"/>
                <a:buChar char="●"/>
              </a:pPr>
              <a:r>
                <a:rPr lang="en" sz="1600" dirty="0">
                  <a:solidFill>
                    <a:schemeClr val="dk1"/>
                  </a:solidFill>
                  <a:latin typeface="Times New Roman"/>
                  <a:ea typeface="Times New Roman"/>
                  <a:cs typeface="Times New Roman"/>
                  <a:sym typeface="Times New Roman"/>
                </a:rPr>
                <a:t>When developing a UK business in another country, it is impor</a:t>
              </a:r>
              <a:r>
                <a:rPr lang="en-GB" sz="1600" dirty="0">
                  <a:solidFill>
                    <a:schemeClr val="dk1"/>
                  </a:solidFill>
                  <a:latin typeface="Times New Roman"/>
                  <a:ea typeface="Times New Roman"/>
                  <a:cs typeface="Times New Roman"/>
                  <a:sym typeface="Times New Roman"/>
                </a:rPr>
                <a:t>t</a:t>
              </a:r>
              <a:r>
                <a:rPr lang="en" sz="1600" dirty="0">
                  <a:solidFill>
                    <a:schemeClr val="dk1"/>
                  </a:solidFill>
                  <a:latin typeface="Times New Roman"/>
                  <a:ea typeface="Times New Roman"/>
                  <a:cs typeface="Times New Roman"/>
                  <a:sym typeface="Times New Roman"/>
                </a:rPr>
                <a:t>ant to use clear and concise languag</a:t>
              </a:r>
              <a:r>
                <a:rPr lang="en-GB" sz="1600" dirty="0">
                  <a:solidFill>
                    <a:schemeClr val="dk1"/>
                  </a:solidFill>
                  <a:latin typeface="Times New Roman"/>
                  <a:ea typeface="Times New Roman"/>
                  <a:cs typeface="Times New Roman"/>
                  <a:sym typeface="Times New Roman"/>
                </a:rPr>
                <a:t>e</a:t>
              </a:r>
              <a:r>
                <a:rPr lang="en" sz="1600" dirty="0">
                  <a:solidFill>
                    <a:schemeClr val="dk1"/>
                  </a:solidFill>
                  <a:latin typeface="Times New Roman"/>
                  <a:ea typeface="Times New Roman"/>
                  <a:cs typeface="Times New Roman"/>
                  <a:sym typeface="Times New Roman"/>
                </a:rPr>
                <a:t>.</a:t>
              </a:r>
            </a:p>
            <a:p>
              <a:pPr marL="457200" lvl="0" indent="-304800" algn="just" rtl="0">
                <a:lnSpc>
                  <a:spcPct val="150000"/>
                </a:lnSpc>
                <a:spcBef>
                  <a:spcPts val="1200"/>
                </a:spcBef>
                <a:spcAft>
                  <a:spcPts val="0"/>
                </a:spcAft>
                <a:buClr>
                  <a:schemeClr val="dk1"/>
                </a:buClr>
                <a:buSzPts val="1200"/>
                <a:buFont typeface="Times New Roman"/>
                <a:buChar char="●"/>
              </a:pPr>
              <a:r>
                <a:rPr lang="en-GB" sz="1600" dirty="0">
                  <a:solidFill>
                    <a:schemeClr val="dk1"/>
                  </a:solidFill>
                  <a:latin typeface="Times New Roman"/>
                  <a:ea typeface="Times New Roman"/>
                  <a:cs typeface="Times New Roman"/>
                  <a:sym typeface="Times New Roman"/>
                </a:rPr>
                <a:t>Further, to encourage the development of successful business relationships, individuals </a:t>
              </a:r>
              <a:r>
                <a:rPr lang="en" sz="1600" dirty="0">
                  <a:solidFill>
                    <a:schemeClr val="dk1"/>
                  </a:solidFill>
                  <a:latin typeface="Times New Roman"/>
                  <a:ea typeface="Times New Roman"/>
                  <a:cs typeface="Times New Roman"/>
                  <a:sym typeface="Times New Roman"/>
                </a:rPr>
                <a:t>need to be able to talk and work together. </a:t>
              </a:r>
              <a:endParaRPr sz="1600" dirty="0">
                <a:solidFill>
                  <a:schemeClr val="dk1"/>
                </a:solidFill>
                <a:latin typeface="Times New Roman"/>
                <a:ea typeface="Times New Roman"/>
                <a:cs typeface="Times New Roman"/>
                <a:sym typeface="Times New Roman"/>
              </a:endParaRPr>
            </a:p>
            <a:p>
              <a:pPr marL="457200" lvl="0" indent="-304800" algn="just" rtl="0">
                <a:lnSpc>
                  <a:spcPct val="150000"/>
                </a:lnSpc>
                <a:spcBef>
                  <a:spcPts val="1200"/>
                </a:spcBef>
                <a:spcAft>
                  <a:spcPts val="1000"/>
                </a:spcAft>
                <a:buClr>
                  <a:schemeClr val="dk1"/>
                </a:buClr>
                <a:buSzPts val="1200"/>
                <a:buFont typeface="Times New Roman"/>
                <a:buChar char="●"/>
              </a:pPr>
              <a:r>
                <a:rPr lang="en" sz="1600" dirty="0">
                  <a:solidFill>
                    <a:schemeClr val="dk1"/>
                  </a:solidFill>
                  <a:latin typeface="Times New Roman"/>
                  <a:ea typeface="Times New Roman"/>
                  <a:cs typeface="Times New Roman"/>
                  <a:sym typeface="Times New Roman"/>
                </a:rPr>
                <a:t>Teams from Mura Technology in the UK and Germany can use professional translation services and teach their own staff the language so that they can talk easily and properly.</a:t>
              </a:r>
              <a:endParaRPr dirty="0">
                <a:solidFill>
                  <a:schemeClr val="dk1"/>
                </a:solidFill>
              </a:endParaRPr>
            </a:p>
          </p:txBody>
        </p:sp>
        <p:sp>
          <p:nvSpPr>
            <p:cNvPr id="93" name="Google Shape;93;p17"/>
            <p:cNvSpPr txBox="1"/>
            <p:nvPr/>
          </p:nvSpPr>
          <p:spPr>
            <a:xfrm>
              <a:off x="800550" y="421600"/>
              <a:ext cx="7542900" cy="619200"/>
            </a:xfrm>
            <a:prstGeom prst="rect">
              <a:avLst/>
            </a:prstGeom>
            <a:noFill/>
            <a:ln>
              <a:noFill/>
            </a:ln>
          </p:spPr>
          <p:txBody>
            <a:bodyPr spcFirstLastPara="1" wrap="square" lIns="91425" tIns="91425" rIns="91425" bIns="91425" anchor="ctr" anchorCtr="0">
              <a:noAutofit/>
            </a:bodyPr>
            <a:lstStyle/>
            <a:p>
              <a:pPr marL="0" lvl="0" indent="0" algn="ctr" rtl="0">
                <a:lnSpc>
                  <a:spcPct val="100000"/>
                </a:lnSpc>
                <a:spcBef>
                  <a:spcPts val="1200"/>
                </a:spcBef>
                <a:spcAft>
                  <a:spcPts val="1000"/>
                </a:spcAft>
                <a:buNone/>
              </a:pPr>
              <a:r>
                <a:rPr lang="en" sz="2500" b="1" dirty="0">
                  <a:solidFill>
                    <a:srgbClr val="351C75"/>
                  </a:solidFill>
                </a:rPr>
                <a:t>Language and Communication</a:t>
              </a:r>
              <a:endParaRPr sz="2500" b="1" dirty="0">
                <a:solidFill>
                  <a:srgbClr val="351C75"/>
                </a:solidFill>
              </a:endParaRPr>
            </a:p>
          </p:txBody>
        </p:sp>
        <p:pic>
          <p:nvPicPr>
            <p:cNvPr id="94" name="Google Shape;94;p17"/>
            <p:cNvPicPr preferRelativeResize="0"/>
            <p:nvPr/>
          </p:nvPicPr>
          <p:blipFill>
            <a:blip r:embed="rId3">
              <a:alphaModFix/>
            </a:blip>
            <a:stretch>
              <a:fillRect/>
            </a:stretch>
          </p:blipFill>
          <p:spPr>
            <a:xfrm>
              <a:off x="5404553" y="1669070"/>
              <a:ext cx="2886200" cy="2292825"/>
            </a:xfrm>
            <a:prstGeom prst="rect">
              <a:avLst/>
            </a:prstGeom>
            <a:noFill/>
            <a:ln>
              <a:noFill/>
            </a:ln>
          </p:spPr>
        </p:pic>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8"/>
        <p:cNvGrpSpPr/>
        <p:nvPr/>
      </p:nvGrpSpPr>
      <p:grpSpPr>
        <a:xfrm>
          <a:off x="0" y="0"/>
          <a:ext cx="0" cy="0"/>
          <a:chOff x="0" y="0"/>
          <a:chExt cx="0" cy="0"/>
        </a:xfrm>
      </p:grpSpPr>
      <p:grpSp>
        <p:nvGrpSpPr>
          <p:cNvPr id="99" name="Google Shape;99;p18"/>
          <p:cNvGrpSpPr/>
          <p:nvPr/>
        </p:nvGrpSpPr>
        <p:grpSpPr>
          <a:xfrm>
            <a:off x="457725" y="345125"/>
            <a:ext cx="8180001" cy="4083700"/>
            <a:chOff x="457725" y="345125"/>
            <a:chExt cx="8180001" cy="4083700"/>
          </a:xfrm>
        </p:grpSpPr>
        <p:sp>
          <p:nvSpPr>
            <p:cNvPr id="101" name="Google Shape;101;p18"/>
            <p:cNvSpPr txBox="1"/>
            <p:nvPr/>
          </p:nvSpPr>
          <p:spPr>
            <a:xfrm>
              <a:off x="457725" y="345125"/>
              <a:ext cx="6531300" cy="522900"/>
            </a:xfrm>
            <a:prstGeom prst="rect">
              <a:avLst/>
            </a:prstGeom>
            <a:noFill/>
            <a:ln>
              <a:noFill/>
            </a:ln>
          </p:spPr>
          <p:txBody>
            <a:bodyPr spcFirstLastPara="1" wrap="square" lIns="91425" tIns="91425" rIns="91425" bIns="91425" anchor="ctr" anchorCtr="0">
              <a:noAutofit/>
            </a:bodyPr>
            <a:lstStyle/>
            <a:p>
              <a:pPr marL="0" lvl="0" indent="0" algn="l" rtl="0">
                <a:lnSpc>
                  <a:spcPct val="100000"/>
                </a:lnSpc>
                <a:spcBef>
                  <a:spcPts val="1200"/>
                </a:spcBef>
                <a:spcAft>
                  <a:spcPts val="1000"/>
                </a:spcAft>
                <a:buNone/>
              </a:pPr>
              <a:r>
                <a:rPr lang="en" sz="2800" b="1" dirty="0">
                  <a:solidFill>
                    <a:srgbClr val="351C75"/>
                  </a:solidFill>
                </a:rPr>
                <a:t>Ethnic Makeup and Diversity</a:t>
              </a:r>
              <a:endParaRPr sz="2800" b="1" dirty="0">
                <a:solidFill>
                  <a:srgbClr val="351C75"/>
                </a:solidFill>
              </a:endParaRPr>
            </a:p>
          </p:txBody>
        </p:sp>
        <p:sp>
          <p:nvSpPr>
            <p:cNvPr id="102" name="Google Shape;102;p18"/>
            <p:cNvSpPr txBox="1"/>
            <p:nvPr/>
          </p:nvSpPr>
          <p:spPr>
            <a:xfrm>
              <a:off x="506274" y="1019411"/>
              <a:ext cx="3000000" cy="1552338"/>
            </a:xfrm>
            <a:prstGeom prst="rect">
              <a:avLst/>
            </a:prstGeom>
            <a:solidFill>
              <a:srgbClr val="B4A7D6"/>
            </a:solidFill>
            <a:ln w="9525" cap="flat" cmpd="sng">
              <a:solidFill>
                <a:srgbClr val="351C75"/>
              </a:solidFill>
              <a:prstDash val="solid"/>
              <a:round/>
              <a:headEnd type="none" w="sm" len="sm"/>
              <a:tailEnd type="none" w="sm" len="sm"/>
            </a:ln>
          </p:spPr>
          <p:txBody>
            <a:bodyPr spcFirstLastPara="1" wrap="square" lIns="91425" tIns="91425" rIns="91425" bIns="91425" anchor="ctr" anchorCtr="0">
              <a:noAutofit/>
            </a:bodyPr>
            <a:lstStyle/>
            <a:p>
              <a:pPr marL="0" lvl="0" indent="0" algn="just" rtl="0">
                <a:lnSpc>
                  <a:spcPct val="150000"/>
                </a:lnSpc>
                <a:spcBef>
                  <a:spcPts val="1200"/>
                </a:spcBef>
                <a:spcAft>
                  <a:spcPts val="1000"/>
                </a:spcAft>
                <a:buNone/>
              </a:pPr>
              <a:r>
                <a:rPr lang="en" sz="1600" dirty="0">
                  <a:solidFill>
                    <a:schemeClr val="dk1"/>
                  </a:solidFill>
                  <a:latin typeface="Times New Roman"/>
                  <a:ea typeface="Times New Roman"/>
                  <a:cs typeface="Times New Roman"/>
                  <a:sym typeface="Times New Roman"/>
                </a:rPr>
                <a:t>One similarity be</a:t>
              </a:r>
              <a:r>
                <a:rPr lang="en-GB" sz="1600" dirty="0">
                  <a:solidFill>
                    <a:schemeClr val="dk1"/>
                  </a:solidFill>
                  <a:latin typeface="Times New Roman"/>
                  <a:ea typeface="Times New Roman"/>
                  <a:cs typeface="Times New Roman"/>
                  <a:sym typeface="Times New Roman"/>
                </a:rPr>
                <a:t>t</a:t>
              </a:r>
              <a:r>
                <a:rPr lang="en" sz="1600" dirty="0">
                  <a:solidFill>
                    <a:schemeClr val="dk1"/>
                  </a:solidFill>
                  <a:latin typeface="Times New Roman"/>
                  <a:ea typeface="Times New Roman"/>
                  <a:cs typeface="Times New Roman"/>
                  <a:sym typeface="Times New Roman"/>
                </a:rPr>
                <a:t>ween the UK and Germany is that both societies are made up of in</a:t>
              </a:r>
              <a:r>
                <a:rPr lang="en-GB" sz="1600" dirty="0">
                  <a:solidFill>
                    <a:schemeClr val="dk1"/>
                  </a:solidFill>
                  <a:latin typeface="Times New Roman"/>
                  <a:ea typeface="Times New Roman"/>
                  <a:cs typeface="Times New Roman"/>
                  <a:sym typeface="Times New Roman"/>
                </a:rPr>
                <a:t>dividual</a:t>
              </a:r>
              <a:r>
                <a:rPr lang="en" sz="1600" dirty="0">
                  <a:solidFill>
                    <a:schemeClr val="dk1"/>
                  </a:solidFill>
                  <a:latin typeface="Times New Roman"/>
                  <a:ea typeface="Times New Roman"/>
                  <a:cs typeface="Times New Roman"/>
                  <a:sym typeface="Times New Roman"/>
                </a:rPr>
                <a:t>s from many different races and cultures. </a:t>
              </a:r>
              <a:endParaRPr sz="1800" dirty="0"/>
            </a:p>
          </p:txBody>
        </p:sp>
        <p:sp>
          <p:nvSpPr>
            <p:cNvPr id="103" name="Google Shape;103;p18"/>
            <p:cNvSpPr txBox="1"/>
            <p:nvPr/>
          </p:nvSpPr>
          <p:spPr>
            <a:xfrm>
              <a:off x="506275" y="3228225"/>
              <a:ext cx="3000000" cy="1200600"/>
            </a:xfrm>
            <a:prstGeom prst="rect">
              <a:avLst/>
            </a:prstGeom>
            <a:solidFill>
              <a:srgbClr val="B4A7D6"/>
            </a:solidFill>
            <a:ln w="9525" cap="flat" cmpd="sng">
              <a:solidFill>
                <a:srgbClr val="351C75"/>
              </a:solidFill>
              <a:prstDash val="solid"/>
              <a:round/>
              <a:headEnd type="none" w="sm" len="sm"/>
              <a:tailEnd type="none" w="sm" len="sm"/>
            </a:ln>
          </p:spPr>
          <p:txBody>
            <a:bodyPr spcFirstLastPara="1" wrap="square" lIns="91425" tIns="91425" rIns="91425" bIns="91425" anchor="ctr" anchorCtr="0">
              <a:noAutofit/>
            </a:bodyPr>
            <a:lstStyle/>
            <a:p>
              <a:pPr marL="0" lvl="0" indent="0" algn="just" rtl="0">
                <a:lnSpc>
                  <a:spcPct val="150000"/>
                </a:lnSpc>
                <a:spcBef>
                  <a:spcPts val="1200"/>
                </a:spcBef>
                <a:spcAft>
                  <a:spcPts val="1000"/>
                </a:spcAft>
                <a:buNone/>
              </a:pPr>
              <a:r>
                <a:rPr lang="en" sz="1600" dirty="0">
                  <a:solidFill>
                    <a:schemeClr val="dk1"/>
                  </a:solidFill>
                  <a:latin typeface="Times New Roman"/>
                  <a:ea typeface="Times New Roman"/>
                  <a:cs typeface="Times New Roman"/>
                  <a:sym typeface="Times New Roman"/>
                </a:rPr>
                <a:t>It is important for employees to be open to new ideas and differences.</a:t>
              </a:r>
              <a:endParaRPr sz="1800" dirty="0"/>
            </a:p>
          </p:txBody>
        </p:sp>
        <p:sp>
          <p:nvSpPr>
            <p:cNvPr id="104" name="Google Shape;104;p18"/>
            <p:cNvSpPr txBox="1"/>
            <p:nvPr/>
          </p:nvSpPr>
          <p:spPr>
            <a:xfrm>
              <a:off x="5637726" y="1249975"/>
              <a:ext cx="3000000" cy="2499950"/>
            </a:xfrm>
            <a:prstGeom prst="rect">
              <a:avLst/>
            </a:prstGeom>
            <a:solidFill>
              <a:srgbClr val="B4A7D6"/>
            </a:solidFill>
            <a:ln w="9525" cap="flat" cmpd="sng">
              <a:solidFill>
                <a:srgbClr val="351C75"/>
              </a:solidFill>
              <a:prstDash val="solid"/>
              <a:round/>
              <a:headEnd type="none" w="sm" len="sm"/>
              <a:tailEnd type="none" w="sm" len="sm"/>
            </a:ln>
          </p:spPr>
          <p:txBody>
            <a:bodyPr spcFirstLastPara="1" wrap="square" lIns="91425" tIns="91425" rIns="91425" bIns="91425" anchor="ctr" anchorCtr="0">
              <a:noAutofit/>
            </a:bodyPr>
            <a:lstStyle/>
            <a:p>
              <a:pPr marL="0" lvl="0" indent="0" algn="just" rtl="0">
                <a:lnSpc>
                  <a:spcPct val="150000"/>
                </a:lnSpc>
                <a:buNone/>
              </a:pPr>
              <a:r>
                <a:rPr lang="en" sz="1600" dirty="0">
                  <a:solidFill>
                    <a:schemeClr val="dk1"/>
                  </a:solidFill>
                  <a:latin typeface="Times New Roman"/>
                  <a:ea typeface="Times New Roman"/>
                  <a:cs typeface="Times New Roman"/>
                  <a:sym typeface="Times New Roman"/>
                </a:rPr>
                <a:t>Ways to encourage diversity and openness at work: </a:t>
              </a:r>
            </a:p>
            <a:p>
              <a:pPr marL="285750" lvl="0" indent="-285750" algn="just" rtl="0">
                <a:lnSpc>
                  <a:spcPct val="150000"/>
                </a:lnSpc>
                <a:buFont typeface="Arial" panose="020B0604020202020204" pitchFamily="34" charset="0"/>
                <a:buChar char="•"/>
              </a:pPr>
              <a:r>
                <a:rPr lang="en" sz="1600" dirty="0">
                  <a:solidFill>
                    <a:schemeClr val="dk1"/>
                  </a:solidFill>
                  <a:latin typeface="Times New Roman"/>
                  <a:ea typeface="Times New Roman"/>
                  <a:cs typeface="Times New Roman"/>
                  <a:sym typeface="Times New Roman"/>
                </a:rPr>
                <a:t>people can get together in social groups, </a:t>
              </a:r>
            </a:p>
            <a:p>
              <a:pPr marL="285750" lvl="0" indent="-285750" algn="just" rtl="0">
                <a:lnSpc>
                  <a:spcPct val="150000"/>
                </a:lnSpc>
                <a:buFont typeface="Arial" panose="020B0604020202020204" pitchFamily="34" charset="0"/>
                <a:buChar char="•"/>
              </a:pPr>
              <a:r>
                <a:rPr lang="en" sz="1600" dirty="0">
                  <a:solidFill>
                    <a:schemeClr val="dk1"/>
                  </a:solidFill>
                  <a:latin typeface="Times New Roman"/>
                  <a:ea typeface="Times New Roman"/>
                  <a:cs typeface="Times New Roman"/>
                  <a:sym typeface="Times New Roman"/>
                </a:rPr>
                <a:t>take classes on diversity, </a:t>
              </a:r>
            </a:p>
            <a:p>
              <a:pPr marL="285750" lvl="0" indent="-285750" algn="just" rtl="0">
                <a:lnSpc>
                  <a:spcPct val="150000"/>
                </a:lnSpc>
                <a:buFont typeface="Arial" panose="020B0604020202020204" pitchFamily="34" charset="0"/>
                <a:buChar char="•"/>
              </a:pPr>
              <a:r>
                <a:rPr lang="en" sz="1600" dirty="0">
                  <a:solidFill>
                    <a:schemeClr val="dk1"/>
                  </a:solidFill>
                  <a:latin typeface="Times New Roman"/>
                  <a:ea typeface="Times New Roman"/>
                  <a:cs typeface="Times New Roman"/>
                  <a:sym typeface="Times New Roman"/>
                </a:rPr>
                <a:t>and set rules that everyone must follow. </a:t>
              </a:r>
              <a:endParaRPr sz="1800" dirty="0"/>
            </a:p>
          </p:txBody>
        </p:sp>
        <p:pic>
          <p:nvPicPr>
            <p:cNvPr id="105" name="Google Shape;105;p18"/>
            <p:cNvPicPr preferRelativeResize="0"/>
            <p:nvPr/>
          </p:nvPicPr>
          <p:blipFill>
            <a:blip r:embed="rId3">
              <a:alphaModFix/>
            </a:blip>
            <a:stretch>
              <a:fillRect/>
            </a:stretch>
          </p:blipFill>
          <p:spPr>
            <a:xfrm>
              <a:off x="3718638" y="1718387"/>
              <a:ext cx="1706725" cy="1706725"/>
            </a:xfrm>
            <a:prstGeom prst="rect">
              <a:avLst/>
            </a:prstGeom>
            <a:noFill/>
            <a:ln>
              <a:noFill/>
            </a:ln>
          </p:spPr>
        </p:pic>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grpSp>
        <p:nvGrpSpPr>
          <p:cNvPr id="110" name="Google Shape;110;p19"/>
          <p:cNvGrpSpPr/>
          <p:nvPr/>
        </p:nvGrpSpPr>
        <p:grpSpPr>
          <a:xfrm>
            <a:off x="228006" y="541647"/>
            <a:ext cx="8413344" cy="4601853"/>
            <a:chOff x="228006" y="541647"/>
            <a:chExt cx="8413344" cy="4601853"/>
          </a:xfrm>
        </p:grpSpPr>
        <p:sp>
          <p:nvSpPr>
            <p:cNvPr id="111" name="Google Shape;111;p19"/>
            <p:cNvSpPr txBox="1"/>
            <p:nvPr/>
          </p:nvSpPr>
          <p:spPr>
            <a:xfrm>
              <a:off x="3486750" y="819100"/>
              <a:ext cx="5154600" cy="7518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1200"/>
                </a:spcBef>
                <a:spcAft>
                  <a:spcPts val="1000"/>
                </a:spcAft>
                <a:buNone/>
              </a:pPr>
              <a:r>
                <a:rPr lang="en" sz="2800" b="1" dirty="0">
                  <a:solidFill>
                    <a:srgbClr val="351C75"/>
                  </a:solidFill>
                </a:rPr>
                <a:t>Social Structures and Values</a:t>
              </a:r>
              <a:endParaRPr sz="2800" b="1" dirty="0">
                <a:solidFill>
                  <a:srgbClr val="351C75"/>
                </a:solidFill>
              </a:endParaRPr>
            </a:p>
          </p:txBody>
        </p:sp>
        <p:pic>
          <p:nvPicPr>
            <p:cNvPr id="112" name="Google Shape;112;p19"/>
            <p:cNvPicPr preferRelativeResize="0"/>
            <p:nvPr/>
          </p:nvPicPr>
          <p:blipFill>
            <a:blip r:embed="rId3">
              <a:alphaModFix/>
            </a:blip>
            <a:stretch>
              <a:fillRect/>
            </a:stretch>
          </p:blipFill>
          <p:spPr>
            <a:xfrm>
              <a:off x="1486675" y="541647"/>
              <a:ext cx="1533295" cy="1477499"/>
            </a:xfrm>
            <a:prstGeom prst="rect">
              <a:avLst/>
            </a:prstGeom>
            <a:noFill/>
            <a:ln>
              <a:noFill/>
            </a:ln>
          </p:spPr>
        </p:pic>
        <p:sp>
          <p:nvSpPr>
            <p:cNvPr id="113" name="Google Shape;113;p19"/>
            <p:cNvSpPr txBox="1"/>
            <p:nvPr/>
          </p:nvSpPr>
          <p:spPr>
            <a:xfrm>
              <a:off x="6470850" y="2524286"/>
              <a:ext cx="2170500" cy="1205428"/>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1200"/>
                </a:spcBef>
                <a:spcAft>
                  <a:spcPts val="1000"/>
                </a:spcAft>
                <a:buNone/>
              </a:pPr>
              <a:r>
                <a:rPr lang="en" sz="1600" dirty="0">
                  <a:solidFill>
                    <a:schemeClr val="dk1"/>
                  </a:solidFill>
                  <a:latin typeface="Times New Roman"/>
                  <a:ea typeface="Times New Roman"/>
                  <a:cs typeface="Times New Roman"/>
                  <a:sym typeface="Times New Roman"/>
                </a:rPr>
                <a:t>Germany value union and order. </a:t>
              </a:r>
              <a:endParaRPr dirty="0">
                <a:solidFill>
                  <a:schemeClr val="dk1"/>
                </a:solidFill>
              </a:endParaRPr>
            </a:p>
          </p:txBody>
        </p:sp>
        <p:sp>
          <p:nvSpPr>
            <p:cNvPr id="114" name="Google Shape;114;p19"/>
            <p:cNvSpPr txBox="1"/>
            <p:nvPr/>
          </p:nvSpPr>
          <p:spPr>
            <a:xfrm>
              <a:off x="3338413" y="2460745"/>
              <a:ext cx="2467174" cy="1944092"/>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1200"/>
                </a:spcBef>
                <a:spcAft>
                  <a:spcPts val="1000"/>
                </a:spcAft>
                <a:buNone/>
              </a:pPr>
              <a:r>
                <a:rPr lang="en" sz="1600" dirty="0">
                  <a:solidFill>
                    <a:schemeClr val="dk1"/>
                  </a:solidFill>
                  <a:latin typeface="Times New Roman"/>
                  <a:ea typeface="Times New Roman"/>
                  <a:cs typeface="Times New Roman"/>
                  <a:sym typeface="Times New Roman"/>
                </a:rPr>
                <a:t>Both  Germans and Britons are individualists, however the British score is one of the highest in the world. </a:t>
              </a:r>
              <a:endParaRPr sz="1800" dirty="0"/>
            </a:p>
          </p:txBody>
        </p:sp>
        <p:sp>
          <p:nvSpPr>
            <p:cNvPr id="115" name="Google Shape;115;p19"/>
            <p:cNvSpPr txBox="1"/>
            <p:nvPr/>
          </p:nvSpPr>
          <p:spPr>
            <a:xfrm>
              <a:off x="228006" y="2460745"/>
              <a:ext cx="2517337" cy="2682755"/>
            </a:xfrm>
            <a:prstGeom prst="rect">
              <a:avLst/>
            </a:prstGeom>
            <a:noFill/>
            <a:ln>
              <a:noFill/>
            </a:ln>
          </p:spPr>
          <p:txBody>
            <a:bodyPr spcFirstLastPara="1" wrap="square" lIns="91425" tIns="91425" rIns="91425" bIns="91425" anchor="t" anchorCtr="0">
              <a:spAutoFit/>
            </a:bodyPr>
            <a:lstStyle/>
            <a:p>
              <a:pPr marL="0" lvl="0" indent="0" algn="l" rtl="0">
                <a:lnSpc>
                  <a:spcPct val="150000"/>
                </a:lnSpc>
                <a:spcBef>
                  <a:spcPts val="1200"/>
                </a:spcBef>
                <a:spcAft>
                  <a:spcPts val="1000"/>
                </a:spcAft>
                <a:buNone/>
              </a:pPr>
              <a:r>
                <a:rPr lang="en" sz="1600" dirty="0">
                  <a:solidFill>
                    <a:schemeClr val="dk1"/>
                  </a:solidFill>
                  <a:latin typeface="Times New Roman"/>
                  <a:ea typeface="Times New Roman"/>
                  <a:cs typeface="Times New Roman"/>
                  <a:sym typeface="Times New Roman"/>
                </a:rPr>
                <a:t>To help staff at Mura Technology work together, it is important to know and follow the rules, customs, and social norms of the area.</a:t>
              </a:r>
              <a:endParaRPr sz="1800" dirty="0"/>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grpSp>
        <p:nvGrpSpPr>
          <p:cNvPr id="120" name="Google Shape;120;p20"/>
          <p:cNvGrpSpPr/>
          <p:nvPr/>
        </p:nvGrpSpPr>
        <p:grpSpPr>
          <a:xfrm>
            <a:off x="525800" y="254220"/>
            <a:ext cx="8582295" cy="4889280"/>
            <a:chOff x="525800" y="254220"/>
            <a:chExt cx="8582295" cy="4889280"/>
          </a:xfrm>
        </p:grpSpPr>
        <p:sp>
          <p:nvSpPr>
            <p:cNvPr id="121" name="Google Shape;121;p20"/>
            <p:cNvSpPr txBox="1"/>
            <p:nvPr/>
          </p:nvSpPr>
          <p:spPr>
            <a:xfrm>
              <a:off x="525800" y="254220"/>
              <a:ext cx="3909300" cy="1200298"/>
            </a:xfrm>
            <a:prstGeom prst="rect">
              <a:avLst/>
            </a:prstGeom>
            <a:noFill/>
            <a:ln>
              <a:noFill/>
            </a:ln>
          </p:spPr>
          <p:txBody>
            <a:bodyPr spcFirstLastPara="1" wrap="square" lIns="91425" tIns="91425" rIns="91425" bIns="91425" anchor="t" anchorCtr="0">
              <a:spAutoFit/>
            </a:bodyPr>
            <a:lstStyle/>
            <a:p>
              <a:pPr marL="0" lvl="0" indent="0" algn="l" rtl="0">
                <a:lnSpc>
                  <a:spcPct val="100000"/>
                </a:lnSpc>
                <a:spcBef>
                  <a:spcPts val="1200"/>
                </a:spcBef>
                <a:spcAft>
                  <a:spcPts val="0"/>
                </a:spcAft>
                <a:buNone/>
              </a:pPr>
              <a:r>
                <a:rPr lang="en" sz="2800" b="1" dirty="0">
                  <a:solidFill>
                    <a:srgbClr val="351C75"/>
                  </a:solidFill>
                </a:rPr>
                <a:t>Religious Values and Beliefs</a:t>
              </a:r>
              <a:endParaRPr sz="2800" b="1" dirty="0">
                <a:solidFill>
                  <a:srgbClr val="351C75"/>
                </a:solidFill>
              </a:endParaRPr>
            </a:p>
          </p:txBody>
        </p:sp>
        <p:pic>
          <p:nvPicPr>
            <p:cNvPr id="122" name="Google Shape;122;p20"/>
            <p:cNvPicPr preferRelativeResize="0"/>
            <p:nvPr/>
          </p:nvPicPr>
          <p:blipFill>
            <a:blip r:embed="rId3">
              <a:alphaModFix/>
            </a:blip>
            <a:stretch>
              <a:fillRect/>
            </a:stretch>
          </p:blipFill>
          <p:spPr>
            <a:xfrm>
              <a:off x="5564885" y="790414"/>
              <a:ext cx="3543210" cy="4353086"/>
            </a:xfrm>
            <a:prstGeom prst="rect">
              <a:avLst/>
            </a:prstGeom>
            <a:noFill/>
            <a:ln>
              <a:noFill/>
            </a:ln>
          </p:spPr>
        </p:pic>
      </p:grpSp>
      <p:sp>
        <p:nvSpPr>
          <p:cNvPr id="2" name="Google Shape;121;p20">
            <a:extLst>
              <a:ext uri="{FF2B5EF4-FFF2-40B4-BE49-F238E27FC236}">
                <a16:creationId xmlns:a16="http://schemas.microsoft.com/office/drawing/2014/main" id="{5E858E70-7128-8654-1AD1-6EA729FC88EB}"/>
              </a:ext>
            </a:extLst>
          </p:cNvPr>
          <p:cNvSpPr txBox="1"/>
          <p:nvPr/>
        </p:nvSpPr>
        <p:spPr>
          <a:xfrm>
            <a:off x="260889" y="1320367"/>
            <a:ext cx="5254918" cy="3662511"/>
          </a:xfrm>
          <a:prstGeom prst="rect">
            <a:avLst/>
          </a:prstGeom>
          <a:noFill/>
          <a:ln>
            <a:noFill/>
          </a:ln>
        </p:spPr>
        <p:txBody>
          <a:bodyPr spcFirstLastPara="1" wrap="square" lIns="91425" tIns="91425" rIns="91425" bIns="91425" anchor="t" anchorCtr="0">
            <a:spAutoFit/>
          </a:bodyPr>
          <a:lstStyle/>
          <a:p>
            <a:pPr marL="457200" lvl="0" indent="-304800" algn="just" rtl="0">
              <a:lnSpc>
                <a:spcPct val="150000"/>
              </a:lnSpc>
              <a:spcBef>
                <a:spcPts val="1200"/>
              </a:spcBef>
              <a:spcAft>
                <a:spcPts val="0"/>
              </a:spcAft>
              <a:buClr>
                <a:schemeClr val="dk1"/>
              </a:buClr>
              <a:buSzPts val="1200"/>
              <a:buFont typeface="Times New Roman"/>
              <a:buChar char="●"/>
            </a:pPr>
            <a:r>
              <a:rPr lang="en" sz="1600" dirty="0">
                <a:solidFill>
                  <a:schemeClr val="dk1"/>
                </a:solidFill>
                <a:latin typeface="Times New Roman"/>
                <a:ea typeface="Times New Roman"/>
                <a:cs typeface="Times New Roman"/>
                <a:sym typeface="Times New Roman"/>
              </a:rPr>
              <a:t>Faith influences how people live, and what they do. </a:t>
            </a:r>
            <a:endParaRPr sz="1600" dirty="0">
              <a:solidFill>
                <a:schemeClr val="dk1"/>
              </a:solidFill>
              <a:latin typeface="Times New Roman"/>
              <a:ea typeface="Times New Roman"/>
              <a:cs typeface="Times New Roman"/>
              <a:sym typeface="Times New Roman"/>
            </a:endParaRPr>
          </a:p>
          <a:p>
            <a:pPr marL="457200" lvl="0" indent="-304800" algn="just" rtl="0">
              <a:lnSpc>
                <a:spcPct val="150000"/>
              </a:lnSpc>
              <a:spcBef>
                <a:spcPts val="0"/>
              </a:spcBef>
              <a:spcAft>
                <a:spcPts val="0"/>
              </a:spcAft>
              <a:buClr>
                <a:schemeClr val="dk1"/>
              </a:buClr>
              <a:buSzPts val="1200"/>
              <a:buFont typeface="Times New Roman"/>
              <a:buChar char="●"/>
            </a:pPr>
            <a:r>
              <a:rPr lang="en" sz="1600" dirty="0">
                <a:solidFill>
                  <a:schemeClr val="dk1"/>
                </a:solidFill>
                <a:latin typeface="Times New Roman"/>
                <a:ea typeface="Times New Roman"/>
                <a:cs typeface="Times New Roman"/>
                <a:sym typeface="Times New Roman"/>
              </a:rPr>
              <a:t>It is essential to know and respect a country’s religious holidays to develop their business in that country. </a:t>
            </a:r>
            <a:endParaRPr sz="1600" dirty="0">
              <a:solidFill>
                <a:schemeClr val="dk1"/>
              </a:solidFill>
              <a:latin typeface="Times New Roman"/>
              <a:ea typeface="Times New Roman"/>
              <a:cs typeface="Times New Roman"/>
              <a:sym typeface="Times New Roman"/>
            </a:endParaRPr>
          </a:p>
          <a:p>
            <a:pPr marL="152400" lvl="0" algn="just" rtl="0">
              <a:lnSpc>
                <a:spcPct val="150000"/>
              </a:lnSpc>
              <a:spcBef>
                <a:spcPts val="0"/>
              </a:spcBef>
              <a:spcAft>
                <a:spcPts val="0"/>
              </a:spcAft>
              <a:buClr>
                <a:schemeClr val="dk1"/>
              </a:buClr>
              <a:buSzPts val="1200"/>
            </a:pPr>
            <a:endParaRPr lang="en" sz="1600" dirty="0">
              <a:solidFill>
                <a:schemeClr val="dk1"/>
              </a:solidFill>
              <a:latin typeface="Times New Roman"/>
              <a:ea typeface="Times New Roman"/>
              <a:cs typeface="Times New Roman"/>
              <a:sym typeface="Times New Roman"/>
            </a:endParaRPr>
          </a:p>
          <a:p>
            <a:pPr marL="152400" lvl="0" algn="just" rtl="0">
              <a:lnSpc>
                <a:spcPct val="150000"/>
              </a:lnSpc>
              <a:spcBef>
                <a:spcPts val="0"/>
              </a:spcBef>
              <a:spcAft>
                <a:spcPts val="0"/>
              </a:spcAft>
              <a:buClr>
                <a:schemeClr val="dk1"/>
              </a:buClr>
              <a:buSzPts val="1200"/>
            </a:pPr>
            <a:r>
              <a:rPr lang="en" sz="1600" dirty="0">
                <a:solidFill>
                  <a:schemeClr val="dk1"/>
                </a:solidFill>
                <a:latin typeface="Times New Roman"/>
                <a:ea typeface="Times New Roman"/>
                <a:cs typeface="Times New Roman"/>
                <a:sym typeface="Times New Roman"/>
              </a:rPr>
              <a:t>Mura Technologies should ensure they: </a:t>
            </a:r>
          </a:p>
          <a:p>
            <a:pPr marL="457200" lvl="6" indent="-304800" algn="just">
              <a:lnSpc>
                <a:spcPct val="150000"/>
              </a:lnSpc>
              <a:buClr>
                <a:schemeClr val="dk1"/>
              </a:buClr>
              <a:buSzPts val="1200"/>
              <a:buFont typeface="Times New Roman"/>
              <a:buChar char="●"/>
            </a:pPr>
            <a:r>
              <a:rPr lang="en" sz="1600" dirty="0">
                <a:solidFill>
                  <a:schemeClr val="dk1"/>
                </a:solidFill>
                <a:latin typeface="Times New Roman"/>
                <a:ea typeface="Times New Roman"/>
                <a:cs typeface="Times New Roman"/>
                <a:sym typeface="Times New Roman"/>
              </a:rPr>
              <a:t>Respect and acknowledge religious events </a:t>
            </a:r>
          </a:p>
          <a:p>
            <a:pPr marL="457200" lvl="6" indent="-304800" algn="just">
              <a:lnSpc>
                <a:spcPct val="150000"/>
              </a:lnSpc>
              <a:buClr>
                <a:schemeClr val="dk1"/>
              </a:buClr>
              <a:buSzPts val="1200"/>
              <a:buFont typeface="Times New Roman"/>
              <a:buChar char="●"/>
            </a:pPr>
            <a:r>
              <a:rPr lang="en" sz="1600" dirty="0">
                <a:solidFill>
                  <a:schemeClr val="dk1"/>
                </a:solidFill>
                <a:latin typeface="Times New Roman"/>
                <a:ea typeface="Times New Roman"/>
                <a:cs typeface="Times New Roman"/>
                <a:sym typeface="Times New Roman"/>
              </a:rPr>
              <a:t>Include training and learning courses on religious values </a:t>
            </a:r>
          </a:p>
          <a:p>
            <a:pPr marL="457200" lvl="6" indent="-304800" algn="just">
              <a:lnSpc>
                <a:spcPct val="150000"/>
              </a:lnSpc>
              <a:buClr>
                <a:schemeClr val="dk1"/>
              </a:buClr>
              <a:buSzPts val="1200"/>
              <a:buFont typeface="Times New Roman"/>
              <a:buChar char="●"/>
            </a:pPr>
            <a:r>
              <a:rPr lang="en" sz="1600" dirty="0">
                <a:solidFill>
                  <a:schemeClr val="dk1"/>
                </a:solidFill>
                <a:latin typeface="Times New Roman"/>
                <a:ea typeface="Times New Roman"/>
                <a:cs typeface="Times New Roman"/>
                <a:sym typeface="Times New Roman"/>
              </a:rPr>
              <a:t>Implement rules to respect others’ religious beliefs so that they can work with people of all faiths. </a:t>
            </a:r>
            <a:endParaRPr sz="1600" dirty="0">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pic>
        <p:nvPicPr>
          <p:cNvPr id="129" name="Google Shape;129;p21"/>
          <p:cNvPicPr preferRelativeResize="0"/>
          <p:nvPr/>
        </p:nvPicPr>
        <p:blipFill rotWithShape="1">
          <a:blip r:embed="rId3">
            <a:alphaModFix/>
          </a:blip>
          <a:srcRect l="7768" r="45713"/>
          <a:stretch/>
        </p:blipFill>
        <p:spPr>
          <a:xfrm>
            <a:off x="0" y="0"/>
            <a:ext cx="4572000" cy="5143501"/>
          </a:xfrm>
          <a:prstGeom prst="rect">
            <a:avLst/>
          </a:prstGeom>
          <a:noFill/>
          <a:ln>
            <a:noFill/>
          </a:ln>
        </p:spPr>
      </p:pic>
      <p:sp>
        <p:nvSpPr>
          <p:cNvPr id="2" name="Google Shape;128;p21">
            <a:extLst>
              <a:ext uri="{FF2B5EF4-FFF2-40B4-BE49-F238E27FC236}">
                <a16:creationId xmlns:a16="http://schemas.microsoft.com/office/drawing/2014/main" id="{05664709-734E-B6E7-753A-E0796DBC221B}"/>
              </a:ext>
            </a:extLst>
          </p:cNvPr>
          <p:cNvSpPr txBox="1"/>
          <p:nvPr/>
        </p:nvSpPr>
        <p:spPr>
          <a:xfrm>
            <a:off x="4712250" y="242400"/>
            <a:ext cx="4276200" cy="954077"/>
          </a:xfrm>
          <a:prstGeom prst="rect">
            <a:avLst/>
          </a:prstGeom>
          <a:noFill/>
          <a:ln>
            <a:noFill/>
          </a:ln>
        </p:spPr>
        <p:txBody>
          <a:bodyPr spcFirstLastPara="1" wrap="square" lIns="91425" tIns="91425" rIns="91425" bIns="91425" anchor="t" anchorCtr="0">
            <a:spAutoFit/>
          </a:bodyPr>
          <a:lstStyle/>
          <a:p>
            <a:pPr marL="0" lvl="0" indent="0" algn="r" rtl="0">
              <a:lnSpc>
                <a:spcPct val="100000"/>
              </a:lnSpc>
              <a:spcBef>
                <a:spcPts val="0"/>
              </a:spcBef>
              <a:spcAft>
                <a:spcPts val="0"/>
              </a:spcAft>
              <a:buNone/>
            </a:pPr>
            <a:r>
              <a:rPr lang="en" sz="2500" b="1" dirty="0">
                <a:solidFill>
                  <a:srgbClr val="351C75"/>
                </a:solidFill>
              </a:rPr>
              <a:t>Business and </a:t>
            </a:r>
            <a:br>
              <a:rPr lang="en" sz="2500" b="1" dirty="0">
                <a:solidFill>
                  <a:srgbClr val="351C75"/>
                </a:solidFill>
              </a:rPr>
            </a:br>
            <a:r>
              <a:rPr lang="en" sz="2500" b="1" dirty="0">
                <a:solidFill>
                  <a:srgbClr val="351C75"/>
                </a:solidFill>
              </a:rPr>
              <a:t>Work-related Attitudes</a:t>
            </a:r>
            <a:endParaRPr sz="2500" b="1" dirty="0">
              <a:solidFill>
                <a:srgbClr val="351C75"/>
              </a:solidFill>
            </a:endParaRPr>
          </a:p>
        </p:txBody>
      </p:sp>
      <p:sp>
        <p:nvSpPr>
          <p:cNvPr id="3" name="Google Shape;128;p21">
            <a:extLst>
              <a:ext uri="{FF2B5EF4-FFF2-40B4-BE49-F238E27FC236}">
                <a16:creationId xmlns:a16="http://schemas.microsoft.com/office/drawing/2014/main" id="{4B9E94FB-E9D5-DA28-1FFD-010199CD0677}"/>
              </a:ext>
            </a:extLst>
          </p:cNvPr>
          <p:cNvSpPr txBox="1"/>
          <p:nvPr/>
        </p:nvSpPr>
        <p:spPr>
          <a:xfrm>
            <a:off x="4712250" y="1196477"/>
            <a:ext cx="4276200" cy="3893343"/>
          </a:xfrm>
          <a:prstGeom prst="rect">
            <a:avLst/>
          </a:prstGeom>
          <a:noFill/>
          <a:ln>
            <a:noFill/>
          </a:ln>
        </p:spPr>
        <p:txBody>
          <a:bodyPr spcFirstLastPara="1" wrap="square" lIns="91425" tIns="91425" rIns="91425" bIns="91425" anchor="t" anchorCtr="0">
            <a:spAutoFit/>
          </a:bodyPr>
          <a:lstStyle/>
          <a:p>
            <a:pPr marL="457200" lvl="0" indent="-304800" algn="l" rtl="0">
              <a:lnSpc>
                <a:spcPct val="150000"/>
              </a:lnSpc>
              <a:spcBef>
                <a:spcPts val="1000"/>
              </a:spcBef>
              <a:spcAft>
                <a:spcPts val="0"/>
              </a:spcAft>
              <a:buClr>
                <a:schemeClr val="dk1"/>
              </a:buClr>
              <a:buSzPts val="1200"/>
              <a:buFont typeface="Times New Roman"/>
              <a:buChar char="●"/>
            </a:pPr>
            <a:r>
              <a:rPr lang="en" sz="1600" dirty="0">
                <a:solidFill>
                  <a:schemeClr val="dk1"/>
                </a:solidFill>
                <a:latin typeface="Times New Roman"/>
                <a:ea typeface="Times New Roman"/>
                <a:cs typeface="Times New Roman"/>
                <a:sym typeface="Times New Roman"/>
              </a:rPr>
              <a:t>The way people in Germany and the UK do business and work is very different. </a:t>
            </a:r>
            <a:endParaRPr sz="1600" dirty="0">
              <a:solidFill>
                <a:schemeClr val="dk1"/>
              </a:solidFill>
              <a:latin typeface="Times New Roman"/>
              <a:ea typeface="Times New Roman"/>
              <a:cs typeface="Times New Roman"/>
              <a:sym typeface="Times New Roman"/>
            </a:endParaRPr>
          </a:p>
          <a:p>
            <a:pPr marL="457200" lvl="0" indent="-304800" algn="l" rtl="0">
              <a:lnSpc>
                <a:spcPct val="150000"/>
              </a:lnSpc>
              <a:spcBef>
                <a:spcPts val="1000"/>
              </a:spcBef>
              <a:spcAft>
                <a:spcPts val="0"/>
              </a:spcAft>
              <a:buClr>
                <a:schemeClr val="dk1"/>
              </a:buClr>
              <a:buSzPts val="1200"/>
              <a:buFont typeface="Times New Roman"/>
              <a:buChar char="●"/>
            </a:pPr>
            <a:r>
              <a:rPr lang="en" sz="1600" dirty="0">
                <a:solidFill>
                  <a:schemeClr val="dk1"/>
                </a:solidFill>
                <a:latin typeface="Times New Roman"/>
                <a:ea typeface="Times New Roman"/>
                <a:cs typeface="Times New Roman"/>
                <a:sym typeface="Times New Roman"/>
              </a:rPr>
              <a:t>The UK values freedom and the ability to change, while Germany values speed and well-</a:t>
            </a:r>
            <a:r>
              <a:rPr lang="en" sz="1600" dirty="0" err="1">
                <a:solidFill>
                  <a:schemeClr val="dk1"/>
                </a:solidFill>
                <a:latin typeface="Times New Roman"/>
                <a:ea typeface="Times New Roman"/>
                <a:cs typeface="Times New Roman"/>
                <a:sym typeface="Times New Roman"/>
              </a:rPr>
              <a:t>organised</a:t>
            </a:r>
            <a:r>
              <a:rPr lang="en" sz="1600" dirty="0">
                <a:solidFill>
                  <a:schemeClr val="dk1"/>
                </a:solidFill>
                <a:latin typeface="Times New Roman"/>
                <a:ea typeface="Times New Roman"/>
                <a:cs typeface="Times New Roman"/>
                <a:sym typeface="Times New Roman"/>
              </a:rPr>
              <a:t> work. </a:t>
            </a:r>
            <a:endParaRPr sz="1600" dirty="0">
              <a:solidFill>
                <a:schemeClr val="dk1"/>
              </a:solidFill>
              <a:latin typeface="Times New Roman"/>
              <a:ea typeface="Times New Roman"/>
              <a:cs typeface="Times New Roman"/>
              <a:sym typeface="Times New Roman"/>
            </a:endParaRPr>
          </a:p>
          <a:p>
            <a:pPr marL="457200" lvl="0" indent="-304800" algn="l" rtl="0">
              <a:lnSpc>
                <a:spcPct val="150000"/>
              </a:lnSpc>
              <a:spcBef>
                <a:spcPts val="1000"/>
              </a:spcBef>
              <a:spcAft>
                <a:spcPts val="0"/>
              </a:spcAft>
              <a:buClr>
                <a:schemeClr val="dk1"/>
              </a:buClr>
              <a:buSzPts val="1200"/>
              <a:buFont typeface="Times New Roman"/>
              <a:buChar char="●"/>
            </a:pPr>
            <a:r>
              <a:rPr lang="en" sz="1600" dirty="0">
                <a:solidFill>
                  <a:schemeClr val="dk1"/>
                </a:solidFill>
                <a:latin typeface="Times New Roman"/>
                <a:ea typeface="Times New Roman"/>
                <a:cs typeface="Times New Roman"/>
                <a:sym typeface="Times New Roman"/>
              </a:rPr>
              <a:t>Being a team player, encouraging open communication, and respecting those in charge are all important in Germany for business. </a:t>
            </a:r>
            <a:endParaRPr sz="1600" dirty="0">
              <a:solidFill>
                <a:schemeClr val="dk1"/>
              </a:solidFill>
              <a:latin typeface="Times New Roman"/>
              <a:ea typeface="Times New Roman"/>
              <a:cs typeface="Times New Roman"/>
              <a:sym typeface="Times New Roman"/>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grpSp>
        <p:nvGrpSpPr>
          <p:cNvPr id="134" name="Google Shape;134;p22"/>
          <p:cNvGrpSpPr/>
          <p:nvPr/>
        </p:nvGrpSpPr>
        <p:grpSpPr>
          <a:xfrm>
            <a:off x="170481" y="53975"/>
            <a:ext cx="8973519" cy="4581706"/>
            <a:chOff x="170481" y="53975"/>
            <a:chExt cx="8973519" cy="4581706"/>
          </a:xfrm>
        </p:grpSpPr>
        <p:sp>
          <p:nvSpPr>
            <p:cNvPr id="135" name="Google Shape;135;p22"/>
            <p:cNvSpPr txBox="1"/>
            <p:nvPr/>
          </p:nvSpPr>
          <p:spPr>
            <a:xfrm>
              <a:off x="170481" y="951626"/>
              <a:ext cx="5145438" cy="3684055"/>
            </a:xfrm>
            <a:prstGeom prst="rect">
              <a:avLst/>
            </a:prstGeom>
            <a:noFill/>
            <a:ln>
              <a:noFill/>
            </a:ln>
          </p:spPr>
          <p:txBody>
            <a:bodyPr spcFirstLastPara="1" wrap="square" lIns="91425" tIns="91425" rIns="91425" bIns="91425" anchor="t" anchorCtr="0">
              <a:spAutoFit/>
            </a:bodyPr>
            <a:lstStyle/>
            <a:p>
              <a:pPr marL="457200" lvl="0" indent="-304800" algn="just" rtl="0">
                <a:lnSpc>
                  <a:spcPct val="115000"/>
                </a:lnSpc>
                <a:spcBef>
                  <a:spcPts val="0"/>
                </a:spcBef>
                <a:spcAft>
                  <a:spcPts val="0"/>
                </a:spcAft>
                <a:buClr>
                  <a:schemeClr val="dk1"/>
                </a:buClr>
                <a:buSzPts val="1200"/>
                <a:buFont typeface="Times New Roman"/>
                <a:buChar char="●"/>
              </a:pPr>
              <a:r>
                <a:rPr lang="en" sz="1600" dirty="0">
                  <a:solidFill>
                    <a:schemeClr val="dk1"/>
                  </a:solidFill>
                  <a:latin typeface="Times New Roman"/>
                  <a:ea typeface="Times New Roman"/>
                  <a:cs typeface="Times New Roman"/>
                  <a:sym typeface="Times New Roman"/>
                </a:rPr>
                <a:t>Provide training to ensure workers can deal with the most important cultural problems, like language obstacles and different social systems and values.</a:t>
              </a:r>
              <a:endParaRPr sz="1600" dirty="0">
                <a:solidFill>
                  <a:schemeClr val="dk1"/>
                </a:solidFill>
                <a:latin typeface="Times New Roman"/>
                <a:ea typeface="Times New Roman"/>
                <a:cs typeface="Times New Roman"/>
                <a:sym typeface="Times New Roman"/>
              </a:endParaRPr>
            </a:p>
            <a:p>
              <a:pPr marL="457200" lvl="0" indent="-304800" algn="just" rtl="0">
                <a:lnSpc>
                  <a:spcPct val="115000"/>
                </a:lnSpc>
                <a:spcBef>
                  <a:spcPts val="1000"/>
                </a:spcBef>
                <a:spcAft>
                  <a:spcPts val="0"/>
                </a:spcAft>
                <a:buClr>
                  <a:schemeClr val="dk1"/>
                </a:buClr>
                <a:buSzPts val="1200"/>
                <a:buFont typeface="Times New Roman"/>
                <a:buChar char="●"/>
              </a:pPr>
              <a:r>
                <a:rPr lang="en" sz="1600" dirty="0">
                  <a:solidFill>
                    <a:schemeClr val="dk1"/>
                  </a:solidFill>
                  <a:latin typeface="Times New Roman"/>
                  <a:ea typeface="Times New Roman"/>
                  <a:cs typeface="Times New Roman"/>
                  <a:sym typeface="Times New Roman"/>
                </a:rPr>
                <a:t>Projects and mentoring programmes to bring together people from different cultures will help them learn about each other and develop business relationships. </a:t>
              </a:r>
              <a:endParaRPr sz="1600" dirty="0">
                <a:solidFill>
                  <a:schemeClr val="dk1"/>
                </a:solidFill>
                <a:latin typeface="Times New Roman"/>
                <a:ea typeface="Times New Roman"/>
                <a:cs typeface="Times New Roman"/>
                <a:sym typeface="Times New Roman"/>
              </a:endParaRPr>
            </a:p>
            <a:p>
              <a:pPr marL="457200" lvl="0" indent="-304800" algn="just" rtl="0">
                <a:lnSpc>
                  <a:spcPct val="115000"/>
                </a:lnSpc>
                <a:spcBef>
                  <a:spcPts val="1000"/>
                </a:spcBef>
                <a:spcAft>
                  <a:spcPts val="0"/>
                </a:spcAft>
                <a:buClr>
                  <a:schemeClr val="dk1"/>
                </a:buClr>
                <a:buSzPts val="1200"/>
                <a:buFont typeface="Times New Roman"/>
                <a:buChar char="●"/>
              </a:pPr>
              <a:r>
                <a:rPr lang="en" sz="1600" dirty="0">
                  <a:solidFill>
                    <a:schemeClr val="dk1"/>
                  </a:solidFill>
                  <a:latin typeface="Times New Roman"/>
                  <a:ea typeface="Times New Roman"/>
                  <a:cs typeface="Times New Roman"/>
                  <a:sym typeface="Times New Roman"/>
                </a:rPr>
                <a:t>Some of these are holding regular meetings throughout the process of setting up the </a:t>
              </a:r>
              <a:r>
                <a:rPr lang="en-GB" sz="1600" dirty="0">
                  <a:solidFill>
                    <a:schemeClr val="dk1"/>
                  </a:solidFill>
                  <a:latin typeface="Times New Roman"/>
                  <a:ea typeface="Times New Roman"/>
                  <a:cs typeface="Times New Roman"/>
                  <a:sym typeface="Times New Roman"/>
                </a:rPr>
                <a:t>new management office in Germany</a:t>
              </a:r>
              <a:r>
                <a:rPr lang="en" sz="1600" dirty="0">
                  <a:solidFill>
                    <a:schemeClr val="dk1"/>
                  </a:solidFill>
                  <a:latin typeface="Times New Roman"/>
                  <a:ea typeface="Times New Roman"/>
                  <a:cs typeface="Times New Roman"/>
                  <a:sym typeface="Times New Roman"/>
                </a:rPr>
                <a:t> to ensure clear communication.</a:t>
              </a:r>
              <a:endParaRPr lang="en-GB" sz="1600" dirty="0">
                <a:solidFill>
                  <a:schemeClr val="dk1"/>
                </a:solidFill>
                <a:latin typeface="Times New Roman"/>
                <a:ea typeface="Times New Roman"/>
                <a:cs typeface="Times New Roman"/>
                <a:sym typeface="Times New Roman"/>
              </a:endParaRPr>
            </a:p>
            <a:p>
              <a:pPr marL="457200" lvl="0" indent="-304800" algn="just" rtl="0">
                <a:lnSpc>
                  <a:spcPct val="115000"/>
                </a:lnSpc>
                <a:spcBef>
                  <a:spcPts val="1000"/>
                </a:spcBef>
                <a:spcAft>
                  <a:spcPts val="0"/>
                </a:spcAft>
                <a:buClr>
                  <a:schemeClr val="dk1"/>
                </a:buClr>
                <a:buSzPts val="1200"/>
                <a:buFont typeface="Times New Roman"/>
                <a:buChar char="●"/>
              </a:pPr>
              <a:r>
                <a:rPr lang="en-GB" sz="1600" dirty="0">
                  <a:solidFill>
                    <a:schemeClr val="dk1"/>
                  </a:solidFill>
                  <a:latin typeface="Times New Roman"/>
                  <a:ea typeface="Times New Roman"/>
                  <a:cs typeface="Times New Roman"/>
                  <a:sym typeface="Times New Roman"/>
                </a:rPr>
                <a:t>Utilise tools and different technology to ensure efficient set-up. </a:t>
              </a:r>
              <a:endParaRPr dirty="0">
                <a:solidFill>
                  <a:schemeClr val="dk1"/>
                </a:solidFill>
              </a:endParaRPr>
            </a:p>
          </p:txBody>
        </p:sp>
        <p:sp>
          <p:nvSpPr>
            <p:cNvPr id="136" name="Google Shape;136;p22"/>
            <p:cNvSpPr txBox="1"/>
            <p:nvPr/>
          </p:nvSpPr>
          <p:spPr>
            <a:xfrm>
              <a:off x="1041450" y="53975"/>
              <a:ext cx="7061100" cy="897651"/>
            </a:xfrm>
            <a:prstGeom prst="rect">
              <a:avLst/>
            </a:prstGeom>
            <a:noFill/>
            <a:ln>
              <a:noFill/>
            </a:ln>
          </p:spPr>
          <p:txBody>
            <a:bodyPr spcFirstLastPara="1" wrap="square" lIns="91425" tIns="91425" rIns="91425" bIns="91425" anchor="t" anchorCtr="0">
              <a:spAutoFit/>
            </a:bodyPr>
            <a:lstStyle/>
            <a:p>
              <a:pPr marL="0" lvl="0" indent="0" algn="ctr" rtl="0">
                <a:lnSpc>
                  <a:spcPct val="100000"/>
                </a:lnSpc>
                <a:spcBef>
                  <a:spcPts val="1200"/>
                </a:spcBef>
                <a:spcAft>
                  <a:spcPts val="1000"/>
                </a:spcAft>
                <a:buNone/>
              </a:pPr>
              <a:r>
                <a:rPr lang="en" sz="2800" b="1" dirty="0">
                  <a:solidFill>
                    <a:srgbClr val="351C75"/>
                  </a:solidFill>
                </a:rPr>
                <a:t>Recommendations and Solutions</a:t>
              </a:r>
              <a:endParaRPr sz="2800" b="1" dirty="0">
                <a:solidFill>
                  <a:srgbClr val="351C75"/>
                </a:solidFill>
              </a:endParaRPr>
            </a:p>
          </p:txBody>
        </p:sp>
        <p:pic>
          <p:nvPicPr>
            <p:cNvPr id="137" name="Google Shape;137;p22"/>
            <p:cNvPicPr preferRelativeResize="0"/>
            <p:nvPr/>
          </p:nvPicPr>
          <p:blipFill>
            <a:blip r:embed="rId3">
              <a:alphaModFix/>
            </a:blip>
            <a:stretch>
              <a:fillRect/>
            </a:stretch>
          </p:blipFill>
          <p:spPr>
            <a:xfrm>
              <a:off x="5515150" y="1821936"/>
              <a:ext cx="3628850" cy="2047778"/>
            </a:xfrm>
            <a:prstGeom prst="rect">
              <a:avLst/>
            </a:prstGeom>
            <a:noFill/>
            <a:ln>
              <a:noFill/>
            </a:ln>
          </p:spPr>
        </p:pic>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grpSp>
        <p:nvGrpSpPr>
          <p:cNvPr id="142" name="Google Shape;142;p23"/>
          <p:cNvGrpSpPr/>
          <p:nvPr/>
        </p:nvGrpSpPr>
        <p:grpSpPr>
          <a:xfrm>
            <a:off x="417375" y="100524"/>
            <a:ext cx="8726625" cy="4797260"/>
            <a:chOff x="417375" y="100524"/>
            <a:chExt cx="8726625" cy="4797260"/>
          </a:xfrm>
        </p:grpSpPr>
        <p:sp>
          <p:nvSpPr>
            <p:cNvPr id="143" name="Google Shape;143;p23"/>
            <p:cNvSpPr txBox="1"/>
            <p:nvPr/>
          </p:nvSpPr>
          <p:spPr>
            <a:xfrm>
              <a:off x="4264052" y="824904"/>
              <a:ext cx="4879948" cy="4072880"/>
            </a:xfrm>
            <a:prstGeom prst="rect">
              <a:avLst/>
            </a:prstGeom>
            <a:noFill/>
            <a:ln>
              <a:noFill/>
            </a:ln>
          </p:spPr>
          <p:txBody>
            <a:bodyPr spcFirstLastPara="1" wrap="square" lIns="91425" tIns="91425" rIns="91425" bIns="91425" anchor="t" anchorCtr="0">
              <a:spAutoFit/>
            </a:bodyPr>
            <a:lstStyle/>
            <a:p>
              <a:pPr marL="457200" lvl="0" indent="-304800" algn="just" rtl="0">
                <a:lnSpc>
                  <a:spcPct val="150000"/>
                </a:lnSpc>
                <a:spcBef>
                  <a:spcPts val="1200"/>
                </a:spcBef>
                <a:spcAft>
                  <a:spcPts val="0"/>
                </a:spcAft>
                <a:buClr>
                  <a:schemeClr val="dk1"/>
                </a:buClr>
                <a:buSzPts val="1200"/>
                <a:buFont typeface="Times New Roman"/>
                <a:buChar char="●"/>
              </a:pPr>
              <a:r>
                <a:rPr lang="en" sz="1600" dirty="0">
                  <a:solidFill>
                    <a:schemeClr val="dk1"/>
                  </a:solidFill>
                  <a:latin typeface="Times New Roman"/>
                  <a:ea typeface="Times New Roman"/>
                  <a:cs typeface="Times New Roman"/>
                  <a:sym typeface="Times New Roman"/>
                </a:rPr>
                <a:t>For Mura Technology to grow, people need to know how life is different in Germany and the UK, and be accepting of and honor these differences. </a:t>
              </a:r>
              <a:endParaRPr sz="1600" dirty="0">
                <a:solidFill>
                  <a:schemeClr val="dk1"/>
                </a:solidFill>
                <a:latin typeface="Times New Roman"/>
                <a:ea typeface="Times New Roman"/>
                <a:cs typeface="Times New Roman"/>
                <a:sym typeface="Times New Roman"/>
              </a:endParaRPr>
            </a:p>
            <a:p>
              <a:pPr marL="457200" lvl="0" indent="-304800" algn="just" rtl="0">
                <a:lnSpc>
                  <a:spcPct val="150000"/>
                </a:lnSpc>
                <a:spcBef>
                  <a:spcPts val="1000"/>
                </a:spcBef>
                <a:spcAft>
                  <a:spcPts val="0"/>
                </a:spcAft>
                <a:buClr>
                  <a:schemeClr val="dk1"/>
                </a:buClr>
                <a:buSzPts val="1200"/>
                <a:buFont typeface="Times New Roman"/>
                <a:buChar char="●"/>
              </a:pPr>
              <a:r>
                <a:rPr lang="en" sz="1600" dirty="0">
                  <a:solidFill>
                    <a:schemeClr val="dk1"/>
                  </a:solidFill>
                  <a:latin typeface="Times New Roman"/>
                  <a:ea typeface="Times New Roman"/>
                  <a:cs typeface="Times New Roman"/>
                  <a:sym typeface="Times New Roman"/>
                </a:rPr>
                <a:t>It will be simple to connect with others and work together. </a:t>
              </a:r>
              <a:endParaRPr sz="1600" dirty="0">
                <a:solidFill>
                  <a:schemeClr val="dk1"/>
                </a:solidFill>
                <a:latin typeface="Times New Roman"/>
                <a:ea typeface="Times New Roman"/>
                <a:cs typeface="Times New Roman"/>
                <a:sym typeface="Times New Roman"/>
              </a:endParaRPr>
            </a:p>
            <a:p>
              <a:pPr marL="457200" lvl="0" indent="-304800" algn="just" rtl="0">
                <a:lnSpc>
                  <a:spcPct val="150000"/>
                </a:lnSpc>
                <a:spcBef>
                  <a:spcPts val="1200"/>
                </a:spcBef>
                <a:spcAft>
                  <a:spcPts val="1000"/>
                </a:spcAft>
                <a:buClr>
                  <a:schemeClr val="dk1"/>
                </a:buClr>
                <a:buSzPts val="1200"/>
                <a:buFont typeface="Times New Roman"/>
                <a:buChar char="●"/>
              </a:pPr>
              <a:r>
                <a:rPr lang="en" sz="1600" dirty="0">
                  <a:solidFill>
                    <a:schemeClr val="dk1"/>
                  </a:solidFill>
                  <a:latin typeface="Times New Roman"/>
                  <a:ea typeface="Times New Roman"/>
                  <a:cs typeface="Times New Roman"/>
                  <a:sym typeface="Times New Roman"/>
                </a:rPr>
                <a:t>If Mura Technology wants to do well in Germany, they need to utilise tools, training, and support groups to encourage the acceptance of different values and cultures within Germany.</a:t>
              </a:r>
              <a:endParaRPr dirty="0">
                <a:solidFill>
                  <a:schemeClr val="dk1"/>
                </a:solidFill>
              </a:endParaRPr>
            </a:p>
          </p:txBody>
        </p:sp>
        <p:sp>
          <p:nvSpPr>
            <p:cNvPr id="144" name="Google Shape;144;p23"/>
            <p:cNvSpPr txBox="1"/>
            <p:nvPr/>
          </p:nvSpPr>
          <p:spPr>
            <a:xfrm>
              <a:off x="3072000" y="100524"/>
              <a:ext cx="3000000" cy="897651"/>
            </a:xfrm>
            <a:prstGeom prst="rect">
              <a:avLst/>
            </a:prstGeom>
            <a:noFill/>
            <a:ln>
              <a:noFill/>
            </a:ln>
          </p:spPr>
          <p:txBody>
            <a:bodyPr spcFirstLastPara="1" wrap="square" lIns="91425" tIns="91425" rIns="91425" bIns="91425" anchor="t" anchorCtr="0">
              <a:spAutoFit/>
            </a:bodyPr>
            <a:lstStyle/>
            <a:p>
              <a:pPr marL="0" lvl="0" indent="0" algn="ctr" rtl="0">
                <a:lnSpc>
                  <a:spcPct val="100000"/>
                </a:lnSpc>
                <a:spcBef>
                  <a:spcPts val="1200"/>
                </a:spcBef>
                <a:spcAft>
                  <a:spcPts val="1000"/>
                </a:spcAft>
                <a:buNone/>
              </a:pPr>
              <a:r>
                <a:rPr lang="en" sz="2800" b="1" dirty="0">
                  <a:solidFill>
                    <a:srgbClr val="351C75"/>
                  </a:solidFill>
                </a:rPr>
                <a:t>Conclusion</a:t>
              </a:r>
              <a:endParaRPr sz="2500" b="1" dirty="0">
                <a:solidFill>
                  <a:srgbClr val="351C75"/>
                </a:solidFill>
              </a:endParaRPr>
            </a:p>
          </p:txBody>
        </p:sp>
        <p:pic>
          <p:nvPicPr>
            <p:cNvPr id="145" name="Google Shape;145;p23"/>
            <p:cNvPicPr preferRelativeResize="0"/>
            <p:nvPr/>
          </p:nvPicPr>
          <p:blipFill>
            <a:blip r:embed="rId3">
              <a:alphaModFix/>
            </a:blip>
            <a:stretch>
              <a:fillRect/>
            </a:stretch>
          </p:blipFill>
          <p:spPr>
            <a:xfrm>
              <a:off x="417375" y="1675275"/>
              <a:ext cx="3846677" cy="2564451"/>
            </a:xfrm>
            <a:prstGeom prst="rect">
              <a:avLst/>
            </a:prstGeom>
            <a:noFill/>
            <a:ln>
              <a:noFill/>
            </a:ln>
          </p:spPr>
        </p:pic>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4"/>
          <p:cNvSpPr txBox="1"/>
          <p:nvPr/>
        </p:nvSpPr>
        <p:spPr>
          <a:xfrm>
            <a:off x="628650" y="306450"/>
            <a:ext cx="7886700" cy="4530600"/>
          </a:xfrm>
          <a:prstGeom prst="rect">
            <a:avLst/>
          </a:prstGeom>
          <a:noFill/>
          <a:ln>
            <a:noFill/>
          </a:ln>
        </p:spPr>
        <p:txBody>
          <a:bodyPr spcFirstLastPara="1" wrap="square" lIns="91425" tIns="91425" rIns="91425" bIns="91425" anchor="t" anchorCtr="0">
            <a:spAutoFit/>
          </a:bodyPr>
          <a:lstStyle/>
          <a:p>
            <a:pPr marL="0" lvl="0" indent="0" algn="just" rtl="0">
              <a:lnSpc>
                <a:spcPct val="100000"/>
              </a:lnSpc>
              <a:spcBef>
                <a:spcPts val="1200"/>
              </a:spcBef>
              <a:spcAft>
                <a:spcPts val="0"/>
              </a:spcAft>
              <a:buNone/>
            </a:pPr>
            <a:r>
              <a:rPr lang="en" sz="1200" b="1">
                <a:solidFill>
                  <a:srgbClr val="351C75"/>
                </a:solidFill>
                <a:latin typeface="Times New Roman"/>
                <a:ea typeface="Times New Roman"/>
                <a:cs typeface="Times New Roman"/>
                <a:sym typeface="Times New Roman"/>
              </a:rPr>
              <a:t>References</a:t>
            </a:r>
            <a:endParaRPr sz="1200" b="1">
              <a:solidFill>
                <a:srgbClr val="351C75"/>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1200">
                <a:solidFill>
                  <a:schemeClr val="dk1"/>
                </a:solidFill>
                <a:latin typeface="Times New Roman"/>
                <a:ea typeface="Times New Roman"/>
                <a:cs typeface="Times New Roman"/>
                <a:sym typeface="Times New Roman"/>
              </a:rPr>
              <a:t>Bourdieu, P. (2018) The social structures of the economy. Oxford, England: Polity Press.</a:t>
            </a:r>
            <a:endParaRPr sz="1200">
              <a:solidFill>
                <a:schemeClr val="dk1"/>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1200">
                <a:solidFill>
                  <a:schemeClr val="dk1"/>
                </a:solidFill>
                <a:latin typeface="Times New Roman"/>
                <a:ea typeface="Times New Roman"/>
                <a:cs typeface="Times New Roman"/>
                <a:sym typeface="Times New Roman"/>
              </a:rPr>
              <a:t>Ejeh Abba, F. (2019) “The effect of employee work-related attitudes on employee job performance,” Management and Business Research Quarterly, (9), pp. 19–27. doi: 10.32038/mbrq.2019.09.03.</a:t>
            </a:r>
            <a:endParaRPr sz="1200">
              <a:solidFill>
                <a:schemeClr val="dk1"/>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1200">
                <a:solidFill>
                  <a:schemeClr val="dk1"/>
                </a:solidFill>
                <a:latin typeface="Times New Roman"/>
                <a:ea typeface="Times New Roman"/>
                <a:cs typeface="Times New Roman"/>
                <a:sym typeface="Times New Roman"/>
              </a:rPr>
              <a:t>El-Khani, A. and Calam, R. (2017) The role of values and religious beliefs in positive parenting. Edited by M. R. Sanders and T. G. Mazzucchelli. Oxford University Press.</a:t>
            </a:r>
            <a:endParaRPr sz="1200">
              <a:solidFill>
                <a:schemeClr val="dk1"/>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1200">
                <a:solidFill>
                  <a:schemeClr val="dk1"/>
                </a:solidFill>
                <a:latin typeface="Times New Roman"/>
                <a:ea typeface="Times New Roman"/>
                <a:cs typeface="Times New Roman"/>
                <a:sym typeface="Times New Roman"/>
              </a:rPr>
              <a:t>Fujimura, C. K. and Nommensen, S. (2019) Cultural dimensions of well-being: Therapy animals as healers. Lanham, MD: Lexington Books.</a:t>
            </a:r>
            <a:endParaRPr sz="1200">
              <a:solidFill>
                <a:schemeClr val="dk1"/>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1200">
                <a:solidFill>
                  <a:schemeClr val="dk1"/>
                </a:solidFill>
                <a:latin typeface="Times New Roman"/>
                <a:ea typeface="Times New Roman"/>
                <a:cs typeface="Times New Roman"/>
                <a:sym typeface="Times New Roman"/>
              </a:rPr>
              <a:t>Lamontagne, N. D. (2016) “Recycling the Unrecyclable: Industry innovations aim to keep traditionally difficult-to-recycle plastics out of the landfill,” Plastics engineering, 72, pp. S14–S16. doi: 10.1002/j.1941-9635.2016.tb01526.x.</a:t>
            </a:r>
            <a:endParaRPr sz="1200">
              <a:solidFill>
                <a:schemeClr val="dk1"/>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1200">
                <a:solidFill>
                  <a:schemeClr val="dk1"/>
                </a:solidFill>
                <a:latin typeface="Times New Roman"/>
                <a:ea typeface="Times New Roman"/>
                <a:cs typeface="Times New Roman"/>
                <a:sym typeface="Times New Roman"/>
              </a:rPr>
              <a:t>Lewandowska-Tomaszczyk, B. (ed.) (2021) Cultural conceptualizations in language and communication. 1st ed. Cham, Switzerland: Springer Nature.</a:t>
            </a:r>
            <a:endParaRPr sz="1200">
              <a:solidFill>
                <a:schemeClr val="dk1"/>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1200">
                <a:solidFill>
                  <a:schemeClr val="dk1"/>
                </a:solidFill>
                <a:latin typeface="Times New Roman"/>
                <a:ea typeface="Times New Roman"/>
                <a:cs typeface="Times New Roman"/>
                <a:sym typeface="Times New Roman"/>
              </a:rPr>
              <a:t>Myers, T., Richardson, F. and Chung, J. E. (2019) “Racial and ethnic makeup in hospital’s social media and online platforms: Visual representation of diversity in images and videos of Washington, D.c. hospitals,” Journal of health communication, 24(5), pp. 482–491. doi: 10.1080/10810730.2019.1617807.</a:t>
            </a:r>
            <a:endParaRPr sz="1200">
              <a:solidFill>
                <a:schemeClr val="dk1"/>
              </a:solidFill>
              <a:latin typeface="Times New Roman"/>
              <a:ea typeface="Times New Roman"/>
              <a:cs typeface="Times New Roman"/>
              <a:sym typeface="Times New Roman"/>
            </a:endParaRPr>
          </a:p>
          <a:p>
            <a:pPr marL="0" lvl="0" indent="0" algn="l" rtl="0">
              <a:lnSpc>
                <a:spcPct val="100000"/>
              </a:lnSpc>
              <a:spcBef>
                <a:spcPts val="1000"/>
              </a:spcBef>
              <a:spcAft>
                <a:spcPts val="0"/>
              </a:spcAft>
              <a:buNone/>
            </a:pPr>
            <a:r>
              <a:rPr lang="en" sz="1200">
                <a:solidFill>
                  <a:schemeClr val="dk1"/>
                </a:solidFill>
                <a:latin typeface="Times New Roman"/>
                <a:ea typeface="Times New Roman"/>
                <a:cs typeface="Times New Roman"/>
                <a:sym typeface="Times New Roman"/>
              </a:rPr>
              <a:t>Stahlhofer, N. J., Schmidkonz, C. and Kraft, P. (2018) Conscious business in Germany: Assessing the current situation and creating an outlook for a new paradigm. Cham, Switzerland: Springer International Publishing.</a:t>
            </a:r>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570</TotalTime>
  <Words>2649</Words>
  <Application>Microsoft Macintosh PowerPoint</Application>
  <PresentationFormat>On-screen Show (16:9)</PresentationFormat>
  <Paragraphs>97</Paragraphs>
  <Slides>12</Slides>
  <Notes>12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Times New Roman</vt:lpstr>
      <vt:lpstr>Simple Light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Daniela Jicmon (2119900)</cp:lastModifiedBy>
  <cp:revision>38</cp:revision>
  <dcterms:modified xsi:type="dcterms:W3CDTF">2024-03-30T17:31:42Z</dcterms:modified>
</cp:coreProperties>
</file>