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9" r:id="rId5"/>
    <p:sldId id="258" r:id="rId6"/>
    <p:sldId id="263" r:id="rId7"/>
    <p:sldId id="261" r:id="rId8"/>
    <p:sldId id="262" r:id="rId9"/>
    <p:sldId id="265" r:id="rId10"/>
    <p:sldId id="266" r:id="rId11"/>
    <p:sldId id="264"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0" autoAdjust="0"/>
    <p:restoredTop sz="94660"/>
  </p:normalViewPr>
  <p:slideViewPr>
    <p:cSldViewPr snapToGrid="0">
      <p:cViewPr varScale="1">
        <p:scale>
          <a:sx n="67" d="100"/>
          <a:sy n="67" d="100"/>
        </p:scale>
        <p:origin x="45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33E4E-143B-4C55-B1E3-92B7D49123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074DFB-1F40-4915-950E-D63584E100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DCCE4C-18D2-4ADE-96DE-8997A4069CFD}"/>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5" name="Footer Placeholder 4">
            <a:extLst>
              <a:ext uri="{FF2B5EF4-FFF2-40B4-BE49-F238E27FC236}">
                <a16:creationId xmlns:a16="http://schemas.microsoft.com/office/drawing/2014/main" id="{7F9B62A9-2E5B-49BC-B3DC-8568B64E63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12E9A3-2E01-47C3-88D6-271342769D12}"/>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3300347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5462-BD4C-4F83-AC8A-B0EDDF3E8E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818671-E7DD-46BC-B162-E045A06A32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28A9DB-9381-43AB-ABDA-E9821E0CC5CE}"/>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5" name="Footer Placeholder 4">
            <a:extLst>
              <a:ext uri="{FF2B5EF4-FFF2-40B4-BE49-F238E27FC236}">
                <a16:creationId xmlns:a16="http://schemas.microsoft.com/office/drawing/2014/main" id="{44E4CE40-5B2E-4EF6-BDD8-C788F83212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CFE063-580E-4670-8ED4-DE4C998E0948}"/>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3643002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A5C67-BEA0-4275-A54C-540565087A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F164E5D-9852-4359-8C02-453E63367A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1E5F02-2C07-457F-BCC9-59C9F04109E8}"/>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5" name="Footer Placeholder 4">
            <a:extLst>
              <a:ext uri="{FF2B5EF4-FFF2-40B4-BE49-F238E27FC236}">
                <a16:creationId xmlns:a16="http://schemas.microsoft.com/office/drawing/2014/main" id="{9AC50A5D-E5BA-4F4F-8122-68FB1E1C27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D7F9C9-A34A-493F-BA2A-B15460B90995}"/>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259678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1EB3F-B117-41CC-BA76-C96C8A6E6C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DBDA98-37ED-43F8-9ECA-66600AF5C9F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7BB8F4E-7215-47B4-9652-A842A2AF7A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8D2983-714E-42F8-AE7A-EB010D365C0A}"/>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6" name="Footer Placeholder 5">
            <a:extLst>
              <a:ext uri="{FF2B5EF4-FFF2-40B4-BE49-F238E27FC236}">
                <a16:creationId xmlns:a16="http://schemas.microsoft.com/office/drawing/2014/main" id="{8C8129C1-9C9D-451D-8991-46F9A527C8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22EADA-AD3E-416B-93A6-6A1C0EFCFD7A}"/>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3365956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A4596-24DE-4B8D-952B-03EC67B2418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C802FD-54C1-485E-93B9-21076A0489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6B7C48F-F1DD-4127-BAAC-2130A494C61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C646A92-6FBC-4BB5-9E44-A95A1AAB31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E9B90BB-1EDB-492A-AA00-25D0982DE8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3F1111-2DE1-4830-A91D-59BFB44C158F}"/>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8" name="Footer Placeholder 7">
            <a:extLst>
              <a:ext uri="{FF2B5EF4-FFF2-40B4-BE49-F238E27FC236}">
                <a16:creationId xmlns:a16="http://schemas.microsoft.com/office/drawing/2014/main" id="{40282E3A-832F-4228-9AF0-875BFE2217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89AB03-F2FE-49F6-A8A4-446319D84795}"/>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3467379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0E532-24FC-4BD9-9117-DD74CAB2D9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7D91AE1-462D-4E6F-A215-0C5C7AE4C8A7}"/>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4" name="Footer Placeholder 3">
            <a:extLst>
              <a:ext uri="{FF2B5EF4-FFF2-40B4-BE49-F238E27FC236}">
                <a16:creationId xmlns:a16="http://schemas.microsoft.com/office/drawing/2014/main" id="{4BD6FDD3-B58E-4996-95DB-C4EF4792190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DF43D7-A916-48FA-8378-F00FB58F778E}"/>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1475602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E9B136-60D4-488E-AA55-05F907EF0237}"/>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3" name="Footer Placeholder 2">
            <a:extLst>
              <a:ext uri="{FF2B5EF4-FFF2-40B4-BE49-F238E27FC236}">
                <a16:creationId xmlns:a16="http://schemas.microsoft.com/office/drawing/2014/main" id="{ACD6477C-672B-4242-8A33-F9902E6F87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6A46032-68AC-4EF2-AAE5-BCBE5DD90417}"/>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3271683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71E73-48E8-4748-B525-DE2A7F2591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0ED9589-31E1-4505-9908-8499BABAB0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F43E8C-AA64-409B-8367-A595B316C3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022150-ABE8-437F-8978-E32121892DBB}"/>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6" name="Footer Placeholder 5">
            <a:extLst>
              <a:ext uri="{FF2B5EF4-FFF2-40B4-BE49-F238E27FC236}">
                <a16:creationId xmlns:a16="http://schemas.microsoft.com/office/drawing/2014/main" id="{C27B296C-0120-43F0-89A8-9B53FE4BC7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4C2474-59E6-41BC-85E0-419FAC20E6F7}"/>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3462897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CAB2F-4309-43FF-BE23-43079F2844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0EDCFC7-8547-405D-882C-60C314217B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68B3C4E-6DA7-458A-9698-9B623AA57F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DD0D44-ABAF-4EB6-8F59-2FBDED3E1862}"/>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6" name="Footer Placeholder 5">
            <a:extLst>
              <a:ext uri="{FF2B5EF4-FFF2-40B4-BE49-F238E27FC236}">
                <a16:creationId xmlns:a16="http://schemas.microsoft.com/office/drawing/2014/main" id="{72D897F5-8F61-460B-B00D-EE3102BA9F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E37846-E95D-476E-A4E6-00C388F03A6B}"/>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2075655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EBFAA-F712-4916-A388-A9831F951D0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014D7B-428D-490E-9DCC-1D0C22E207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BF0BBC-4D9F-45D2-ABCF-3948A75EF9E1}"/>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5" name="Footer Placeholder 4">
            <a:extLst>
              <a:ext uri="{FF2B5EF4-FFF2-40B4-BE49-F238E27FC236}">
                <a16:creationId xmlns:a16="http://schemas.microsoft.com/office/drawing/2014/main" id="{0BF108DD-80D1-4382-9A2E-EBC718E976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A5ED99-44CA-4DF1-92DD-A7F23B1DBC23}"/>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2031433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DF64A1-9D40-411E-8591-C091EC6EF5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E812EC-1BC2-46DA-AB4B-48520BE866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63CCDB-D78D-473E-8782-A8225AFFA8DF}"/>
              </a:ext>
            </a:extLst>
          </p:cNvPr>
          <p:cNvSpPr>
            <a:spLocks noGrp="1"/>
          </p:cNvSpPr>
          <p:nvPr>
            <p:ph type="dt" sz="half" idx="10"/>
          </p:nvPr>
        </p:nvSpPr>
        <p:spPr/>
        <p:txBody>
          <a:bodyPr/>
          <a:lstStyle/>
          <a:p>
            <a:fld id="{9F5032C6-D04F-41CC-9043-3A8C657B8F1E}" type="datetimeFigureOut">
              <a:rPr lang="en-GB" smtClean="0"/>
              <a:t>20/10/2020</a:t>
            </a:fld>
            <a:endParaRPr lang="en-GB"/>
          </a:p>
        </p:txBody>
      </p:sp>
      <p:sp>
        <p:nvSpPr>
          <p:cNvPr id="5" name="Footer Placeholder 4">
            <a:extLst>
              <a:ext uri="{FF2B5EF4-FFF2-40B4-BE49-F238E27FC236}">
                <a16:creationId xmlns:a16="http://schemas.microsoft.com/office/drawing/2014/main" id="{03298F2C-D9E1-415C-B8DD-8F79E6C662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432AE-53B9-44B3-B9A2-44A95CE77620}"/>
              </a:ext>
            </a:extLst>
          </p:cNvPr>
          <p:cNvSpPr>
            <a:spLocks noGrp="1"/>
          </p:cNvSpPr>
          <p:nvPr>
            <p:ph type="sldNum" sz="quarter" idx="12"/>
          </p:nvPr>
        </p:nvSpPr>
        <p:spPr/>
        <p:txBody>
          <a:bodyPr/>
          <a:lstStyle/>
          <a:p>
            <a:fld id="{FC001D03-39DE-40B8-9BED-04011D3C6467}" type="slidenum">
              <a:rPr lang="en-GB" smtClean="0"/>
              <a:t>‹#›</a:t>
            </a:fld>
            <a:endParaRPr lang="en-GB"/>
          </a:p>
        </p:txBody>
      </p:sp>
    </p:spTree>
    <p:extLst>
      <p:ext uri="{BB962C8B-B14F-4D97-AF65-F5344CB8AC3E}">
        <p14:creationId xmlns:p14="http://schemas.microsoft.com/office/powerpoint/2010/main" val="1014263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CF2400-7B28-4E96-8ECD-EA702C3AB2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9550E-F9C4-46D3-83BD-881672DA1F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F36E33-FA84-4342-AA7F-E33DC5C80F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5032C6-D04F-41CC-9043-3A8C657B8F1E}" type="datetimeFigureOut">
              <a:rPr lang="en-GB" smtClean="0"/>
              <a:t>20/10/2020</a:t>
            </a:fld>
            <a:endParaRPr lang="en-GB"/>
          </a:p>
        </p:txBody>
      </p:sp>
      <p:sp>
        <p:nvSpPr>
          <p:cNvPr id="5" name="Footer Placeholder 4">
            <a:extLst>
              <a:ext uri="{FF2B5EF4-FFF2-40B4-BE49-F238E27FC236}">
                <a16:creationId xmlns:a16="http://schemas.microsoft.com/office/drawing/2014/main" id="{6F9B219E-C33F-4443-AD39-5910E7770E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01254A7-EFA4-45A9-831B-D11C4F0E5C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001D03-39DE-40B8-9BED-04011D3C6467}" type="slidenum">
              <a:rPr lang="en-GB" smtClean="0"/>
              <a:t>‹#›</a:t>
            </a:fld>
            <a:endParaRPr lang="en-GB"/>
          </a:p>
        </p:txBody>
      </p:sp>
    </p:spTree>
    <p:extLst>
      <p:ext uri="{BB962C8B-B14F-4D97-AF65-F5344CB8AC3E}">
        <p14:creationId xmlns:p14="http://schemas.microsoft.com/office/powerpoint/2010/main" val="38166232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en.wikipedia.org/wiki/Gau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en.wikipedia.org/wiki/Minerva" TargetMode="External"/><Relationship Id="rId3" Type="http://schemas.openxmlformats.org/officeDocument/2006/relationships/hyperlink" Target="https://en.wikipedia.org/wiki/Commentarii_de_Bello_Gallico" TargetMode="External"/><Relationship Id="rId7" Type="http://schemas.openxmlformats.org/officeDocument/2006/relationships/hyperlink" Target="https://en.wikipedia.org/wiki/Jupiter_(mythology)" TargetMode="External"/><Relationship Id="rId2" Type="http://schemas.openxmlformats.org/officeDocument/2006/relationships/hyperlink" Target="https://en.wikipedia.org/wiki/Julius_Caesar" TargetMode="External"/><Relationship Id="rId1" Type="http://schemas.openxmlformats.org/officeDocument/2006/relationships/slideLayout" Target="../slideLayouts/slideLayout2.xml"/><Relationship Id="rId6" Type="http://schemas.openxmlformats.org/officeDocument/2006/relationships/hyperlink" Target="https://en.wikipedia.org/wiki/Mars_(mythology)" TargetMode="External"/><Relationship Id="rId11" Type="http://schemas.openxmlformats.org/officeDocument/2006/relationships/hyperlink" Target="https://en.wikipedia.org/wiki/Interpretatio_Romana" TargetMode="External"/><Relationship Id="rId5" Type="http://schemas.openxmlformats.org/officeDocument/2006/relationships/hyperlink" Target="https://en.wikipedia.org/wiki/Apollo" TargetMode="External"/><Relationship Id="rId10" Type="http://schemas.openxmlformats.org/officeDocument/2006/relationships/hyperlink" Target="https://en.wikipedia.org/wiki/Celtic_deities#cite_note-1" TargetMode="External"/><Relationship Id="rId4" Type="http://schemas.openxmlformats.org/officeDocument/2006/relationships/hyperlink" Target="https://en.wikipedia.org/wiki/Mercury_(mythology)" TargetMode="External"/><Relationship Id="rId9" Type="http://schemas.openxmlformats.org/officeDocument/2006/relationships/hyperlink" Target="https://en.wikipedia.org/wiki/Dis_Pater"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commons.wikimedia.org/wiki/File:K_Epona_Relief_Nord.jpg" TargetMode="Externa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hyperlink" Target="https://en.wikipedia.org/wiki/Epona" TargetMode="Externa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hyperlink" Target="https://en.wikipedia.org/wiki/Cornucopia" TargetMode="External"/><Relationship Id="rId3" Type="http://schemas.openxmlformats.org/officeDocument/2006/relationships/hyperlink" Target="https://en.wikipedia.org/wiki/Pillar_of_the_Boatmen" TargetMode="External"/><Relationship Id="rId7" Type="http://schemas.openxmlformats.org/officeDocument/2006/relationships/hyperlink" Target="https://en.wikipedia.org/wiki/Gundestrup_Cauldron" TargetMode="External"/><Relationship Id="rId2" Type="http://schemas.openxmlformats.org/officeDocument/2006/relationships/hyperlink" Target="https://en.wikipedia.org/wiki/Torc" TargetMode="External"/><Relationship Id="rId1" Type="http://schemas.openxmlformats.org/officeDocument/2006/relationships/slideLayout" Target="../slideLayouts/slideLayout4.xml"/><Relationship Id="rId6" Type="http://schemas.openxmlformats.org/officeDocument/2006/relationships/hyperlink" Target="https://en.wikipedia.org/wiki/Val_Camonica" TargetMode="External"/><Relationship Id="rId5" Type="http://schemas.openxmlformats.org/officeDocument/2006/relationships/hyperlink" Target="https://en.wikipedia.org/w/index.php?title=Seinsel-R%C3%ABlent&amp;action=edit&amp;redlink=1" TargetMode="External"/><Relationship Id="rId10" Type="http://schemas.openxmlformats.org/officeDocument/2006/relationships/image" Target="../media/image1.jpeg"/><Relationship Id="rId4" Type="http://schemas.openxmlformats.org/officeDocument/2006/relationships/hyperlink" Target="https://en.wikipedia.org/wiki/Montagnac,_H%C3%A9rault" TargetMode="External"/><Relationship Id="rId9" Type="http://schemas.openxmlformats.org/officeDocument/2006/relationships/hyperlink" Target="https://commons.wikimedia.org/wiki/File:Gundestrupkedlen-_00054_(cropped).jpg"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en.wikipedia.org/wiki/Lyon" TargetMode="External"/><Relationship Id="rId13" Type="http://schemas.openxmlformats.org/officeDocument/2006/relationships/hyperlink" Target="https://en.wikipedia.org/wiki/Netherlands" TargetMode="External"/><Relationship Id="rId18" Type="http://schemas.openxmlformats.org/officeDocument/2006/relationships/hyperlink" Target="https://en.wikipedia.org/wiki/County_Louth" TargetMode="External"/><Relationship Id="rId3" Type="http://schemas.openxmlformats.org/officeDocument/2006/relationships/hyperlink" Target="https://en.wikipedia.org/wiki/Visucius" TargetMode="External"/><Relationship Id="rId21" Type="http://schemas.openxmlformats.org/officeDocument/2006/relationships/hyperlink" Target="https://en.wikipedia.org/wiki/Mabinogi" TargetMode="External"/><Relationship Id="rId7" Type="http://schemas.openxmlformats.org/officeDocument/2006/relationships/hyperlink" Target="https://en.wikipedia.org/wiki/Toponymy" TargetMode="External"/><Relationship Id="rId12" Type="http://schemas.openxmlformats.org/officeDocument/2006/relationships/hyperlink" Target="https://en.wikipedia.org/wiki/Leiden" TargetMode="External"/><Relationship Id="rId17" Type="http://schemas.openxmlformats.org/officeDocument/2006/relationships/hyperlink" Target="https://en.wikipedia.org/wiki/Legnica" TargetMode="External"/><Relationship Id="rId2" Type="http://schemas.openxmlformats.org/officeDocument/2006/relationships/hyperlink" Target="https://en.wikipedia.org/wiki/Mercury_(mythology)" TargetMode="External"/><Relationship Id="rId16" Type="http://schemas.openxmlformats.org/officeDocument/2006/relationships/hyperlink" Target="https://en.wikipedia.org/wiki/Carlisle,_Cumbria" TargetMode="External"/><Relationship Id="rId20" Type="http://schemas.openxmlformats.org/officeDocument/2006/relationships/hyperlink" Target="https://en.wikipedia.org/wiki/Lleu_Llaw_Gyffes" TargetMode="External"/><Relationship Id="rId1" Type="http://schemas.openxmlformats.org/officeDocument/2006/relationships/slideLayout" Target="../slideLayouts/slideLayout4.xml"/><Relationship Id="rId6" Type="http://schemas.openxmlformats.org/officeDocument/2006/relationships/hyperlink" Target="https://en.wikipedia.org/wiki/Lugus" TargetMode="External"/><Relationship Id="rId11" Type="http://schemas.openxmlformats.org/officeDocument/2006/relationships/hyperlink" Target="https://en.wikipedia.org/wiki/France" TargetMode="External"/><Relationship Id="rId5" Type="http://schemas.openxmlformats.org/officeDocument/2006/relationships/hyperlink" Target="https://en.wikipedia.org/wiki/Gebrinius" TargetMode="External"/><Relationship Id="rId15" Type="http://schemas.openxmlformats.org/officeDocument/2006/relationships/hyperlink" Target="https://en.wikipedia.org/wiki/Galicia_(Spain)" TargetMode="External"/><Relationship Id="rId23" Type="http://schemas.openxmlformats.org/officeDocument/2006/relationships/hyperlink" Target="https://en.wikipedia.org/wiki/Lughnasadh" TargetMode="External"/><Relationship Id="rId10" Type="http://schemas.openxmlformats.org/officeDocument/2006/relationships/hyperlink" Target="https://en.wikipedia.org/wiki/Loudun" TargetMode="External"/><Relationship Id="rId19" Type="http://schemas.openxmlformats.org/officeDocument/2006/relationships/hyperlink" Target="https://en.wikipedia.org/wiki/Lugh" TargetMode="External"/><Relationship Id="rId4" Type="http://schemas.openxmlformats.org/officeDocument/2006/relationships/hyperlink" Target="https://en.wikipedia.org/wiki/Cissonius" TargetMode="External"/><Relationship Id="rId9" Type="http://schemas.openxmlformats.org/officeDocument/2006/relationships/hyperlink" Target="https://en.wikipedia.org/wiki/Laon" TargetMode="External"/><Relationship Id="rId14" Type="http://schemas.openxmlformats.org/officeDocument/2006/relationships/hyperlink" Target="https://en.wikipedia.org/wiki/Lugo" TargetMode="External"/><Relationship Id="rId22" Type="http://schemas.openxmlformats.org/officeDocument/2006/relationships/hyperlink" Target="https://en.wikipedia.org/wiki/Tuatha_D%C3%A9_Danann"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en.wikipedia.org/wiki/Rhineland" TargetMode="External"/><Relationship Id="rId2" Type="http://schemas.openxmlformats.org/officeDocument/2006/relationships/hyperlink" Target="https://en.wikipedia.org/wiki/Cologne" TargetMode="External"/><Relationship Id="rId1" Type="http://schemas.openxmlformats.org/officeDocument/2006/relationships/slideLayout" Target="../slideLayouts/slideLayout4.xml"/><Relationship Id="rId6" Type="http://schemas.openxmlformats.org/officeDocument/2006/relationships/image" Target="../media/image4.jpeg"/><Relationship Id="rId5" Type="http://schemas.openxmlformats.org/officeDocument/2006/relationships/hyperlink" Target="https://en.wiktionary.org/wiki/patera" TargetMode="External"/><Relationship Id="rId4" Type="http://schemas.openxmlformats.org/officeDocument/2006/relationships/hyperlink" Target="https://en.wikipedia.org/wiki/Triple_deities#Triple_goddesses"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en.wikipedia.org/wiki/Geis" TargetMode="External"/><Relationship Id="rId2" Type="http://schemas.openxmlformats.org/officeDocument/2006/relationships/hyperlink" Target="https://en.wikipedia.org/wiki/Sovereignty_goddes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en.wikipedia.org/wiki/Brian_(mythology)" TargetMode="External"/><Relationship Id="rId3" Type="http://schemas.openxmlformats.org/officeDocument/2006/relationships/hyperlink" Target="https://en.wikipedia.org/wiki/Taranis" TargetMode="External"/><Relationship Id="rId7" Type="http://schemas.openxmlformats.org/officeDocument/2006/relationships/hyperlink" Target="https://en.wikipedia.org/wiki/Turenn" TargetMode="External"/><Relationship Id="rId2" Type="http://schemas.openxmlformats.org/officeDocument/2006/relationships/hyperlink" Target="https://en.wikipedia.org/wiki/Jupiter_(mythology)" TargetMode="External"/><Relationship Id="rId1" Type="http://schemas.openxmlformats.org/officeDocument/2006/relationships/slideLayout" Target="../slideLayouts/slideLayout4.xml"/><Relationship Id="rId6" Type="http://schemas.openxmlformats.org/officeDocument/2006/relationships/hyperlink" Target="https://en.wikipedia.org/wiki/Welsh_mythology" TargetMode="External"/><Relationship Id="rId5" Type="http://schemas.openxmlformats.org/officeDocument/2006/relationships/hyperlink" Target="https://en.wikipedia.org/wiki/Taran_(disambiguation)" TargetMode="External"/><Relationship Id="rId10" Type="http://schemas.openxmlformats.org/officeDocument/2006/relationships/image" Target="../media/image5.jpeg"/><Relationship Id="rId4" Type="http://schemas.openxmlformats.org/officeDocument/2006/relationships/hyperlink" Target="https://en.wikipedia.org/wiki/Lucan_(poet)" TargetMode="External"/><Relationship Id="rId9" Type="http://schemas.openxmlformats.org/officeDocument/2006/relationships/hyperlink" Target="https://en.wikipedia.org/wiki/Irish_mythology"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a:extLst>
              <a:ext uri="{FF2B5EF4-FFF2-40B4-BE49-F238E27FC236}">
                <a16:creationId xmlns:a16="http://schemas.microsoft.com/office/drawing/2014/main" id="{C93E8B76-A062-473D-9E9E-A7062315CEE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4047" b="-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0C391A6-0576-47E1-98F8-5D5F83A1B389}"/>
              </a:ext>
            </a:extLst>
          </p:cNvPr>
          <p:cNvSpPr>
            <a:spLocks noGrp="1"/>
          </p:cNvSpPr>
          <p:nvPr>
            <p:ph type="ctrTitle"/>
          </p:nvPr>
        </p:nvSpPr>
        <p:spPr>
          <a:xfrm>
            <a:off x="477981" y="1122363"/>
            <a:ext cx="4023360" cy="3204134"/>
          </a:xfrm>
        </p:spPr>
        <p:txBody>
          <a:bodyPr anchor="b">
            <a:normAutofit/>
          </a:bodyPr>
          <a:lstStyle/>
          <a:p>
            <a:pPr algn="l"/>
            <a:r>
              <a:rPr lang="en-GB" sz="4800" dirty="0"/>
              <a:t>The gods and goddesses of the Celts</a:t>
            </a:r>
          </a:p>
        </p:txBody>
      </p:sp>
      <p:sp>
        <p:nvSpPr>
          <p:cNvPr id="3" name="Subtitle 2">
            <a:extLst>
              <a:ext uri="{FF2B5EF4-FFF2-40B4-BE49-F238E27FC236}">
                <a16:creationId xmlns:a16="http://schemas.microsoft.com/office/drawing/2014/main" id="{CF85D699-2ADE-4C32-8B58-ED050ADC221D}"/>
              </a:ext>
            </a:extLst>
          </p:cNvPr>
          <p:cNvSpPr>
            <a:spLocks noGrp="1"/>
          </p:cNvSpPr>
          <p:nvPr>
            <p:ph type="subTitle" idx="1"/>
          </p:nvPr>
        </p:nvSpPr>
        <p:spPr>
          <a:xfrm>
            <a:off x="477980" y="4872922"/>
            <a:ext cx="4023359" cy="1208141"/>
          </a:xfrm>
        </p:spPr>
        <p:txBody>
          <a:bodyPr>
            <a:normAutofit/>
          </a:bodyPr>
          <a:lstStyle/>
          <a:p>
            <a:pPr algn="l"/>
            <a:r>
              <a:rPr lang="en-GB" sz="3200" dirty="0"/>
              <a:t>Prof. Jane Cartwright</a:t>
            </a:r>
          </a:p>
          <a:p>
            <a:pPr algn="l"/>
            <a:endParaRPr lang="en-GB" sz="2000" dirty="0"/>
          </a:p>
        </p:txBody>
      </p:sp>
      <p:sp>
        <p:nvSpPr>
          <p:cNvPr id="75" name="Rectangle 7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999311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B2700-28FF-4A95-AC93-B83381E87BE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C26A96F-087C-4858-9AC0-43CAC3D08809}"/>
              </a:ext>
            </a:extLst>
          </p:cNvPr>
          <p:cNvSpPr>
            <a:spLocks noGrp="1"/>
          </p:cNvSpPr>
          <p:nvPr>
            <p:ph idx="1"/>
          </p:nvPr>
        </p:nvSpPr>
        <p:spPr/>
        <p:txBody>
          <a:bodyPr>
            <a:normAutofit fontScale="85000" lnSpcReduction="10000"/>
          </a:bodyPr>
          <a:lstStyle/>
          <a:p>
            <a:r>
              <a:rPr lang="en-GB" b="1" dirty="0"/>
              <a:t>Polytheistic</a:t>
            </a:r>
            <a:r>
              <a:rPr lang="en-GB" dirty="0"/>
              <a:t> – a pantheon of deities comparable to others in Indo-European religion, each linked to aspects of life and the natural world. By a process of syncretism, after the Roman conquest of Celtic areas, these became associated with their Roman equivalents, and their worship continued until Christianization.</a:t>
            </a:r>
          </a:p>
          <a:p>
            <a:r>
              <a:rPr lang="en-GB" dirty="0"/>
              <a:t>local and tribal rather than national – sometimes names appear only once; other names occur in inscriptions across the Celtic world. In </a:t>
            </a:r>
            <a:r>
              <a:rPr lang="en-GB" dirty="0">
                <a:hlinkClick r:id="rId2" tooltip="Gaul"/>
              </a:rPr>
              <a:t>Gaul</a:t>
            </a:r>
            <a:r>
              <a:rPr lang="en-GB" dirty="0"/>
              <a:t>, over four hundred different Celtic god-names are recorded, of which at least 300 occur just once. They were linked to various aspects of everyday life and the natural world.</a:t>
            </a:r>
          </a:p>
          <a:p>
            <a:r>
              <a:rPr lang="en-GB" dirty="0"/>
              <a:t>Sources: ancient places of worship, statues, pottery, engravings, stone tablets, cult objects and place names or personal names.</a:t>
            </a:r>
          </a:p>
          <a:p>
            <a:r>
              <a:rPr lang="en-GB" i="1" dirty="0" err="1"/>
              <a:t>Répertoire</a:t>
            </a:r>
            <a:r>
              <a:rPr lang="en-GB" i="1" dirty="0"/>
              <a:t> des </a:t>
            </a:r>
            <a:r>
              <a:rPr lang="en-GB" i="1" dirty="0" err="1"/>
              <a:t>dieux</a:t>
            </a:r>
            <a:r>
              <a:rPr lang="en-GB" i="1" dirty="0"/>
              <a:t> </a:t>
            </a:r>
            <a:r>
              <a:rPr lang="en-GB" i="1" dirty="0" err="1"/>
              <a:t>gaulois</a:t>
            </a:r>
            <a:r>
              <a:rPr lang="en-GB" i="1" dirty="0"/>
              <a:t> </a:t>
            </a:r>
            <a:r>
              <a:rPr lang="en-GB" dirty="0"/>
              <a:t>– list of Celtic names of gods attested in inscriptions.</a:t>
            </a:r>
          </a:p>
        </p:txBody>
      </p:sp>
    </p:spTree>
    <p:extLst>
      <p:ext uri="{BB962C8B-B14F-4D97-AF65-F5344CB8AC3E}">
        <p14:creationId xmlns:p14="http://schemas.microsoft.com/office/powerpoint/2010/main" val="2655804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8AF8B97-DC62-45FE-B543-7925D6B5091C}"/>
              </a:ext>
            </a:extLst>
          </p:cNvPr>
          <p:cNvSpPr>
            <a:spLocks noGrp="1"/>
          </p:cNvSpPr>
          <p:nvPr>
            <p:ph type="title"/>
          </p:nvPr>
        </p:nvSpPr>
        <p:spPr/>
        <p:txBody>
          <a:bodyPr/>
          <a:lstStyle/>
          <a:p>
            <a:r>
              <a:rPr lang="en-GB" dirty="0">
                <a:hlinkClick r:id="rId2" tooltip="Julius Caesar"/>
              </a:rPr>
              <a:t>Julius Caesar</a:t>
            </a:r>
            <a:r>
              <a:rPr lang="en-GB" dirty="0"/>
              <a:t>'s </a:t>
            </a:r>
            <a:r>
              <a:rPr lang="en-GB" i="1" dirty="0" err="1">
                <a:hlinkClick r:id="rId3" tooltip="Commentarii de Bello Gallico"/>
              </a:rPr>
              <a:t>Commentarii</a:t>
            </a:r>
            <a:r>
              <a:rPr lang="en-GB" i="1" dirty="0">
                <a:hlinkClick r:id="rId3" tooltip="Commentarii de Bello Gallico"/>
              </a:rPr>
              <a:t> de Bello </a:t>
            </a:r>
            <a:r>
              <a:rPr lang="en-GB" i="1" dirty="0" err="1">
                <a:hlinkClick r:id="rId3" tooltip="Commentarii de Bello Gallico"/>
              </a:rPr>
              <a:t>Gallico</a:t>
            </a:r>
            <a:r>
              <a:rPr lang="en-GB" dirty="0"/>
              <a:t> (</a:t>
            </a:r>
            <a:r>
              <a:rPr lang="en-GB" i="1" dirty="0"/>
              <a:t>The Gallic War</a:t>
            </a:r>
            <a:r>
              <a:rPr lang="en-GB" dirty="0"/>
              <a:t>, 52–51 BC)</a:t>
            </a:r>
          </a:p>
        </p:txBody>
      </p:sp>
      <p:sp>
        <p:nvSpPr>
          <p:cNvPr id="6" name="Content Placeholder 5">
            <a:extLst>
              <a:ext uri="{FF2B5EF4-FFF2-40B4-BE49-F238E27FC236}">
                <a16:creationId xmlns:a16="http://schemas.microsoft.com/office/drawing/2014/main" id="{29624943-9DBD-47BE-B65A-B5C5D80A7F11}"/>
              </a:ext>
            </a:extLst>
          </p:cNvPr>
          <p:cNvSpPr>
            <a:spLocks noGrp="1"/>
          </p:cNvSpPr>
          <p:nvPr>
            <p:ph idx="1"/>
          </p:nvPr>
        </p:nvSpPr>
        <p:spPr/>
        <p:txBody>
          <a:bodyPr>
            <a:normAutofit fontScale="70000" lnSpcReduction="20000"/>
          </a:bodyPr>
          <a:lstStyle/>
          <a:p>
            <a:pPr marL="0" indent="0">
              <a:buNone/>
            </a:pPr>
            <a:r>
              <a:rPr lang="en-GB" dirty="0"/>
              <a:t>Names six of them, together with their functions:</a:t>
            </a:r>
          </a:p>
          <a:p>
            <a:r>
              <a:rPr lang="en-GB" dirty="0">
                <a:hlinkClick r:id="rId4" tooltip="Mercury (mythology)"/>
              </a:rPr>
              <a:t>Mercury</a:t>
            </a:r>
            <a:r>
              <a:rPr lang="en-GB" dirty="0"/>
              <a:t> was the most honoured of all the gods and many images of him were to be found. Mercury was regarded as the inventor of all the arts, the patron of travellers and of merchants, and the most powerful god in matters of commerce and gain. </a:t>
            </a:r>
          </a:p>
          <a:p>
            <a:r>
              <a:rPr lang="en-GB" dirty="0">
                <a:hlinkClick r:id="rId5" tooltip="Apollo"/>
              </a:rPr>
              <a:t>Apollo</a:t>
            </a:r>
            <a:r>
              <a:rPr lang="en-GB" dirty="0"/>
              <a:t>, who drove away diseases</a:t>
            </a:r>
          </a:p>
          <a:p>
            <a:r>
              <a:rPr lang="en-GB" dirty="0">
                <a:hlinkClick r:id="rId6" tooltip="Mars (mythology)"/>
              </a:rPr>
              <a:t>Mars</a:t>
            </a:r>
            <a:r>
              <a:rPr lang="en-GB" dirty="0"/>
              <a:t>, who controlled war</a:t>
            </a:r>
          </a:p>
          <a:p>
            <a:r>
              <a:rPr lang="en-GB" dirty="0">
                <a:hlinkClick r:id="rId7" tooltip="Jupiter (mythology)"/>
              </a:rPr>
              <a:t>Jupiter</a:t>
            </a:r>
            <a:r>
              <a:rPr lang="en-GB" dirty="0"/>
              <a:t>, who ruled the heavens,</a:t>
            </a:r>
          </a:p>
          <a:p>
            <a:r>
              <a:rPr lang="en-GB" dirty="0">
                <a:hlinkClick r:id="rId8" tooltip="Minerva"/>
              </a:rPr>
              <a:t>Minerva</a:t>
            </a:r>
            <a:r>
              <a:rPr lang="en-GB" dirty="0"/>
              <a:t>, who promoted handicrafts. </a:t>
            </a:r>
          </a:p>
          <a:p>
            <a:r>
              <a:rPr lang="en-GB" dirty="0"/>
              <a:t>He adds that the </a:t>
            </a:r>
            <a:r>
              <a:rPr lang="en-GB" dirty="0" err="1"/>
              <a:t>Gauls</a:t>
            </a:r>
            <a:r>
              <a:rPr lang="en-GB" dirty="0"/>
              <a:t> regarded </a:t>
            </a:r>
            <a:r>
              <a:rPr lang="en-GB" dirty="0">
                <a:hlinkClick r:id="rId9" tooltip="Dis Pater"/>
              </a:rPr>
              <a:t>Dis Pater</a:t>
            </a:r>
            <a:r>
              <a:rPr lang="en-GB" dirty="0"/>
              <a:t> as their ancestor.</a:t>
            </a:r>
            <a:r>
              <a:rPr lang="en-GB" baseline="30000" dirty="0">
                <a:hlinkClick r:id="rId10"/>
              </a:rPr>
              <a:t>[1]</a:t>
            </a:r>
            <a:endParaRPr lang="en-GB" dirty="0"/>
          </a:p>
          <a:p>
            <a:r>
              <a:rPr lang="en-GB" dirty="0"/>
              <a:t>In </a:t>
            </a:r>
            <a:r>
              <a:rPr lang="en-GB" dirty="0">
                <a:hlinkClick r:id="rId11" tooltip="Interpretatio Romana"/>
              </a:rPr>
              <a:t>characteristic Roman fashion</a:t>
            </a:r>
            <a:r>
              <a:rPr lang="en-GB" dirty="0"/>
              <a:t>, Caesar does not refer to these figures by their native names but by the names of the Roman gods with which he equated them, a procedure that complicates the task of identifying his </a:t>
            </a:r>
            <a:r>
              <a:rPr lang="en-GB" dirty="0" err="1"/>
              <a:t>Gaulish</a:t>
            </a:r>
            <a:r>
              <a:rPr lang="en-GB" dirty="0"/>
              <a:t> deities with their counterparts in the insular Celtic literatures. He also presents a neat schematic equation of god and function that is quite foreign to the vernacular literary testimony. Yet, given its limitations, his brief </a:t>
            </a:r>
            <a:r>
              <a:rPr lang="en-GB" dirty="0" err="1"/>
              <a:t>catalog</a:t>
            </a:r>
            <a:r>
              <a:rPr lang="en-GB" dirty="0"/>
              <a:t> is a valuable witness.</a:t>
            </a:r>
          </a:p>
          <a:p>
            <a:endParaRPr lang="en-GB" dirty="0"/>
          </a:p>
        </p:txBody>
      </p:sp>
    </p:spTree>
    <p:extLst>
      <p:ext uri="{BB962C8B-B14F-4D97-AF65-F5344CB8AC3E}">
        <p14:creationId xmlns:p14="http://schemas.microsoft.com/office/powerpoint/2010/main" val="861066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AED6E-07A5-4E94-B02C-0EA6EA8D61CB}"/>
              </a:ext>
            </a:extLst>
          </p:cNvPr>
          <p:cNvSpPr>
            <a:spLocks noGrp="1"/>
          </p:cNvSpPr>
          <p:nvPr>
            <p:ph type="title"/>
          </p:nvPr>
        </p:nvSpPr>
        <p:spPr/>
        <p:txBody>
          <a:bodyPr>
            <a:normAutofit fontScale="90000"/>
          </a:bodyPr>
          <a:lstStyle/>
          <a:p>
            <a:r>
              <a:rPr lang="en-GB" dirty="0"/>
              <a:t>R. Haeussler and A. King (eds), </a:t>
            </a:r>
            <a:r>
              <a:rPr lang="en-GB" i="1" dirty="0"/>
              <a:t>Celtic Regions in the Roman Period </a:t>
            </a:r>
            <a:r>
              <a:rPr lang="en-GB" dirty="0"/>
              <a:t>(Aberystwyth: Celtic Studies Publications, 2017), p. 5</a:t>
            </a:r>
          </a:p>
        </p:txBody>
      </p:sp>
      <p:sp>
        <p:nvSpPr>
          <p:cNvPr id="3" name="Content Placeholder 2">
            <a:extLst>
              <a:ext uri="{FF2B5EF4-FFF2-40B4-BE49-F238E27FC236}">
                <a16:creationId xmlns:a16="http://schemas.microsoft.com/office/drawing/2014/main" id="{8B40DCD6-B294-40AE-9595-6548308AC054}"/>
              </a:ext>
            </a:extLst>
          </p:cNvPr>
          <p:cNvSpPr>
            <a:spLocks noGrp="1"/>
          </p:cNvSpPr>
          <p:nvPr>
            <p:ph idx="1"/>
          </p:nvPr>
        </p:nvSpPr>
        <p:spPr/>
        <p:txBody>
          <a:bodyPr/>
          <a:lstStyle/>
          <a:p>
            <a:r>
              <a:rPr lang="en-GB" dirty="0"/>
              <a:t>‘Who is Mercury in Roman Gaul, Britain or Spain: was he ever the Roman god, adopted by the natives or imported by soldiers and colonists, or was this not predominantly a Latin name for an indigenous god whose ‘real’ name escapes us?[...]Caesar’s interpretations reveal the problem of translatability; can there ever be two identical deities in two different cultures or religions? No. Consequently, different people would have made different identifications between Celtic, Greek and Roman deities depending on their personal knowledge of the local cult or deity, on their personal interpretation, and depending on time, since a cult’s meaning is bound to change over time.’</a:t>
            </a:r>
          </a:p>
        </p:txBody>
      </p:sp>
    </p:spTree>
    <p:extLst>
      <p:ext uri="{BB962C8B-B14F-4D97-AF65-F5344CB8AC3E}">
        <p14:creationId xmlns:p14="http://schemas.microsoft.com/office/powerpoint/2010/main" val="3723197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42528-483B-460A-8328-B5B9339238AE}"/>
              </a:ext>
            </a:extLst>
          </p:cNvPr>
          <p:cNvSpPr>
            <a:spLocks noGrp="1"/>
          </p:cNvSpPr>
          <p:nvPr>
            <p:ph type="title"/>
          </p:nvPr>
        </p:nvSpPr>
        <p:spPr>
          <a:xfrm>
            <a:off x="990600" y="354239"/>
            <a:ext cx="10515600" cy="1325563"/>
          </a:xfrm>
        </p:spPr>
        <p:txBody>
          <a:bodyPr>
            <a:normAutofit fontScale="90000"/>
          </a:bodyPr>
          <a:lstStyle/>
          <a:p>
            <a:r>
              <a:rPr lang="en-GB"/>
              <a:t>Epona – the horse goddess (no direct Roman equivalent) often equated with Rhiannon in the Mabinogi</a:t>
            </a:r>
            <a:br>
              <a:rPr lang="en-GB"/>
            </a:br>
            <a:r>
              <a:rPr lang="en-GB" sz="1300">
                <a:hlinkClick r:id="rId2"/>
              </a:rPr>
              <a:t>https://commons.wikimedia.org/wiki/File:K_Epona_Relief_Nord.jpg</a:t>
            </a:r>
            <a:r>
              <a:rPr lang="en-GB" sz="1300"/>
              <a:t>                    200AD Germany</a:t>
            </a:r>
            <a:endParaRPr lang="en-GB" sz="1300" dirty="0"/>
          </a:p>
        </p:txBody>
      </p:sp>
      <p:pic>
        <p:nvPicPr>
          <p:cNvPr id="1026" name="Picture 2">
            <a:extLst>
              <a:ext uri="{FF2B5EF4-FFF2-40B4-BE49-F238E27FC236}">
                <a16:creationId xmlns:a16="http://schemas.microsoft.com/office/drawing/2014/main" id="{45EF2008-8315-42C5-9373-9DC374C59D8E}"/>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990600" y="2377281"/>
            <a:ext cx="4876800" cy="32480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8C088081-B9DD-4E93-907B-A7BECEDEA3BB}"/>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698880" y="1825625"/>
            <a:ext cx="4128239"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545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1968C-8CB6-4DA2-851B-2C12E5709853}"/>
              </a:ext>
            </a:extLst>
          </p:cNvPr>
          <p:cNvSpPr>
            <a:spLocks noGrp="1"/>
          </p:cNvSpPr>
          <p:nvPr>
            <p:ph type="title"/>
          </p:nvPr>
        </p:nvSpPr>
        <p:spPr/>
        <p:txBody>
          <a:bodyPr/>
          <a:lstStyle/>
          <a:p>
            <a:r>
              <a:rPr lang="en-GB" dirty="0" err="1"/>
              <a:t>Epona</a:t>
            </a:r>
            <a:endParaRPr lang="en-GB" dirty="0"/>
          </a:p>
        </p:txBody>
      </p:sp>
      <p:sp>
        <p:nvSpPr>
          <p:cNvPr id="3" name="Text Placeholder 2">
            <a:extLst>
              <a:ext uri="{FF2B5EF4-FFF2-40B4-BE49-F238E27FC236}">
                <a16:creationId xmlns:a16="http://schemas.microsoft.com/office/drawing/2014/main" id="{77CB8C5D-A9AB-4BAE-B7B4-C2A006FC86A5}"/>
              </a:ext>
            </a:extLst>
          </p:cNvPr>
          <p:cNvSpPr>
            <a:spLocks noGrp="1"/>
          </p:cNvSpPr>
          <p:nvPr>
            <p:ph type="body" idx="1"/>
          </p:nvPr>
        </p:nvSpPr>
        <p:spPr/>
        <p:txBody>
          <a:bodyPr/>
          <a:lstStyle/>
          <a:p>
            <a:endParaRPr lang="en-GB"/>
          </a:p>
        </p:txBody>
      </p:sp>
      <p:sp>
        <p:nvSpPr>
          <p:cNvPr id="4" name="Content Placeholder 3">
            <a:extLst>
              <a:ext uri="{FF2B5EF4-FFF2-40B4-BE49-F238E27FC236}">
                <a16:creationId xmlns:a16="http://schemas.microsoft.com/office/drawing/2014/main" id="{E7D45D15-51E1-47F6-AE3C-4CF43CD5C11A}"/>
              </a:ext>
            </a:extLst>
          </p:cNvPr>
          <p:cNvSpPr>
            <a:spLocks noGrp="1"/>
          </p:cNvSpPr>
          <p:nvPr>
            <p:ph sz="half" idx="2"/>
          </p:nvPr>
        </p:nvSpPr>
        <p:spPr/>
        <p:txBody>
          <a:bodyPr>
            <a:normAutofit lnSpcReduction="10000"/>
          </a:bodyPr>
          <a:lstStyle/>
          <a:p>
            <a:r>
              <a:rPr lang="en-GB" dirty="0"/>
              <a:t>The cult of the </a:t>
            </a:r>
            <a:r>
              <a:rPr lang="en-GB" dirty="0" err="1"/>
              <a:t>Gaulish</a:t>
            </a:r>
            <a:r>
              <a:rPr lang="en-GB" dirty="0"/>
              <a:t> horse goddess </a:t>
            </a:r>
            <a:r>
              <a:rPr lang="en-GB" dirty="0" err="1">
                <a:hlinkClick r:id="rId2" tooltip="Epona"/>
              </a:rPr>
              <a:t>Epona</a:t>
            </a:r>
            <a:r>
              <a:rPr lang="en-GB" dirty="0"/>
              <a:t> was widespread. Adopted by the Roman cavalry, it spread throughout much of Europe, even to Rome itself. She seems to be the embodiment of "horse power" or horsemanship, which was likely perceived as a power vital for the success and protection of the tribe.</a:t>
            </a:r>
          </a:p>
        </p:txBody>
      </p:sp>
      <p:sp>
        <p:nvSpPr>
          <p:cNvPr id="5" name="Text Placeholder 4">
            <a:extLst>
              <a:ext uri="{FF2B5EF4-FFF2-40B4-BE49-F238E27FC236}">
                <a16:creationId xmlns:a16="http://schemas.microsoft.com/office/drawing/2014/main" id="{58C75DF6-B6DD-467A-8513-BE088359B87B}"/>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4294CB77-2360-4963-ABD0-26EA910A29FA}"/>
              </a:ext>
            </a:extLst>
          </p:cNvPr>
          <p:cNvSpPr>
            <a:spLocks noGrp="1"/>
          </p:cNvSpPr>
          <p:nvPr>
            <p:ph sz="quarter" idx="4"/>
          </p:nvPr>
        </p:nvSpPr>
        <p:spPr/>
        <p:txBody>
          <a:bodyPr>
            <a:normAutofit lnSpcReduction="10000"/>
          </a:bodyPr>
          <a:lstStyle/>
          <a:p>
            <a:r>
              <a:rPr lang="en-GB" dirty="0"/>
              <a:t>Rhiannon in the </a:t>
            </a:r>
            <a:r>
              <a:rPr lang="en-GB" dirty="0" err="1"/>
              <a:t>Mabinogion</a:t>
            </a:r>
            <a:r>
              <a:rPr lang="en-GB" dirty="0"/>
              <a:t> appears on a magical horse; is punished and made to act like a horse (since she’s accused of killing her own child); a foal usually disappears on the night </a:t>
            </a:r>
            <a:r>
              <a:rPr lang="en-GB" dirty="0" err="1"/>
              <a:t>Pryderi</a:t>
            </a:r>
            <a:r>
              <a:rPr lang="en-GB" dirty="0"/>
              <a:t> is snatched.</a:t>
            </a:r>
          </a:p>
          <a:p>
            <a:r>
              <a:rPr lang="en-GB" dirty="0"/>
              <a:t>But does this make her </a:t>
            </a:r>
            <a:r>
              <a:rPr lang="en-GB" dirty="0" err="1"/>
              <a:t>Epona</a:t>
            </a:r>
            <a:r>
              <a:rPr lang="en-GB" dirty="0"/>
              <a:t>?</a:t>
            </a:r>
          </a:p>
        </p:txBody>
      </p:sp>
    </p:spTree>
    <p:extLst>
      <p:ext uri="{BB962C8B-B14F-4D97-AF65-F5344CB8AC3E}">
        <p14:creationId xmlns:p14="http://schemas.microsoft.com/office/powerpoint/2010/main" val="1806458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73FC6-B174-4DAE-BF0C-2B615B322567}"/>
              </a:ext>
            </a:extLst>
          </p:cNvPr>
          <p:cNvSpPr>
            <a:spLocks noGrp="1"/>
          </p:cNvSpPr>
          <p:nvPr>
            <p:ph type="title"/>
          </p:nvPr>
        </p:nvSpPr>
        <p:spPr/>
        <p:txBody>
          <a:bodyPr/>
          <a:lstStyle/>
          <a:p>
            <a:r>
              <a:rPr lang="en-GB" dirty="0" err="1"/>
              <a:t>Cernunnos</a:t>
            </a:r>
            <a:r>
              <a:rPr lang="en-GB" dirty="0"/>
              <a:t> – a horned god (antlers)</a:t>
            </a:r>
          </a:p>
        </p:txBody>
      </p:sp>
      <p:sp>
        <p:nvSpPr>
          <p:cNvPr id="3" name="Content Placeholder 2">
            <a:extLst>
              <a:ext uri="{FF2B5EF4-FFF2-40B4-BE49-F238E27FC236}">
                <a16:creationId xmlns:a16="http://schemas.microsoft.com/office/drawing/2014/main" id="{30433C45-A1E4-480A-A026-E241C61C250B}"/>
              </a:ext>
            </a:extLst>
          </p:cNvPr>
          <p:cNvSpPr>
            <a:spLocks noGrp="1"/>
          </p:cNvSpPr>
          <p:nvPr>
            <p:ph sz="half" idx="1"/>
          </p:nvPr>
        </p:nvSpPr>
        <p:spPr>
          <a:xfrm>
            <a:off x="838200" y="1447800"/>
            <a:ext cx="5181600" cy="5045075"/>
          </a:xfrm>
        </p:spPr>
        <p:txBody>
          <a:bodyPr>
            <a:normAutofit fontScale="62500" lnSpcReduction="20000"/>
          </a:bodyPr>
          <a:lstStyle/>
          <a:p>
            <a:r>
              <a:rPr lang="en-GB" dirty="0"/>
              <a:t>A recurrent figure in </a:t>
            </a:r>
            <a:r>
              <a:rPr lang="en-GB" dirty="0" err="1"/>
              <a:t>Gaulish</a:t>
            </a:r>
            <a:r>
              <a:rPr lang="en-GB" dirty="0"/>
              <a:t> iconography is a deity sitting cross-legged with antlers, sometimes surrounded by animals, often wearing or holding a </a:t>
            </a:r>
            <a:r>
              <a:rPr lang="en-GB" dirty="0">
                <a:hlinkClick r:id="rId2" tooltip="Torc"/>
              </a:rPr>
              <a:t>torc</a:t>
            </a:r>
            <a:r>
              <a:rPr lang="en-GB" dirty="0"/>
              <a:t>. The name usually applied to him, </a:t>
            </a:r>
            <a:r>
              <a:rPr lang="en-GB" dirty="0" err="1"/>
              <a:t>Cernunnos</a:t>
            </a:r>
            <a:r>
              <a:rPr lang="en-GB" dirty="0"/>
              <a:t>, is attested only a few times: on the </a:t>
            </a:r>
            <a:r>
              <a:rPr lang="en-GB" dirty="0">
                <a:hlinkClick r:id="rId3" tooltip="Pillar of the Boatmen"/>
              </a:rPr>
              <a:t>Pillar of the Boatmen</a:t>
            </a:r>
            <a:r>
              <a:rPr lang="en-GB" dirty="0"/>
              <a:t>, a relief in Paris (currently reading ERNUNNOS, but an early sketch shows it as having read CERNUNNOS in the 18th century); on an inscription from </a:t>
            </a:r>
            <a:r>
              <a:rPr lang="en-GB" dirty="0" err="1">
                <a:hlinkClick r:id="rId4" tooltip="Montagnac, Hérault"/>
              </a:rPr>
              <a:t>Montagnac</a:t>
            </a:r>
            <a:r>
              <a:rPr lang="en-GB" dirty="0"/>
              <a:t> (α</a:t>
            </a:r>
            <a:r>
              <a:rPr lang="en-GB" dirty="0" err="1"/>
              <a:t>λλετ</a:t>
            </a:r>
            <a:r>
              <a:rPr lang="en-GB" dirty="0"/>
              <a:t>[</a:t>
            </a:r>
            <a:r>
              <a:rPr lang="en-GB" dirty="0" err="1"/>
              <a:t>ει</a:t>
            </a:r>
            <a:r>
              <a:rPr lang="en-GB" dirty="0"/>
              <a:t>]</a:t>
            </a:r>
            <a:r>
              <a:rPr lang="en-GB" dirty="0" err="1"/>
              <a:t>νος</a:t>
            </a:r>
            <a:r>
              <a:rPr lang="en-GB" dirty="0"/>
              <a:t> κα</a:t>
            </a:r>
            <a:r>
              <a:rPr lang="en-GB" dirty="0" err="1"/>
              <a:t>ρνονου</a:t>
            </a:r>
            <a:r>
              <a:rPr lang="en-GB" dirty="0"/>
              <a:t> αλ[ι]</a:t>
            </a:r>
            <a:r>
              <a:rPr lang="en-GB" dirty="0" err="1"/>
              <a:t>σο</a:t>
            </a:r>
            <a:r>
              <a:rPr lang="en-GB" dirty="0"/>
              <a:t>[</a:t>
            </a:r>
            <a:r>
              <a:rPr lang="en-GB" dirty="0" err="1"/>
              <a:t>ντ</a:t>
            </a:r>
            <a:r>
              <a:rPr lang="en-GB" dirty="0"/>
              <a:t>]εας, "</a:t>
            </a:r>
            <a:r>
              <a:rPr lang="en-GB" dirty="0" err="1"/>
              <a:t>Alletinos</a:t>
            </a:r>
            <a:r>
              <a:rPr lang="en-GB" dirty="0"/>
              <a:t> [dedicated this] to </a:t>
            </a:r>
            <a:r>
              <a:rPr lang="en-GB" dirty="0" err="1"/>
              <a:t>Carnonos</a:t>
            </a:r>
            <a:r>
              <a:rPr lang="en-GB" dirty="0"/>
              <a:t> of </a:t>
            </a:r>
            <a:r>
              <a:rPr lang="en-GB" dirty="0" err="1"/>
              <a:t>Alisontea</a:t>
            </a:r>
            <a:r>
              <a:rPr lang="en-GB" dirty="0"/>
              <a:t>"); and on a pair of identical inscriptions from </a:t>
            </a:r>
            <a:r>
              <a:rPr lang="en-GB" dirty="0" err="1">
                <a:hlinkClick r:id="rId5" tooltip="Seinsel-Rëlent (page does not exist)"/>
              </a:rPr>
              <a:t>Seinsel-Rëlent</a:t>
            </a:r>
            <a:r>
              <a:rPr lang="en-GB" dirty="0"/>
              <a:t> ("Deo </a:t>
            </a:r>
            <a:r>
              <a:rPr lang="en-GB" dirty="0" err="1"/>
              <a:t>Ceruninco</a:t>
            </a:r>
            <a:r>
              <a:rPr lang="en-GB" dirty="0"/>
              <a:t>"). </a:t>
            </a:r>
          </a:p>
          <a:p>
            <a:r>
              <a:rPr lang="en-GB" dirty="0"/>
              <a:t>Representations of this sort of deity, however, are widespread; the earliest known was found at </a:t>
            </a:r>
            <a:r>
              <a:rPr lang="en-GB" dirty="0">
                <a:hlinkClick r:id="rId6" tooltip="Val Camonica"/>
              </a:rPr>
              <a:t>Val </a:t>
            </a:r>
            <a:r>
              <a:rPr lang="en-GB" dirty="0" err="1">
                <a:hlinkClick r:id="rId6" tooltip="Val Camonica"/>
              </a:rPr>
              <a:t>Camonica</a:t>
            </a:r>
            <a:r>
              <a:rPr lang="en-GB" dirty="0"/>
              <a:t> in northern Italy, while the most famous is plate A of the </a:t>
            </a:r>
            <a:r>
              <a:rPr lang="en-GB" dirty="0" err="1">
                <a:hlinkClick r:id="rId7" tooltip="Gundestrup Cauldron"/>
              </a:rPr>
              <a:t>Gundestrup</a:t>
            </a:r>
            <a:r>
              <a:rPr lang="en-GB" dirty="0">
                <a:hlinkClick r:id="rId7" tooltip="Gundestrup Cauldron"/>
              </a:rPr>
              <a:t> Cauldron</a:t>
            </a:r>
            <a:r>
              <a:rPr lang="en-GB" dirty="0"/>
              <a:t>, a 1st-century BC vessel found in Denmark. On the </a:t>
            </a:r>
            <a:r>
              <a:rPr lang="en-GB" dirty="0" err="1"/>
              <a:t>Gundestrup</a:t>
            </a:r>
            <a:r>
              <a:rPr lang="en-GB" dirty="0"/>
              <a:t> Cauldron and sometimes elsewhere, </a:t>
            </a:r>
            <a:r>
              <a:rPr lang="en-GB" dirty="0" err="1"/>
              <a:t>Cernunnos</a:t>
            </a:r>
            <a:r>
              <a:rPr lang="en-GB" dirty="0"/>
              <a:t>, or a similar figure, is accompanied by a ram-headed serpent. At Reims, the figure is depicted with a </a:t>
            </a:r>
            <a:r>
              <a:rPr lang="en-GB" dirty="0">
                <a:hlinkClick r:id="rId8" tooltip="Cornucopia"/>
              </a:rPr>
              <a:t>cornucopia</a:t>
            </a:r>
            <a:r>
              <a:rPr lang="en-GB" dirty="0"/>
              <a:t> overflowing with grains or coins</a:t>
            </a:r>
          </a:p>
        </p:txBody>
      </p:sp>
      <p:sp>
        <p:nvSpPr>
          <p:cNvPr id="4" name="Content Placeholder 3">
            <a:extLst>
              <a:ext uri="{FF2B5EF4-FFF2-40B4-BE49-F238E27FC236}">
                <a16:creationId xmlns:a16="http://schemas.microsoft.com/office/drawing/2014/main" id="{F3A5C7B4-4E5C-4EF7-A883-E4C05F3EF559}"/>
              </a:ext>
            </a:extLst>
          </p:cNvPr>
          <p:cNvSpPr>
            <a:spLocks noGrp="1"/>
          </p:cNvSpPr>
          <p:nvPr>
            <p:ph sz="half" idx="2"/>
          </p:nvPr>
        </p:nvSpPr>
        <p:spPr>
          <a:xfrm>
            <a:off x="9461043" y="1854280"/>
            <a:ext cx="4521479" cy="4457620"/>
          </a:xfrm>
        </p:spPr>
        <p:txBody>
          <a:bodyPr>
            <a:normAutofit fontScale="62500" lnSpcReduction="20000"/>
          </a:bodyPr>
          <a:lstStyle/>
          <a:p>
            <a:r>
              <a:rPr lang="en-GB" sz="1400" dirty="0">
                <a:hlinkClick r:id="rId9"/>
              </a:rPr>
              <a:t>https://commons.wikimedia.org/wiki/File:Gundestrupkedlen-_00054_(cropped).jpg</a:t>
            </a:r>
            <a:endParaRPr lang="en-GB" sz="1400" dirty="0"/>
          </a:p>
          <a:p>
            <a:endParaRPr lang="en-GB" sz="1400" dirty="0"/>
          </a:p>
        </p:txBody>
      </p:sp>
      <p:pic>
        <p:nvPicPr>
          <p:cNvPr id="3076" name="Picture 4">
            <a:extLst>
              <a:ext uri="{FF2B5EF4-FFF2-40B4-BE49-F238E27FC236}">
                <a16:creationId xmlns:a16="http://schemas.microsoft.com/office/drawing/2014/main" id="{68948EDE-8C86-45A3-AA83-D5731E026D5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72202" y="1825625"/>
            <a:ext cx="4986159" cy="3395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980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BC985-A0B6-4C00-BFBF-6E3B6CC9B48E}"/>
              </a:ext>
            </a:extLst>
          </p:cNvPr>
          <p:cNvSpPr>
            <a:spLocks noGrp="1"/>
          </p:cNvSpPr>
          <p:nvPr>
            <p:ph type="title"/>
          </p:nvPr>
        </p:nvSpPr>
        <p:spPr/>
        <p:txBody>
          <a:bodyPr/>
          <a:lstStyle/>
          <a:p>
            <a:r>
              <a:rPr lang="en-GB" dirty="0"/>
              <a:t>Lugh</a:t>
            </a:r>
          </a:p>
        </p:txBody>
      </p:sp>
      <p:sp>
        <p:nvSpPr>
          <p:cNvPr id="3" name="Content Placeholder 2">
            <a:extLst>
              <a:ext uri="{FF2B5EF4-FFF2-40B4-BE49-F238E27FC236}">
                <a16:creationId xmlns:a16="http://schemas.microsoft.com/office/drawing/2014/main" id="{4B151B7D-6BDA-4CEF-946B-8F946699CD91}"/>
              </a:ext>
            </a:extLst>
          </p:cNvPr>
          <p:cNvSpPr>
            <a:spLocks noGrp="1"/>
          </p:cNvSpPr>
          <p:nvPr>
            <p:ph sz="half" idx="1"/>
          </p:nvPr>
        </p:nvSpPr>
        <p:spPr>
          <a:xfrm>
            <a:off x="609600" y="1665742"/>
            <a:ext cx="5181600" cy="4351338"/>
          </a:xfrm>
        </p:spPr>
        <p:txBody>
          <a:bodyPr>
            <a:normAutofit fontScale="62500" lnSpcReduction="20000"/>
          </a:bodyPr>
          <a:lstStyle/>
          <a:p>
            <a:r>
              <a:rPr lang="en-GB" dirty="0"/>
              <a:t>According to Caesar the god most honoured by the </a:t>
            </a:r>
            <a:r>
              <a:rPr lang="en-GB" dirty="0" err="1"/>
              <a:t>Gauls</a:t>
            </a:r>
            <a:r>
              <a:rPr lang="en-GB" dirty="0"/>
              <a:t> was ‘</a:t>
            </a:r>
            <a:r>
              <a:rPr lang="en-GB" dirty="0">
                <a:hlinkClick r:id="rId2" tooltip="Mercury (mythology)"/>
              </a:rPr>
              <a:t>Mercury</a:t>
            </a:r>
            <a:r>
              <a:rPr lang="en-GB" dirty="0"/>
              <a:t>’, and this is confirmed by numerous images and inscriptions. Mercury's name is often coupled with Celtic epithets, particularly in eastern and central Gaul; the commonest such names include </a:t>
            </a:r>
            <a:r>
              <a:rPr lang="en-GB" dirty="0" err="1">
                <a:hlinkClick r:id="rId3" tooltip="Visucius"/>
              </a:rPr>
              <a:t>Visucius</a:t>
            </a:r>
            <a:r>
              <a:rPr lang="en-GB" dirty="0"/>
              <a:t>, </a:t>
            </a:r>
            <a:r>
              <a:rPr lang="en-GB" dirty="0" err="1">
                <a:hlinkClick r:id="rId4" tooltip="Cissonius"/>
              </a:rPr>
              <a:t>Cissonius</a:t>
            </a:r>
            <a:r>
              <a:rPr lang="en-GB" dirty="0"/>
              <a:t>, and </a:t>
            </a:r>
            <a:r>
              <a:rPr lang="en-GB" dirty="0" err="1">
                <a:hlinkClick r:id="rId5" tooltip="Gebrinius"/>
              </a:rPr>
              <a:t>Gebrinius</a:t>
            </a:r>
            <a:r>
              <a:rPr lang="en-GB" dirty="0"/>
              <a:t>.</a:t>
            </a:r>
            <a:r>
              <a:rPr lang="en-GB" baseline="30000" dirty="0"/>
              <a:t> </a:t>
            </a:r>
            <a:r>
              <a:rPr lang="en-GB" dirty="0"/>
              <a:t>Another name, </a:t>
            </a:r>
            <a:r>
              <a:rPr lang="en-GB" dirty="0" err="1">
                <a:hlinkClick r:id="rId6" tooltip="Lugus"/>
              </a:rPr>
              <a:t>Lugus</a:t>
            </a:r>
            <a:r>
              <a:rPr lang="en-GB" dirty="0"/>
              <a:t>, is inferred from the recurrent </a:t>
            </a:r>
            <a:r>
              <a:rPr lang="en-GB" dirty="0">
                <a:hlinkClick r:id="rId7" tooltip="Toponymy"/>
              </a:rPr>
              <a:t>place-name</a:t>
            </a:r>
            <a:r>
              <a:rPr lang="en-GB" dirty="0"/>
              <a:t> </a:t>
            </a:r>
            <a:r>
              <a:rPr lang="en-GB" i="1" dirty="0" err="1"/>
              <a:t>Lugdunon</a:t>
            </a:r>
            <a:r>
              <a:rPr lang="en-GB" dirty="0"/>
              <a:t> ('the fort of </a:t>
            </a:r>
            <a:r>
              <a:rPr lang="en-GB" dirty="0" err="1"/>
              <a:t>Lugus</a:t>
            </a:r>
            <a:r>
              <a:rPr lang="en-GB" dirty="0"/>
              <a:t>') from which the modern </a:t>
            </a:r>
            <a:r>
              <a:rPr lang="en-GB" dirty="0">
                <a:hlinkClick r:id="rId8" tooltip="Lyon"/>
              </a:rPr>
              <a:t>Lyon</a:t>
            </a:r>
            <a:r>
              <a:rPr lang="en-GB" dirty="0"/>
              <a:t>, </a:t>
            </a:r>
            <a:r>
              <a:rPr lang="en-GB" dirty="0">
                <a:hlinkClick r:id="rId9" tooltip="Laon"/>
              </a:rPr>
              <a:t>Laon</a:t>
            </a:r>
            <a:r>
              <a:rPr lang="en-GB" dirty="0"/>
              <a:t>, and </a:t>
            </a:r>
            <a:r>
              <a:rPr lang="en-GB" dirty="0" err="1">
                <a:hlinkClick r:id="rId10" tooltip="Loudun"/>
              </a:rPr>
              <a:t>Loudun</a:t>
            </a:r>
            <a:r>
              <a:rPr lang="en-GB" dirty="0"/>
              <a:t> in </a:t>
            </a:r>
            <a:r>
              <a:rPr lang="en-GB" dirty="0">
                <a:hlinkClick r:id="rId11" tooltip="France"/>
              </a:rPr>
              <a:t>France</a:t>
            </a:r>
            <a:r>
              <a:rPr lang="en-GB" dirty="0"/>
              <a:t>, </a:t>
            </a:r>
            <a:r>
              <a:rPr lang="en-GB" dirty="0">
                <a:hlinkClick r:id="rId12" tooltip="Leiden"/>
              </a:rPr>
              <a:t>Leiden</a:t>
            </a:r>
            <a:r>
              <a:rPr lang="en-GB" dirty="0"/>
              <a:t> in the </a:t>
            </a:r>
            <a:r>
              <a:rPr lang="en-GB" dirty="0">
                <a:hlinkClick r:id="rId13" tooltip="Netherlands"/>
              </a:rPr>
              <a:t>Netherlands</a:t>
            </a:r>
            <a:r>
              <a:rPr lang="en-GB" dirty="0"/>
              <a:t>, and </a:t>
            </a:r>
            <a:r>
              <a:rPr lang="en-GB" dirty="0">
                <a:hlinkClick r:id="rId14" tooltip="Lugo"/>
              </a:rPr>
              <a:t>Lugo</a:t>
            </a:r>
            <a:r>
              <a:rPr lang="en-GB" dirty="0"/>
              <a:t> in </a:t>
            </a:r>
            <a:r>
              <a:rPr lang="en-GB" dirty="0">
                <a:hlinkClick r:id="rId15" tooltip="Galicia (Spain)"/>
              </a:rPr>
              <a:t>Galicia</a:t>
            </a:r>
            <a:r>
              <a:rPr lang="en-GB" dirty="0"/>
              <a:t> derive their names; a similar element can be found in </a:t>
            </a:r>
            <a:r>
              <a:rPr lang="en-GB" dirty="0">
                <a:hlinkClick r:id="rId16" tooltip="Carlisle, Cumbria"/>
              </a:rPr>
              <a:t>Carlisle</a:t>
            </a:r>
            <a:r>
              <a:rPr lang="en-GB" dirty="0"/>
              <a:t> (formerly Castra </a:t>
            </a:r>
            <a:r>
              <a:rPr lang="en-GB" dirty="0" err="1"/>
              <a:t>Luguvallium</a:t>
            </a:r>
            <a:r>
              <a:rPr lang="en-GB" dirty="0"/>
              <a:t>), </a:t>
            </a:r>
            <a:r>
              <a:rPr lang="en-GB" dirty="0">
                <a:hlinkClick r:id="rId17" tooltip="Legnica"/>
              </a:rPr>
              <a:t>Legnica</a:t>
            </a:r>
            <a:r>
              <a:rPr lang="en-GB" dirty="0"/>
              <a:t> in Poland and the </a:t>
            </a:r>
            <a:r>
              <a:rPr lang="en-GB" dirty="0">
                <a:hlinkClick r:id="rId18" tooltip="County Louth"/>
              </a:rPr>
              <a:t>county Louth</a:t>
            </a:r>
            <a:r>
              <a:rPr lang="en-GB" dirty="0"/>
              <a:t> in Ireland, derived from the Irish "</a:t>
            </a:r>
            <a:r>
              <a:rPr lang="en-GB" dirty="0" err="1"/>
              <a:t>Lú</a:t>
            </a:r>
            <a:r>
              <a:rPr lang="en-GB" dirty="0"/>
              <a:t>", itself coming from "Lugh". </a:t>
            </a:r>
          </a:p>
        </p:txBody>
      </p:sp>
      <p:sp>
        <p:nvSpPr>
          <p:cNvPr id="4" name="Content Placeholder 3">
            <a:extLst>
              <a:ext uri="{FF2B5EF4-FFF2-40B4-BE49-F238E27FC236}">
                <a16:creationId xmlns:a16="http://schemas.microsoft.com/office/drawing/2014/main" id="{44A0BB94-035D-4047-96BF-D3099C807119}"/>
              </a:ext>
            </a:extLst>
          </p:cNvPr>
          <p:cNvSpPr>
            <a:spLocks noGrp="1"/>
          </p:cNvSpPr>
          <p:nvPr>
            <p:ph sz="half" idx="2"/>
          </p:nvPr>
        </p:nvSpPr>
        <p:spPr/>
        <p:txBody>
          <a:bodyPr>
            <a:normAutofit fontScale="62500" lnSpcReduction="20000"/>
          </a:bodyPr>
          <a:lstStyle/>
          <a:p>
            <a:r>
              <a:rPr lang="en-GB" dirty="0"/>
              <a:t>The Irish and Welsh cognates of </a:t>
            </a:r>
            <a:r>
              <a:rPr lang="en-GB" dirty="0" err="1"/>
              <a:t>Lugus</a:t>
            </a:r>
            <a:r>
              <a:rPr lang="en-GB" dirty="0"/>
              <a:t> are </a:t>
            </a:r>
            <a:r>
              <a:rPr lang="en-GB" dirty="0">
                <a:hlinkClick r:id="rId19" tooltip="Lugh"/>
              </a:rPr>
              <a:t>Lugh</a:t>
            </a:r>
            <a:r>
              <a:rPr lang="en-GB" dirty="0"/>
              <a:t> and </a:t>
            </a:r>
            <a:r>
              <a:rPr lang="en-GB" dirty="0" err="1">
                <a:hlinkClick r:id="rId20" tooltip="Lleu Llaw Gyffes"/>
              </a:rPr>
              <a:t>Lleu</a:t>
            </a:r>
            <a:r>
              <a:rPr lang="en-GB" dirty="0"/>
              <a:t>, respectively, and certain traditions concerning these figures mesh neatly with those of the </a:t>
            </a:r>
            <a:r>
              <a:rPr lang="en-GB" dirty="0" err="1"/>
              <a:t>Gaulish</a:t>
            </a:r>
            <a:r>
              <a:rPr lang="en-GB" dirty="0"/>
              <a:t> god. Caesar's description of the latter as "the inventor of all the arts" might almost have been a paraphrase of Lugh's conventional epithet </a:t>
            </a:r>
            <a:r>
              <a:rPr lang="en-GB" i="1" dirty="0" err="1"/>
              <a:t>samildánach</a:t>
            </a:r>
            <a:r>
              <a:rPr lang="en-GB" dirty="0"/>
              <a:t> ("possessed of many talents"), while </a:t>
            </a:r>
            <a:r>
              <a:rPr lang="en-GB" dirty="0" err="1"/>
              <a:t>Lleu</a:t>
            </a:r>
            <a:r>
              <a:rPr lang="en-GB" dirty="0"/>
              <a:t> is addressed as "master of the twenty crafts" in the </a:t>
            </a:r>
            <a:r>
              <a:rPr lang="en-GB" i="1" dirty="0" err="1">
                <a:hlinkClick r:id="rId21" tooltip="Mabinogi"/>
              </a:rPr>
              <a:t>Mabinogi</a:t>
            </a:r>
            <a:r>
              <a:rPr lang="en-GB" dirty="0"/>
              <a:t>. </a:t>
            </a:r>
          </a:p>
          <a:p>
            <a:r>
              <a:rPr lang="en-GB" dirty="0"/>
              <a:t>A member of the </a:t>
            </a:r>
            <a:r>
              <a:rPr lang="en-GB" dirty="0">
                <a:hlinkClick r:id="rId22" tooltip="Tuatha Dé Danann"/>
              </a:rPr>
              <a:t>Tuatha </a:t>
            </a:r>
            <a:r>
              <a:rPr lang="en-GB" dirty="0" err="1">
                <a:hlinkClick r:id="rId22" tooltip="Tuatha Dé Danann"/>
              </a:rPr>
              <a:t>Dé</a:t>
            </a:r>
            <a:r>
              <a:rPr lang="en-GB" dirty="0">
                <a:hlinkClick r:id="rId22" tooltip="Tuatha Dé Danann"/>
              </a:rPr>
              <a:t> </a:t>
            </a:r>
            <a:r>
              <a:rPr lang="en-GB" dirty="0" err="1">
                <a:hlinkClick r:id="rId22" tooltip="Tuatha Dé Danann"/>
              </a:rPr>
              <a:t>Danann</a:t>
            </a:r>
            <a:r>
              <a:rPr lang="en-GB" dirty="0"/>
              <a:t>, Lugh is portrayed as a warrior, a king, a master craftsman and a </a:t>
            </a:r>
            <a:r>
              <a:rPr lang="en-GB" dirty="0" err="1"/>
              <a:t>savior</a:t>
            </a:r>
            <a:r>
              <a:rPr lang="en-GB" dirty="0"/>
              <a:t>  He is associated with skill and mastery in multiple disciplines, including the arts. He is also associated with oaths, truth and the law,</a:t>
            </a:r>
            <a:r>
              <a:rPr lang="en-GB" baseline="30000" dirty="0"/>
              <a:t> </a:t>
            </a:r>
            <a:r>
              <a:rPr lang="en-GB" dirty="0"/>
              <a:t>and therefore with rightful kingship.</a:t>
            </a:r>
            <a:endParaRPr lang="en-GB" baseline="30000" dirty="0"/>
          </a:p>
          <a:p>
            <a:r>
              <a:rPr lang="en-GB" dirty="0"/>
              <a:t> Lugh is linked with the harvest festival of </a:t>
            </a:r>
            <a:r>
              <a:rPr lang="en-GB" dirty="0" err="1">
                <a:hlinkClick r:id="rId23" tooltip="Lughnasadh"/>
              </a:rPr>
              <a:t>Lughnasadh</a:t>
            </a:r>
            <a:r>
              <a:rPr lang="en-GB" dirty="0"/>
              <a:t>, which bears his name. </a:t>
            </a:r>
          </a:p>
        </p:txBody>
      </p:sp>
    </p:spTree>
    <p:extLst>
      <p:ext uri="{BB962C8B-B14F-4D97-AF65-F5344CB8AC3E}">
        <p14:creationId xmlns:p14="http://schemas.microsoft.com/office/powerpoint/2010/main" val="2939120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CC46A-7AC9-486A-9DD5-3D1112A8A7C2}"/>
              </a:ext>
            </a:extLst>
          </p:cNvPr>
          <p:cNvSpPr>
            <a:spLocks noGrp="1"/>
          </p:cNvSpPr>
          <p:nvPr>
            <p:ph type="title"/>
          </p:nvPr>
        </p:nvSpPr>
        <p:spPr>
          <a:xfrm>
            <a:off x="762001" y="803325"/>
            <a:ext cx="5314536" cy="1325563"/>
          </a:xfrm>
        </p:spPr>
        <p:txBody>
          <a:bodyPr vert="horz" lIns="91440" tIns="45720" rIns="91440" bIns="45720" rtlCol="0" anchor="ctr">
            <a:normAutofit/>
          </a:bodyPr>
          <a:lstStyle/>
          <a:p>
            <a:r>
              <a:rPr lang="en-US"/>
              <a:t>Mother goddeses</a:t>
            </a:r>
          </a:p>
        </p:txBody>
      </p:sp>
      <p:sp>
        <p:nvSpPr>
          <p:cNvPr id="3" name="Content Placeholder 2">
            <a:extLst>
              <a:ext uri="{FF2B5EF4-FFF2-40B4-BE49-F238E27FC236}">
                <a16:creationId xmlns:a16="http://schemas.microsoft.com/office/drawing/2014/main" id="{0BD930F8-60B7-40E3-9DBB-D579A46020B8}"/>
              </a:ext>
            </a:extLst>
          </p:cNvPr>
          <p:cNvSpPr>
            <a:spLocks noGrp="1"/>
          </p:cNvSpPr>
          <p:nvPr>
            <p:ph sz="half" idx="1"/>
          </p:nvPr>
        </p:nvSpPr>
        <p:spPr>
          <a:xfrm>
            <a:off x="762000" y="1783080"/>
            <a:ext cx="5314543" cy="4419600"/>
          </a:xfrm>
        </p:spPr>
        <p:txBody>
          <a:bodyPr vert="horz" lIns="91440" tIns="45720" rIns="91440" bIns="45720" rtlCol="0" anchor="t">
            <a:normAutofit/>
          </a:bodyPr>
          <a:lstStyle/>
          <a:p>
            <a:r>
              <a:rPr lang="en-US" sz="2400" dirty="0"/>
              <a:t>Mother </a:t>
            </a:r>
            <a:r>
              <a:rPr lang="en-US" sz="2400" dirty="0" err="1"/>
              <a:t>goddeses</a:t>
            </a:r>
            <a:r>
              <a:rPr lang="en-US" sz="2400" dirty="0"/>
              <a:t> are a recurrent feature in Celtic religions. The epigraphic record reveals many dedications to the </a:t>
            </a:r>
            <a:r>
              <a:rPr lang="en-US" sz="2400" dirty="0" err="1"/>
              <a:t>Matres</a:t>
            </a:r>
            <a:r>
              <a:rPr lang="en-US" sz="2400" dirty="0"/>
              <a:t> or </a:t>
            </a:r>
            <a:r>
              <a:rPr lang="en-US" sz="2400" dirty="0" err="1"/>
              <a:t>Matronae</a:t>
            </a:r>
            <a:r>
              <a:rPr lang="en-US" sz="2400" dirty="0"/>
              <a:t>, which are particularly prolific around </a:t>
            </a:r>
            <a:r>
              <a:rPr lang="en-US" sz="2400" dirty="0">
                <a:hlinkClick r:id="rId2" tooltip="Cologne"/>
              </a:rPr>
              <a:t>Cologne</a:t>
            </a:r>
            <a:r>
              <a:rPr lang="en-US" sz="2400" dirty="0"/>
              <a:t> in the </a:t>
            </a:r>
            <a:r>
              <a:rPr lang="en-US" sz="2400" dirty="0">
                <a:hlinkClick r:id="rId3" tooltip="Rhineland"/>
              </a:rPr>
              <a:t>Rhineland</a:t>
            </a:r>
            <a:r>
              <a:rPr lang="en-US" sz="2400" dirty="0"/>
              <a:t>. </a:t>
            </a:r>
            <a:r>
              <a:rPr lang="en-US" sz="2400" dirty="0" err="1"/>
              <a:t>Iconographically</a:t>
            </a:r>
            <a:r>
              <a:rPr lang="en-US" sz="2400" dirty="0"/>
              <a:t>, Celtic mothers may appear singly or, quite often, </a:t>
            </a:r>
            <a:r>
              <a:rPr lang="en-US" sz="2400" dirty="0">
                <a:hlinkClick r:id="rId4" tooltip="Triple deities"/>
              </a:rPr>
              <a:t>triply</a:t>
            </a:r>
            <a:r>
              <a:rPr lang="en-US" sz="2400" dirty="0"/>
              <a:t>; they usually hold fruit or </a:t>
            </a:r>
            <a:r>
              <a:rPr lang="en-US" sz="2400" i="1" dirty="0" err="1"/>
              <a:t>cornucopiae</a:t>
            </a:r>
            <a:r>
              <a:rPr lang="en-US" sz="2400" dirty="0"/>
              <a:t> or </a:t>
            </a:r>
            <a:r>
              <a:rPr lang="en-US" sz="2400" i="1" dirty="0" err="1">
                <a:hlinkClick r:id="rId5" tooltip="wikt:patera"/>
              </a:rPr>
              <a:t>paterae</a:t>
            </a:r>
            <a:r>
              <a:rPr lang="en-US" sz="2400" dirty="0"/>
              <a:t>; they may also be full-breasted (or many-breasted) figures nursing infants.</a:t>
            </a:r>
          </a:p>
        </p:txBody>
      </p:sp>
      <p:sp>
        <p:nvSpPr>
          <p:cNvPr id="71" name="Freeform: Shape 7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a:extLst>
              <a:ext uri="{FF2B5EF4-FFF2-40B4-BE49-F238E27FC236}">
                <a16:creationId xmlns:a16="http://schemas.microsoft.com/office/drawing/2014/main" id="{846BB6C6-38DB-4915-BE36-4098FFCE7B12}"/>
              </a:ext>
            </a:extLst>
          </p:cNvPr>
          <p:cNvPicPr>
            <a:picLocks noGrp="1" noChangeAspect="1" noChangeArrowheads="1"/>
          </p:cNvPicPr>
          <p:nvPr>
            <p:ph sz="half" idx="2"/>
          </p:nvPr>
        </p:nvPicPr>
        <p:blipFill rotWithShape="1">
          <a:blip r:embed="rId6">
            <a:extLst>
              <a:ext uri="{28A0092B-C50C-407E-A947-70E740481C1C}">
                <a14:useLocalDpi xmlns:a14="http://schemas.microsoft.com/office/drawing/2010/main" val="0"/>
              </a:ext>
            </a:extLst>
          </a:blip>
          <a:srcRect l="13942" r="13885"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8125314"/>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ADED2B0-5AAF-4477-B3A8-41A2F4418972}"/>
              </a:ext>
            </a:extLst>
          </p:cNvPr>
          <p:cNvSpPr>
            <a:spLocks noGrp="1"/>
          </p:cNvSpPr>
          <p:nvPr>
            <p:ph type="title"/>
          </p:nvPr>
        </p:nvSpPr>
        <p:spPr>
          <a:xfrm>
            <a:off x="2311147" y="365760"/>
            <a:ext cx="7569706" cy="1288238"/>
          </a:xfrm>
        </p:spPr>
        <p:txBody>
          <a:bodyPr anchor="ctr">
            <a:normAutofit/>
          </a:bodyPr>
          <a:lstStyle/>
          <a:p>
            <a:pPr algn="ctr"/>
            <a:endParaRPr lang="en-GB"/>
          </a:p>
        </p:txBody>
      </p:sp>
      <p:sp>
        <p:nvSpPr>
          <p:cNvPr id="3" name="Content Placeholder 2">
            <a:extLst>
              <a:ext uri="{FF2B5EF4-FFF2-40B4-BE49-F238E27FC236}">
                <a16:creationId xmlns:a16="http://schemas.microsoft.com/office/drawing/2014/main" id="{819B640E-AB4E-4395-A516-257C43D34076}"/>
              </a:ext>
            </a:extLst>
          </p:cNvPr>
          <p:cNvSpPr>
            <a:spLocks noGrp="1"/>
          </p:cNvSpPr>
          <p:nvPr>
            <p:ph idx="1"/>
          </p:nvPr>
        </p:nvSpPr>
        <p:spPr>
          <a:xfrm>
            <a:off x="2165569" y="1956816"/>
            <a:ext cx="7860863" cy="4024884"/>
          </a:xfrm>
        </p:spPr>
        <p:txBody>
          <a:bodyPr anchor="t">
            <a:normAutofit/>
          </a:bodyPr>
          <a:lstStyle/>
          <a:p>
            <a:r>
              <a:rPr lang="en-GB" sz="2400" dirty="0"/>
              <a:t>Mother goddesses were at times symbols of </a:t>
            </a:r>
            <a:r>
              <a:rPr lang="en-GB" sz="2400" dirty="0">
                <a:hlinkClick r:id="rId2" tooltip="Sovereignty goddess"/>
              </a:rPr>
              <a:t>sovereignty</a:t>
            </a:r>
            <a:r>
              <a:rPr lang="en-GB" sz="2400" dirty="0"/>
              <a:t>, creativity, birth, fertility, sexual union and nurturing. At other times they could be seen as punishers and destroyers: their offspring may be helpful or dangerous to the community, and the circumstances of their birth may lead to curses, </a:t>
            </a:r>
            <a:r>
              <a:rPr lang="en-GB" sz="2400" i="1" dirty="0" err="1">
                <a:hlinkClick r:id="rId3" tooltip="Geis"/>
              </a:rPr>
              <a:t>geasa</a:t>
            </a:r>
            <a:r>
              <a:rPr lang="en-GB" sz="2400" dirty="0"/>
              <a:t> or hardship, such as in the case of Macha's curse of the Ulstermen or Rhiannon's possible devouring of her child and subsequent punishment.</a:t>
            </a:r>
          </a:p>
        </p:txBody>
      </p:sp>
    </p:spTree>
    <p:extLst>
      <p:ext uri="{BB962C8B-B14F-4D97-AF65-F5344CB8AC3E}">
        <p14:creationId xmlns:p14="http://schemas.microsoft.com/office/powerpoint/2010/main" val="271800487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64595"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546337"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5874833-326A-41C7-9DCE-BE9A12B662B9}"/>
              </a:ext>
            </a:extLst>
          </p:cNvPr>
          <p:cNvSpPr>
            <a:spLocks noGrp="1"/>
          </p:cNvSpPr>
          <p:nvPr>
            <p:ph type="title"/>
          </p:nvPr>
        </p:nvSpPr>
        <p:spPr>
          <a:xfrm>
            <a:off x="804672" y="640263"/>
            <a:ext cx="5157216" cy="1344975"/>
          </a:xfrm>
        </p:spPr>
        <p:txBody>
          <a:bodyPr vert="horz" lIns="91440" tIns="45720" rIns="91440" bIns="45720" rtlCol="0" anchor="ctr">
            <a:normAutofit/>
          </a:bodyPr>
          <a:lstStyle/>
          <a:p>
            <a:r>
              <a:rPr lang="en-US" sz="4000" kern="1200">
                <a:solidFill>
                  <a:schemeClr val="tx1"/>
                </a:solidFill>
                <a:latin typeface="+mj-lt"/>
                <a:ea typeface="+mj-ea"/>
                <a:cs typeface="+mj-cs"/>
              </a:rPr>
              <a:t>Taranis</a:t>
            </a:r>
          </a:p>
        </p:txBody>
      </p:sp>
      <p:sp>
        <p:nvSpPr>
          <p:cNvPr id="3" name="Content Placeholder 2">
            <a:extLst>
              <a:ext uri="{FF2B5EF4-FFF2-40B4-BE49-F238E27FC236}">
                <a16:creationId xmlns:a16="http://schemas.microsoft.com/office/drawing/2014/main" id="{59703BE4-D8CC-4A78-8123-B6EA221023C1}"/>
              </a:ext>
            </a:extLst>
          </p:cNvPr>
          <p:cNvSpPr>
            <a:spLocks noGrp="1"/>
          </p:cNvSpPr>
          <p:nvPr>
            <p:ph sz="half" idx="1"/>
          </p:nvPr>
        </p:nvSpPr>
        <p:spPr>
          <a:xfrm>
            <a:off x="804672" y="1691640"/>
            <a:ext cx="5157216" cy="4526097"/>
          </a:xfrm>
        </p:spPr>
        <p:txBody>
          <a:bodyPr vert="horz" lIns="91440" tIns="45720" rIns="91440" bIns="45720" rtlCol="0">
            <a:noAutofit/>
          </a:bodyPr>
          <a:lstStyle/>
          <a:p>
            <a:r>
              <a:rPr lang="en-US" sz="2400" dirty="0"/>
              <a:t>The </a:t>
            </a:r>
            <a:r>
              <a:rPr lang="en-US" sz="2400" dirty="0" err="1"/>
              <a:t>Gaulish</a:t>
            </a:r>
            <a:r>
              <a:rPr lang="en-US" sz="2400" dirty="0"/>
              <a:t> </a:t>
            </a:r>
            <a:r>
              <a:rPr lang="en-US" sz="2400" dirty="0">
                <a:hlinkClick r:id="rId2" tooltip="Jupiter (mythology)"/>
              </a:rPr>
              <a:t>Jupiter</a:t>
            </a:r>
            <a:r>
              <a:rPr lang="en-US" sz="2400" dirty="0"/>
              <a:t> is often depicted with a thunderbolt in one hand and a distinctive solar wheel in the other. Scholars frequently identify this wheel/sky god with </a:t>
            </a:r>
            <a:r>
              <a:rPr lang="en-US" sz="2400" dirty="0">
                <a:hlinkClick r:id="rId3" tooltip="Taranis"/>
              </a:rPr>
              <a:t>Taranis</a:t>
            </a:r>
            <a:r>
              <a:rPr lang="en-US" sz="2400" dirty="0"/>
              <a:t>, who is mentioned by </a:t>
            </a:r>
            <a:r>
              <a:rPr lang="en-US" sz="2400" dirty="0">
                <a:hlinkClick r:id="rId4" tooltip="Lucan (poet)"/>
              </a:rPr>
              <a:t>Lucan</a:t>
            </a:r>
            <a:r>
              <a:rPr lang="en-US" sz="2400" dirty="0"/>
              <a:t>. The name Taranis may be cognate with those of </a:t>
            </a:r>
            <a:r>
              <a:rPr lang="en-US" sz="2400" dirty="0" err="1">
                <a:hlinkClick r:id="rId5" tooltip="Taran (disambiguation)"/>
              </a:rPr>
              <a:t>Taran</a:t>
            </a:r>
            <a:r>
              <a:rPr lang="en-US" sz="2400" dirty="0"/>
              <a:t>, a minor figure in </a:t>
            </a:r>
            <a:r>
              <a:rPr lang="en-US" sz="2400" dirty="0">
                <a:hlinkClick r:id="rId6" tooltip="Welsh mythology"/>
              </a:rPr>
              <a:t>Welsh mythology</a:t>
            </a:r>
            <a:r>
              <a:rPr lang="en-US" sz="2400" dirty="0"/>
              <a:t>, and </a:t>
            </a:r>
            <a:r>
              <a:rPr lang="en-US" sz="2400" dirty="0" err="1">
                <a:hlinkClick r:id="rId7" tooltip="Turenn"/>
              </a:rPr>
              <a:t>Turenn</a:t>
            </a:r>
            <a:r>
              <a:rPr lang="en-US" sz="2400" dirty="0"/>
              <a:t>, the father of the '</a:t>
            </a:r>
            <a:r>
              <a:rPr lang="en-US" sz="2400" dirty="0">
                <a:hlinkClick r:id="rId8" tooltip="Brian (mythology)"/>
              </a:rPr>
              <a:t>three gods of Dana</a:t>
            </a:r>
            <a:r>
              <a:rPr lang="en-US" sz="2400" dirty="0"/>
              <a:t>' in </a:t>
            </a:r>
            <a:r>
              <a:rPr lang="en-US" sz="2400" dirty="0">
                <a:hlinkClick r:id="rId9" tooltip="Irish mythology"/>
              </a:rPr>
              <a:t>Irish mythology</a:t>
            </a:r>
            <a:r>
              <a:rPr lang="en-US" sz="2400" dirty="0"/>
              <a:t>.</a:t>
            </a:r>
          </a:p>
          <a:p>
            <a:pPr marL="0"/>
            <a:r>
              <a:rPr lang="en-US" sz="2400" dirty="0"/>
              <a:t>Source: Wikimedia Commons and Wikipedia</a:t>
            </a:r>
          </a:p>
        </p:txBody>
      </p:sp>
      <p:pic>
        <p:nvPicPr>
          <p:cNvPr id="4098" name="Picture 2">
            <a:extLst>
              <a:ext uri="{FF2B5EF4-FFF2-40B4-BE49-F238E27FC236}">
                <a16:creationId xmlns:a16="http://schemas.microsoft.com/office/drawing/2014/main" id="{2F556535-CF58-421F-9E8B-DE6A9707F36E}"/>
              </a:ext>
            </a:extLst>
          </p:cNvPr>
          <p:cNvPicPr>
            <a:picLocks noGrp="1" noChangeAspect="1" noChangeArrowheads="1"/>
          </p:cNvPicPr>
          <p:nvPr>
            <p:ph sz="half" idx="2"/>
          </p:nvPr>
        </p:nvPicPr>
        <p:blipFill>
          <a:blip r:embed="rId10">
            <a:extLst>
              <a:ext uri="{28A0092B-C50C-407E-A947-70E740481C1C}">
                <a14:useLocalDpi xmlns:a14="http://schemas.microsoft.com/office/drawing/2010/main" val="0"/>
              </a:ext>
            </a:extLst>
          </a:blip>
          <a:stretch>
            <a:fillRect/>
          </a:stretch>
        </p:blipFill>
        <p:spPr bwMode="auto">
          <a:xfrm>
            <a:off x="7503472" y="484632"/>
            <a:ext cx="3669303" cy="5733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52188"/>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CB295-6D8C-41D4-BA8C-931FEE729A05}"/>
              </a:ext>
            </a:extLst>
          </p:cNvPr>
          <p:cNvSpPr>
            <a:spLocks noGrp="1"/>
          </p:cNvSpPr>
          <p:nvPr>
            <p:ph type="title"/>
          </p:nvPr>
        </p:nvSpPr>
        <p:spPr/>
        <p:txBody>
          <a:bodyPr/>
          <a:lstStyle/>
          <a:p>
            <a:r>
              <a:rPr lang="en-GB" dirty="0"/>
              <a:t>Some different views…</a:t>
            </a:r>
          </a:p>
        </p:txBody>
      </p:sp>
      <p:sp>
        <p:nvSpPr>
          <p:cNvPr id="3" name="Content Placeholder 2">
            <a:extLst>
              <a:ext uri="{FF2B5EF4-FFF2-40B4-BE49-F238E27FC236}">
                <a16:creationId xmlns:a16="http://schemas.microsoft.com/office/drawing/2014/main" id="{51B0EE9B-5EED-4377-870B-F4CB9679E86A}"/>
              </a:ext>
            </a:extLst>
          </p:cNvPr>
          <p:cNvSpPr>
            <a:spLocks noGrp="1"/>
          </p:cNvSpPr>
          <p:nvPr>
            <p:ph sz="half" idx="1"/>
          </p:nvPr>
        </p:nvSpPr>
        <p:spPr/>
        <p:txBody>
          <a:bodyPr>
            <a:normAutofit lnSpcReduction="10000"/>
          </a:bodyPr>
          <a:lstStyle/>
          <a:p>
            <a:r>
              <a:rPr lang="en-GB" dirty="0"/>
              <a:t>Miranda Green:</a:t>
            </a:r>
          </a:p>
          <a:p>
            <a:r>
              <a:rPr lang="en-GB" dirty="0"/>
              <a:t>The essence of Celtic religion was the recognition of the supernatural in all aspects of nature – in trees, water, mountains and the sun.</a:t>
            </a:r>
          </a:p>
          <a:p>
            <a:r>
              <a:rPr lang="en-GB" dirty="0"/>
              <a:t>Water like the sun a regenerative force that could heal; frequent association of water with heads (votives and skulls found in springs and wells).</a:t>
            </a:r>
          </a:p>
        </p:txBody>
      </p:sp>
      <p:sp>
        <p:nvSpPr>
          <p:cNvPr id="4" name="Content Placeholder 3">
            <a:extLst>
              <a:ext uri="{FF2B5EF4-FFF2-40B4-BE49-F238E27FC236}">
                <a16:creationId xmlns:a16="http://schemas.microsoft.com/office/drawing/2014/main" id="{C4EF9110-662B-47BC-AD73-604632F475EE}"/>
              </a:ext>
            </a:extLst>
          </p:cNvPr>
          <p:cNvSpPr>
            <a:spLocks noGrp="1"/>
          </p:cNvSpPr>
          <p:nvPr>
            <p:ph sz="half" idx="2"/>
          </p:nvPr>
        </p:nvSpPr>
        <p:spPr/>
        <p:txBody>
          <a:bodyPr>
            <a:normAutofit lnSpcReduction="10000"/>
          </a:bodyPr>
          <a:lstStyle/>
          <a:p>
            <a:r>
              <a:rPr lang="en-GB" dirty="0"/>
              <a:t>John Collis:</a:t>
            </a:r>
          </a:p>
          <a:p>
            <a:r>
              <a:rPr lang="en-GB" dirty="0"/>
              <a:t>I am sceptical that there is anything we can label as ‘Celtic Religion’.</a:t>
            </a:r>
          </a:p>
          <a:p>
            <a:endParaRPr lang="en-GB" dirty="0"/>
          </a:p>
          <a:p>
            <a:r>
              <a:rPr lang="en-GB" dirty="0"/>
              <a:t>word of caution: many publications on the gods of the Celts lump together all images of horned gods/characters from different places and periods. Is every female figurine seated on a horse </a:t>
            </a:r>
            <a:r>
              <a:rPr lang="en-GB" dirty="0" err="1"/>
              <a:t>Epona</a:t>
            </a:r>
            <a:r>
              <a:rPr lang="en-GB" dirty="0"/>
              <a:t>?</a:t>
            </a:r>
          </a:p>
        </p:txBody>
      </p:sp>
    </p:spTree>
    <p:extLst>
      <p:ext uri="{BB962C8B-B14F-4D97-AF65-F5344CB8AC3E}">
        <p14:creationId xmlns:p14="http://schemas.microsoft.com/office/powerpoint/2010/main" val="17557311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1514</Words>
  <Application>Microsoft Office PowerPoint</Application>
  <PresentationFormat>Widescreen</PresentationFormat>
  <Paragraphs>45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The gods and goddesses of the Celts</vt:lpstr>
      <vt:lpstr>PowerPoint Presentation</vt:lpstr>
      <vt:lpstr>Julius Caesar's Commentarii de Bello Gallico (The Gallic War, 52–51 BC)</vt:lpstr>
      <vt:lpstr>R. Haeussler and A. King (eds), Celtic Regions in the Roman Period (Aberystwyth: Celtic Studies Publications, 2017), p. 5</vt:lpstr>
      <vt:lpstr>Epona – the horse goddess (no direct Roman equivalent) often equated with Rhiannon in the Mabinogi https://commons.wikimedia.org/wiki/File:K_Epona_Relief_Nord.jpg                    200AD Germany</vt:lpstr>
      <vt:lpstr>Epona</vt:lpstr>
      <vt:lpstr>Cernunnos – a horned god (antlers)</vt:lpstr>
      <vt:lpstr>Lugh</vt:lpstr>
      <vt:lpstr>Mother goddeses</vt:lpstr>
      <vt:lpstr>PowerPoint Presentation</vt:lpstr>
      <vt:lpstr>Taranis</vt:lpstr>
      <vt:lpstr>Some different views…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god and goddesses of the Celts</dc:title>
  <dc:creator>Jane Cartwright</dc:creator>
  <cp:lastModifiedBy>Jane Cartwright</cp:lastModifiedBy>
  <cp:revision>8</cp:revision>
  <dcterms:created xsi:type="dcterms:W3CDTF">2020-10-19T21:02:52Z</dcterms:created>
  <dcterms:modified xsi:type="dcterms:W3CDTF">2020-10-20T08:27:47Z</dcterms:modified>
</cp:coreProperties>
</file>