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8D91C9-7FF8-489D-9296-06D05EBA14BB}" v="14" dt="2023-09-03T17:05:51.6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458" autoAdjust="0"/>
    <p:restoredTop sz="94660"/>
  </p:normalViewPr>
  <p:slideViewPr>
    <p:cSldViewPr snapToGrid="0">
      <p:cViewPr varScale="1">
        <p:scale>
          <a:sx n="86" d="100"/>
          <a:sy n="86" d="100"/>
        </p:scale>
        <p:origin x="49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A465A7-98B5-4E28-A315-3A928F96FEA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17DC787-4DA5-463E-8471-3E2843531E9A}">
      <dgm:prSet/>
      <dgm:spPr/>
      <dgm:t>
        <a:bodyPr/>
        <a:lstStyle/>
        <a:p>
          <a:pPr>
            <a:defRPr cap="all"/>
          </a:pPr>
          <a:r>
            <a:rPr lang="en-GB"/>
            <a:t>The following are some examples of key performance indicators (KPIs) for success:</a:t>
          </a:r>
          <a:endParaRPr lang="en-US"/>
        </a:p>
      </dgm:t>
    </dgm:pt>
    <dgm:pt modelId="{C09CA93D-87C0-4173-8300-1AE411D3F5B6}" type="parTrans" cxnId="{C104FB1A-B37F-46AD-8383-0CBA2C96A413}">
      <dgm:prSet/>
      <dgm:spPr/>
      <dgm:t>
        <a:bodyPr/>
        <a:lstStyle/>
        <a:p>
          <a:endParaRPr lang="en-US"/>
        </a:p>
      </dgm:t>
    </dgm:pt>
    <dgm:pt modelId="{D8B7EB75-DFCF-4B6F-B121-A678A1DC03A6}" type="sibTrans" cxnId="{C104FB1A-B37F-46AD-8383-0CBA2C96A413}">
      <dgm:prSet/>
      <dgm:spPr/>
      <dgm:t>
        <a:bodyPr/>
        <a:lstStyle/>
        <a:p>
          <a:endParaRPr lang="en-US"/>
        </a:p>
      </dgm:t>
    </dgm:pt>
    <dgm:pt modelId="{09FE251F-EDE9-42AD-A28E-8700CFF4DF86}">
      <dgm:prSet/>
      <dgm:spPr/>
      <dgm:t>
        <a:bodyPr/>
        <a:lstStyle/>
        <a:p>
          <a:pPr>
            <a:defRPr cap="all"/>
          </a:pPr>
          <a:r>
            <a:rPr lang="en-GB"/>
            <a:t>Retention rates for employees</a:t>
          </a:r>
          <a:endParaRPr lang="en-US"/>
        </a:p>
      </dgm:t>
    </dgm:pt>
    <dgm:pt modelId="{6193AEDD-197B-41E8-93FF-9792118B2C4E}" type="parTrans" cxnId="{37EF7B4D-66F8-4747-B824-57CEE6160BF0}">
      <dgm:prSet/>
      <dgm:spPr/>
      <dgm:t>
        <a:bodyPr/>
        <a:lstStyle/>
        <a:p>
          <a:endParaRPr lang="en-US"/>
        </a:p>
      </dgm:t>
    </dgm:pt>
    <dgm:pt modelId="{8E456062-CEBC-4F3D-A955-51A13FB7E115}" type="sibTrans" cxnId="{37EF7B4D-66F8-4747-B824-57CEE6160BF0}">
      <dgm:prSet/>
      <dgm:spPr/>
      <dgm:t>
        <a:bodyPr/>
        <a:lstStyle/>
        <a:p>
          <a:endParaRPr lang="en-US"/>
        </a:p>
      </dgm:t>
    </dgm:pt>
    <dgm:pt modelId="{5C3AEEF8-C1A9-4F64-9221-A40377E336F2}">
      <dgm:prSet/>
      <dgm:spPr/>
      <dgm:t>
        <a:bodyPr/>
        <a:lstStyle/>
        <a:p>
          <a:pPr>
            <a:defRPr cap="all"/>
          </a:pPr>
          <a:r>
            <a:rPr lang="en-GB"/>
            <a:t>Time needed to fill vacancies</a:t>
          </a:r>
          <a:endParaRPr lang="en-US"/>
        </a:p>
      </dgm:t>
    </dgm:pt>
    <dgm:pt modelId="{B7697245-1222-49CD-80D4-DEE41DA57540}" type="parTrans" cxnId="{58F61246-2B30-4900-9B66-5BAFB94DFF08}">
      <dgm:prSet/>
      <dgm:spPr/>
      <dgm:t>
        <a:bodyPr/>
        <a:lstStyle/>
        <a:p>
          <a:endParaRPr lang="en-US"/>
        </a:p>
      </dgm:t>
    </dgm:pt>
    <dgm:pt modelId="{525D84B9-E831-4136-BF9C-C078A1CF24E2}" type="sibTrans" cxnId="{58F61246-2B30-4900-9B66-5BAFB94DFF08}">
      <dgm:prSet/>
      <dgm:spPr/>
      <dgm:t>
        <a:bodyPr/>
        <a:lstStyle/>
        <a:p>
          <a:endParaRPr lang="en-US"/>
        </a:p>
      </dgm:t>
    </dgm:pt>
    <dgm:pt modelId="{09C3BAA2-8EE3-41E1-9AAE-9470ECAEC3D0}">
      <dgm:prSet/>
      <dgm:spPr/>
      <dgm:t>
        <a:bodyPr/>
        <a:lstStyle/>
        <a:p>
          <a:pPr>
            <a:defRPr cap="all"/>
          </a:pPr>
          <a:r>
            <a:rPr lang="en-GB"/>
            <a:t>surveys of candidate satisfaction</a:t>
          </a:r>
          <a:endParaRPr lang="en-US"/>
        </a:p>
      </dgm:t>
    </dgm:pt>
    <dgm:pt modelId="{39EFA58B-C73E-4D6D-9E4B-F4B1520206FF}" type="parTrans" cxnId="{97960A45-6CB2-49D0-A008-BF3DD7EA929F}">
      <dgm:prSet/>
      <dgm:spPr/>
      <dgm:t>
        <a:bodyPr/>
        <a:lstStyle/>
        <a:p>
          <a:endParaRPr lang="en-US"/>
        </a:p>
      </dgm:t>
    </dgm:pt>
    <dgm:pt modelId="{AEEE2365-B0CB-44D7-856A-F9CD8B43682A}" type="sibTrans" cxnId="{97960A45-6CB2-49D0-A008-BF3DD7EA929F}">
      <dgm:prSet/>
      <dgm:spPr/>
      <dgm:t>
        <a:bodyPr/>
        <a:lstStyle/>
        <a:p>
          <a:endParaRPr lang="en-US"/>
        </a:p>
      </dgm:t>
    </dgm:pt>
    <dgm:pt modelId="{D8A62F91-C076-4C0D-B165-B44D7025820C}">
      <dgm:prSet/>
      <dgm:spPr/>
      <dgm:t>
        <a:bodyPr/>
        <a:lstStyle/>
        <a:p>
          <a:pPr>
            <a:defRPr cap="all"/>
          </a:pPr>
          <a:r>
            <a:rPr lang="en-GB"/>
            <a:t>Performance compared to recruitment objectives</a:t>
          </a:r>
          <a:endParaRPr lang="en-US"/>
        </a:p>
      </dgm:t>
    </dgm:pt>
    <dgm:pt modelId="{1DD6F45D-0544-47F2-B8A5-61A6C464C408}" type="parTrans" cxnId="{67F9D250-3A72-4925-ADEE-39A82C1109A9}">
      <dgm:prSet/>
      <dgm:spPr/>
      <dgm:t>
        <a:bodyPr/>
        <a:lstStyle/>
        <a:p>
          <a:endParaRPr lang="en-US"/>
        </a:p>
      </dgm:t>
    </dgm:pt>
    <dgm:pt modelId="{460165E0-EFA3-4696-9059-E43C49CFA38F}" type="sibTrans" cxnId="{67F9D250-3A72-4925-ADEE-39A82C1109A9}">
      <dgm:prSet/>
      <dgm:spPr/>
      <dgm:t>
        <a:bodyPr/>
        <a:lstStyle/>
        <a:p>
          <a:endParaRPr lang="en-US"/>
        </a:p>
      </dgm:t>
    </dgm:pt>
    <dgm:pt modelId="{831F4588-B939-45B4-8A6F-99CDB5DEEC5F}">
      <dgm:prSet/>
      <dgm:spPr/>
      <dgm:t>
        <a:bodyPr/>
        <a:lstStyle/>
        <a:p>
          <a:pPr>
            <a:defRPr cap="all"/>
          </a:pPr>
          <a:r>
            <a:rPr lang="en-GB"/>
            <a:t>Regularly evaluate these KPIs to determine the success of your talent acquisition initiatives.</a:t>
          </a:r>
          <a:endParaRPr lang="en-US"/>
        </a:p>
      </dgm:t>
    </dgm:pt>
    <dgm:pt modelId="{C1C237A1-F6C7-4858-827E-0FFF0861C028}" type="parTrans" cxnId="{BF14C811-ACAE-47BB-9CE9-886C1FF35652}">
      <dgm:prSet/>
      <dgm:spPr/>
      <dgm:t>
        <a:bodyPr/>
        <a:lstStyle/>
        <a:p>
          <a:endParaRPr lang="en-US"/>
        </a:p>
      </dgm:t>
    </dgm:pt>
    <dgm:pt modelId="{66985F34-D629-42C6-A48B-4D1277DD901C}" type="sibTrans" cxnId="{BF14C811-ACAE-47BB-9CE9-886C1FF35652}">
      <dgm:prSet/>
      <dgm:spPr/>
      <dgm:t>
        <a:bodyPr/>
        <a:lstStyle/>
        <a:p>
          <a:endParaRPr lang="en-US"/>
        </a:p>
      </dgm:t>
    </dgm:pt>
    <dgm:pt modelId="{DE4CB1D3-2EDB-4C4D-9401-909B210EFB7F}" type="pres">
      <dgm:prSet presAssocID="{41A465A7-98B5-4E28-A315-3A928F96FEA1}" presName="root" presStyleCnt="0">
        <dgm:presLayoutVars>
          <dgm:dir/>
          <dgm:resizeHandles val="exact"/>
        </dgm:presLayoutVars>
      </dgm:prSet>
      <dgm:spPr/>
    </dgm:pt>
    <dgm:pt modelId="{213325E3-3508-4C38-9D6F-57397C8B417A}" type="pres">
      <dgm:prSet presAssocID="{717DC787-4DA5-463E-8471-3E2843531E9A}" presName="compNode" presStyleCnt="0"/>
      <dgm:spPr/>
    </dgm:pt>
    <dgm:pt modelId="{BF2501AF-2858-464E-95BF-D3CC6AAD13D8}" type="pres">
      <dgm:prSet presAssocID="{717DC787-4DA5-463E-8471-3E2843531E9A}" presName="iconBgRect" presStyleLbl="bgShp" presStyleIdx="0" presStyleCnt="6"/>
      <dgm:spPr/>
    </dgm:pt>
    <dgm:pt modelId="{5CE3717B-D42B-450D-AC4A-39FAA0BF5566}" type="pres">
      <dgm:prSet presAssocID="{717DC787-4DA5-463E-8471-3E2843531E9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2C3E7C48-67ED-42B7-B04B-A386BEDDE3DC}" type="pres">
      <dgm:prSet presAssocID="{717DC787-4DA5-463E-8471-3E2843531E9A}" presName="spaceRect" presStyleCnt="0"/>
      <dgm:spPr/>
    </dgm:pt>
    <dgm:pt modelId="{CB6AFF68-77AD-4C96-9EA7-EEAEC3E1B238}" type="pres">
      <dgm:prSet presAssocID="{717DC787-4DA5-463E-8471-3E2843531E9A}" presName="textRect" presStyleLbl="revTx" presStyleIdx="0" presStyleCnt="6">
        <dgm:presLayoutVars>
          <dgm:chMax val="1"/>
          <dgm:chPref val="1"/>
        </dgm:presLayoutVars>
      </dgm:prSet>
      <dgm:spPr/>
    </dgm:pt>
    <dgm:pt modelId="{0AC4DB98-0017-4937-9505-74011E1CD903}" type="pres">
      <dgm:prSet presAssocID="{D8B7EB75-DFCF-4B6F-B121-A678A1DC03A6}" presName="sibTrans" presStyleCnt="0"/>
      <dgm:spPr/>
    </dgm:pt>
    <dgm:pt modelId="{5FF1AE82-1AC8-4D5F-A553-51ECD509DF47}" type="pres">
      <dgm:prSet presAssocID="{09FE251F-EDE9-42AD-A28E-8700CFF4DF86}" presName="compNode" presStyleCnt="0"/>
      <dgm:spPr/>
    </dgm:pt>
    <dgm:pt modelId="{E3CE0026-2B6E-49E1-AD4E-6E8C2336F402}" type="pres">
      <dgm:prSet presAssocID="{09FE251F-EDE9-42AD-A28E-8700CFF4DF86}" presName="iconBgRect" presStyleLbl="bgShp" presStyleIdx="1" presStyleCnt="6"/>
      <dgm:spPr/>
    </dgm:pt>
    <dgm:pt modelId="{2D91E51B-7D57-4258-884F-0B58BC676FE3}" type="pres">
      <dgm:prSet presAssocID="{09FE251F-EDE9-42AD-A28E-8700CFF4DF8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992F897-4952-45FD-B47B-4F6D6EF7B849}" type="pres">
      <dgm:prSet presAssocID="{09FE251F-EDE9-42AD-A28E-8700CFF4DF86}" presName="spaceRect" presStyleCnt="0"/>
      <dgm:spPr/>
    </dgm:pt>
    <dgm:pt modelId="{99994F0D-7D9D-4FBE-B46F-1269BEA003D6}" type="pres">
      <dgm:prSet presAssocID="{09FE251F-EDE9-42AD-A28E-8700CFF4DF86}" presName="textRect" presStyleLbl="revTx" presStyleIdx="1" presStyleCnt="6">
        <dgm:presLayoutVars>
          <dgm:chMax val="1"/>
          <dgm:chPref val="1"/>
        </dgm:presLayoutVars>
      </dgm:prSet>
      <dgm:spPr/>
    </dgm:pt>
    <dgm:pt modelId="{0BFDC99F-550C-4473-AA0C-D1840B69C21A}" type="pres">
      <dgm:prSet presAssocID="{8E456062-CEBC-4F3D-A955-51A13FB7E115}" presName="sibTrans" presStyleCnt="0"/>
      <dgm:spPr/>
    </dgm:pt>
    <dgm:pt modelId="{BF216ED3-7A27-4351-92E8-BE8E7F2CB71F}" type="pres">
      <dgm:prSet presAssocID="{5C3AEEF8-C1A9-4F64-9221-A40377E336F2}" presName="compNode" presStyleCnt="0"/>
      <dgm:spPr/>
    </dgm:pt>
    <dgm:pt modelId="{2AFB97E7-58AE-4D74-B864-B893ACD4747C}" type="pres">
      <dgm:prSet presAssocID="{5C3AEEF8-C1A9-4F64-9221-A40377E336F2}" presName="iconBgRect" presStyleLbl="bgShp" presStyleIdx="2" presStyleCnt="6"/>
      <dgm:spPr/>
    </dgm:pt>
    <dgm:pt modelId="{8B4153F1-F8DC-4D8E-8834-B77DB71F5BD8}" type="pres">
      <dgm:prSet presAssocID="{5C3AEEF8-C1A9-4F64-9221-A40377E336F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0D4CC02-D281-4B04-8ED7-1FB8EFE26E46}" type="pres">
      <dgm:prSet presAssocID="{5C3AEEF8-C1A9-4F64-9221-A40377E336F2}" presName="spaceRect" presStyleCnt="0"/>
      <dgm:spPr/>
    </dgm:pt>
    <dgm:pt modelId="{E14739D2-2A18-4D71-985C-B3FF4E153F2A}" type="pres">
      <dgm:prSet presAssocID="{5C3AEEF8-C1A9-4F64-9221-A40377E336F2}" presName="textRect" presStyleLbl="revTx" presStyleIdx="2" presStyleCnt="6">
        <dgm:presLayoutVars>
          <dgm:chMax val="1"/>
          <dgm:chPref val="1"/>
        </dgm:presLayoutVars>
      </dgm:prSet>
      <dgm:spPr/>
    </dgm:pt>
    <dgm:pt modelId="{F0519B1B-8669-45EB-864E-E267AA9F9B95}" type="pres">
      <dgm:prSet presAssocID="{525D84B9-E831-4136-BF9C-C078A1CF24E2}" presName="sibTrans" presStyleCnt="0"/>
      <dgm:spPr/>
    </dgm:pt>
    <dgm:pt modelId="{BDC03D0C-EAF2-4B5A-A995-77A95423FDED}" type="pres">
      <dgm:prSet presAssocID="{09C3BAA2-8EE3-41E1-9AAE-9470ECAEC3D0}" presName="compNode" presStyleCnt="0"/>
      <dgm:spPr/>
    </dgm:pt>
    <dgm:pt modelId="{1818A428-5DE5-4549-91A8-F40AFC2AAD59}" type="pres">
      <dgm:prSet presAssocID="{09C3BAA2-8EE3-41E1-9AAE-9470ECAEC3D0}" presName="iconBgRect" presStyleLbl="bgShp" presStyleIdx="3" presStyleCnt="6"/>
      <dgm:spPr/>
    </dgm:pt>
    <dgm:pt modelId="{1CA8D467-2EC6-4150-951E-25BA928E1B43}" type="pres">
      <dgm:prSet presAssocID="{09C3BAA2-8EE3-41E1-9AAE-9470ECAEC3D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2C697B7E-6541-4044-84E9-7D0A340CFF6B}" type="pres">
      <dgm:prSet presAssocID="{09C3BAA2-8EE3-41E1-9AAE-9470ECAEC3D0}" presName="spaceRect" presStyleCnt="0"/>
      <dgm:spPr/>
    </dgm:pt>
    <dgm:pt modelId="{2F105A86-D8A6-407C-95FD-91C1A6F670B4}" type="pres">
      <dgm:prSet presAssocID="{09C3BAA2-8EE3-41E1-9AAE-9470ECAEC3D0}" presName="textRect" presStyleLbl="revTx" presStyleIdx="3" presStyleCnt="6">
        <dgm:presLayoutVars>
          <dgm:chMax val="1"/>
          <dgm:chPref val="1"/>
        </dgm:presLayoutVars>
      </dgm:prSet>
      <dgm:spPr/>
    </dgm:pt>
    <dgm:pt modelId="{786F3671-0FAF-41ED-B60A-4278546C9909}" type="pres">
      <dgm:prSet presAssocID="{AEEE2365-B0CB-44D7-856A-F9CD8B43682A}" presName="sibTrans" presStyleCnt="0"/>
      <dgm:spPr/>
    </dgm:pt>
    <dgm:pt modelId="{117BC0B6-500C-4376-88A6-DF1B9683EDB9}" type="pres">
      <dgm:prSet presAssocID="{D8A62F91-C076-4C0D-B165-B44D7025820C}" presName="compNode" presStyleCnt="0"/>
      <dgm:spPr/>
    </dgm:pt>
    <dgm:pt modelId="{30648873-C181-4558-B4C5-D52A229AACE6}" type="pres">
      <dgm:prSet presAssocID="{D8A62F91-C076-4C0D-B165-B44D7025820C}" presName="iconBgRect" presStyleLbl="bgShp" presStyleIdx="4" presStyleCnt="6"/>
      <dgm:spPr/>
    </dgm:pt>
    <dgm:pt modelId="{FD31A863-D939-4E1E-A144-9227B2E8319D}" type="pres">
      <dgm:prSet presAssocID="{D8A62F91-C076-4C0D-B165-B44D7025820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39B8107-9A7E-4DC0-898A-DC0076810A91}" type="pres">
      <dgm:prSet presAssocID="{D8A62F91-C076-4C0D-B165-B44D7025820C}" presName="spaceRect" presStyleCnt="0"/>
      <dgm:spPr/>
    </dgm:pt>
    <dgm:pt modelId="{75209736-AD39-4175-B7EC-7059332B0FE7}" type="pres">
      <dgm:prSet presAssocID="{D8A62F91-C076-4C0D-B165-B44D7025820C}" presName="textRect" presStyleLbl="revTx" presStyleIdx="4" presStyleCnt="6">
        <dgm:presLayoutVars>
          <dgm:chMax val="1"/>
          <dgm:chPref val="1"/>
        </dgm:presLayoutVars>
      </dgm:prSet>
      <dgm:spPr/>
    </dgm:pt>
    <dgm:pt modelId="{C7D508F6-B4AC-4BAD-A3D9-981FC5F06F09}" type="pres">
      <dgm:prSet presAssocID="{460165E0-EFA3-4696-9059-E43C49CFA38F}" presName="sibTrans" presStyleCnt="0"/>
      <dgm:spPr/>
    </dgm:pt>
    <dgm:pt modelId="{59BCD598-21F4-4288-8EFA-0E9D0D80C7E3}" type="pres">
      <dgm:prSet presAssocID="{831F4588-B939-45B4-8A6F-99CDB5DEEC5F}" presName="compNode" presStyleCnt="0"/>
      <dgm:spPr/>
    </dgm:pt>
    <dgm:pt modelId="{719905B2-04EF-434F-A35A-AD693DD65766}" type="pres">
      <dgm:prSet presAssocID="{831F4588-B939-45B4-8A6F-99CDB5DEEC5F}" presName="iconBgRect" presStyleLbl="bgShp" presStyleIdx="5" presStyleCnt="6"/>
      <dgm:spPr/>
    </dgm:pt>
    <dgm:pt modelId="{241FC5D9-101C-452F-B43B-4E0A1E438A4F}" type="pres">
      <dgm:prSet presAssocID="{831F4588-B939-45B4-8A6F-99CDB5DEEC5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6EC0CD3-88D7-46C1-9824-114FE888FD26}" type="pres">
      <dgm:prSet presAssocID="{831F4588-B939-45B4-8A6F-99CDB5DEEC5F}" presName="spaceRect" presStyleCnt="0"/>
      <dgm:spPr/>
    </dgm:pt>
    <dgm:pt modelId="{A1BFDBE9-A33D-491A-920B-0E37981237F5}" type="pres">
      <dgm:prSet presAssocID="{831F4588-B939-45B4-8A6F-99CDB5DEEC5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F14C811-ACAE-47BB-9CE9-886C1FF35652}" srcId="{41A465A7-98B5-4E28-A315-3A928F96FEA1}" destId="{831F4588-B939-45B4-8A6F-99CDB5DEEC5F}" srcOrd="5" destOrd="0" parTransId="{C1C237A1-F6C7-4858-827E-0FFF0861C028}" sibTransId="{66985F34-D629-42C6-A48B-4D1277DD901C}"/>
    <dgm:cxn modelId="{C104FB1A-B37F-46AD-8383-0CBA2C96A413}" srcId="{41A465A7-98B5-4E28-A315-3A928F96FEA1}" destId="{717DC787-4DA5-463E-8471-3E2843531E9A}" srcOrd="0" destOrd="0" parTransId="{C09CA93D-87C0-4173-8300-1AE411D3F5B6}" sibTransId="{D8B7EB75-DFCF-4B6F-B121-A678A1DC03A6}"/>
    <dgm:cxn modelId="{97960A45-6CB2-49D0-A008-BF3DD7EA929F}" srcId="{41A465A7-98B5-4E28-A315-3A928F96FEA1}" destId="{09C3BAA2-8EE3-41E1-9AAE-9470ECAEC3D0}" srcOrd="3" destOrd="0" parTransId="{39EFA58B-C73E-4D6D-9E4B-F4B1520206FF}" sibTransId="{AEEE2365-B0CB-44D7-856A-F9CD8B43682A}"/>
    <dgm:cxn modelId="{58F61246-2B30-4900-9B66-5BAFB94DFF08}" srcId="{41A465A7-98B5-4E28-A315-3A928F96FEA1}" destId="{5C3AEEF8-C1A9-4F64-9221-A40377E336F2}" srcOrd="2" destOrd="0" parTransId="{B7697245-1222-49CD-80D4-DEE41DA57540}" sibTransId="{525D84B9-E831-4136-BF9C-C078A1CF24E2}"/>
    <dgm:cxn modelId="{BF1DE368-BB3F-48AA-8F0A-33EA9D21BEEC}" type="presOf" srcId="{09C3BAA2-8EE3-41E1-9AAE-9470ECAEC3D0}" destId="{2F105A86-D8A6-407C-95FD-91C1A6F670B4}" srcOrd="0" destOrd="0" presId="urn:microsoft.com/office/officeart/2018/5/layout/IconCircleLabelList"/>
    <dgm:cxn modelId="{37EF7B4D-66F8-4747-B824-57CEE6160BF0}" srcId="{41A465A7-98B5-4E28-A315-3A928F96FEA1}" destId="{09FE251F-EDE9-42AD-A28E-8700CFF4DF86}" srcOrd="1" destOrd="0" parTransId="{6193AEDD-197B-41E8-93FF-9792118B2C4E}" sibTransId="{8E456062-CEBC-4F3D-A955-51A13FB7E115}"/>
    <dgm:cxn modelId="{67F9D250-3A72-4925-ADEE-39A82C1109A9}" srcId="{41A465A7-98B5-4E28-A315-3A928F96FEA1}" destId="{D8A62F91-C076-4C0D-B165-B44D7025820C}" srcOrd="4" destOrd="0" parTransId="{1DD6F45D-0544-47F2-B8A5-61A6C464C408}" sibTransId="{460165E0-EFA3-4696-9059-E43C49CFA38F}"/>
    <dgm:cxn modelId="{1F2E2E7A-E359-4CC0-9060-E424B51BE38A}" type="presOf" srcId="{831F4588-B939-45B4-8A6F-99CDB5DEEC5F}" destId="{A1BFDBE9-A33D-491A-920B-0E37981237F5}" srcOrd="0" destOrd="0" presId="urn:microsoft.com/office/officeart/2018/5/layout/IconCircleLabelList"/>
    <dgm:cxn modelId="{B49C7C7E-8368-4D52-8621-43B0D9C72ECB}" type="presOf" srcId="{41A465A7-98B5-4E28-A315-3A928F96FEA1}" destId="{DE4CB1D3-2EDB-4C4D-9401-909B210EFB7F}" srcOrd="0" destOrd="0" presId="urn:microsoft.com/office/officeart/2018/5/layout/IconCircleLabelList"/>
    <dgm:cxn modelId="{84F0AC95-F77E-4220-B2BD-E6D0B0E8A961}" type="presOf" srcId="{D8A62F91-C076-4C0D-B165-B44D7025820C}" destId="{75209736-AD39-4175-B7EC-7059332B0FE7}" srcOrd="0" destOrd="0" presId="urn:microsoft.com/office/officeart/2018/5/layout/IconCircleLabelList"/>
    <dgm:cxn modelId="{602382A6-D614-425C-93F3-CDE13AB02A86}" type="presOf" srcId="{5C3AEEF8-C1A9-4F64-9221-A40377E336F2}" destId="{E14739D2-2A18-4D71-985C-B3FF4E153F2A}" srcOrd="0" destOrd="0" presId="urn:microsoft.com/office/officeart/2018/5/layout/IconCircleLabelList"/>
    <dgm:cxn modelId="{513571B9-87D2-423D-9978-2465A36AA01B}" type="presOf" srcId="{09FE251F-EDE9-42AD-A28E-8700CFF4DF86}" destId="{99994F0D-7D9D-4FBE-B46F-1269BEA003D6}" srcOrd="0" destOrd="0" presId="urn:microsoft.com/office/officeart/2018/5/layout/IconCircleLabelList"/>
    <dgm:cxn modelId="{727F23F1-B1AB-4C81-B0C7-AD8E9B529DE7}" type="presOf" srcId="{717DC787-4DA5-463E-8471-3E2843531E9A}" destId="{CB6AFF68-77AD-4C96-9EA7-EEAEC3E1B238}" srcOrd="0" destOrd="0" presId="urn:microsoft.com/office/officeart/2018/5/layout/IconCircleLabelList"/>
    <dgm:cxn modelId="{657C4049-BB1E-4561-B720-A9A409A2B243}" type="presParOf" srcId="{DE4CB1D3-2EDB-4C4D-9401-909B210EFB7F}" destId="{213325E3-3508-4C38-9D6F-57397C8B417A}" srcOrd="0" destOrd="0" presId="urn:microsoft.com/office/officeart/2018/5/layout/IconCircleLabelList"/>
    <dgm:cxn modelId="{11205FB4-AFCB-470A-9939-51314DC2D52C}" type="presParOf" srcId="{213325E3-3508-4C38-9D6F-57397C8B417A}" destId="{BF2501AF-2858-464E-95BF-D3CC6AAD13D8}" srcOrd="0" destOrd="0" presId="urn:microsoft.com/office/officeart/2018/5/layout/IconCircleLabelList"/>
    <dgm:cxn modelId="{85E16B70-3F47-4E5E-8255-1887BD241C0A}" type="presParOf" srcId="{213325E3-3508-4C38-9D6F-57397C8B417A}" destId="{5CE3717B-D42B-450D-AC4A-39FAA0BF5566}" srcOrd="1" destOrd="0" presId="urn:microsoft.com/office/officeart/2018/5/layout/IconCircleLabelList"/>
    <dgm:cxn modelId="{4682B032-3E09-4117-A3BE-6B2D6A4889D3}" type="presParOf" srcId="{213325E3-3508-4C38-9D6F-57397C8B417A}" destId="{2C3E7C48-67ED-42B7-B04B-A386BEDDE3DC}" srcOrd="2" destOrd="0" presId="urn:microsoft.com/office/officeart/2018/5/layout/IconCircleLabelList"/>
    <dgm:cxn modelId="{F5B17BBA-4DC8-41B6-A5CD-D20E4492FE1D}" type="presParOf" srcId="{213325E3-3508-4C38-9D6F-57397C8B417A}" destId="{CB6AFF68-77AD-4C96-9EA7-EEAEC3E1B238}" srcOrd="3" destOrd="0" presId="urn:microsoft.com/office/officeart/2018/5/layout/IconCircleLabelList"/>
    <dgm:cxn modelId="{3A7EEA2C-7CF9-42AC-8752-88DAD260D518}" type="presParOf" srcId="{DE4CB1D3-2EDB-4C4D-9401-909B210EFB7F}" destId="{0AC4DB98-0017-4937-9505-74011E1CD903}" srcOrd="1" destOrd="0" presId="urn:microsoft.com/office/officeart/2018/5/layout/IconCircleLabelList"/>
    <dgm:cxn modelId="{3E8E5429-DB80-48F4-B150-DD58CB6A22C8}" type="presParOf" srcId="{DE4CB1D3-2EDB-4C4D-9401-909B210EFB7F}" destId="{5FF1AE82-1AC8-4D5F-A553-51ECD509DF47}" srcOrd="2" destOrd="0" presId="urn:microsoft.com/office/officeart/2018/5/layout/IconCircleLabelList"/>
    <dgm:cxn modelId="{99B98788-710C-481F-9780-F05B2A99791A}" type="presParOf" srcId="{5FF1AE82-1AC8-4D5F-A553-51ECD509DF47}" destId="{E3CE0026-2B6E-49E1-AD4E-6E8C2336F402}" srcOrd="0" destOrd="0" presId="urn:microsoft.com/office/officeart/2018/5/layout/IconCircleLabelList"/>
    <dgm:cxn modelId="{02E70DBF-466C-405A-AB51-A04D79D82AA4}" type="presParOf" srcId="{5FF1AE82-1AC8-4D5F-A553-51ECD509DF47}" destId="{2D91E51B-7D57-4258-884F-0B58BC676FE3}" srcOrd="1" destOrd="0" presId="urn:microsoft.com/office/officeart/2018/5/layout/IconCircleLabelList"/>
    <dgm:cxn modelId="{89C75FD7-18DA-47DC-B579-C0FD740467E0}" type="presParOf" srcId="{5FF1AE82-1AC8-4D5F-A553-51ECD509DF47}" destId="{A992F897-4952-45FD-B47B-4F6D6EF7B849}" srcOrd="2" destOrd="0" presId="urn:microsoft.com/office/officeart/2018/5/layout/IconCircleLabelList"/>
    <dgm:cxn modelId="{028DCA02-24C9-44CF-A846-01A4643D677D}" type="presParOf" srcId="{5FF1AE82-1AC8-4D5F-A553-51ECD509DF47}" destId="{99994F0D-7D9D-4FBE-B46F-1269BEA003D6}" srcOrd="3" destOrd="0" presId="urn:microsoft.com/office/officeart/2018/5/layout/IconCircleLabelList"/>
    <dgm:cxn modelId="{2E88E752-74C1-4A52-9391-3E1971AEEC4B}" type="presParOf" srcId="{DE4CB1D3-2EDB-4C4D-9401-909B210EFB7F}" destId="{0BFDC99F-550C-4473-AA0C-D1840B69C21A}" srcOrd="3" destOrd="0" presId="urn:microsoft.com/office/officeart/2018/5/layout/IconCircleLabelList"/>
    <dgm:cxn modelId="{3C94A601-92F5-467B-AEFF-AD1248516643}" type="presParOf" srcId="{DE4CB1D3-2EDB-4C4D-9401-909B210EFB7F}" destId="{BF216ED3-7A27-4351-92E8-BE8E7F2CB71F}" srcOrd="4" destOrd="0" presId="urn:microsoft.com/office/officeart/2018/5/layout/IconCircleLabelList"/>
    <dgm:cxn modelId="{6EA5C6B7-88ED-4137-B667-EA7A048CC0DF}" type="presParOf" srcId="{BF216ED3-7A27-4351-92E8-BE8E7F2CB71F}" destId="{2AFB97E7-58AE-4D74-B864-B893ACD4747C}" srcOrd="0" destOrd="0" presId="urn:microsoft.com/office/officeart/2018/5/layout/IconCircleLabelList"/>
    <dgm:cxn modelId="{1BB571BF-5CCA-45F0-AE59-C898D817967B}" type="presParOf" srcId="{BF216ED3-7A27-4351-92E8-BE8E7F2CB71F}" destId="{8B4153F1-F8DC-4D8E-8834-B77DB71F5BD8}" srcOrd="1" destOrd="0" presId="urn:microsoft.com/office/officeart/2018/5/layout/IconCircleLabelList"/>
    <dgm:cxn modelId="{22BE8732-DEFD-44E1-93E3-1721B9B6FF99}" type="presParOf" srcId="{BF216ED3-7A27-4351-92E8-BE8E7F2CB71F}" destId="{20D4CC02-D281-4B04-8ED7-1FB8EFE26E46}" srcOrd="2" destOrd="0" presId="urn:microsoft.com/office/officeart/2018/5/layout/IconCircleLabelList"/>
    <dgm:cxn modelId="{7948E3BF-81DD-4908-9022-4E8C5556410B}" type="presParOf" srcId="{BF216ED3-7A27-4351-92E8-BE8E7F2CB71F}" destId="{E14739D2-2A18-4D71-985C-B3FF4E153F2A}" srcOrd="3" destOrd="0" presId="urn:microsoft.com/office/officeart/2018/5/layout/IconCircleLabelList"/>
    <dgm:cxn modelId="{58FE6711-1B5C-4E12-8F17-A95240F81A12}" type="presParOf" srcId="{DE4CB1D3-2EDB-4C4D-9401-909B210EFB7F}" destId="{F0519B1B-8669-45EB-864E-E267AA9F9B95}" srcOrd="5" destOrd="0" presId="urn:microsoft.com/office/officeart/2018/5/layout/IconCircleLabelList"/>
    <dgm:cxn modelId="{F9943095-8235-40F7-A3F5-9EFC7FF1D3C8}" type="presParOf" srcId="{DE4CB1D3-2EDB-4C4D-9401-909B210EFB7F}" destId="{BDC03D0C-EAF2-4B5A-A995-77A95423FDED}" srcOrd="6" destOrd="0" presId="urn:microsoft.com/office/officeart/2018/5/layout/IconCircleLabelList"/>
    <dgm:cxn modelId="{D9300094-90C1-42C1-B07D-C72630FD5B5B}" type="presParOf" srcId="{BDC03D0C-EAF2-4B5A-A995-77A95423FDED}" destId="{1818A428-5DE5-4549-91A8-F40AFC2AAD59}" srcOrd="0" destOrd="0" presId="urn:microsoft.com/office/officeart/2018/5/layout/IconCircleLabelList"/>
    <dgm:cxn modelId="{1C5AB7A5-EEBA-4EF1-9475-7FFF94016A32}" type="presParOf" srcId="{BDC03D0C-EAF2-4B5A-A995-77A95423FDED}" destId="{1CA8D467-2EC6-4150-951E-25BA928E1B43}" srcOrd="1" destOrd="0" presId="urn:microsoft.com/office/officeart/2018/5/layout/IconCircleLabelList"/>
    <dgm:cxn modelId="{E60463B6-9564-4A76-82D6-3235F87D9D18}" type="presParOf" srcId="{BDC03D0C-EAF2-4B5A-A995-77A95423FDED}" destId="{2C697B7E-6541-4044-84E9-7D0A340CFF6B}" srcOrd="2" destOrd="0" presId="urn:microsoft.com/office/officeart/2018/5/layout/IconCircleLabelList"/>
    <dgm:cxn modelId="{44BC8DAA-2945-430C-A40B-2E1BD594A75A}" type="presParOf" srcId="{BDC03D0C-EAF2-4B5A-A995-77A95423FDED}" destId="{2F105A86-D8A6-407C-95FD-91C1A6F670B4}" srcOrd="3" destOrd="0" presId="urn:microsoft.com/office/officeart/2018/5/layout/IconCircleLabelList"/>
    <dgm:cxn modelId="{F4D26C75-6488-4EAD-9D07-EEC0C54F0F45}" type="presParOf" srcId="{DE4CB1D3-2EDB-4C4D-9401-909B210EFB7F}" destId="{786F3671-0FAF-41ED-B60A-4278546C9909}" srcOrd="7" destOrd="0" presId="urn:microsoft.com/office/officeart/2018/5/layout/IconCircleLabelList"/>
    <dgm:cxn modelId="{77A3CFA5-BD01-4824-80CE-132089A04392}" type="presParOf" srcId="{DE4CB1D3-2EDB-4C4D-9401-909B210EFB7F}" destId="{117BC0B6-500C-4376-88A6-DF1B9683EDB9}" srcOrd="8" destOrd="0" presId="urn:microsoft.com/office/officeart/2018/5/layout/IconCircleLabelList"/>
    <dgm:cxn modelId="{94907409-EBD9-4043-8602-0DF1EC2A826B}" type="presParOf" srcId="{117BC0B6-500C-4376-88A6-DF1B9683EDB9}" destId="{30648873-C181-4558-B4C5-D52A229AACE6}" srcOrd="0" destOrd="0" presId="urn:microsoft.com/office/officeart/2018/5/layout/IconCircleLabelList"/>
    <dgm:cxn modelId="{82241D38-9C57-4F20-B43C-9C0A84BC61EF}" type="presParOf" srcId="{117BC0B6-500C-4376-88A6-DF1B9683EDB9}" destId="{FD31A863-D939-4E1E-A144-9227B2E8319D}" srcOrd="1" destOrd="0" presId="urn:microsoft.com/office/officeart/2018/5/layout/IconCircleLabelList"/>
    <dgm:cxn modelId="{F7FC058F-E632-486F-BAF9-27A4280472E0}" type="presParOf" srcId="{117BC0B6-500C-4376-88A6-DF1B9683EDB9}" destId="{539B8107-9A7E-4DC0-898A-DC0076810A91}" srcOrd="2" destOrd="0" presId="urn:microsoft.com/office/officeart/2018/5/layout/IconCircleLabelList"/>
    <dgm:cxn modelId="{D59BF775-B809-43F9-8AEF-8602F02F762D}" type="presParOf" srcId="{117BC0B6-500C-4376-88A6-DF1B9683EDB9}" destId="{75209736-AD39-4175-B7EC-7059332B0FE7}" srcOrd="3" destOrd="0" presId="urn:microsoft.com/office/officeart/2018/5/layout/IconCircleLabelList"/>
    <dgm:cxn modelId="{CD784CC7-EC24-4B29-8A40-E1391EAB789A}" type="presParOf" srcId="{DE4CB1D3-2EDB-4C4D-9401-909B210EFB7F}" destId="{C7D508F6-B4AC-4BAD-A3D9-981FC5F06F09}" srcOrd="9" destOrd="0" presId="urn:microsoft.com/office/officeart/2018/5/layout/IconCircleLabelList"/>
    <dgm:cxn modelId="{FDA54D7D-4549-4FA9-B0B3-02A707920EC8}" type="presParOf" srcId="{DE4CB1D3-2EDB-4C4D-9401-909B210EFB7F}" destId="{59BCD598-21F4-4288-8EFA-0E9D0D80C7E3}" srcOrd="10" destOrd="0" presId="urn:microsoft.com/office/officeart/2018/5/layout/IconCircleLabelList"/>
    <dgm:cxn modelId="{F55AE95F-5CD3-40E7-96B0-1B8DF68B2096}" type="presParOf" srcId="{59BCD598-21F4-4288-8EFA-0E9D0D80C7E3}" destId="{719905B2-04EF-434F-A35A-AD693DD65766}" srcOrd="0" destOrd="0" presId="urn:microsoft.com/office/officeart/2018/5/layout/IconCircleLabelList"/>
    <dgm:cxn modelId="{EC45C2FD-CC4E-44C3-BC92-375A9976E324}" type="presParOf" srcId="{59BCD598-21F4-4288-8EFA-0E9D0D80C7E3}" destId="{241FC5D9-101C-452F-B43B-4E0A1E438A4F}" srcOrd="1" destOrd="0" presId="urn:microsoft.com/office/officeart/2018/5/layout/IconCircleLabelList"/>
    <dgm:cxn modelId="{4B85A2DB-A4B8-4178-839D-D86DB4801DA0}" type="presParOf" srcId="{59BCD598-21F4-4288-8EFA-0E9D0D80C7E3}" destId="{66EC0CD3-88D7-46C1-9824-114FE888FD26}" srcOrd="2" destOrd="0" presId="urn:microsoft.com/office/officeart/2018/5/layout/IconCircleLabelList"/>
    <dgm:cxn modelId="{6F2F867E-6B30-4E6D-AC1F-2C9F62F40015}" type="presParOf" srcId="{59BCD598-21F4-4288-8EFA-0E9D0D80C7E3}" destId="{A1BFDBE9-A33D-491A-920B-0E37981237F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2501AF-2858-464E-95BF-D3CC6AAD13D8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E3717B-D42B-450D-AC4A-39FAA0BF5566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AFF68-77AD-4C96-9EA7-EEAEC3E1B238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following are some examples of key performance indicators (KPIs) for success:</a:t>
          </a:r>
          <a:endParaRPr lang="en-US" sz="1100" kern="1200"/>
        </a:p>
      </dsp:txBody>
      <dsp:txXfrm>
        <a:off x="578678" y="1313725"/>
        <a:ext cx="1641796" cy="656718"/>
      </dsp:txXfrm>
    </dsp:sp>
    <dsp:sp modelId="{E3CE0026-2B6E-49E1-AD4E-6E8C2336F402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91E51B-7D57-4258-884F-0B58BC676FE3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94F0D-7D9D-4FBE-B46F-1269BEA003D6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Retention rates for employees</a:t>
          </a:r>
          <a:endParaRPr lang="en-US" sz="1100" kern="1200"/>
        </a:p>
      </dsp:txBody>
      <dsp:txXfrm>
        <a:off x="2507790" y="1313725"/>
        <a:ext cx="1641796" cy="656718"/>
      </dsp:txXfrm>
    </dsp:sp>
    <dsp:sp modelId="{2AFB97E7-58AE-4D74-B864-B893ACD4747C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4153F1-F8DC-4D8E-8834-B77DB71F5BD8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4739D2-2A18-4D71-985C-B3FF4E153F2A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Time needed to fill vacancies</a:t>
          </a:r>
          <a:endParaRPr lang="en-US" sz="1100" kern="1200"/>
        </a:p>
      </dsp:txBody>
      <dsp:txXfrm>
        <a:off x="4436901" y="1313725"/>
        <a:ext cx="1641796" cy="656718"/>
      </dsp:txXfrm>
    </dsp:sp>
    <dsp:sp modelId="{1818A428-5DE5-4549-91A8-F40AFC2AAD59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A8D467-2EC6-4150-951E-25BA928E1B43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05A86-D8A6-407C-95FD-91C1A6F670B4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surveys of candidate satisfaction</a:t>
          </a:r>
          <a:endParaRPr lang="en-US" sz="1100" kern="1200"/>
        </a:p>
      </dsp:txBody>
      <dsp:txXfrm>
        <a:off x="6366012" y="1313725"/>
        <a:ext cx="1641796" cy="656718"/>
      </dsp:txXfrm>
    </dsp:sp>
    <dsp:sp modelId="{30648873-C181-4558-B4C5-D52A229AACE6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31A863-D939-4E1E-A144-9227B2E8319D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09736-AD39-4175-B7EC-7059332B0FE7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Performance compared to recruitment objectives</a:t>
          </a:r>
          <a:endParaRPr lang="en-US" sz="1100" kern="1200"/>
        </a:p>
      </dsp:txBody>
      <dsp:txXfrm>
        <a:off x="8295124" y="1313725"/>
        <a:ext cx="1641796" cy="656718"/>
      </dsp:txXfrm>
    </dsp:sp>
    <dsp:sp modelId="{719905B2-04EF-434F-A35A-AD693DD65766}">
      <dsp:nvSpPr>
        <dsp:cNvPr id="0" name=""/>
        <dsp:cNvSpPr/>
      </dsp:nvSpPr>
      <dsp:spPr>
        <a:xfrm>
          <a:off x="4757051" y="2380893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1FC5D9-101C-452F-B43B-4E0A1E438A4F}">
      <dsp:nvSpPr>
        <dsp:cNvPr id="0" name=""/>
        <dsp:cNvSpPr/>
      </dsp:nvSpPr>
      <dsp:spPr>
        <a:xfrm>
          <a:off x="4970485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FDBE9-A33D-491A-920B-0E37981237F5}">
      <dsp:nvSpPr>
        <dsp:cNvPr id="0" name=""/>
        <dsp:cNvSpPr/>
      </dsp:nvSpPr>
      <dsp:spPr>
        <a:xfrm>
          <a:off x="443690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Regularly evaluate these KPIs to determine the success of your talent acquisition initiatives.</a:t>
          </a:r>
          <a:endParaRPr lang="en-US" sz="1100" kern="1200"/>
        </a:p>
      </dsp:txBody>
      <dsp:txXfrm>
        <a:off x="4436901" y="3694331"/>
        <a:ext cx="1641796" cy="656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6C734-CA9F-406F-940A-F7BA565432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ABF9E-E844-687C-9195-27F93FAE35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FB835-4B83-7977-A027-F0B260A4A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125B92-7961-D310-CC9E-7851C65A9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F0512-F0C7-E65E-5BFE-F713C9F45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147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F04B4-AA21-6F1C-C3D1-6DDCAE616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D59F6-3ECA-C4A9-9493-3057FD861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4202F-F362-AF63-104D-AB893ED7B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4A1282-700E-5F8A-F4FA-C163170D4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4606D5-30AD-ADD5-2000-C87EBAF2A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343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ACAA8-62DC-0A56-D86C-185D2A8D7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AD8B43-199D-DB80-237E-F29E1EBA86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1EFCA-2F15-3251-9E42-0F11362FB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0429D0-C719-7658-1F53-D9A0ECC88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89E04-8938-9F76-E51B-EA5A7BDBC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012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162DB-B46F-0958-3FFE-7B1DA0F7D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DBF13-5FFB-4CDA-DF03-F578B659C5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B570D1-7DFD-32FC-86AF-E9E4B4AFE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2D17DE-B9D3-E528-30AB-1429319C3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31C298-B093-76A9-1A77-AFEA58621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EB6999-D1B4-E443-BCBC-988A6027A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64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E2367-E797-CE1F-B53E-404F84624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9F9DCC-6124-8E3B-385F-ADBE04B0A1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7E9177-136C-6FAD-279F-DD1CAB6420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763BAD-3268-DCD6-7DA7-E0E174A2C1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7FCD47-680A-BE93-9E99-BD6513F7F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A98E1A-99DD-03C8-79CF-F5E5F1496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B6FE01-1073-61F7-BAE3-714F1AE78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896FD2-B037-96F0-AD5A-23999E40B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270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FD679-C0A7-5526-CA46-F921EAF05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D705EB-CFBF-1C43-DB5B-AA6C58ABF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246AF3-07A6-0393-9511-A21E9BD04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5157A2-AFFF-12E1-352A-BA22D9E6E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696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4BF3B4-9D9C-00E6-CEE3-7A2229FB4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433458-D086-5228-750B-B68F04E95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FD75E1-21DB-BB2E-DC50-BC294B44C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494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2F0F3-961F-FCEB-3CFF-E2D5666FF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D74FA-7511-A0AB-CCF0-BDAF05FC5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6C1715-5B94-73AD-DFDB-6F2017B6B3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E186C6-13B2-6E2A-063D-5FD466A46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A3DCF4-02A4-4D92-1F4B-3FF105AD2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6A60CE-E23A-1FA8-7228-2A8009181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330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7EFEC-F2A8-4696-96B3-7F032FDD8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5296D0-8C8B-8D24-F1B8-D29E8CBD94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40F601-28D8-6F52-0936-A49130859B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04C73A-4683-5E5B-7924-D0185178D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7DB91-D09C-F263-C987-4D2125587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94FFAA-3FFA-035C-2EF0-34E05BFEC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50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59EE2-4037-6BC8-0A5E-51C654DD3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D5E629-116D-B51A-4992-353C489669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D1A18-7737-EF59-BFBB-F34DF50D5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4DC265-BD2C-A992-59D3-928FE31EE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958BC-FEE7-5BD3-0257-58F16F1EF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DAC6E3-F84E-CA6B-ECDC-CCD5322DB2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D89C18-D552-9473-6D57-0102CD3828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C137A-4C20-DA67-8A91-9ADD5012B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99420-B868-97CD-AE6C-E4853DEA7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1D3D5-DEA6-58A9-F8E9-90FAFAC6F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093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0D053B-F189-57A4-3542-7882294DE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F3FEC8-15B6-8901-5B86-11F543126E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1406E-618C-857D-A2EC-C50E93910E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7893AF-197C-4824-AF29-87E3FA01C384}" type="datetimeFigureOut">
              <a:rPr lang="en-GB" smtClean="0"/>
              <a:t>03/09/2023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E28D8B-1CD3-3577-3E38-1F5ADEACD2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73AEBF-E2CC-57FC-304A-530BFA2111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5D0D53-3CDC-4DCC-8A56-91E163064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451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uk.indeed.com/career-advice/career-development/measure-success-at-work" TargetMode="External"/><Relationship Id="rId3" Type="http://schemas.openxmlformats.org/officeDocument/2006/relationships/hyperlink" Target="https://www.saviom.com/blog/how-to-plan-for-short-term-and-long-term-talent-acquisition-strategy/" TargetMode="External"/><Relationship Id="rId7" Type="http://schemas.openxmlformats.org/officeDocument/2006/relationships/hyperlink" Target="https://uk.indeed.com/career-advice/career-development/work-challenges" TargetMode="External"/><Relationship Id="rId2" Type="http://schemas.openxmlformats.org/officeDocument/2006/relationships/hyperlink" Target="https://www.reportlinker.com/market-report/Hospitality/501857/Hospitality?term=Hospitality%20sector&amp;matchtype=p&amp;loc_interest=188&amp;loc_physical=188&amp;utm_term=Hospitality%20sector&amp;utm_source=microsoft_ads&amp;utm_medium=paid_ads&amp;utm_campaign=ppc&amp;utm_content=transactionnel-ms&amp;utm_group=standard&amp;hsa_acc=F1331PFH&amp;hsa_cam=419064383&amp;hsa_grp=1293026086310190&amp;hsa_ad=&amp;hsa_src=o&amp;hsa_tgt=kwd-80814363733464:loc-188&amp;hsa_kw=Hospitality%20sector&amp;hsa_mt=p&amp;hsa_net=adwords&amp;hsa_ver=3&amp;msclkid=b6597dba1e6110311919194ea71bbe1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advisor/business/what-is-talent-acquisition/" TargetMode="External"/><Relationship Id="rId5" Type="http://schemas.openxmlformats.org/officeDocument/2006/relationships/hyperlink" Target="https://www.aihr.com/blog/non-monetary-incentives/" TargetMode="External"/><Relationship Id="rId4" Type="http://schemas.openxmlformats.org/officeDocument/2006/relationships/hyperlink" Target="https://www.forbes.com/advisor/business/monetary-incentives/" TargetMode="External"/><Relationship Id="rId9" Type="http://schemas.openxmlformats.org/officeDocument/2006/relationships/hyperlink" Target="https://www.bbc.co.uk/news/business-5781777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9FA183-1C45-CD63-77EE-5EFD962E37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2571" y="702885"/>
            <a:ext cx="4425962" cy="2387600"/>
          </a:xfrm>
        </p:spPr>
        <p:txBody>
          <a:bodyPr>
            <a:normAutofit/>
          </a:bodyPr>
          <a:lstStyle/>
          <a:p>
            <a:pPr algn="l"/>
            <a:r>
              <a:rPr lang="en-GB" u="sng" dirty="0"/>
              <a:t>Managing People A1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871CBF-A953-065D-BE5C-A08A2DED79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87" y="3166043"/>
            <a:ext cx="4425962" cy="1655762"/>
          </a:xfrm>
        </p:spPr>
        <p:txBody>
          <a:bodyPr>
            <a:normAutofit/>
          </a:bodyPr>
          <a:lstStyle/>
          <a:p>
            <a:pPr algn="l"/>
            <a:r>
              <a:rPr lang="en-GB" b="1" dirty="0" err="1"/>
              <a:t>Name:Cristian</a:t>
            </a:r>
            <a:r>
              <a:rPr lang="en-GB" b="1" dirty="0"/>
              <a:t> </a:t>
            </a:r>
            <a:r>
              <a:rPr lang="en-GB" b="1" dirty="0" err="1"/>
              <a:t>Lupu</a:t>
            </a:r>
            <a:endParaRPr lang="en-GB" b="1" dirty="0"/>
          </a:p>
          <a:p>
            <a:pPr algn="l"/>
            <a:r>
              <a:rPr lang="en-GB" b="1" dirty="0"/>
              <a:t>ID number: 2112677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6B2E749C-252F-E083-DDE2-B4AFA5EDF6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69" r="17113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19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8460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8C60E-339E-CDCC-6414-3FAB6FF8F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u="sng" dirty="0"/>
              <a:t>Introduction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890C4676-AC68-EF6B-8203-B5D8BF6979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1A107-C31A-F2E5-B1C9-A65E427D2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0563" y="1442905"/>
            <a:ext cx="5458838" cy="41925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hospitality sector in the UK has had severe labour shortages in recent years, which has affected business executives' confidence.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According to the most recent UK Hospitality Future Shock Report, which </a:t>
            </a:r>
            <a:r>
              <a:rPr lang="en-GB" dirty="0" err="1"/>
              <a:t>NielsenIQ</a:t>
            </a:r>
            <a:r>
              <a:rPr lang="en-GB" dirty="0"/>
              <a:t> produced in collaboration with CGA, 60% of business executives no longer have faith in hiring.</a:t>
            </a:r>
          </a:p>
        </p:txBody>
      </p:sp>
    </p:spTree>
    <p:extLst>
      <p:ext uri="{BB962C8B-B14F-4D97-AF65-F5344CB8AC3E}">
        <p14:creationId xmlns:p14="http://schemas.microsoft.com/office/powerpoint/2010/main" val="2446756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0E9037-578A-374B-73FB-D0FD4C24C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u="sng" dirty="0"/>
              <a:t>Short Term Talent Acquisition Strategies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64C460E9-47B9-11EB-B91E-72B930EE3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AE33C-7ABD-3BB8-1F91-D3988BA59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/>
              <a:t>Referral Initiatives</a:t>
            </a:r>
          </a:p>
          <a:p>
            <a:pPr marL="0" indent="0">
              <a:buNone/>
            </a:pPr>
            <a:r>
              <a:rPr lang="en-GB" sz="1800"/>
              <a:t>Encourage staff members to recommend colleagues and acquaintances who may be considering careers in the restaurant business. Offer incentives or bonuses for effective referrals.</a:t>
            </a:r>
          </a:p>
          <a:p>
            <a:pPr marL="0" indent="0">
              <a:buNone/>
            </a:pPr>
            <a:r>
              <a:rPr lang="en-GB" sz="1800" b="1"/>
              <a:t>Temporary Employment Services</a:t>
            </a:r>
          </a:p>
          <a:p>
            <a:pPr marL="0" indent="0">
              <a:buNone/>
            </a:pPr>
            <a:r>
              <a:rPr lang="en-GB" sz="1800"/>
              <a:t>When there are sudden shortages, work with reliable staffing firms to rapidly acquire temporary workers. In times of high demand, this helps sustain service levels.</a:t>
            </a:r>
          </a:p>
          <a:p>
            <a:pPr marL="0" indent="0">
              <a:buNone/>
            </a:pPr>
            <a:r>
              <a:rPr lang="en-GB" sz="1800" b="1"/>
              <a:t>Internship initiatives</a:t>
            </a:r>
          </a:p>
          <a:p>
            <a:pPr marL="0" indent="0">
              <a:buNone/>
            </a:pPr>
            <a:r>
              <a:rPr lang="en-GB" sz="1800"/>
              <a:t>Offer internships in conjunction with regional culinary or hospitality institutes. This gives pupils practical experience and may help develop new talent.</a:t>
            </a:r>
          </a:p>
        </p:txBody>
      </p:sp>
    </p:spTree>
    <p:extLst>
      <p:ext uri="{BB962C8B-B14F-4D97-AF65-F5344CB8AC3E}">
        <p14:creationId xmlns:p14="http://schemas.microsoft.com/office/powerpoint/2010/main" val="2616549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06F9B3-5551-FF64-4AA1-FB79C027B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u="sng" dirty="0"/>
              <a:t>Long Term Talent Acquisition Strategies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Briefcase">
            <a:extLst>
              <a:ext uri="{FF2B5EF4-FFF2-40B4-BE49-F238E27FC236}">
                <a16:creationId xmlns:a16="http://schemas.microsoft.com/office/drawing/2014/main" id="{0168D514-2742-C07D-91E6-9B303E69DC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88FE0-7EBE-1149-1DE9-A1F8ABDFE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/>
              <a:t>Programmes for Apprenticeship</a:t>
            </a:r>
          </a:p>
          <a:p>
            <a:pPr marL="0" indent="0">
              <a:buNone/>
            </a:pPr>
            <a:r>
              <a:rPr lang="en-GB" sz="1800"/>
              <a:t>For anyone interested in a career in hospitality, provide structured apprenticeship programmes. This strategy fosters talent from an early age and fosters loyalty.</a:t>
            </a:r>
          </a:p>
          <a:p>
            <a:pPr marL="0" indent="0">
              <a:buNone/>
            </a:pPr>
            <a:r>
              <a:rPr lang="en-GB" sz="1800" b="1"/>
              <a:t>Development of a Career Path</a:t>
            </a:r>
          </a:p>
          <a:p>
            <a:pPr marL="0" indent="0">
              <a:buNone/>
            </a:pPr>
            <a:r>
              <a:rPr lang="en-GB" sz="1800"/>
              <a:t>Within the restaurant company, provide a defined framework for professional growth. Provide employees with training, guidance, and chances to grow their careers.</a:t>
            </a:r>
          </a:p>
          <a:p>
            <a:pPr marL="0" indent="0">
              <a:buNone/>
            </a:pPr>
            <a:r>
              <a:rPr lang="en-GB" sz="1800" b="1"/>
              <a:t>Employment Image</a:t>
            </a:r>
          </a:p>
          <a:p>
            <a:pPr marL="0" indent="0">
              <a:buNone/>
            </a:pPr>
            <a:r>
              <a:rPr lang="en-GB" sz="1800"/>
              <a:t>Make an investment in enhancing your employer brand. To draw talent, emphasise the restaurant group's distinct culture, ideals, and advantages.</a:t>
            </a:r>
          </a:p>
        </p:txBody>
      </p:sp>
    </p:spTree>
    <p:extLst>
      <p:ext uri="{BB962C8B-B14F-4D97-AF65-F5344CB8AC3E}">
        <p14:creationId xmlns:p14="http://schemas.microsoft.com/office/powerpoint/2010/main" val="3469020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4F271-3AFC-4149-AA39-51D1550EC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</a:rPr>
              <a:t>Monetary Incentive Methods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734D3-F446-EB68-6141-593CB4938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Welcome Bonuses</a:t>
            </a:r>
          </a:p>
          <a:p>
            <a:pPr marL="0" indent="0">
              <a:buNone/>
            </a:pPr>
            <a:r>
              <a:rPr lang="en-GB" sz="2400" dirty="0"/>
              <a:t>For example ,as a financial thank you for choosing to work with your restaurant business, provide new hires sign-on bonuses. This may draw in candidates who are weighing their options.</a:t>
            </a:r>
          </a:p>
          <a:p>
            <a:pPr marL="0" indent="0">
              <a:buNone/>
            </a:pPr>
            <a:r>
              <a:rPr lang="en-GB" sz="2400" b="1" dirty="0"/>
              <a:t>Bonuses Based on Performance</a:t>
            </a:r>
          </a:p>
          <a:p>
            <a:pPr marL="0" indent="0">
              <a:buNone/>
            </a:pPr>
            <a:r>
              <a:rPr lang="en-GB" sz="2400" dirty="0"/>
              <a:t>Implement performance-based rewards linked to reaching particular targets or objectives. Employees are encouraged by this to achieve in their jobs and support the company's growth.</a:t>
            </a:r>
          </a:p>
        </p:txBody>
      </p:sp>
    </p:spTree>
    <p:extLst>
      <p:ext uri="{BB962C8B-B14F-4D97-AF65-F5344CB8AC3E}">
        <p14:creationId xmlns:p14="http://schemas.microsoft.com/office/powerpoint/2010/main" val="2606224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2C145-60AB-8296-E511-97E590495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u="sng" dirty="0"/>
              <a:t>Non-Monetary Incentive Methods</a:t>
            </a:r>
          </a:p>
        </p:txBody>
      </p:sp>
      <p:sp>
        <p:nvSpPr>
          <p:cNvPr id="21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2" name="Graphic 6" descr="Recruitment Management">
            <a:extLst>
              <a:ext uri="{FF2B5EF4-FFF2-40B4-BE49-F238E27FC236}">
                <a16:creationId xmlns:a16="http://schemas.microsoft.com/office/drawing/2014/main" id="{929BAAD5-46E6-2A3D-EEBE-44908504F4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09441-B231-A671-0609-56B1E54A6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/>
              <a:t>Flexible Workdays</a:t>
            </a:r>
          </a:p>
          <a:p>
            <a:pPr marL="0" indent="0">
              <a:buNone/>
            </a:pPr>
            <a:r>
              <a:rPr lang="en-GB" sz="2200"/>
              <a:t>Allow employees to select their own shifts or hours of work. The restaurant company becomes a more desirable place to work as a result of this accommodation, which enhances work-life balance.</a:t>
            </a:r>
          </a:p>
          <a:p>
            <a:pPr marL="0" indent="0">
              <a:buNone/>
            </a:pPr>
            <a:r>
              <a:rPr lang="en-GB" sz="2200" b="1"/>
              <a:t>Progression in the Workplace</a:t>
            </a:r>
          </a:p>
          <a:p>
            <a:pPr marL="0" indent="0">
              <a:buNone/>
            </a:pPr>
            <a:r>
              <a:rPr lang="en-GB" sz="2200"/>
              <a:t>Provide opportunity for continued development and training. This indicates a dedication to employees' professional development and advancement, boosting job happiness.</a:t>
            </a:r>
          </a:p>
        </p:txBody>
      </p:sp>
    </p:spTree>
    <p:extLst>
      <p:ext uri="{BB962C8B-B14F-4D97-AF65-F5344CB8AC3E}">
        <p14:creationId xmlns:p14="http://schemas.microsoft.com/office/powerpoint/2010/main" val="189635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7D180-4495-12C3-C976-A383FF434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u="sng" dirty="0"/>
              <a:t>The impact of talent acquisition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21EC6-88B2-C23A-E24A-DD5A7103C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In order to prevent personnel shortages, provide a stable workforce, and ultimately increase corporate confidence, effective talent acquisition techniques are essential. The restaurant group's long-term viability is aided by these tactics.</a:t>
            </a:r>
          </a:p>
        </p:txBody>
      </p:sp>
    </p:spTree>
    <p:extLst>
      <p:ext uri="{BB962C8B-B14F-4D97-AF65-F5344CB8AC3E}">
        <p14:creationId xmlns:p14="http://schemas.microsoft.com/office/powerpoint/2010/main" val="32894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B871EB-6505-2307-257E-8D3369D89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u="sng" dirty="0"/>
              <a:t>Challenges and considerations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B98E9-7F23-518A-2375-01E711B99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While these tactics work, there are still obstacles to take into account, such tightened budgets, a skills shortage, and shifting market dynamics. It's crucial to maintain the adaptability and agility in the face of these difficulties.</a:t>
            </a:r>
          </a:p>
        </p:txBody>
      </p:sp>
    </p:spTree>
    <p:extLst>
      <p:ext uri="{BB962C8B-B14F-4D97-AF65-F5344CB8AC3E}">
        <p14:creationId xmlns:p14="http://schemas.microsoft.com/office/powerpoint/2010/main" val="23324549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4D1352-C608-69F6-549F-9D51283F3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u="sng" dirty="0">
                <a:solidFill>
                  <a:srgbClr val="FFFFFF"/>
                </a:solidFill>
              </a:rPr>
              <a:t>Measuring Success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3F6434-243B-C20F-C946-4E67CB5A2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591575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1465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78C31-BD88-6BE9-7114-B4B192FC4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 u="sng" dirty="0"/>
              <a:t>Conclusion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B33FA-5CAE-C6AD-4ADC-9F60769AC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59" y="1648870"/>
            <a:ext cx="5371311" cy="3560260"/>
          </a:xfrm>
        </p:spPr>
        <p:txBody>
          <a:bodyPr anchor="ctr">
            <a:normAutofit/>
          </a:bodyPr>
          <a:lstStyle/>
          <a:p>
            <a:r>
              <a:rPr lang="en-GB" sz="1900" dirty="0"/>
              <a:t>In conclusion, given the ongoing labour shortages and waning business confidence in the UK hospitality industry, talent acquisition is crucial for the future of our restaurant group.</a:t>
            </a:r>
            <a:br>
              <a:rPr lang="en-GB" sz="1900" dirty="0"/>
            </a:br>
            <a:br>
              <a:rPr lang="en-GB" sz="1900" dirty="0"/>
            </a:br>
            <a:br>
              <a:rPr lang="en-GB" sz="1900" dirty="0"/>
            </a:br>
            <a:r>
              <a:rPr lang="en-GB" sz="1900" dirty="0"/>
              <a:t>I have investigated a wide variety of talent acquisition tactics, combining short-term measures like referral programmes, temporary staffing companies, and internships with long-term initiatives like apprenticeship programmes, career path development, and strong employer branding.</a:t>
            </a:r>
          </a:p>
        </p:txBody>
      </p:sp>
    </p:spTree>
    <p:extLst>
      <p:ext uri="{BB962C8B-B14F-4D97-AF65-F5344CB8AC3E}">
        <p14:creationId xmlns:p14="http://schemas.microsoft.com/office/powerpoint/2010/main" val="658983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588D1-4EA9-76B4-85DA-295E5D8E3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49697-6CF6-7629-C8AE-80DE7D6C32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hlinkClick r:id="rId2"/>
              </a:rPr>
              <a:t>https://www.reportlinker.com/market-report/Hospitality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>
                <a:hlinkClick r:id="rId3"/>
              </a:rPr>
              <a:t>https://www.saviom.com/blog/how-to-plan-for-short-term-and-long-term-talent-acquisition-strategy/</a:t>
            </a:r>
            <a:br>
              <a:rPr lang="en-GB" dirty="0"/>
            </a:br>
            <a:br>
              <a:rPr lang="en-GB" dirty="0"/>
            </a:br>
            <a:r>
              <a:rPr lang="en-GB" dirty="0">
                <a:hlinkClick r:id="rId4"/>
              </a:rPr>
              <a:t>https://www.forbes.com/advisor/business/monetary-incentives/</a:t>
            </a:r>
            <a:br>
              <a:rPr lang="en-GB" dirty="0"/>
            </a:br>
            <a:br>
              <a:rPr lang="en-GB" dirty="0"/>
            </a:br>
            <a:r>
              <a:rPr lang="en-GB" dirty="0">
                <a:hlinkClick r:id="rId5"/>
              </a:rPr>
              <a:t>https://www.aihr.com/blog/non-monetary-incentives/</a:t>
            </a:r>
            <a:br>
              <a:rPr lang="en-GB" dirty="0"/>
            </a:br>
            <a:br>
              <a:rPr lang="en-GB" dirty="0"/>
            </a:br>
            <a:r>
              <a:rPr lang="en-GB" dirty="0">
                <a:hlinkClick r:id="rId6"/>
              </a:rPr>
              <a:t>https://www.forbes.com/advisor/business/what-is-talent-acquisition/</a:t>
            </a:r>
            <a:br>
              <a:rPr lang="en-GB" dirty="0"/>
            </a:br>
            <a:br>
              <a:rPr lang="en-GB" dirty="0"/>
            </a:br>
            <a:r>
              <a:rPr lang="en-GB" dirty="0">
                <a:hlinkClick r:id="rId7"/>
              </a:rPr>
              <a:t>https://uk.indeed.com/career-advice/career-development/work-challenges</a:t>
            </a:r>
            <a:br>
              <a:rPr lang="en-GB" dirty="0"/>
            </a:br>
            <a:br>
              <a:rPr lang="en-GB" dirty="0"/>
            </a:br>
            <a:r>
              <a:rPr lang="en-GB" dirty="0">
                <a:hlinkClick r:id="rId8"/>
              </a:rPr>
              <a:t>https://uk.indeed.com/career-advice/career-development/measure-success-at-work</a:t>
            </a:r>
            <a:br>
              <a:rPr lang="en-GB" dirty="0"/>
            </a:br>
            <a:br>
              <a:rPr lang="en-GB" dirty="0"/>
            </a:br>
            <a:r>
              <a:rPr lang="en-GB" dirty="0">
                <a:hlinkClick r:id="rId9"/>
              </a:rPr>
              <a:t>https://www.bbc.co.uk/news/business-57817775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3023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5F208D7957364183C16DD5C1D1F56A" ma:contentTypeVersion="13" ma:contentTypeDescription="Create a new document." ma:contentTypeScope="" ma:versionID="432bd312b9a79a4946c4de220ff6f3f3">
  <xsd:schema xmlns:xsd="http://www.w3.org/2001/XMLSchema" xmlns:xs="http://www.w3.org/2001/XMLSchema" xmlns:p="http://schemas.microsoft.com/office/2006/metadata/properties" xmlns:ns3="d3216a23-1c99-421b-9e5f-e9c5f8151518" xmlns:ns4="00d503f3-d661-4ab3-824e-5368901a8e4f" targetNamespace="http://schemas.microsoft.com/office/2006/metadata/properties" ma:root="true" ma:fieldsID="9cc3cd0f2c7b2e76a82f485e3a9dca94" ns3:_="" ns4:_="">
    <xsd:import namespace="d3216a23-1c99-421b-9e5f-e9c5f8151518"/>
    <xsd:import namespace="00d503f3-d661-4ab3-824e-5368901a8e4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3216a23-1c99-421b-9e5f-e9c5f815151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d503f3-d661-4ab3-824e-5368901a8e4f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3216a23-1c99-421b-9e5f-e9c5f8151518" xsi:nil="true"/>
  </documentManagement>
</p:properties>
</file>

<file path=customXml/itemProps1.xml><?xml version="1.0" encoding="utf-8"?>
<ds:datastoreItem xmlns:ds="http://schemas.openxmlformats.org/officeDocument/2006/customXml" ds:itemID="{51544EC2-381F-4115-9169-AC8056DA2A3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3216a23-1c99-421b-9e5f-e9c5f8151518"/>
    <ds:schemaRef ds:uri="00d503f3-d661-4ab3-824e-5368901a8e4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64EFD14-DCE6-4784-8D06-4C54CC6626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342750E-158A-4A06-ABB6-7A221D680159}">
  <ds:schemaRefs>
    <ds:schemaRef ds:uri="http://purl.org/dc/elements/1.1/"/>
    <ds:schemaRef ds:uri="http://schemas.microsoft.com/office/2006/metadata/properties"/>
    <ds:schemaRef ds:uri="d3216a23-1c99-421b-9e5f-e9c5f8151518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00d503f3-d661-4ab3-824e-5368901a8e4f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716</Words>
  <Application>Microsoft Office PowerPoint</Application>
  <PresentationFormat>Widescreen</PresentationFormat>
  <Paragraphs>44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Managing People A1</vt:lpstr>
      <vt:lpstr>Introduction</vt:lpstr>
      <vt:lpstr>Short Term Talent Acquisition Strategies</vt:lpstr>
      <vt:lpstr>Long Term Talent Acquisition Strategies</vt:lpstr>
      <vt:lpstr>Monetary Incentive Methods</vt:lpstr>
      <vt:lpstr>Non-Monetary Incentive Methods</vt:lpstr>
      <vt:lpstr>The impact of talent acquisition</vt:lpstr>
      <vt:lpstr>Challenges and considerations</vt:lpstr>
      <vt:lpstr>Measuring Success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George Sapcaliu</dc:creator>
  <cp:lastModifiedBy>George Sapcaliu</cp:lastModifiedBy>
  <cp:revision>2</cp:revision>
  <dcterms:created xsi:type="dcterms:W3CDTF">2023-09-03T16:27:52Z</dcterms:created>
  <dcterms:modified xsi:type="dcterms:W3CDTF">2023-09-03T17:09:48Z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0x010100B75F208D7957364183C16DD5C1D1F56A</vt:lpwstr>
  </property>
</Properties>
</file>