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56" r:id="rId2"/>
    <p:sldId id="259" r:id="rId3"/>
    <p:sldId id="260" r:id="rId4"/>
    <p:sldId id="263" r:id="rId5"/>
    <p:sldId id="258" r:id="rId6"/>
    <p:sldId id="264" r:id="rId7"/>
    <p:sldId id="262" r:id="rId8"/>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7680"/>
          </a:xfrm>
          <a:prstGeom prst="rect">
            <a:avLst/>
          </a:prstGeom>
        </p:spPr>
        <p:txBody>
          <a:bodyPr vert="horz" lIns="91440" tIns="45720" rIns="91440" bIns="45720" rtlCol="0"/>
          <a:lstStyle>
            <a:lvl1pPr algn="r">
              <a:defRPr sz="1200"/>
            </a:lvl1pPr>
          </a:lstStyle>
          <a:p>
            <a:fld id="{37C53749-7B3C-4BB5-AD01-8957CA92F35A}" type="datetimeFigureOut">
              <a:rPr lang="en-GB" smtClean="0"/>
              <a:t>04/12/2017</a:t>
            </a:fld>
            <a:endParaRPr lang="en-GB"/>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91440" tIns="45720" rIns="91440" bIns="45720" rtlCol="0" anchor="b"/>
          <a:lstStyle>
            <a:lvl1pPr algn="r">
              <a:defRPr sz="1200"/>
            </a:lvl1pPr>
          </a:lstStyle>
          <a:p>
            <a:fld id="{C8C4BE5B-4BA6-47FB-A380-C436CF8BA2B7}" type="slidenum">
              <a:rPr lang="en-GB" smtClean="0"/>
              <a:t>‹#›</a:t>
            </a:fld>
            <a:endParaRPr lang="en-GB"/>
          </a:p>
        </p:txBody>
      </p:sp>
    </p:spTree>
    <p:extLst>
      <p:ext uri="{BB962C8B-B14F-4D97-AF65-F5344CB8AC3E}">
        <p14:creationId xmlns:p14="http://schemas.microsoft.com/office/powerpoint/2010/main" val="41953913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8C4BE5B-4BA6-47FB-A380-C436CF8BA2B7}" type="slidenum">
              <a:rPr lang="en-GB" smtClean="0"/>
              <a:t>1</a:t>
            </a:fld>
            <a:endParaRPr lang="en-GB"/>
          </a:p>
        </p:txBody>
      </p:sp>
    </p:spTree>
    <p:extLst>
      <p:ext uri="{BB962C8B-B14F-4D97-AF65-F5344CB8AC3E}">
        <p14:creationId xmlns:p14="http://schemas.microsoft.com/office/powerpoint/2010/main" val="11339150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8C4BE5B-4BA6-47FB-A380-C436CF8BA2B7}" type="slidenum">
              <a:rPr lang="en-GB" smtClean="0"/>
              <a:t>2</a:t>
            </a:fld>
            <a:endParaRPr lang="en-GB"/>
          </a:p>
        </p:txBody>
      </p:sp>
    </p:spTree>
    <p:extLst>
      <p:ext uri="{BB962C8B-B14F-4D97-AF65-F5344CB8AC3E}">
        <p14:creationId xmlns:p14="http://schemas.microsoft.com/office/powerpoint/2010/main" val="8487013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C4BE5B-4BA6-47FB-A380-C436CF8BA2B7}" type="slidenum">
              <a:rPr lang="en-GB" smtClean="0"/>
              <a:t>3</a:t>
            </a:fld>
            <a:endParaRPr lang="en-GB"/>
          </a:p>
        </p:txBody>
      </p:sp>
    </p:spTree>
    <p:extLst>
      <p:ext uri="{BB962C8B-B14F-4D97-AF65-F5344CB8AC3E}">
        <p14:creationId xmlns:p14="http://schemas.microsoft.com/office/powerpoint/2010/main" val="39433639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C4BE5B-4BA6-47FB-A380-C436CF8BA2B7}" type="slidenum">
              <a:rPr lang="en-GB" smtClean="0"/>
              <a:t>4</a:t>
            </a:fld>
            <a:endParaRPr lang="en-GB"/>
          </a:p>
        </p:txBody>
      </p:sp>
    </p:spTree>
    <p:extLst>
      <p:ext uri="{BB962C8B-B14F-4D97-AF65-F5344CB8AC3E}">
        <p14:creationId xmlns:p14="http://schemas.microsoft.com/office/powerpoint/2010/main" val="14269055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C4BE5B-4BA6-47FB-A380-C436CF8BA2B7}" type="slidenum">
              <a:rPr lang="en-GB" smtClean="0"/>
              <a:t>5</a:t>
            </a:fld>
            <a:endParaRPr lang="en-GB"/>
          </a:p>
        </p:txBody>
      </p:sp>
    </p:spTree>
    <p:extLst>
      <p:ext uri="{BB962C8B-B14F-4D97-AF65-F5344CB8AC3E}">
        <p14:creationId xmlns:p14="http://schemas.microsoft.com/office/powerpoint/2010/main" val="12395972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C4BE5B-4BA6-47FB-A380-C436CF8BA2B7}" type="slidenum">
              <a:rPr lang="en-GB" smtClean="0"/>
              <a:t>6</a:t>
            </a:fld>
            <a:endParaRPr lang="en-GB"/>
          </a:p>
        </p:txBody>
      </p:sp>
    </p:spTree>
    <p:extLst>
      <p:ext uri="{BB962C8B-B14F-4D97-AF65-F5344CB8AC3E}">
        <p14:creationId xmlns:p14="http://schemas.microsoft.com/office/powerpoint/2010/main" val="34029866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C4BE5B-4BA6-47FB-A380-C436CF8BA2B7}" type="slidenum">
              <a:rPr lang="en-GB" smtClean="0"/>
              <a:t>7</a:t>
            </a:fld>
            <a:endParaRPr lang="en-GB"/>
          </a:p>
        </p:txBody>
      </p:sp>
    </p:spTree>
    <p:extLst>
      <p:ext uri="{BB962C8B-B14F-4D97-AF65-F5344CB8AC3E}">
        <p14:creationId xmlns:p14="http://schemas.microsoft.com/office/powerpoint/2010/main" val="39780725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EE13EC-61B0-4D39-8589-1308410878DD}" type="datetimeFigureOut">
              <a:rPr lang="en-GB" smtClean="0"/>
              <a:t>04/12/2017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966B88-6BA6-4B49-B7D3-F20347243F13}" type="slidenum">
              <a:rPr lang="en-GB" smtClean="0"/>
              <a:t>‹#›</a:t>
            </a:fld>
            <a:endParaRPr lang="en-GB"/>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AEE13EC-61B0-4D39-8589-1308410878DD}" type="datetimeFigureOut">
              <a:rPr lang="en-GB" smtClean="0"/>
              <a:t>04/12/2017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966B88-6BA6-4B49-B7D3-F20347243F13}"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EE13EC-61B0-4D39-8589-1308410878DD}" type="datetimeFigureOut">
              <a:rPr lang="en-GB" smtClean="0"/>
              <a:t>04/12/2017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966B88-6BA6-4B49-B7D3-F20347243F13}" type="slidenum">
              <a:rPr lang="en-GB" smtClean="0"/>
              <a:t>‹#›</a:t>
            </a:fld>
            <a:endParaRPr lang="en-GB"/>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AEE13EC-61B0-4D39-8589-1308410878DD}" type="datetimeFigureOut">
              <a:rPr lang="en-GB" smtClean="0"/>
              <a:t>04/12/2017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966B88-6BA6-4B49-B7D3-F20347243F13}"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AEE13EC-61B0-4D39-8589-1308410878DD}" type="datetimeFigureOut">
              <a:rPr lang="en-GB" smtClean="0"/>
              <a:t>04/12/2017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1966B88-6BA6-4B49-B7D3-F20347243F13}" type="slidenum">
              <a:rPr lang="en-GB" smtClean="0"/>
              <a:t>‹#›</a:t>
            </a:fld>
            <a:endParaRPr lang="en-GB"/>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AEE13EC-61B0-4D39-8589-1308410878DD}" type="datetimeFigureOut">
              <a:rPr lang="en-GB" smtClean="0"/>
              <a:t>04/12/2017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1966B88-6BA6-4B49-B7D3-F20347243F13}"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EE13EC-61B0-4D39-8589-1308410878DD}" type="datetimeFigureOut">
              <a:rPr lang="en-GB" smtClean="0"/>
              <a:t>04/12/2017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1966B88-6BA6-4B49-B7D3-F20347243F13}"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EE13EC-61B0-4D39-8589-1308410878DD}" type="datetimeFigureOut">
              <a:rPr lang="en-GB" smtClean="0"/>
              <a:t>04/12/2017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966B88-6BA6-4B49-B7D3-F20347243F13}" type="slidenum">
              <a:rPr lang="en-GB" smtClean="0"/>
              <a:t>‹#›</a:t>
            </a:fld>
            <a:endParaRPr lang="en-GB"/>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EE13EC-61B0-4D39-8589-1308410878DD}" type="datetimeFigureOut">
              <a:rPr lang="en-GB" smtClean="0"/>
              <a:t>04/12/2017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966B88-6BA6-4B49-B7D3-F20347243F13}"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AEE13EC-61B0-4D39-8589-1308410878DD}" type="datetimeFigureOut">
              <a:rPr lang="en-GB" smtClean="0"/>
              <a:t>04/12/2017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966B88-6BA6-4B49-B7D3-F20347243F13}"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EE13EC-61B0-4D39-8589-1308410878DD}" type="datetimeFigureOut">
              <a:rPr lang="en-GB" smtClean="0"/>
              <a:t>04/12/2017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966B88-6BA6-4B49-B7D3-F20347243F13}"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9AEE13EC-61B0-4D39-8589-1308410878DD}" type="datetimeFigureOut">
              <a:rPr lang="en-GB" smtClean="0"/>
              <a:t>04/12/2017</a:t>
            </a:fld>
            <a:endParaRPr lang="en-GB"/>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GB"/>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C1966B88-6BA6-4B49-B7D3-F20347243F13}"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CLAH4007</a:t>
            </a:r>
          </a:p>
        </p:txBody>
      </p:sp>
      <p:sp>
        <p:nvSpPr>
          <p:cNvPr id="3" name="Subtitle 2"/>
          <p:cNvSpPr>
            <a:spLocks noGrp="1"/>
          </p:cNvSpPr>
          <p:nvPr>
            <p:ph type="subTitle" idx="1"/>
          </p:nvPr>
        </p:nvSpPr>
        <p:spPr/>
        <p:txBody>
          <a:bodyPr/>
          <a:lstStyle/>
          <a:p>
            <a:r>
              <a:rPr lang="en-GB" dirty="0"/>
              <a:t>Chaos: Panhellenism </a:t>
            </a:r>
          </a:p>
        </p:txBody>
      </p:sp>
    </p:spTree>
    <p:extLst>
      <p:ext uri="{BB962C8B-B14F-4D97-AF65-F5344CB8AC3E}">
        <p14:creationId xmlns:p14="http://schemas.microsoft.com/office/powerpoint/2010/main" val="13783327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marL="838200" indent="-838200"/>
            <a:r>
              <a:rPr lang="en-GB" altLang="en-US" dirty="0"/>
              <a:t>Panhellenism</a:t>
            </a:r>
          </a:p>
        </p:txBody>
      </p:sp>
      <p:sp>
        <p:nvSpPr>
          <p:cNvPr id="23555" name="Rectangle 3"/>
          <p:cNvSpPr>
            <a:spLocks noGrp="1" noChangeArrowheads="1"/>
          </p:cNvSpPr>
          <p:nvPr>
            <p:ph idx="1"/>
          </p:nvPr>
        </p:nvSpPr>
        <p:spPr/>
        <p:txBody>
          <a:bodyPr>
            <a:normAutofit/>
          </a:bodyPr>
          <a:lstStyle/>
          <a:p>
            <a:pPr>
              <a:lnSpc>
                <a:spcPct val="90000"/>
              </a:lnSpc>
            </a:pPr>
            <a:r>
              <a:rPr lang="en-GB" altLang="en-US" dirty="0"/>
              <a:t>Panhellenism is </a:t>
            </a:r>
            <a:r>
              <a:rPr lang="en-US" altLang="en-US" dirty="0"/>
              <a:t>the idea that what the Greeks have in common as Greeks, and what distinguishes them from ‘barbarians’, is more important than what divides them.</a:t>
            </a:r>
            <a:endParaRPr lang="en-GB" altLang="en-US" dirty="0"/>
          </a:p>
          <a:p>
            <a:pPr>
              <a:lnSpc>
                <a:spcPct val="90000"/>
              </a:lnSpc>
            </a:pPr>
            <a:endParaRPr lang="en-GB" altLang="en-US" dirty="0"/>
          </a:p>
          <a:p>
            <a:pPr>
              <a:lnSpc>
                <a:spcPct val="90000"/>
              </a:lnSpc>
            </a:pPr>
            <a:r>
              <a:rPr lang="en-GB" altLang="en-US" dirty="0"/>
              <a:t>The practical consequence of the ideal of Panhellenism was that the Greeks should unite against the barbarians, essentially the Persians. </a:t>
            </a:r>
          </a:p>
        </p:txBody>
      </p:sp>
    </p:spTree>
    <p:extLst>
      <p:ext uri="{BB962C8B-B14F-4D97-AF65-F5344CB8AC3E}">
        <p14:creationId xmlns:p14="http://schemas.microsoft.com/office/powerpoint/2010/main" val="33417223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marL="838200" indent="-838200"/>
            <a:r>
              <a:rPr lang="en-GB" altLang="en-US"/>
              <a:t>Isokrates </a:t>
            </a:r>
          </a:p>
        </p:txBody>
      </p:sp>
      <p:sp>
        <p:nvSpPr>
          <p:cNvPr id="22531" name="Rectangle 3"/>
          <p:cNvSpPr>
            <a:spLocks noGrp="1" noChangeArrowheads="1"/>
          </p:cNvSpPr>
          <p:nvPr>
            <p:ph idx="1"/>
          </p:nvPr>
        </p:nvSpPr>
        <p:spPr/>
        <p:txBody>
          <a:bodyPr/>
          <a:lstStyle/>
          <a:p>
            <a:r>
              <a:rPr lang="en-GB" altLang="en-US" dirty="0" err="1"/>
              <a:t>Isokrates</a:t>
            </a:r>
            <a:r>
              <a:rPr lang="en-GB" altLang="en-US" dirty="0"/>
              <a:t> was the most important rhetorical figure in Athens in the fourth century. </a:t>
            </a:r>
          </a:p>
          <a:p>
            <a:endParaRPr lang="en-GB" altLang="en-US" dirty="0"/>
          </a:p>
          <a:p>
            <a:r>
              <a:rPr lang="en-GB" altLang="en-US" dirty="0"/>
              <a:t>He did not practice oratory as Demosthenes but rather was a teacher of rhetoric and a political philosopher. </a:t>
            </a:r>
          </a:p>
          <a:p>
            <a:endParaRPr lang="en-GB" altLang="en-US" dirty="0"/>
          </a:p>
          <a:p>
            <a:r>
              <a:rPr lang="en-GB" altLang="en-US" dirty="0"/>
              <a:t>One of the most prominent themes in his work was Panhellenism. </a:t>
            </a:r>
          </a:p>
        </p:txBody>
      </p:sp>
    </p:spTree>
    <p:extLst>
      <p:ext uri="{BB962C8B-B14F-4D97-AF65-F5344CB8AC3E}">
        <p14:creationId xmlns:p14="http://schemas.microsoft.com/office/powerpoint/2010/main" val="21083390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Rhetoric of Panhellenism</a:t>
            </a:r>
          </a:p>
        </p:txBody>
      </p:sp>
      <p:sp>
        <p:nvSpPr>
          <p:cNvPr id="3" name="Content Placeholder 2"/>
          <p:cNvSpPr>
            <a:spLocks noGrp="1"/>
          </p:cNvSpPr>
          <p:nvPr>
            <p:ph idx="1"/>
          </p:nvPr>
        </p:nvSpPr>
        <p:spPr/>
        <p:txBody>
          <a:bodyPr>
            <a:normAutofit/>
          </a:bodyPr>
          <a:lstStyle/>
          <a:p>
            <a:r>
              <a:rPr lang="en-GB" dirty="0"/>
              <a:t>But as to our public interests, the speakers who no sooner come before us than they inform us that we must compose our enmities against each other </a:t>
            </a:r>
            <a:r>
              <a:rPr lang="en-GB" b="1" dirty="0"/>
              <a:t>and turn against the barbarian,</a:t>
            </a:r>
            <a:r>
              <a:rPr lang="en-GB" dirty="0"/>
              <a:t> rehearsing the misfortunes which have come upon us from our </a:t>
            </a:r>
            <a:r>
              <a:rPr lang="en-GB" b="1" dirty="0"/>
              <a:t>mutual warfare </a:t>
            </a:r>
            <a:r>
              <a:rPr lang="en-GB" dirty="0"/>
              <a:t>and the advantages which will result from a campaign against our </a:t>
            </a:r>
            <a:r>
              <a:rPr lang="en-GB" b="1" dirty="0"/>
              <a:t>natural enemy </a:t>
            </a:r>
            <a:r>
              <a:rPr lang="en-GB" dirty="0"/>
              <a:t>—these men do speak the truth, but they do not start at the point from which they could best bring these things to pass. </a:t>
            </a:r>
          </a:p>
          <a:p>
            <a:pPr marL="0" indent="0">
              <a:buNone/>
            </a:pPr>
            <a:r>
              <a:rPr lang="en-GB" dirty="0"/>
              <a:t>						       Isocrates 4.15</a:t>
            </a:r>
          </a:p>
        </p:txBody>
      </p:sp>
    </p:spTree>
    <p:extLst>
      <p:ext uri="{BB962C8B-B14F-4D97-AF65-F5344CB8AC3E}">
        <p14:creationId xmlns:p14="http://schemas.microsoft.com/office/powerpoint/2010/main" val="2665763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GB" altLang="en-US" dirty="0"/>
              <a:t>A “cry” for help</a:t>
            </a:r>
          </a:p>
        </p:txBody>
      </p:sp>
      <p:sp>
        <p:nvSpPr>
          <p:cNvPr id="10243" name="Rectangle 3"/>
          <p:cNvSpPr>
            <a:spLocks noGrp="1" noChangeArrowheads="1"/>
          </p:cNvSpPr>
          <p:nvPr>
            <p:ph idx="1"/>
          </p:nvPr>
        </p:nvSpPr>
        <p:spPr>
          <a:xfrm>
            <a:off x="457200" y="1484313"/>
            <a:ext cx="8229600" cy="4611687"/>
          </a:xfrm>
        </p:spPr>
        <p:txBody>
          <a:bodyPr>
            <a:normAutofit lnSpcReduction="10000"/>
          </a:bodyPr>
          <a:lstStyle/>
          <a:p>
            <a:pPr>
              <a:lnSpc>
                <a:spcPct val="80000"/>
              </a:lnSpc>
            </a:pPr>
            <a:r>
              <a:rPr lang="en-GB" altLang="en-US" sz="2400" dirty="0"/>
              <a:t>Now when Tissaphernes, who was thought to have proved himself very valuable to the King in the war against his brother (Cyrus), was sent down as satrap both of the </a:t>
            </a:r>
            <a:r>
              <a:rPr lang="en-GB" altLang="en-US" dirty="0"/>
              <a:t>satrapies </a:t>
            </a:r>
            <a:r>
              <a:rPr lang="en-GB" altLang="en-US" sz="2400" dirty="0"/>
              <a:t>which he himself had previously ruled and of those which Cyrus had ruled, he straightway demanded that all the Ionian cities should be subject to him. </a:t>
            </a:r>
            <a:r>
              <a:rPr lang="en-GB" altLang="en-US" sz="2400" b="1" dirty="0"/>
              <a:t>But they, both because they wanted to be free and because they feared Tissaphernes</a:t>
            </a:r>
            <a:r>
              <a:rPr lang="en-GB" altLang="en-US" sz="2400" dirty="0"/>
              <a:t>, inasmuch as they had sided with Cyrus, while he was living…refused to admit him into their cities and sent </a:t>
            </a:r>
            <a:r>
              <a:rPr lang="en-GB" altLang="en-US" sz="2400" b="1" dirty="0"/>
              <a:t>ambassadors to Lacedaemon asking that the Lacedaemonians, since they were the leaders of all Hellas, should undertake to protect them also, the Greeks in Asia, in order that their land might not be laid waste and that they themselves might be free</a:t>
            </a:r>
            <a:r>
              <a:rPr lang="en-GB" altLang="en-US" sz="2400" dirty="0"/>
              <a:t>. 				          </a:t>
            </a:r>
          </a:p>
          <a:p>
            <a:pPr marL="0" indent="0">
              <a:lnSpc>
                <a:spcPct val="80000"/>
              </a:lnSpc>
              <a:buNone/>
            </a:pPr>
            <a:r>
              <a:rPr lang="en-GB" altLang="en-US" dirty="0"/>
              <a:t>				          </a:t>
            </a:r>
            <a:r>
              <a:rPr lang="en-GB" altLang="en-US" sz="2400" dirty="0"/>
              <a:t>Xenophon </a:t>
            </a:r>
            <a:r>
              <a:rPr lang="en-GB" altLang="en-US" sz="2400" i="1" dirty="0" err="1"/>
              <a:t>Hellenika</a:t>
            </a:r>
            <a:r>
              <a:rPr lang="en-GB" altLang="en-US" sz="2400" i="1" dirty="0"/>
              <a:t> </a:t>
            </a:r>
            <a:r>
              <a:rPr lang="en-GB" altLang="en-US" sz="2400" dirty="0"/>
              <a:t>3.1.3</a:t>
            </a:r>
          </a:p>
        </p:txBody>
      </p:sp>
    </p:spTree>
    <p:extLst>
      <p:ext uri="{BB962C8B-B14F-4D97-AF65-F5344CB8AC3E}">
        <p14:creationId xmlns:p14="http://schemas.microsoft.com/office/powerpoint/2010/main" val="10924454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68313" y="0"/>
            <a:ext cx="8229600" cy="1371600"/>
          </a:xfrm>
        </p:spPr>
        <p:txBody>
          <a:bodyPr/>
          <a:lstStyle/>
          <a:p>
            <a:pPr marL="838200" indent="-838200"/>
            <a:r>
              <a:rPr lang="en-GB" altLang="en-US" sz="4000"/>
              <a:t>Sparta and the Greeks of Asia Minor </a:t>
            </a:r>
          </a:p>
        </p:txBody>
      </p:sp>
      <p:sp>
        <p:nvSpPr>
          <p:cNvPr id="15363" name="Rectangle 3"/>
          <p:cNvSpPr>
            <a:spLocks noGrp="1" noChangeArrowheads="1"/>
          </p:cNvSpPr>
          <p:nvPr>
            <p:ph idx="1"/>
          </p:nvPr>
        </p:nvSpPr>
        <p:spPr>
          <a:xfrm>
            <a:off x="457200" y="1341438"/>
            <a:ext cx="8229600" cy="5516562"/>
          </a:xfrm>
        </p:spPr>
        <p:txBody>
          <a:bodyPr>
            <a:normAutofit/>
          </a:bodyPr>
          <a:lstStyle/>
          <a:p>
            <a:pPr>
              <a:lnSpc>
                <a:spcPct val="80000"/>
              </a:lnSpc>
            </a:pPr>
            <a:r>
              <a:rPr lang="en-US" altLang="en-US" dirty="0"/>
              <a:t>At this time the kings of the </a:t>
            </a:r>
            <a:r>
              <a:rPr lang="en-US" altLang="en-US" dirty="0" err="1"/>
              <a:t>Lacedaemonians</a:t>
            </a:r>
            <a:r>
              <a:rPr lang="en-US" altLang="en-US" dirty="0"/>
              <a:t> were at variance with each other on matters of policy. </a:t>
            </a:r>
            <a:r>
              <a:rPr lang="en-US" altLang="en-US" dirty="0" err="1"/>
              <a:t>Agesipolis</a:t>
            </a:r>
            <a:r>
              <a:rPr lang="en-US" altLang="en-US" dirty="0"/>
              <a:t>, who was a peaceful and just man and, furthermore, excelled in wisdom, declared that they should abide by their oaths and not </a:t>
            </a:r>
            <a:r>
              <a:rPr lang="en-US" altLang="en-US" b="1" dirty="0"/>
              <a:t>enslave</a:t>
            </a:r>
            <a:r>
              <a:rPr lang="en-US" altLang="en-US" dirty="0"/>
              <a:t> the Greeks contrary to the common agreements. </a:t>
            </a:r>
            <a:r>
              <a:rPr lang="en-US" altLang="en-US" b="1" dirty="0"/>
              <a:t>He pointed out that Sparta was in ill repute for having surrendered the Greeks of Asia to the Persians</a:t>
            </a:r>
            <a:r>
              <a:rPr lang="en-US" altLang="en-US" dirty="0"/>
              <a:t> and for organizing the cities of Greece in her own interest, although she had sworn in the common agreement that she would preserve their autonomy. But Agesilaus, who was by nature a man of action, was fond of war and yearned for</a:t>
            </a:r>
            <a:r>
              <a:rPr lang="en-US" altLang="en-US" b="1" dirty="0"/>
              <a:t> dominance over the Greeks</a:t>
            </a:r>
            <a:r>
              <a:rPr lang="en-US" altLang="en-US" dirty="0"/>
              <a:t>. 						       		       </a:t>
            </a:r>
            <a:r>
              <a:rPr lang="en-US" altLang="en-US" dirty="0" err="1"/>
              <a:t>Diodoros</a:t>
            </a:r>
            <a:r>
              <a:rPr lang="en-US" altLang="en-US" dirty="0"/>
              <a:t> 15.19.4</a:t>
            </a:r>
            <a:endParaRPr lang="en-GB" altLang="en-US" dirty="0"/>
          </a:p>
        </p:txBody>
      </p:sp>
    </p:spTree>
    <p:extLst>
      <p:ext uri="{BB962C8B-B14F-4D97-AF65-F5344CB8AC3E}">
        <p14:creationId xmlns:p14="http://schemas.microsoft.com/office/powerpoint/2010/main" val="14499679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Athens and Panhellenism</a:t>
            </a:r>
          </a:p>
        </p:txBody>
      </p:sp>
      <p:sp>
        <p:nvSpPr>
          <p:cNvPr id="3" name="Content Placeholder 2"/>
          <p:cNvSpPr>
            <a:spLocks noGrp="1"/>
          </p:cNvSpPr>
          <p:nvPr>
            <p:ph idx="1"/>
          </p:nvPr>
        </p:nvSpPr>
        <p:spPr/>
        <p:txBody>
          <a:bodyPr>
            <a:normAutofit/>
          </a:bodyPr>
          <a:lstStyle/>
          <a:p>
            <a:r>
              <a:rPr lang="en-GB" dirty="0"/>
              <a:t>As I kept going over these questions in my own thoughts, I found that on no other condition could </a:t>
            </a:r>
            <a:r>
              <a:rPr lang="en-GB" b="1" dirty="0"/>
              <a:t>Athens remain at peace</a:t>
            </a:r>
            <a:r>
              <a:rPr lang="en-GB" dirty="0"/>
              <a:t>, unless the greatest states of Hellas should resolve to </a:t>
            </a:r>
            <a:r>
              <a:rPr lang="en-GB" b="1" dirty="0"/>
              <a:t>put an end to their mutual quarrels </a:t>
            </a:r>
            <a:r>
              <a:rPr lang="en-GB" dirty="0"/>
              <a:t>and carry the war beyond our borders into Asia, and should determine to </a:t>
            </a:r>
            <a:r>
              <a:rPr lang="en-GB" b="1" dirty="0"/>
              <a:t>wrest from the barbarians the advantages </a:t>
            </a:r>
            <a:r>
              <a:rPr lang="en-GB" dirty="0"/>
              <a:t>which they now think it proper to get for themselves at the expense of the Hellenes. </a:t>
            </a:r>
          </a:p>
          <a:p>
            <a:pPr marL="0" indent="0">
              <a:buNone/>
            </a:pPr>
            <a:r>
              <a:rPr lang="en-GB" dirty="0"/>
              <a:t>						         Isocrates 5.9</a:t>
            </a:r>
          </a:p>
        </p:txBody>
      </p:sp>
    </p:spTree>
    <p:extLst>
      <p:ext uri="{BB962C8B-B14F-4D97-AF65-F5344CB8AC3E}">
        <p14:creationId xmlns:p14="http://schemas.microsoft.com/office/powerpoint/2010/main" val="10381809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136</TotalTime>
  <Words>456</Words>
  <Application>Microsoft Office PowerPoint</Application>
  <PresentationFormat>On-screen Show (4:3)</PresentationFormat>
  <Paragraphs>30</Paragraphs>
  <Slides>7</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Calibri</vt:lpstr>
      <vt:lpstr>Clarity</vt:lpstr>
      <vt:lpstr>CLAH4007</vt:lpstr>
      <vt:lpstr>Panhellenism</vt:lpstr>
      <vt:lpstr>Isokrates </vt:lpstr>
      <vt:lpstr>The Rhetoric of Panhellenism</vt:lpstr>
      <vt:lpstr>A “cry” for help</vt:lpstr>
      <vt:lpstr>Sparta and the Greeks of Asia Minor </vt:lpstr>
      <vt:lpstr>Athens and Panhellenism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Errietta Bissa</dc:creator>
  <cp:lastModifiedBy>Chris Fleming</cp:lastModifiedBy>
  <cp:revision>21</cp:revision>
  <cp:lastPrinted>2017-12-02T12:09:56Z</cp:lastPrinted>
  <dcterms:created xsi:type="dcterms:W3CDTF">2014-12-06T10:48:26Z</dcterms:created>
  <dcterms:modified xsi:type="dcterms:W3CDTF">2017-12-04T07:38:50Z</dcterms:modified>
</cp:coreProperties>
</file>