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3"/>
  </p:sldMasterIdLst>
  <p:sldIdLst>
    <p:sldId id="256" r:id="rId4"/>
    <p:sldId id="312" r:id="rId5"/>
    <p:sldId id="298" r:id="rId6"/>
    <p:sldId id="309" r:id="rId7"/>
    <p:sldId id="310" r:id="rId8"/>
    <p:sldId id="311" r:id="rId9"/>
    <p:sldId id="304" r:id="rId10"/>
    <p:sldId id="305" r:id="rId11"/>
    <p:sldId id="306" r:id="rId12"/>
    <p:sldId id="307" r:id="rId13"/>
    <p:sldId id="308" r:id="rId14"/>
    <p:sldId id="296" r:id="rId15"/>
    <p:sldId id="313" r:id="rId16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DC6AFF-0712-C011-A3A5-BBD670ADD4E9}" v="16" dt="2019-11-13T10:55:24.2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11" autoAdjust="0"/>
    <p:restoredTop sz="94660"/>
  </p:normalViewPr>
  <p:slideViewPr>
    <p:cSldViewPr>
      <p:cViewPr varScale="1">
        <p:scale>
          <a:sx n="119" d="100"/>
          <a:sy n="119" d="100"/>
        </p:scale>
        <p:origin x="145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57AAB-F685-4F7B-98DB-6468744B1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F5E35-173C-42B3-9EE6-02AC71E12E7D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E20D6-2F44-4072-82D2-5F2C50EC2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B1073-BCFE-4C20-913A-46E9D931C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7F469-91FF-4510-B806-1B80760B76C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1288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D5A71-E9F2-4BAA-A78D-6B05A86A4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C700D-E884-4403-A8DB-989429306F0E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40310-15B3-446A-A77B-3D6E6BD98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3C4AA-12B8-4402-BE5F-A4D0B32CF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10F18-3EC4-4D11-ADBC-D71659F075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47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C911D7-FDF5-4FB8-853B-B5DF174F3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8EAE-BC04-4198-9DED-15F379121244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C7F3D0-FCB1-4542-90CD-5CF51F5FA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AB7CA-67D8-44A3-8636-F66CC1D2A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19A2F0-1791-466A-B365-BC8F6AE94C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9617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096B05A-F7FF-4281-8448-570D9F618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3E1F0-14E6-42CD-9B3E-661E3B34FDCA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0FD9C87-1CCA-4180-B84C-9AF9FC731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8725AE7-0527-4AE1-942D-A882727E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1B6E1-E861-4EA3-8FD6-6B7592EA9E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1729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873DD70-B31B-4080-BC6C-845792EFE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E497F-FFED-497C-95E0-26683D505D46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1C7F581-A3FE-4875-A1D6-559A7D9DF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79DAECC-D4CB-4CB9-B9D3-AF0D861F2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6BCE4-4CF3-4B6C-822A-BBF5AC38C8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2971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B38C358-5A95-4C0E-BBEB-A9A0906FF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CAAB6-9FC9-4E20-8F5D-11A069F2EDC2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34F6AC-143E-43B5-9CDD-90BFA306B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979ABA-9CBA-42A0-A3E7-1D90FF78D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90E22-9B0F-4411-8CE2-6967A35F35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395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CFC01AE-474B-4F4B-8A2F-3ED97A871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E59EB-0291-47CC-8670-C6FED8F17427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17A0B83-A685-4818-AEA1-7A172DC11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C0C278C-97B5-440C-85E1-C935E83AF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9AF8-F38F-4027-988F-0D9EC5FEDE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7266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F894933-8CFB-42F5-98D5-454A51622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0337F-422A-49CC-98E1-3B9510BC1632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587D28-A612-4D6C-9383-75BDFD990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54C6852-F20D-4504-9649-9F52E349B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A1D4B2-418C-4090-8085-B12DB0FFE3E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8131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5CBC613-0D82-4191-A056-38EE0487A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2FFEC-D1C7-4097-8062-DE45AC7FD740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81F63CF-F383-487F-8A8E-CF6F3D15D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6BAAE6D-4C79-4200-9BBA-E70C2EB59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BFF60-8185-41D7-BCBB-32A132721D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663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EF4F29-D4CD-4CBF-BDFF-994295764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B4D9D-2FA8-494C-8776-7C3ED228BF05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68F02-33AE-4F10-B3AB-A205BFADF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BA3A81-1418-4015-BBC7-40FE8492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CBFF1D-CA73-4B3A-AAE5-7068CA6F21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921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16310-983A-4FD8-9DE9-5AFCC3FB0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DBB21-8368-4964-BB04-125F97572ED8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13065-1567-4A18-A71F-EF98E5F37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AFC16-5789-4A7A-A08A-D86A22887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F2D2F8-66E4-4FF5-AB4D-33329F81B5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603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9253127-2F3F-4BD5-ACCF-2DA463DDACE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CE168E4-75CA-43EC-9E37-3C682A96147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844E4-2BBB-4A5A-B4A6-093A8BB526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869494-3B5E-42C3-827B-90CD28F0FBD5}" type="datetimeFigureOut">
              <a:rPr lang="en-US"/>
              <a:pPr>
                <a:defRPr/>
              </a:pPr>
              <a:t>4/20/2020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94FF9-7C77-40C7-A824-64F79E0722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22A83-4D39-432F-A938-0F2F6082C3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91DA3E8-3EAE-4397-88E1-54C5561A6A3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g-h.gov.uk/mpp/mcd/intro2.htm" TargetMode="External"/><Relationship Id="rId2" Type="http://schemas.openxmlformats.org/officeDocument/2006/relationships/hyperlink" Target="http://www.archaeoleg.org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england.org.uk/advice/hpg/has/setting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adw.gov.wales/advice-support/placemaking/heritage-impact-assessment/setting-historic-asset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562A3-CB0B-49E4-8F58-6F02688F0D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AHAC 7005   Heritage project management in the modern world: </a:t>
            </a:r>
            <a:r>
              <a:rPr lang="en-GB" dirty="0" smtClean="0"/>
              <a:t>assessing values, impacts, setting and rural and urban </a:t>
            </a:r>
            <a:r>
              <a:rPr lang="en-GB" dirty="0"/>
              <a:t>landscapes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95405F-7C5B-41BC-B5FA-C8034464D1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6363" y="4941888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Martin </a:t>
            </a:r>
            <a:r>
              <a:rPr lang="en-GB" dirty="0" err="1"/>
              <a:t>Locock</a:t>
            </a:r>
            <a:endParaRPr lang="en-US" dirty="0"/>
          </a:p>
        </p:txBody>
      </p:sp>
      <p:pic>
        <p:nvPicPr>
          <p:cNvPr id="2052" name="Picture 2" descr="University of Wales Trinity Saint David">
            <a:extLst>
              <a:ext uri="{FF2B5EF4-FFF2-40B4-BE49-F238E27FC236}">
                <a16:creationId xmlns:a16="http://schemas.microsoft.com/office/drawing/2014/main" id="{BD9247B9-6954-4FF8-92E5-864799768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5272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Valuing heritage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Key to informed Cultural Resource Management decision making</a:t>
            </a:r>
          </a:p>
          <a:p>
            <a:r>
              <a:rPr lang="en-GB" dirty="0" smtClean="0"/>
              <a:t>What is the heritage? &gt; why is it important? &gt; how important is it? &gt; how is it affected?</a:t>
            </a:r>
          </a:p>
          <a:p>
            <a:r>
              <a:rPr lang="en-GB" dirty="0" smtClean="0"/>
              <a:t>General principle: developments which have positive impacts on other factors (society, economy) may be approved if they have no, or minor, negative impacts on assets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40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70E49BC4-06D2-4299-9342-603A501F9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Assigning values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25ADB524-0D26-450D-9CF7-AAB06E3D1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Rarity</a:t>
            </a:r>
          </a:p>
          <a:p>
            <a:r>
              <a:rPr lang="en-GB" altLang="en-US" dirty="0"/>
              <a:t>Integrity</a:t>
            </a:r>
          </a:p>
          <a:p>
            <a:r>
              <a:rPr lang="en-GB" altLang="en-US" dirty="0"/>
              <a:t>Documentation</a:t>
            </a:r>
          </a:p>
          <a:p>
            <a:r>
              <a:rPr lang="en-GB" altLang="en-US" dirty="0"/>
              <a:t>Group value</a:t>
            </a:r>
          </a:p>
          <a:p>
            <a:r>
              <a:rPr lang="en-GB" altLang="en-US" dirty="0"/>
              <a:t>Cultural significance</a:t>
            </a:r>
          </a:p>
          <a:p>
            <a:endParaRPr lang="en-GB" altLang="en-US" dirty="0"/>
          </a:p>
          <a:p>
            <a:r>
              <a:rPr lang="en-GB" altLang="en-US" dirty="0" smtClean="0">
                <a:hlinkClick r:id="rId2"/>
              </a:rPr>
              <a:t>Research </a:t>
            </a:r>
            <a:r>
              <a:rPr lang="en-GB" altLang="en-US" dirty="0">
                <a:hlinkClick r:id="rId2"/>
              </a:rPr>
              <a:t>Agenda</a:t>
            </a:r>
            <a:endParaRPr lang="en-GB" altLang="en-US" dirty="0"/>
          </a:p>
          <a:p>
            <a:r>
              <a:rPr lang="en-GB" altLang="en-US" dirty="0">
                <a:hlinkClick r:id="rId3"/>
              </a:rPr>
              <a:t>Monument Class Description</a:t>
            </a:r>
            <a:r>
              <a:rPr lang="en-GB" altLang="en-US" dirty="0"/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9912" y="1600201"/>
            <a:ext cx="4906888" cy="82068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About 25,000 telephone boxes are Grade II Listed Buildings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File:Red telephone box, St Paul's Cathedral, London, England, GB, IMG 5182 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16832"/>
            <a:ext cx="2461459" cy="376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22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9912" y="1600201"/>
            <a:ext cx="4906888" cy="82068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/>
              <a:t>Rarity – low</a:t>
            </a:r>
          </a:p>
          <a:p>
            <a:pPr marL="0" indent="0">
              <a:buNone/>
            </a:pPr>
            <a:r>
              <a:rPr lang="en-GB" sz="2800" dirty="0" smtClean="0"/>
              <a:t>Integrity – variable</a:t>
            </a:r>
          </a:p>
          <a:p>
            <a:pPr marL="0" indent="0">
              <a:buNone/>
            </a:pPr>
            <a:r>
              <a:rPr lang="en-GB" sz="2800" dirty="0" smtClean="0"/>
              <a:t>Documentation – limited for each</a:t>
            </a:r>
          </a:p>
          <a:p>
            <a:pPr marL="0" indent="0">
              <a:buNone/>
            </a:pPr>
            <a:r>
              <a:rPr lang="en-GB" sz="2800" dirty="0" smtClean="0"/>
              <a:t>Group value – other buildings?</a:t>
            </a:r>
          </a:p>
          <a:p>
            <a:pPr marL="0" indent="0">
              <a:buNone/>
            </a:pPr>
            <a:r>
              <a:rPr lang="en-GB" sz="2800" dirty="0" smtClean="0"/>
              <a:t>Cultural significance – low (?)</a:t>
            </a:r>
            <a:endParaRPr lang="en-GB" sz="2800" dirty="0"/>
          </a:p>
        </p:txBody>
      </p:sp>
      <p:pic>
        <p:nvPicPr>
          <p:cNvPr id="1026" name="Picture 2" descr="File:Red telephone box, St Paul's Cathedral, London, England, GB, IMG 5182 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16832"/>
            <a:ext cx="2461459" cy="376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57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Typical value classification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National		(designated assets: SAMs, LB                      			Grades I and II*, ?II)</a:t>
            </a:r>
          </a:p>
          <a:p>
            <a:pPr marL="0" indent="0">
              <a:buNone/>
            </a:pPr>
            <a:r>
              <a:rPr lang="en-GB" dirty="0" smtClean="0"/>
              <a:t>Regional		Non-designated but important</a:t>
            </a:r>
          </a:p>
          <a:p>
            <a:pPr marL="0" indent="0">
              <a:buNone/>
            </a:pPr>
            <a:r>
              <a:rPr lang="en-GB" dirty="0" smtClean="0"/>
              <a:t>Local			Known by the community</a:t>
            </a:r>
          </a:p>
          <a:p>
            <a:pPr marL="0" indent="0">
              <a:buNone/>
            </a:pPr>
            <a:r>
              <a:rPr lang="en-GB" dirty="0" smtClean="0"/>
              <a:t>Low			Not important/ not known	</a:t>
            </a:r>
          </a:p>
          <a:p>
            <a:pPr marL="0" indent="0">
              <a:buNone/>
            </a:pPr>
            <a:r>
              <a:rPr lang="en-GB" dirty="0" smtClean="0"/>
              <a:t>None			Destroyed/ erroneous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56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0CA373B4-F316-4FB0-82F0-D9CBACC02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Assessing impact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6E185637-B6B5-44C9-8DE0-5CE4DF0B5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Positive / negative</a:t>
            </a:r>
          </a:p>
          <a:p>
            <a:r>
              <a:rPr lang="en-GB" altLang="en-US" dirty="0"/>
              <a:t>Visual / physical</a:t>
            </a:r>
          </a:p>
          <a:p>
            <a:r>
              <a:rPr lang="en-GB" altLang="en-US" dirty="0"/>
              <a:t>Direct / indirect</a:t>
            </a:r>
          </a:p>
          <a:p>
            <a:r>
              <a:rPr lang="en-GB" altLang="en-US" dirty="0"/>
              <a:t>Setting</a:t>
            </a:r>
          </a:p>
          <a:p>
            <a:r>
              <a:rPr lang="en-GB" altLang="en-US" dirty="0"/>
              <a:t>Major  / minor / </a:t>
            </a:r>
            <a:r>
              <a:rPr lang="en-GB" altLang="en-US" dirty="0" smtClean="0"/>
              <a:t>none / positive</a:t>
            </a:r>
            <a:endParaRPr lang="en-GB" altLang="en-US" dirty="0"/>
          </a:p>
          <a:p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Setting of monuments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1340768"/>
            <a:ext cx="5094276" cy="45259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3608" y="616530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https://historicengland.org.uk/advice/hpg/has/setting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   April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39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4710" y="1600200"/>
            <a:ext cx="6974579" cy="45259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6146978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cadw.gov.wales/advice-support/placemaking/heritage-impact-assessment/setting-historic-assets</a:t>
            </a:r>
            <a:r>
              <a:rPr lang="en-GB" dirty="0" smtClean="0"/>
              <a:t>   April 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34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of setting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Step 1: which assets and their setting are affected</a:t>
            </a:r>
          </a:p>
          <a:p>
            <a:pPr marL="0" indent="0">
              <a:buNone/>
            </a:pPr>
            <a:r>
              <a:rPr lang="en-GB" dirty="0" smtClean="0"/>
              <a:t>Step 2: how settings and views contribute to the significance of the asset or allow it to be appreciated</a:t>
            </a:r>
          </a:p>
          <a:p>
            <a:pPr marL="0" indent="0">
              <a:buNone/>
            </a:pPr>
            <a:r>
              <a:rPr lang="en-GB" dirty="0" smtClean="0"/>
              <a:t>Step 3: effect of the proposal (+/-) on significance or appreciation of significance</a:t>
            </a:r>
          </a:p>
          <a:p>
            <a:pPr marL="0" indent="0">
              <a:buNone/>
            </a:pPr>
            <a:r>
              <a:rPr lang="en-GB" dirty="0" smtClean="0"/>
              <a:t>Step 4: explore ways to maximise+ or minimise–</a:t>
            </a:r>
          </a:p>
          <a:p>
            <a:pPr marL="0" indent="0">
              <a:buNone/>
            </a:pPr>
            <a:r>
              <a:rPr lang="en-GB" dirty="0" smtClean="0"/>
              <a:t>Step 5: decision and monitor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20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Temporary/permanent</a:t>
            </a:r>
          </a:p>
          <a:p>
            <a:r>
              <a:rPr lang="en-GB" dirty="0" smtClean="0"/>
              <a:t>Contemporary / historic </a:t>
            </a:r>
          </a:p>
          <a:p>
            <a:r>
              <a:rPr lang="en-GB" dirty="0" smtClean="0"/>
              <a:t>Visibility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932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BC5A83A0-ECBB-4997-A1D9-64277BD7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Managing urban heritage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05592AC3-50F4-4929-BD4C-84F3B31C1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Urban landscape issues</a:t>
            </a:r>
          </a:p>
          <a:p>
            <a:pPr eaLnBrk="1" hangingPunct="1"/>
            <a:r>
              <a:rPr lang="en-GB" altLang="en-US" dirty="0"/>
              <a:t>Built environment</a:t>
            </a:r>
          </a:p>
          <a:p>
            <a:pPr eaLnBrk="1" hangingPunct="1"/>
            <a:r>
              <a:rPr lang="en-GB" altLang="en-US" dirty="0"/>
              <a:t>Urban landscape </a:t>
            </a:r>
            <a:r>
              <a:rPr lang="en-GB" altLang="en-US" dirty="0" smtClean="0"/>
              <a:t>designations (Conservation Areas)</a:t>
            </a:r>
            <a:endParaRPr lang="en-GB" altLang="en-US" dirty="0"/>
          </a:p>
          <a:p>
            <a:pPr eaLnBrk="1" hangingPunct="1"/>
            <a:r>
              <a:rPr lang="en-GB" altLang="en-US" dirty="0"/>
              <a:t>Urban </a:t>
            </a:r>
            <a:r>
              <a:rPr lang="en-GB" altLang="en-US" dirty="0" smtClean="0"/>
              <a:t>archaeology</a:t>
            </a:r>
          </a:p>
          <a:p>
            <a:pPr eaLnBrk="1" hangingPunct="1"/>
            <a:r>
              <a:rPr lang="en-GB" altLang="en-US" dirty="0" smtClean="0"/>
              <a:t>Brownfield land and contamination</a:t>
            </a:r>
          </a:p>
          <a:p>
            <a:pPr eaLnBrk="1" hangingPunct="1"/>
            <a:r>
              <a:rPr lang="en-GB" altLang="en-US" dirty="0" smtClean="0"/>
              <a:t>Tree Preservation Orders</a:t>
            </a: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rural heritage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err="1" smtClean="0"/>
              <a:t>Agri</a:t>
            </a:r>
            <a:r>
              <a:rPr lang="en-GB" sz="2800" dirty="0" smtClean="0"/>
              <a:t>-environmental schemes: </a:t>
            </a:r>
            <a:r>
              <a:rPr lang="en-GB" sz="2800" dirty="0" err="1" smtClean="0"/>
              <a:t>Tir</a:t>
            </a:r>
            <a:r>
              <a:rPr lang="en-GB" sz="2800" dirty="0" smtClean="0"/>
              <a:t> </a:t>
            </a:r>
            <a:r>
              <a:rPr lang="en-GB" sz="2800" dirty="0" err="1" smtClean="0"/>
              <a:t>Gofal</a:t>
            </a:r>
            <a:r>
              <a:rPr lang="en-GB" sz="2800" dirty="0" smtClean="0"/>
              <a:t> and </a:t>
            </a:r>
            <a:r>
              <a:rPr lang="en-GB" sz="2800" dirty="0" err="1" smtClean="0"/>
              <a:t>Glastir</a:t>
            </a:r>
            <a:endParaRPr lang="en-GB" sz="2800" dirty="0" smtClean="0"/>
          </a:p>
          <a:p>
            <a:r>
              <a:rPr lang="en-GB" sz="2800" dirty="0" smtClean="0"/>
              <a:t>Planted Ancient Woodland Sites (PAWS) and Restored Native Woodland on Ancient Sites (RNWAS)</a:t>
            </a:r>
          </a:p>
          <a:p>
            <a:r>
              <a:rPr lang="en-GB" sz="2800" dirty="0" smtClean="0"/>
              <a:t>Historic Hedgerows</a:t>
            </a:r>
          </a:p>
          <a:p>
            <a:r>
              <a:rPr lang="en-GB" sz="2800" dirty="0" smtClean="0"/>
              <a:t>National Nature Reserve (NNR)</a:t>
            </a:r>
          </a:p>
          <a:p>
            <a:r>
              <a:rPr lang="en-GB" sz="2800" dirty="0" smtClean="0"/>
              <a:t>Local Nature Reserve (LNR)</a:t>
            </a:r>
          </a:p>
          <a:p>
            <a:r>
              <a:rPr lang="en-GB" sz="2800" dirty="0" smtClean="0"/>
              <a:t>Site of Special Scientific Interest (SSSI)</a:t>
            </a:r>
          </a:p>
          <a:p>
            <a:r>
              <a:rPr lang="en-GB" sz="2800" dirty="0" smtClean="0"/>
              <a:t>Rights of Way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8892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438F96E705D6469403A46F42FBE3CB" ma:contentTypeVersion="2" ma:contentTypeDescription="Create a new document." ma:contentTypeScope="" ma:versionID="a26141587a6089a8436d40bb9a7ba0da">
  <xsd:schema xmlns:xsd="http://www.w3.org/2001/XMLSchema" xmlns:xs="http://www.w3.org/2001/XMLSchema" xmlns:p="http://schemas.microsoft.com/office/2006/metadata/properties" xmlns:ns3="a3276f14-397d-4ed7-b8c7-ece791485ff1" targetNamespace="http://schemas.microsoft.com/office/2006/metadata/properties" ma:root="true" ma:fieldsID="5cdbd2d04e2fdc54e777c6268fd40b62" ns3:_="">
    <xsd:import namespace="a3276f14-397d-4ed7-b8c7-ece791485ff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276f14-397d-4ed7-b8c7-ece791485f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3B8ADE4-F288-4016-BC82-253541B8D3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276f14-397d-4ed7-b8c7-ece791485f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643D6E-24F3-4EED-9166-528292516C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373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AHAC 7005   Heritage project management in the modern world: assessing values, impacts, setting and rural and urban landscapes</vt:lpstr>
      <vt:lpstr>Valuing heritage</vt:lpstr>
      <vt:lpstr>Assigning values</vt:lpstr>
      <vt:lpstr>In practice</vt:lpstr>
      <vt:lpstr>In practice</vt:lpstr>
      <vt:lpstr>Typical value classification</vt:lpstr>
      <vt:lpstr>Assessing impact</vt:lpstr>
      <vt:lpstr>Setting of monuments</vt:lpstr>
      <vt:lpstr>PowerPoint Presentation</vt:lpstr>
      <vt:lpstr>Assessment of setting process</vt:lpstr>
      <vt:lpstr>Typical issues</vt:lpstr>
      <vt:lpstr>Managing urban heritage</vt:lpstr>
      <vt:lpstr>Managing rural heritage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AHAC 7005   Heritage project management in the modern world: session 2  legislation</dc:title>
  <dc:creator>Martin Locock</dc:creator>
  <cp:lastModifiedBy>Martin Locock</cp:lastModifiedBy>
  <cp:revision>62</cp:revision>
  <dcterms:modified xsi:type="dcterms:W3CDTF">2020-04-20T15:51:35Z</dcterms:modified>
</cp:coreProperties>
</file>