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handoutMasterIdLst>
    <p:handoutMasterId r:id="rId30"/>
  </p:handoutMasterIdLst>
  <p:sldIdLst>
    <p:sldId id="276" r:id="rId2"/>
    <p:sldId id="298" r:id="rId3"/>
    <p:sldId id="303" r:id="rId4"/>
    <p:sldId id="278" r:id="rId5"/>
    <p:sldId id="280" r:id="rId6"/>
    <p:sldId id="279" r:id="rId7"/>
    <p:sldId id="291" r:id="rId8"/>
    <p:sldId id="281" r:id="rId9"/>
    <p:sldId id="301" r:id="rId10"/>
    <p:sldId id="292" r:id="rId11"/>
    <p:sldId id="294" r:id="rId12"/>
    <p:sldId id="305" r:id="rId13"/>
    <p:sldId id="259" r:id="rId14"/>
    <p:sldId id="261" r:id="rId15"/>
    <p:sldId id="321" r:id="rId16"/>
    <p:sldId id="322" r:id="rId17"/>
    <p:sldId id="323" r:id="rId18"/>
    <p:sldId id="324" r:id="rId19"/>
    <p:sldId id="325" r:id="rId20"/>
    <p:sldId id="326" r:id="rId21"/>
    <p:sldId id="327" r:id="rId22"/>
    <p:sldId id="332" r:id="rId23"/>
    <p:sldId id="333" r:id="rId24"/>
    <p:sldId id="328" r:id="rId25"/>
    <p:sldId id="330" r:id="rId26"/>
    <p:sldId id="331" r:id="rId27"/>
    <p:sldId id="329" r:id="rId28"/>
    <p:sldId id="334" r:id="rId29"/>
  </p:sldIdLst>
  <p:sldSz cx="9144000" cy="6858000" type="screen4x3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87" d="100"/>
          <a:sy n="87" d="100"/>
        </p:scale>
        <p:origin x="1092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978888-333C-4578-8CCA-03BC34E7659A}" type="datetimeFigureOut">
              <a:rPr lang="en-US" smtClean="0"/>
              <a:t>11/28/2017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9755D8-91F1-4EE0-9446-16733BC193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58015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197C8E-5339-0F44-9311-B9C913BA8F53}" type="datetimeFigureOut">
              <a:rPr lang="en-US" smtClean="0"/>
              <a:t>11/28/2017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0A3CE-9349-0143-B1D8-968352A10DF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197C8E-5339-0F44-9311-B9C913BA8F53}" type="datetimeFigureOut">
              <a:rPr lang="en-US" smtClean="0"/>
              <a:t>11/28/2017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0A3CE-9349-0143-B1D8-968352A10DF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197C8E-5339-0F44-9311-B9C913BA8F53}" type="datetimeFigureOut">
              <a:rPr lang="en-US" smtClean="0"/>
              <a:t>11/28/2017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0A3CE-9349-0143-B1D8-968352A10DF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197C8E-5339-0F44-9311-B9C913BA8F53}" type="datetimeFigureOut">
              <a:rPr lang="en-US" smtClean="0"/>
              <a:t>11/28/2017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0A3CE-9349-0143-B1D8-968352A10DF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197C8E-5339-0F44-9311-B9C913BA8F53}" type="datetimeFigureOut">
              <a:rPr lang="en-US" smtClean="0"/>
              <a:t>11/28/2017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0A3CE-9349-0143-B1D8-968352A10DF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197C8E-5339-0F44-9311-B9C913BA8F53}" type="datetimeFigureOut">
              <a:rPr lang="en-US" smtClean="0"/>
              <a:t>11/28/2017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0A3CE-9349-0143-B1D8-968352A10DF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197C8E-5339-0F44-9311-B9C913BA8F53}" type="datetimeFigureOut">
              <a:rPr lang="en-US" smtClean="0"/>
              <a:t>11/28/2017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0A3CE-9349-0143-B1D8-968352A10DF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197C8E-5339-0F44-9311-B9C913BA8F53}" type="datetimeFigureOut">
              <a:rPr lang="en-US" smtClean="0"/>
              <a:t>11/28/2017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0A3CE-9349-0143-B1D8-968352A10DF4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197C8E-5339-0F44-9311-B9C913BA8F53}" type="datetimeFigureOut">
              <a:rPr lang="en-US" smtClean="0"/>
              <a:t>11/28/2017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120A3CE-9349-0143-B1D8-968352A10DF4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197C8E-5339-0F44-9311-B9C913BA8F53}" type="datetimeFigureOut">
              <a:rPr lang="en-US" smtClean="0"/>
              <a:t>11/28/2017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0A3CE-9349-0143-B1D8-968352A10DF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197C8E-5339-0F44-9311-B9C913BA8F53}" type="datetimeFigureOut">
              <a:rPr lang="en-US" smtClean="0"/>
              <a:t>11/28/2017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0A3CE-9349-0143-B1D8-968352A10DF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4120A3CE-9349-0143-B1D8-968352A10DF4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A8197C8E-5339-0F44-9311-B9C913BA8F53}" type="datetimeFigureOut">
              <a:rPr lang="en-US" smtClean="0"/>
              <a:t>11/28/2017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11732"/>
            <a:ext cx="7543800" cy="2887243"/>
          </a:xfrm>
        </p:spPr>
        <p:txBody>
          <a:bodyPr/>
          <a:lstStyle/>
          <a:p>
            <a:r>
              <a:rPr lang="en-GB" dirty="0" smtClean="0"/>
              <a:t>Social-Scientific Readings and Perspectives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7543800" cy="1597446"/>
          </a:xfrm>
        </p:spPr>
        <p:txBody>
          <a:bodyPr>
            <a:normAutofit/>
          </a:bodyPr>
          <a:lstStyle/>
          <a:p>
            <a:r>
              <a:rPr lang="en-US" sz="2800" dirty="0" smtClean="0"/>
              <a:t>Methods and Approaches for the Study of Theology and Religion</a:t>
            </a:r>
          </a:p>
          <a:p>
            <a:r>
              <a:rPr lang="en-US" sz="2800" dirty="0" err="1" smtClean="0"/>
              <a:t>Dr</a:t>
            </a:r>
            <a:r>
              <a:rPr lang="en-US" sz="2800" dirty="0" smtClean="0"/>
              <a:t> Jessica M. </a:t>
            </a:r>
            <a:r>
              <a:rPr lang="en-US" sz="2800" dirty="0" smtClean="0"/>
              <a:t>Keady (j.keady@uwtsd.ac.uk)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4654271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DEFINING TERMS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600" dirty="0" smtClean="0"/>
          </a:p>
          <a:p>
            <a:pPr marL="114300" indent="0">
              <a:buNone/>
            </a:pPr>
            <a:r>
              <a:rPr lang="en-GB" sz="2600" dirty="0" smtClean="0"/>
              <a:t>What </a:t>
            </a:r>
            <a:r>
              <a:rPr lang="en-GB" sz="2600" dirty="0" smtClean="0"/>
              <a:t>do we mean by </a:t>
            </a:r>
            <a:r>
              <a:rPr lang="en-GB" sz="2600" dirty="0" smtClean="0"/>
              <a:t>the term ‘social sciences’?</a:t>
            </a:r>
          </a:p>
          <a:p>
            <a:pPr marL="114300" indent="0">
              <a:buNone/>
            </a:pPr>
            <a:endParaRPr lang="en-GB" sz="2600" dirty="0"/>
          </a:p>
          <a:p>
            <a:pPr marL="114300" indent="0">
              <a:buNone/>
            </a:pPr>
            <a:r>
              <a:rPr lang="en-GB" sz="2600" i="1" dirty="0" smtClean="0"/>
              <a:t>Def</a:t>
            </a:r>
            <a:r>
              <a:rPr lang="en-GB" sz="2600" dirty="0" smtClean="0"/>
              <a:t>. It is the scientific study of human society and social relationships.</a:t>
            </a:r>
          </a:p>
          <a:p>
            <a:pPr marL="114300" indent="0">
              <a:buNone/>
            </a:pPr>
            <a:endParaRPr lang="en-GB" sz="2600" dirty="0"/>
          </a:p>
          <a:p>
            <a:pPr marL="114300" indent="0">
              <a:buNone/>
            </a:pPr>
            <a:endParaRPr lang="en-US" sz="2600" dirty="0"/>
          </a:p>
        </p:txBody>
      </p:sp>
    </p:spTree>
    <p:extLst>
      <p:ext uri="{BB962C8B-B14F-4D97-AF65-F5344CB8AC3E}">
        <p14:creationId xmlns:p14="http://schemas.microsoft.com/office/powerpoint/2010/main" val="8630822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127"/>
            <a:ext cx="7620000" cy="1143000"/>
          </a:xfrm>
        </p:spPr>
        <p:txBody>
          <a:bodyPr/>
          <a:lstStyle/>
          <a:p>
            <a:r>
              <a:rPr lang="en-GB" dirty="0" smtClean="0"/>
              <a:t>How can social scientific approaches be used to study religion?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endParaRPr lang="en-GB" dirty="0"/>
          </a:p>
          <a:p>
            <a:pPr marL="114300" indent="0">
              <a:buNone/>
            </a:pPr>
            <a:endParaRPr lang="en-GB" sz="2400" dirty="0"/>
          </a:p>
          <a:p>
            <a:pPr marL="571500" indent="-457200">
              <a:buAutoNum type="arabicPeriod"/>
            </a:pPr>
            <a:r>
              <a:rPr lang="en-GB" sz="2400" dirty="0" smtClean="0"/>
              <a:t>Reading primary texts using various perspectives (feminist, masculinist, queer, post-colonial)</a:t>
            </a:r>
          </a:p>
          <a:p>
            <a:pPr marL="571500" indent="-457200">
              <a:buAutoNum type="arabicPeriod"/>
            </a:pPr>
            <a:r>
              <a:rPr lang="en-GB" sz="2400" dirty="0" smtClean="0"/>
              <a:t>Ethnographic </a:t>
            </a:r>
            <a:r>
              <a:rPr lang="en-GB" sz="2400" dirty="0"/>
              <a:t>Research </a:t>
            </a:r>
            <a:r>
              <a:rPr lang="en-GB" sz="2400" dirty="0" smtClean="0"/>
              <a:t>provides a glimpse into the life of a religious community </a:t>
            </a:r>
            <a:endParaRPr lang="en-GB" sz="2400" dirty="0"/>
          </a:p>
          <a:p>
            <a:pPr marL="571500" indent="-457200">
              <a:buAutoNum type="arabicPeriod"/>
            </a:pPr>
            <a:r>
              <a:rPr lang="en-GB" sz="2400" dirty="0" smtClean="0"/>
              <a:t>While looking at texts, artefacts, communities it is possible to review the ways that gender and sexuality are constructed. </a:t>
            </a:r>
            <a:endParaRPr lang="en-US" sz="2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22983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EXERCISE: DEFNINING </a:t>
            </a:r>
            <a:r>
              <a:rPr lang="en-US" dirty="0" smtClean="0"/>
              <a:t>TERMS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endParaRPr lang="en-US" sz="4000" dirty="0" smtClean="0"/>
          </a:p>
          <a:p>
            <a:r>
              <a:rPr lang="en-US" sz="4000" dirty="0" smtClean="0"/>
              <a:t>Masculinity (masculinities)</a:t>
            </a:r>
          </a:p>
          <a:p>
            <a:pPr marL="114300" indent="0">
              <a:buNone/>
            </a:pPr>
            <a:r>
              <a:rPr lang="en-US" sz="4000" dirty="0" smtClean="0"/>
              <a:t> </a:t>
            </a:r>
          </a:p>
          <a:p>
            <a:r>
              <a:rPr lang="en-US" sz="4000" dirty="0" smtClean="0"/>
              <a:t>Femininity (femininities) </a:t>
            </a:r>
          </a:p>
          <a:p>
            <a:endParaRPr lang="en-US" sz="4000" dirty="0" smtClean="0"/>
          </a:p>
          <a:p>
            <a:r>
              <a:rPr lang="en-US" sz="3400" dirty="0" smtClean="0"/>
              <a:t>Exercise: List </a:t>
            </a:r>
            <a:r>
              <a:rPr lang="en-US" sz="3400" dirty="0" smtClean="0"/>
              <a:t>2 </a:t>
            </a:r>
            <a:r>
              <a:rPr lang="en-US" sz="3400" dirty="0" smtClean="0"/>
              <a:t>words that are </a:t>
            </a:r>
            <a:r>
              <a:rPr lang="en-US" sz="3400" b="1" i="1" dirty="0" smtClean="0"/>
              <a:t>stereotyped</a:t>
            </a:r>
            <a:r>
              <a:rPr lang="en-US" sz="3400" dirty="0" smtClean="0"/>
              <a:t> as </a:t>
            </a:r>
            <a:r>
              <a:rPr lang="en-US" sz="3400" dirty="0" smtClean="0"/>
              <a:t>being </a:t>
            </a:r>
            <a:r>
              <a:rPr lang="en-US" sz="3400" dirty="0" smtClean="0"/>
              <a:t>masculine </a:t>
            </a:r>
            <a:r>
              <a:rPr lang="en-US" sz="3400" dirty="0" smtClean="0"/>
              <a:t>and </a:t>
            </a:r>
            <a:r>
              <a:rPr lang="en-US" sz="3400" dirty="0" smtClean="0"/>
              <a:t>feminine.</a:t>
            </a:r>
            <a:endParaRPr lang="en-US" sz="3400" dirty="0" smtClean="0"/>
          </a:p>
          <a:p>
            <a:endParaRPr lang="en-US" sz="3400" dirty="0"/>
          </a:p>
        </p:txBody>
      </p:sp>
    </p:spTree>
    <p:extLst>
      <p:ext uri="{BB962C8B-B14F-4D97-AF65-F5344CB8AC3E}">
        <p14:creationId xmlns:p14="http://schemas.microsoft.com/office/powerpoint/2010/main" val="1711943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Gender stereotypes </a:t>
            </a:r>
            <a:endParaRPr lang="en-US" dirty="0"/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4" r="1844"/>
          <a:stretch>
            <a:fillRect/>
          </a:stretch>
        </p:blipFill>
        <p:spPr bwMode="auto">
          <a:xfrm>
            <a:off x="0" y="1676852"/>
            <a:ext cx="5844995" cy="2870139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395632"/>
            <a:ext cx="5844995" cy="2462368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44995" y="1447799"/>
            <a:ext cx="3299006" cy="54102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6722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 smtClean="0"/>
              <a:t>DEFINING TERMS</a:t>
            </a:r>
            <a:endParaRPr 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6128" y="1947961"/>
            <a:ext cx="8260672" cy="4373563"/>
          </a:xfrm>
        </p:spPr>
        <p:txBody>
          <a:bodyPr>
            <a:normAutofit/>
          </a:bodyPr>
          <a:lstStyle/>
          <a:p>
            <a:r>
              <a:rPr lang="en-US" sz="4000" dirty="0"/>
              <a:t>Sex </a:t>
            </a:r>
            <a:r>
              <a:rPr lang="en-US" sz="4000" dirty="0" smtClean="0"/>
              <a:t>(understood biologically)</a:t>
            </a:r>
          </a:p>
          <a:p>
            <a:pPr marL="114300" indent="0">
              <a:buNone/>
            </a:pPr>
            <a:endParaRPr lang="en-US" sz="4000" dirty="0" smtClean="0"/>
          </a:p>
          <a:p>
            <a:r>
              <a:rPr lang="en-US" sz="4000" dirty="0" smtClean="0"/>
              <a:t>Gender (culturally constructed) </a:t>
            </a:r>
          </a:p>
        </p:txBody>
      </p:sp>
    </p:spTree>
    <p:extLst>
      <p:ext uri="{BB962C8B-B14F-4D97-AF65-F5344CB8AC3E}">
        <p14:creationId xmlns:p14="http://schemas.microsoft.com/office/powerpoint/2010/main" val="1419329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Scientific Approaches 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79" y="1549840"/>
            <a:ext cx="2971227" cy="4188255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8954" y="1564394"/>
            <a:ext cx="2952005" cy="428556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9793" y="2908452"/>
            <a:ext cx="2419161" cy="3784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42729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CONSTRUCTION OF GENDER IN THE ANCIENT WORLD </a:t>
            </a:r>
            <a:endParaRPr lang="en-US" dirty="0"/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>
              <a:buNone/>
            </a:pPr>
            <a:endParaRPr lang="en-GB" dirty="0" smtClean="0"/>
          </a:p>
          <a:p>
            <a:pPr algn="ctr">
              <a:buNone/>
            </a:pPr>
            <a:r>
              <a:rPr lang="en-GB" dirty="0" smtClean="0"/>
              <a:t>Upper class men</a:t>
            </a:r>
          </a:p>
          <a:p>
            <a:pPr algn="ctr">
              <a:buNone/>
            </a:pPr>
            <a:endParaRPr lang="en-GB" dirty="0"/>
          </a:p>
          <a:p>
            <a:pPr algn="ctr">
              <a:buNone/>
            </a:pPr>
            <a:endParaRPr lang="en-GB" dirty="0" smtClean="0"/>
          </a:p>
          <a:p>
            <a:pPr algn="ctr">
              <a:buNone/>
            </a:pPr>
            <a:r>
              <a:rPr lang="en-GB" dirty="0" smtClean="0"/>
              <a:t>Lower class men</a:t>
            </a:r>
          </a:p>
          <a:p>
            <a:pPr algn="ctr">
              <a:buNone/>
            </a:pPr>
            <a:endParaRPr lang="en-GB" dirty="0"/>
          </a:p>
          <a:p>
            <a:pPr algn="ctr">
              <a:buNone/>
            </a:pPr>
            <a:endParaRPr lang="en-GB" dirty="0" smtClean="0"/>
          </a:p>
          <a:p>
            <a:pPr algn="ctr">
              <a:buNone/>
            </a:pPr>
            <a:r>
              <a:rPr lang="en-GB" dirty="0" smtClean="0"/>
              <a:t>Boys</a:t>
            </a:r>
          </a:p>
          <a:p>
            <a:pPr algn="ctr">
              <a:buNone/>
            </a:pPr>
            <a:endParaRPr lang="en-GB" dirty="0"/>
          </a:p>
          <a:p>
            <a:pPr algn="ctr">
              <a:buNone/>
            </a:pPr>
            <a:endParaRPr lang="en-GB" dirty="0" smtClean="0"/>
          </a:p>
          <a:p>
            <a:pPr algn="ctr">
              <a:buNone/>
            </a:pPr>
            <a:endParaRPr lang="en-GB" dirty="0"/>
          </a:p>
          <a:p>
            <a:pPr algn="ctr">
              <a:buNone/>
            </a:pPr>
            <a:r>
              <a:rPr lang="en-GB" dirty="0" smtClean="0"/>
              <a:t>Women</a:t>
            </a:r>
          </a:p>
          <a:p>
            <a:pPr algn="ctr">
              <a:buNone/>
            </a:pPr>
            <a:endParaRPr lang="en-GB" dirty="0"/>
          </a:p>
        </p:txBody>
      </p:sp>
      <p:sp>
        <p:nvSpPr>
          <p:cNvPr id="5" name="Down Arrow 4"/>
          <p:cNvSpPr/>
          <p:nvPr/>
        </p:nvSpPr>
        <p:spPr>
          <a:xfrm>
            <a:off x="4080923" y="2477187"/>
            <a:ext cx="484632" cy="576064"/>
          </a:xfrm>
          <a:prstGeom prst="downArrow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Down Arrow 5"/>
          <p:cNvSpPr/>
          <p:nvPr/>
        </p:nvSpPr>
        <p:spPr>
          <a:xfrm>
            <a:off x="4074478" y="3524177"/>
            <a:ext cx="484632" cy="576064"/>
          </a:xfrm>
          <a:prstGeom prst="downArrow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Down Arrow 6"/>
          <p:cNvSpPr/>
          <p:nvPr/>
        </p:nvSpPr>
        <p:spPr>
          <a:xfrm>
            <a:off x="4074478" y="4777746"/>
            <a:ext cx="484632" cy="576064"/>
          </a:xfrm>
          <a:prstGeom prst="downArrow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062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812" y="103684"/>
            <a:ext cx="2849527" cy="4270012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5216" y="103684"/>
            <a:ext cx="2903866" cy="4487261"/>
          </a:xfrm>
          <a:prstGeom prst="rect">
            <a:avLst/>
          </a:prstGeom>
        </p:spPr>
      </p:pic>
      <p:pic>
        <p:nvPicPr>
          <p:cNvPr id="8" name="Picture 7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4729" y="2347314"/>
            <a:ext cx="2930488" cy="425179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801765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Jewish Masculinities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9345" y="1752600"/>
            <a:ext cx="8377455" cy="4694327"/>
          </a:xfrm>
        </p:spPr>
        <p:txBody>
          <a:bodyPr>
            <a:normAutofit/>
          </a:bodyPr>
          <a:lstStyle/>
          <a:p>
            <a:pPr marL="114300" indent="0">
              <a:buNone/>
            </a:pPr>
            <a:r>
              <a:rPr lang="en-US" sz="3800" dirty="0" smtClean="0"/>
              <a:t>“Judaism, as codified in the Torah or Hebrew Scriptures, is one of the primary sources for the historical construction of masculinity.” </a:t>
            </a:r>
          </a:p>
          <a:p>
            <a:pPr marL="114300" indent="0">
              <a:buNone/>
            </a:pPr>
            <a:endParaRPr lang="en-US" sz="3800" dirty="0"/>
          </a:p>
          <a:p>
            <a:pPr marL="114300" indent="0">
              <a:buNone/>
            </a:pPr>
            <a:r>
              <a:rPr lang="en-US" sz="3800" dirty="0" smtClean="0"/>
              <a:t>(</a:t>
            </a:r>
            <a:r>
              <a:rPr lang="en-US" sz="3800" dirty="0" err="1" smtClean="0"/>
              <a:t>Rosenburg</a:t>
            </a:r>
            <a:r>
              <a:rPr lang="en-US" sz="3800" dirty="0" smtClean="0"/>
              <a:t>, Jewish Masculinities, 349)</a:t>
            </a:r>
            <a:endParaRPr lang="en-US" sz="3800" dirty="0"/>
          </a:p>
        </p:txBody>
      </p:sp>
    </p:spTree>
    <p:extLst>
      <p:ext uri="{BB962C8B-B14F-4D97-AF65-F5344CB8AC3E}">
        <p14:creationId xmlns:p14="http://schemas.microsoft.com/office/powerpoint/2010/main" val="1652803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Masculinities and War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600" dirty="0" smtClean="0"/>
              <a:t>David Morgan (1994) proposes that one way of reading for masculinities is by looking at the construction of the masculine body in texts that discuss war, ideology and </a:t>
            </a:r>
            <a:r>
              <a:rPr lang="en-US" sz="3600" dirty="0" err="1" smtClean="0"/>
              <a:t>behaviour</a:t>
            </a:r>
            <a:r>
              <a:rPr lang="en-US" sz="3600" dirty="0"/>
              <a:t> </a:t>
            </a:r>
            <a:r>
              <a:rPr lang="en-US" sz="3600" dirty="0" smtClean="0"/>
              <a:t>(Morgan, 1994, 167).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811779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Pair Exercise </a:t>
            </a:r>
            <a:r>
              <a:rPr lang="en-GB" dirty="0" smtClean="0"/>
              <a:t>on the Masculine Article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en-GB" sz="2400" dirty="0" smtClean="0"/>
              <a:t>Discussion on Masculinity Studies Article</a:t>
            </a:r>
            <a:r>
              <a:rPr lang="en-GB" sz="2400" dirty="0"/>
              <a:t>:</a:t>
            </a:r>
          </a:p>
          <a:p>
            <a:pPr marL="114300" indent="0">
              <a:buNone/>
            </a:pPr>
            <a:endParaRPr lang="en-GB" sz="2400" dirty="0"/>
          </a:p>
          <a:p>
            <a:pPr marL="114300" indent="0">
              <a:buNone/>
            </a:pPr>
            <a:r>
              <a:rPr lang="en-GB" sz="2400" dirty="0"/>
              <a:t>Areas to think about - </a:t>
            </a:r>
          </a:p>
          <a:p>
            <a:pPr marL="114300" indent="0">
              <a:buNone/>
            </a:pPr>
            <a:endParaRPr lang="en-GB" sz="2400" dirty="0"/>
          </a:p>
          <a:p>
            <a:r>
              <a:rPr lang="en-GB" sz="2400" dirty="0"/>
              <a:t>Did you like it?</a:t>
            </a:r>
          </a:p>
          <a:p>
            <a:r>
              <a:rPr lang="en-GB" sz="2400" dirty="0"/>
              <a:t>Does it change your opinion on the portrayal of </a:t>
            </a:r>
            <a:r>
              <a:rPr lang="en-GB" sz="2400" dirty="0" smtClean="0"/>
              <a:t>men/women</a:t>
            </a:r>
            <a:r>
              <a:rPr lang="en-GB" sz="2400" dirty="0"/>
              <a:t>? </a:t>
            </a:r>
          </a:p>
          <a:p>
            <a:r>
              <a:rPr lang="en-GB" sz="2400" dirty="0"/>
              <a:t>What are its advantages/disadvantages?</a:t>
            </a:r>
            <a:endParaRPr lang="en-US" sz="2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77713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42371"/>
            <a:ext cx="7151783" cy="855778"/>
          </a:xfrm>
        </p:spPr>
        <p:txBody>
          <a:bodyPr/>
          <a:lstStyle/>
          <a:p>
            <a:r>
              <a:rPr lang="en-US" sz="4000" dirty="0" smtClean="0"/>
              <a:t>Challenging Patriarchy/Hierarchy in Israelite Society</a:t>
            </a:r>
            <a:endParaRPr lang="en-US" sz="400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260501" y="1417638"/>
            <a:ext cx="8108101" cy="5668283"/>
          </a:xfrm>
        </p:spPr>
        <p:txBody>
          <a:bodyPr>
            <a:normAutofit/>
          </a:bodyPr>
          <a:lstStyle/>
          <a:p>
            <a:pPr marL="114300" indent="0">
              <a:buNone/>
            </a:pPr>
            <a:endParaRPr lang="en-GB" sz="2800" dirty="0" smtClean="0"/>
          </a:p>
          <a:p>
            <a:pPr marL="114300" indent="0">
              <a:buNone/>
            </a:pPr>
            <a:r>
              <a:rPr lang="en-GB" sz="3200" dirty="0" smtClean="0"/>
              <a:t>C. Meyers (2014). Was Ancient Israel a Patriarchal Society? </a:t>
            </a:r>
            <a:r>
              <a:rPr lang="en-GB" sz="3200" i="1" dirty="0" smtClean="0"/>
              <a:t>Journal of Biblical </a:t>
            </a:r>
            <a:r>
              <a:rPr lang="en-GB" sz="3200" i="1" dirty="0" err="1" smtClean="0"/>
              <a:t>Literarture</a:t>
            </a:r>
            <a:r>
              <a:rPr lang="en-GB" sz="3200" dirty="0" smtClean="0"/>
              <a:t>, 133 (1): 8-27. </a:t>
            </a:r>
            <a:endParaRPr lang="en-GB" sz="3200" dirty="0"/>
          </a:p>
          <a:p>
            <a:endParaRPr lang="en-GB" sz="3200" dirty="0" smtClean="0"/>
          </a:p>
          <a:p>
            <a:r>
              <a:rPr lang="en-GB" sz="3200" dirty="0" smtClean="0"/>
              <a:t>1) Women as inferior </a:t>
            </a:r>
          </a:p>
          <a:p>
            <a:r>
              <a:rPr lang="en-GB" sz="3200" dirty="0" smtClean="0"/>
              <a:t>2) Patriarchy’s universality </a:t>
            </a:r>
          </a:p>
          <a:p>
            <a:r>
              <a:rPr lang="en-GB" sz="3200" dirty="0" smtClean="0"/>
              <a:t>3) Male/Female dichotomy </a:t>
            </a:r>
          </a:p>
          <a:p>
            <a:r>
              <a:rPr lang="en-GB" sz="3200" dirty="0" smtClean="0"/>
              <a:t>4) Considers women as helpless victims </a:t>
            </a:r>
          </a:p>
          <a:p>
            <a:pPr marL="114300" indent="0">
              <a:buNone/>
            </a:pPr>
            <a:endParaRPr lang="en-GB" sz="2800" dirty="0"/>
          </a:p>
          <a:p>
            <a:pPr marL="114300" indent="0">
              <a:buNone/>
            </a:pPr>
            <a:endParaRPr lang="en-GB" sz="2800" dirty="0" smtClean="0"/>
          </a:p>
          <a:p>
            <a:pPr marL="114300" indent="0">
              <a:buNone/>
            </a:pPr>
            <a:endParaRPr lang="en-GB" sz="2800" dirty="0"/>
          </a:p>
          <a:p>
            <a:pPr marL="114300" indent="0">
              <a:buNone/>
            </a:pPr>
            <a:endParaRPr lang="en-GB" sz="2800" dirty="0" smtClean="0"/>
          </a:p>
          <a:p>
            <a:pPr marL="114300" indent="0">
              <a:buNone/>
            </a:pPr>
            <a:endParaRPr lang="en-GB" sz="2800" dirty="0"/>
          </a:p>
          <a:p>
            <a:pPr marL="114300" indent="0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394606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Heterarchy</a:t>
            </a:r>
            <a:r>
              <a:rPr lang="en-US" dirty="0" smtClean="0"/>
              <a:t> 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6083736"/>
              </p:ext>
            </p:extLst>
          </p:nvPr>
        </p:nvGraphicFramePr>
        <p:xfrm>
          <a:off x="2051447" y="4655923"/>
          <a:ext cx="4943862" cy="197754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4" name="Document" r:id="rId3" imgW="5270500" imgH="2108200" progId="Word.Document.12">
                  <p:embed/>
                </p:oleObj>
              </mc:Choice>
              <mc:Fallback>
                <p:oleObj name="Document" r:id="rId3" imgW="5270500" imgH="210820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051447" y="4655923"/>
                        <a:ext cx="4943862" cy="197754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Content Placeholder 3"/>
          <p:cNvSpPr txBox="1">
            <a:spLocks/>
          </p:cNvSpPr>
          <p:nvPr/>
        </p:nvSpPr>
        <p:spPr>
          <a:xfrm>
            <a:off x="260501" y="1417638"/>
            <a:ext cx="8108101" cy="56682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 smtClean="0"/>
              <a:t>Leadership roles – judges (</a:t>
            </a:r>
            <a:r>
              <a:rPr lang="en-GB" sz="2400" dirty="0" err="1" smtClean="0"/>
              <a:t>Judg</a:t>
            </a:r>
            <a:r>
              <a:rPr lang="en-GB" sz="2400" dirty="0" smtClean="0"/>
              <a:t> 4:4-5), royal women (1 </a:t>
            </a:r>
            <a:r>
              <a:rPr lang="en-GB" sz="2400" dirty="0" err="1" smtClean="0"/>
              <a:t>Kgs</a:t>
            </a:r>
            <a:r>
              <a:rPr lang="en-GB" sz="2400" dirty="0" smtClean="0"/>
              <a:t> 15:11)</a:t>
            </a:r>
          </a:p>
          <a:p>
            <a:r>
              <a:rPr lang="en-GB" sz="2400" dirty="0" smtClean="0"/>
              <a:t>Performers (singers and dancers; e.g. </a:t>
            </a:r>
            <a:r>
              <a:rPr lang="en-GB" sz="2400" dirty="0" err="1" smtClean="0"/>
              <a:t>Exod</a:t>
            </a:r>
            <a:r>
              <a:rPr lang="en-GB" sz="2400" dirty="0" smtClean="0"/>
              <a:t> 15:2-21; 1 Sam 18:6-7)</a:t>
            </a:r>
          </a:p>
          <a:p>
            <a:r>
              <a:rPr lang="en-GB" sz="2400" dirty="0" smtClean="0"/>
              <a:t>Female prophets (including Deborah and Miriam) </a:t>
            </a:r>
          </a:p>
          <a:p>
            <a:r>
              <a:rPr lang="en-GB" sz="2400" dirty="0" smtClean="0"/>
              <a:t>Archaeologist evidence for strong household presence of women – sustained life </a:t>
            </a:r>
            <a:endParaRPr lang="en-GB" sz="2800" dirty="0" smtClean="0"/>
          </a:p>
          <a:p>
            <a:pPr marL="114300" indent="0">
              <a:buFont typeface="Arial" pitchFamily="34" charset="0"/>
              <a:buNone/>
            </a:pPr>
            <a:endParaRPr lang="en-GB" sz="2800" dirty="0" smtClean="0"/>
          </a:p>
          <a:p>
            <a:pPr marL="114300" indent="0">
              <a:buFont typeface="Arial" pitchFamily="34" charset="0"/>
              <a:buNone/>
            </a:pPr>
            <a:endParaRPr lang="en-GB" sz="2800" dirty="0" smtClean="0"/>
          </a:p>
          <a:p>
            <a:pPr marL="114300" indent="0">
              <a:buFont typeface="Arial" pitchFamily="34" charset="0"/>
              <a:buNone/>
            </a:pPr>
            <a:endParaRPr lang="en-GB" sz="2800" dirty="0" smtClean="0"/>
          </a:p>
          <a:p>
            <a:pPr marL="114300" indent="0">
              <a:buFont typeface="Arial" pitchFamily="34" charset="0"/>
              <a:buNone/>
            </a:pPr>
            <a:endParaRPr lang="en-GB" sz="2800" dirty="0" smtClean="0"/>
          </a:p>
          <a:p>
            <a:pPr marL="114300" indent="0">
              <a:buFont typeface="Arial" pitchFamily="34" charset="0"/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9903769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070134" y="1600200"/>
            <a:ext cx="6394132" cy="48006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639639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Postcolonial Studies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6268" y="1417638"/>
            <a:ext cx="8365066" cy="5237162"/>
          </a:xfrm>
        </p:spPr>
        <p:txBody>
          <a:bodyPr>
            <a:normAutofit/>
          </a:bodyPr>
          <a:lstStyle/>
          <a:p>
            <a:r>
              <a:rPr lang="en-US" sz="2400" dirty="0"/>
              <a:t>Is an academic discipline that analyzes, explains, and responds to the </a:t>
            </a:r>
            <a:r>
              <a:rPr lang="en-GB" sz="2400" dirty="0"/>
              <a:t>legacy of colonialism. </a:t>
            </a:r>
            <a:endParaRPr lang="en-GB" sz="2400" dirty="0" smtClean="0"/>
          </a:p>
          <a:p>
            <a:pPr marL="114300" indent="0">
              <a:buNone/>
            </a:pPr>
            <a:r>
              <a:rPr lang="en-GB" sz="2400" dirty="0" err="1" smtClean="0">
                <a:solidFill>
                  <a:srgbClr val="2F2B20"/>
                </a:solidFill>
              </a:rPr>
              <a:t>Sugirtharajah</a:t>
            </a:r>
            <a:r>
              <a:rPr lang="en-GB" sz="2400" dirty="0" smtClean="0">
                <a:solidFill>
                  <a:srgbClr val="2F2B20"/>
                </a:solidFill>
              </a:rPr>
              <a:t>, </a:t>
            </a:r>
          </a:p>
          <a:p>
            <a:endParaRPr lang="en-GB" sz="2400" dirty="0">
              <a:solidFill>
                <a:srgbClr val="2F2B20"/>
              </a:solidFill>
            </a:endParaRPr>
          </a:p>
          <a:p>
            <a:r>
              <a:rPr lang="en-GB" sz="2400" dirty="0" smtClean="0">
                <a:solidFill>
                  <a:srgbClr val="2F2B20"/>
                </a:solidFill>
              </a:rPr>
              <a:t>“What postcolonial theory does is it offers a space for the once colonized” (1999, 4)</a:t>
            </a:r>
            <a:endParaRPr lang="en-GB" sz="2400" dirty="0"/>
          </a:p>
          <a:p>
            <a:r>
              <a:rPr lang="en-GB" sz="2400" dirty="0" smtClean="0"/>
              <a:t>“It is an act of reclamation, redemption and reaffirmation against the past colonial tendencies” (1999, 4)</a:t>
            </a:r>
          </a:p>
          <a:p>
            <a:endParaRPr lang="en-GB" sz="2400" dirty="0"/>
          </a:p>
          <a:p>
            <a:r>
              <a:rPr lang="en-GB" sz="2400" dirty="0"/>
              <a:t>In theology and biblical studies, this includes reading strategies grounded in the experience of people in formerly-colonized nations.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94627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323734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Defining </a:t>
            </a:r>
            <a:r>
              <a:rPr lang="en-GB" dirty="0" err="1" smtClean="0"/>
              <a:t>Postcolonialism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sz="3200" dirty="0" smtClean="0"/>
          </a:p>
          <a:p>
            <a:r>
              <a:rPr lang="en-US" sz="3200" b="1" dirty="0" err="1"/>
              <a:t>Postcolonialism</a:t>
            </a:r>
            <a:r>
              <a:rPr lang="en-US" sz="3200" dirty="0"/>
              <a:t> speaks about the human consequences of external control and </a:t>
            </a:r>
            <a:r>
              <a:rPr lang="en-US" sz="3200" dirty="0" smtClean="0"/>
              <a:t>the </a:t>
            </a:r>
            <a:r>
              <a:rPr lang="en-US" sz="3200" dirty="0"/>
              <a:t>exploitation of native people and their lands.</a:t>
            </a:r>
            <a:endParaRPr lang="en-US" sz="3200" dirty="0" smtClean="0"/>
          </a:p>
        </p:txBody>
      </p:sp>
    </p:spTree>
    <p:extLst>
      <p:ext uri="{BB962C8B-B14F-4D97-AF65-F5344CB8AC3E}">
        <p14:creationId xmlns:p14="http://schemas.microsoft.com/office/powerpoint/2010/main" val="21281858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Postcolonial critique of feminism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Too white and too middle class</a:t>
            </a:r>
          </a:p>
          <a:p>
            <a:r>
              <a:rPr lang="en-GB" dirty="0" smtClean="0"/>
              <a:t>Ignores other dimensions of oppression </a:t>
            </a:r>
          </a:p>
          <a:p>
            <a:r>
              <a:rPr lang="en-GB" dirty="0" smtClean="0"/>
              <a:t>Takes too little account of the ways in which white, academic feminists benefit from patriarchy and race/class privilege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1"/>
          <p:cNvSpPr txBox="1"/>
          <p:nvPr/>
        </p:nvSpPr>
        <p:spPr>
          <a:xfrm>
            <a:off x="859366" y="4356100"/>
            <a:ext cx="2209800" cy="4953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900"/>
              </a:lnSpc>
              <a:tabLst/>
            </a:pPr>
            <a:r>
              <a:rPr lang="en-US" altLang="zh-CN" sz="3200" dirty="0" smtClean="0">
                <a:solidFill>
                  <a:srgbClr val="660066"/>
                </a:solidFill>
                <a:latin typeface="Calibri" pitchFamily="18" charset="0"/>
                <a:cs typeface="Calibri" pitchFamily="18" charset="0"/>
              </a:rPr>
              <a:t>RESPONSES    :    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4102100" y="4108450"/>
            <a:ext cx="3403600" cy="990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900"/>
              </a:lnSpc>
              <a:tabLst/>
            </a:pPr>
            <a:r>
              <a:rPr lang="en-US" altLang="zh-CN" sz="3200" dirty="0" smtClean="0">
                <a:solidFill>
                  <a:srgbClr val="FF0080"/>
                </a:solidFill>
                <a:latin typeface="Calibri" pitchFamily="18" charset="0"/>
                <a:cs typeface="Calibri" pitchFamily="18" charset="0"/>
              </a:rPr>
              <a:t>WOMANISM    </a:t>
            </a:r>
          </a:p>
          <a:p>
            <a:pPr>
              <a:lnSpc>
                <a:spcPts val="3900"/>
              </a:lnSpc>
              <a:tabLst/>
            </a:pPr>
            <a:r>
              <a:rPr lang="en-US" altLang="zh-CN" sz="3200" dirty="0" smtClean="0">
                <a:solidFill>
                  <a:srgbClr val="FF0080"/>
                </a:solidFill>
                <a:latin typeface="Calibri" pitchFamily="18" charset="0"/>
                <a:cs typeface="Calibri" pitchFamily="18" charset="0"/>
              </a:rPr>
              <a:t>INTERSECTIONALITY    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87868" y="5384800"/>
            <a:ext cx="85513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 err="1" smtClean="0"/>
              <a:t>Intersectionality</a:t>
            </a:r>
            <a:r>
              <a:rPr lang="en-GB" sz="2200" dirty="0" smtClean="0"/>
              <a:t> - a </a:t>
            </a:r>
            <a:r>
              <a:rPr lang="en-GB" sz="2200" dirty="0"/>
              <a:t>tool “designed to combat feminist hierarchy, hegemony and </a:t>
            </a:r>
            <a:r>
              <a:rPr lang="en-GB" sz="2200" dirty="0" smtClean="0"/>
              <a:t>exclusivity” (Nash 2008) 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30822685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Bible and Power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postcolonial reading would question the text….</a:t>
            </a:r>
          </a:p>
          <a:p>
            <a:endParaRPr lang="en-GB" dirty="0"/>
          </a:p>
          <a:p>
            <a:r>
              <a:rPr lang="en-GB" dirty="0" smtClean="0"/>
              <a:t>Whose interpretation?</a:t>
            </a:r>
          </a:p>
          <a:p>
            <a:r>
              <a:rPr lang="en-GB" dirty="0" smtClean="0"/>
              <a:t>What agendas?</a:t>
            </a:r>
          </a:p>
          <a:p>
            <a:r>
              <a:rPr lang="en-GB" dirty="0" smtClean="0"/>
              <a:t>What is privileged?</a:t>
            </a:r>
          </a:p>
          <a:p>
            <a:r>
              <a:rPr lang="en-GB" dirty="0" smtClean="0"/>
              <a:t>Who is writing?</a:t>
            </a:r>
          </a:p>
          <a:p>
            <a:r>
              <a:rPr lang="en-GB" dirty="0" smtClean="0"/>
              <a:t>Who is the intended audience?</a:t>
            </a:r>
          </a:p>
          <a:p>
            <a:endParaRPr lang="en-GB" dirty="0"/>
          </a:p>
          <a:p>
            <a:r>
              <a:rPr lang="en-GB" dirty="0" smtClean="0"/>
              <a:t>It also wants to ask questions about the power dynamics </a:t>
            </a:r>
            <a:r>
              <a:rPr lang="en-GB" i="1" dirty="0" smtClean="0"/>
              <a:t>in</a:t>
            </a:r>
            <a:r>
              <a:rPr lang="en-GB" dirty="0" smtClean="0"/>
              <a:t> and </a:t>
            </a:r>
            <a:r>
              <a:rPr lang="en-GB" i="1" dirty="0" smtClean="0"/>
              <a:t>behind</a:t>
            </a:r>
            <a:r>
              <a:rPr lang="en-GB" dirty="0" smtClean="0"/>
              <a:t> </a:t>
            </a:r>
            <a:r>
              <a:rPr lang="en-GB" dirty="0" smtClean="0"/>
              <a:t>a religious text/perspective.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967934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Postcolonialism</a:t>
            </a:r>
            <a:r>
              <a:rPr lang="en-GB" dirty="0" smtClean="0"/>
              <a:t> and Religion 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582" y="1539934"/>
            <a:ext cx="2640967" cy="3957483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1399" y="1539933"/>
            <a:ext cx="2549623" cy="395748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7894" y="1513713"/>
            <a:ext cx="2675961" cy="4009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91856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/>
          <p:cNvSpPr/>
          <p:nvPr/>
        </p:nvSpPr>
        <p:spPr>
          <a:xfrm>
            <a:off x="34836" y="30480"/>
            <a:ext cx="9143998" cy="6857998"/>
          </a:xfrm>
          <a:custGeom>
            <a:avLst/>
            <a:gdLst>
              <a:gd name="connsiteX0" fmla="*/ 0 w 9143998"/>
              <a:gd name="connsiteY0" fmla="*/ 0 h 6857998"/>
              <a:gd name="connsiteX1" fmla="*/ 9143998 w 9143998"/>
              <a:gd name="connsiteY1" fmla="*/ 0 h 6857998"/>
              <a:gd name="connsiteX2" fmla="*/ 9143998 w 9143998"/>
              <a:gd name="connsiteY2" fmla="*/ 6857997 h 6857998"/>
              <a:gd name="connsiteX3" fmla="*/ 0 w 9143998"/>
              <a:gd name="connsiteY3" fmla="*/ 6857997 h 6857998"/>
              <a:gd name="connsiteX4" fmla="*/ 0 w 9143998"/>
              <a:gd name="connsiteY4" fmla="*/ 0 h 6857998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</a:cxnLst>
            <a:rect l="l" t="t" r="r" b="b"/>
            <a:pathLst>
              <a:path w="9143998" h="6857998">
                <a:moveTo>
                  <a:pt x="0" y="0"/>
                </a:moveTo>
                <a:lnTo>
                  <a:pt x="9143998" y="0"/>
                </a:lnTo>
                <a:lnTo>
                  <a:pt x="9143998" y="6857997"/>
                </a:lnTo>
                <a:lnTo>
                  <a:pt x="0" y="6857997"/>
                </a:lnTo>
                <a:lnTo>
                  <a:pt x="0" y="0"/>
                </a:lnTo>
              </a:path>
            </a:pathLst>
          </a:custGeom>
          <a:solidFill>
            <a:srgbClr val="FFFFFF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Freeform 3"/>
          <p:cNvSpPr/>
          <p:nvPr/>
        </p:nvSpPr>
        <p:spPr>
          <a:xfrm>
            <a:off x="5612096" y="692188"/>
            <a:ext cx="3060698" cy="4647802"/>
          </a:xfrm>
          <a:custGeom>
            <a:avLst/>
            <a:gdLst>
              <a:gd name="connsiteX0" fmla="*/ 6350 w 3060698"/>
              <a:gd name="connsiteY0" fmla="*/ 6350 h 4647802"/>
              <a:gd name="connsiteX1" fmla="*/ 3054348 w 3060698"/>
              <a:gd name="connsiteY1" fmla="*/ 6350 h 4647802"/>
              <a:gd name="connsiteX2" fmla="*/ 3054348 w 3060698"/>
              <a:gd name="connsiteY2" fmla="*/ 4641451 h 4647802"/>
              <a:gd name="connsiteX3" fmla="*/ 6350 w 3060698"/>
              <a:gd name="connsiteY3" fmla="*/ 4641451 h 4647802"/>
              <a:gd name="connsiteX4" fmla="*/ 6350 w 3060698"/>
              <a:gd name="connsiteY4" fmla="*/ 6350 h 4647802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</a:cxnLst>
            <a:rect l="l" t="t" r="r" b="b"/>
            <a:pathLst>
              <a:path w="3060698" h="4647802">
                <a:moveTo>
                  <a:pt x="6350" y="6350"/>
                </a:moveTo>
                <a:lnTo>
                  <a:pt x="3054348" y="6350"/>
                </a:lnTo>
                <a:lnTo>
                  <a:pt x="3054348" y="4641451"/>
                </a:lnTo>
                <a:lnTo>
                  <a:pt x="6350" y="4641451"/>
                </a:lnTo>
                <a:lnTo>
                  <a:pt x="6350" y="6350"/>
                </a:lnTo>
              </a:path>
            </a:pathLst>
          </a:custGeom>
          <a:solidFill>
            <a:srgbClr val="000000">
              <a:alpha val="0"/>
            </a:srgbClr>
          </a:solidFill>
          <a:ln w="12700">
            <a:solidFill>
              <a:srgbClr val="800080">
                <a:alpha val="10000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4500" y="1574800"/>
            <a:ext cx="1727200" cy="1092200"/>
          </a:xfrm>
          <a:prstGeom prst="rect">
            <a:avLst/>
          </a:prstGeom>
          <a:noFill/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8300" y="3238500"/>
            <a:ext cx="1803400" cy="1206500"/>
          </a:xfrm>
          <a:prstGeom prst="rect">
            <a:avLst/>
          </a:prstGeom>
          <a:noFill/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44500" y="5118100"/>
            <a:ext cx="1549400" cy="596900"/>
          </a:xfrm>
          <a:prstGeom prst="rect">
            <a:avLst/>
          </a:prstGeom>
          <a:noFill/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613400" y="698500"/>
            <a:ext cx="3060700" cy="46355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5715000" y="5461000"/>
            <a:ext cx="3413563" cy="225703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400"/>
              </a:lnSpc>
              <a:tabLst/>
            </a:pPr>
            <a:r>
              <a:rPr lang="en-US" altLang="zh-CN" sz="1200" i="1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 Eve    and    the    Apple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    </a:t>
            </a:r>
            <a:r>
              <a:rPr lang="en-US" altLang="zh-CN" sz="1200" i="1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–    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Gerhardt    Isringhaus    </a:t>
            </a:r>
          </a:p>
        </p:txBody>
      </p:sp>
      <p:sp>
        <p:nvSpPr>
          <p:cNvPr id="9" name="TextBox 1"/>
          <p:cNvSpPr txBox="1"/>
          <p:nvPr/>
        </p:nvSpPr>
        <p:spPr>
          <a:xfrm>
            <a:off x="495300" y="558800"/>
            <a:ext cx="4966873" cy="5740033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4300"/>
              </a:lnSpc>
              <a:tabLst>
                <a:tab pos="1930400" algn="l"/>
                <a:tab pos="1955800" algn="l"/>
              </a:tabLst>
            </a:pPr>
            <a:r>
              <a:rPr lang="en-US" altLang="zh-CN" sz="3600" dirty="0" smtClean="0">
                <a:solidFill>
                  <a:srgbClr val="800080"/>
                </a:solidFill>
                <a:latin typeface="Calibri" pitchFamily="18" charset="0"/>
                <a:cs typeface="Calibri" pitchFamily="18" charset="0"/>
              </a:rPr>
              <a:t>Reading    paintings    </a:t>
            </a:r>
          </a:p>
          <a:p>
            <a:pPr>
              <a:lnSpc>
                <a:spcPts val="3200"/>
              </a:lnSpc>
              <a:tabLst>
                <a:tab pos="1930400" algn="l"/>
                <a:tab pos="1955800" algn="l"/>
              </a:tabLst>
            </a:pPr>
            <a:r>
              <a:rPr lang="en-US" altLang="zh-CN" sz="2000" dirty="0" smtClean="0">
                <a:solidFill>
                  <a:srgbClr val="800080"/>
                </a:solidFill>
                <a:latin typeface="Zapf Dingbats" pitchFamily="18" charset="0"/>
                <a:cs typeface="Zapf Dingbats" pitchFamily="18" charset="0"/>
              </a:rPr>
              <a:t>❉</a:t>
            </a:r>
            <a:r>
              <a:rPr lang="en-US" altLang="zh-CN" sz="2000" dirty="0" smtClean="0">
                <a:solidFill>
                  <a:srgbClr val="800080"/>
                </a:solidFill>
                <a:latin typeface="Calibri" pitchFamily="18" charset="0"/>
                <a:cs typeface="Calibri" pitchFamily="18" charset="0"/>
              </a:rPr>
              <a:t>    </a:t>
            </a:r>
            <a:r>
              <a:rPr lang="en-US" altLang="zh-CN" sz="20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Technical    aspects    </a:t>
            </a:r>
          </a:p>
          <a:p>
            <a:pPr>
              <a:lnSpc>
                <a:spcPts val="4000"/>
              </a:lnSpc>
              <a:tabLst>
                <a:tab pos="1930400" algn="l"/>
                <a:tab pos="1955800" algn="l"/>
              </a:tabLst>
            </a:pPr>
            <a:r>
              <a:rPr lang="en-US" altLang="zh-CN" dirty="0" smtClean="0"/>
              <a:t>	</a:t>
            </a:r>
            <a:r>
              <a:rPr lang="en-US" altLang="zh-CN" sz="2800" dirty="0" smtClean="0">
                <a:solidFill>
                  <a:srgbClr val="800080"/>
                </a:solidFill>
                <a:latin typeface="Calibri" pitchFamily="18" charset="0"/>
                <a:cs typeface="Calibri" pitchFamily="18" charset="0"/>
              </a:rPr>
              <a:t>Composition    </a:t>
            </a:r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2600"/>
              </a:lnSpc>
              <a:tabLst>
                <a:tab pos="1930400" algn="l"/>
                <a:tab pos="1955800" algn="l"/>
              </a:tabLst>
            </a:pPr>
            <a:r>
              <a:rPr lang="en-US" altLang="zh-CN" dirty="0" smtClean="0"/>
              <a:t>		</a:t>
            </a:r>
            <a:r>
              <a:rPr lang="en-US" altLang="zh-CN" sz="1800" dirty="0" smtClean="0">
                <a:solidFill>
                  <a:srgbClr val="800080"/>
                </a:solidFill>
                <a:latin typeface="Calibri" pitchFamily="18" charset="0"/>
                <a:cs typeface="Calibri" pitchFamily="18" charset="0"/>
              </a:rPr>
              <a:t>—    </a:t>
            </a:r>
            <a:r>
              <a:rPr lang="en-US" altLang="zh-CN" sz="18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Lines    &amp;    curves    </a:t>
            </a:r>
          </a:p>
          <a:p>
            <a:pPr>
              <a:lnSpc>
                <a:spcPts val="2300"/>
              </a:lnSpc>
              <a:tabLst>
                <a:tab pos="1930400" algn="l"/>
                <a:tab pos="1955800" algn="l"/>
              </a:tabLst>
            </a:pPr>
            <a:r>
              <a:rPr lang="en-US" altLang="zh-CN" dirty="0" smtClean="0"/>
              <a:t>		</a:t>
            </a:r>
            <a:r>
              <a:rPr lang="en-US" altLang="zh-CN" sz="1800" dirty="0" smtClean="0">
                <a:solidFill>
                  <a:srgbClr val="800080"/>
                </a:solidFill>
                <a:latin typeface="Calibri" pitchFamily="18" charset="0"/>
                <a:cs typeface="Calibri" pitchFamily="18" charset="0"/>
              </a:rPr>
              <a:t>—    </a:t>
            </a:r>
            <a:r>
              <a:rPr lang="en-US" altLang="zh-CN" sz="18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Harmony/Balance    </a:t>
            </a:r>
          </a:p>
          <a:p>
            <a:pPr>
              <a:lnSpc>
                <a:spcPts val="2300"/>
              </a:lnSpc>
              <a:tabLst>
                <a:tab pos="1930400" algn="l"/>
                <a:tab pos="1955800" algn="l"/>
              </a:tabLst>
            </a:pPr>
            <a:r>
              <a:rPr lang="en-US" altLang="zh-CN" dirty="0" smtClean="0"/>
              <a:t>		</a:t>
            </a:r>
            <a:r>
              <a:rPr lang="en-US" altLang="zh-CN" sz="1800" dirty="0" smtClean="0">
                <a:solidFill>
                  <a:srgbClr val="800080"/>
                </a:solidFill>
                <a:latin typeface="Calibri" pitchFamily="18" charset="0"/>
                <a:cs typeface="Calibri" pitchFamily="18" charset="0"/>
              </a:rPr>
              <a:t>—    </a:t>
            </a:r>
            <a:r>
              <a:rPr lang="en-US" altLang="zh-CN" sz="18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Rhythm    &amp;    symmetry    </a:t>
            </a:r>
          </a:p>
          <a:p>
            <a:pPr>
              <a:lnSpc>
                <a:spcPts val="2300"/>
              </a:lnSpc>
              <a:tabLst>
                <a:tab pos="1930400" algn="l"/>
                <a:tab pos="1955800" algn="l"/>
              </a:tabLst>
            </a:pPr>
            <a:r>
              <a:rPr lang="en-US" altLang="zh-CN" dirty="0" smtClean="0"/>
              <a:t>		</a:t>
            </a:r>
            <a:r>
              <a:rPr lang="en-US" altLang="zh-CN" sz="1800" dirty="0" smtClean="0">
                <a:solidFill>
                  <a:srgbClr val="800080"/>
                </a:solidFill>
                <a:latin typeface="Calibri" pitchFamily="18" charset="0"/>
                <a:cs typeface="Calibri" pitchFamily="18" charset="0"/>
              </a:rPr>
              <a:t>—    </a:t>
            </a:r>
            <a:r>
              <a:rPr lang="en-US" altLang="zh-CN" sz="18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Space/depth/perspec3ve    </a:t>
            </a:r>
          </a:p>
          <a:p>
            <a:pPr>
              <a:lnSpc>
                <a:spcPts val="3600"/>
              </a:lnSpc>
              <a:tabLst>
                <a:tab pos="1930400" algn="l"/>
                <a:tab pos="1955800" algn="l"/>
              </a:tabLst>
            </a:pPr>
            <a:r>
              <a:rPr lang="en-US" altLang="zh-CN" dirty="0" smtClean="0"/>
              <a:t>	</a:t>
            </a:r>
            <a:r>
              <a:rPr lang="en-US" altLang="zh-CN" sz="2800" dirty="0" smtClean="0">
                <a:solidFill>
                  <a:srgbClr val="800080"/>
                </a:solidFill>
                <a:latin typeface="Calibri" pitchFamily="18" charset="0"/>
                <a:cs typeface="Calibri" pitchFamily="18" charset="0"/>
              </a:rPr>
              <a:t>Form    </a:t>
            </a:r>
          </a:p>
          <a:p>
            <a:pPr>
              <a:lnSpc>
                <a:spcPts val="2400"/>
              </a:lnSpc>
              <a:tabLst>
                <a:tab pos="1930400" algn="l"/>
                <a:tab pos="1955800" algn="l"/>
              </a:tabLst>
            </a:pPr>
            <a:r>
              <a:rPr lang="en-US" altLang="zh-CN" dirty="0" smtClean="0"/>
              <a:t>		</a:t>
            </a:r>
            <a:r>
              <a:rPr lang="en-US" altLang="zh-CN" sz="1800" dirty="0" smtClean="0">
                <a:solidFill>
                  <a:srgbClr val="800080"/>
                </a:solidFill>
                <a:latin typeface="Calibri" pitchFamily="18" charset="0"/>
                <a:cs typeface="Calibri" pitchFamily="18" charset="0"/>
              </a:rPr>
              <a:t>—</a:t>
            </a:r>
            <a:r>
              <a:rPr lang="en-US" altLang="zh-CN" sz="18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    Shape    </a:t>
            </a:r>
          </a:p>
          <a:p>
            <a:pPr>
              <a:lnSpc>
                <a:spcPts val="2400"/>
              </a:lnSpc>
              <a:tabLst>
                <a:tab pos="1930400" algn="l"/>
                <a:tab pos="1955800" algn="l"/>
              </a:tabLst>
            </a:pPr>
            <a:r>
              <a:rPr lang="en-US" altLang="zh-CN" dirty="0" smtClean="0"/>
              <a:t>		</a:t>
            </a:r>
            <a:r>
              <a:rPr lang="en-US" altLang="zh-CN" sz="1800" dirty="0" smtClean="0">
                <a:solidFill>
                  <a:srgbClr val="800080"/>
                </a:solidFill>
                <a:latin typeface="Calibri" pitchFamily="18" charset="0"/>
                <a:cs typeface="Calibri" pitchFamily="18" charset="0"/>
              </a:rPr>
              <a:t>—</a:t>
            </a:r>
            <a:r>
              <a:rPr lang="en-US" altLang="zh-CN" sz="18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    Colour    </a:t>
            </a:r>
          </a:p>
          <a:p>
            <a:pPr>
              <a:lnSpc>
                <a:spcPts val="2400"/>
              </a:lnSpc>
              <a:tabLst>
                <a:tab pos="1930400" algn="l"/>
                <a:tab pos="1955800" algn="l"/>
              </a:tabLst>
            </a:pPr>
            <a:r>
              <a:rPr lang="en-US" altLang="zh-CN" dirty="0" smtClean="0"/>
              <a:t>		</a:t>
            </a:r>
            <a:r>
              <a:rPr lang="en-US" altLang="zh-CN" sz="1800" dirty="0" smtClean="0">
                <a:solidFill>
                  <a:srgbClr val="800080"/>
                </a:solidFill>
                <a:latin typeface="Calibri" pitchFamily="18" charset="0"/>
                <a:cs typeface="Calibri" pitchFamily="18" charset="0"/>
              </a:rPr>
              <a:t>—</a:t>
            </a:r>
            <a:r>
              <a:rPr lang="en-US" altLang="zh-CN" sz="18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    Tone    </a:t>
            </a:r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3900"/>
              </a:lnSpc>
              <a:tabLst>
                <a:tab pos="1930400" algn="l"/>
                <a:tab pos="1955800" algn="l"/>
              </a:tabLst>
            </a:pPr>
            <a:r>
              <a:rPr lang="en-US" altLang="zh-CN" dirty="0" smtClean="0"/>
              <a:t>		</a:t>
            </a:r>
            <a:r>
              <a:rPr lang="en-US" altLang="zh-CN" sz="2800" dirty="0" smtClean="0">
                <a:solidFill>
                  <a:srgbClr val="800080"/>
                </a:solidFill>
                <a:latin typeface="Calibri" pitchFamily="18" charset="0"/>
                <a:cs typeface="Calibri" pitchFamily="18" charset="0"/>
              </a:rPr>
              <a:t>Technique    </a:t>
            </a:r>
          </a:p>
          <a:p>
            <a:pPr>
              <a:lnSpc>
                <a:spcPts val="3400"/>
              </a:lnSpc>
              <a:tabLst>
                <a:tab pos="1930400" algn="l"/>
                <a:tab pos="1955800" algn="l"/>
              </a:tabLst>
            </a:pPr>
            <a:r>
              <a:rPr lang="en-US" altLang="zh-CN" dirty="0" smtClean="0"/>
              <a:t>		</a:t>
            </a:r>
            <a:r>
              <a:rPr lang="en-US" altLang="zh-CN" sz="2800" dirty="0" smtClean="0">
                <a:solidFill>
                  <a:srgbClr val="800080"/>
                </a:solidFill>
                <a:latin typeface="Calibri" pitchFamily="18" charset="0"/>
                <a:cs typeface="Calibri" pitchFamily="18" charset="0"/>
              </a:rPr>
              <a:t>Media/materials    </a:t>
            </a:r>
          </a:p>
          <a:p>
            <a:pPr>
              <a:lnSpc>
                <a:spcPts val="3300"/>
              </a:lnSpc>
              <a:tabLst>
                <a:tab pos="1930400" algn="l"/>
                <a:tab pos="1955800" algn="l"/>
              </a:tabLst>
            </a:pPr>
            <a:r>
              <a:rPr lang="en-US" altLang="zh-CN" dirty="0" smtClean="0"/>
              <a:t>		</a:t>
            </a:r>
            <a:r>
              <a:rPr lang="en-US" altLang="zh-CN" sz="2800" dirty="0" smtClean="0">
                <a:solidFill>
                  <a:srgbClr val="800080"/>
                </a:solidFill>
                <a:latin typeface="Calibri" pitchFamily="18" charset="0"/>
                <a:cs typeface="Calibri" pitchFamily="18" charset="0"/>
              </a:rPr>
              <a:t>Style    </a:t>
            </a:r>
          </a:p>
        </p:txBody>
      </p:sp>
    </p:spTree>
    <p:extLst>
      <p:ext uri="{BB962C8B-B14F-4D97-AF65-F5344CB8AC3E}">
        <p14:creationId xmlns:p14="http://schemas.microsoft.com/office/powerpoint/2010/main" val="115460837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/>
          <p:cNvSpPr/>
          <p:nvPr/>
        </p:nvSpPr>
        <p:spPr>
          <a:xfrm>
            <a:off x="0" y="1"/>
            <a:ext cx="9143998" cy="6857998"/>
          </a:xfrm>
          <a:custGeom>
            <a:avLst/>
            <a:gdLst>
              <a:gd name="connsiteX0" fmla="*/ 0 w 9143998"/>
              <a:gd name="connsiteY0" fmla="*/ 0 h 6857998"/>
              <a:gd name="connsiteX1" fmla="*/ 9143998 w 9143998"/>
              <a:gd name="connsiteY1" fmla="*/ 0 h 6857998"/>
              <a:gd name="connsiteX2" fmla="*/ 9143998 w 9143998"/>
              <a:gd name="connsiteY2" fmla="*/ 6857997 h 6857998"/>
              <a:gd name="connsiteX3" fmla="*/ 0 w 9143998"/>
              <a:gd name="connsiteY3" fmla="*/ 6857997 h 6857998"/>
              <a:gd name="connsiteX4" fmla="*/ 0 w 9143998"/>
              <a:gd name="connsiteY4" fmla="*/ 0 h 6857998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</a:cxnLst>
            <a:rect l="l" t="t" r="r" b="b"/>
            <a:pathLst>
              <a:path w="9143998" h="6857998">
                <a:moveTo>
                  <a:pt x="0" y="0"/>
                </a:moveTo>
                <a:lnTo>
                  <a:pt x="9143998" y="0"/>
                </a:lnTo>
                <a:lnTo>
                  <a:pt x="9143998" y="6857997"/>
                </a:lnTo>
                <a:lnTo>
                  <a:pt x="0" y="6857997"/>
                </a:lnTo>
                <a:lnTo>
                  <a:pt x="0" y="0"/>
                </a:lnTo>
              </a:path>
            </a:pathLst>
          </a:custGeom>
          <a:solidFill>
            <a:srgbClr val="FFFFFF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Freeform 3"/>
          <p:cNvSpPr/>
          <p:nvPr/>
        </p:nvSpPr>
        <p:spPr>
          <a:xfrm>
            <a:off x="5314364" y="694048"/>
            <a:ext cx="2768599" cy="5077220"/>
          </a:xfrm>
          <a:custGeom>
            <a:avLst/>
            <a:gdLst>
              <a:gd name="connsiteX0" fmla="*/ 6350 w 2768599"/>
              <a:gd name="connsiteY0" fmla="*/ 6350 h 5077220"/>
              <a:gd name="connsiteX1" fmla="*/ 2762249 w 2768599"/>
              <a:gd name="connsiteY1" fmla="*/ 6350 h 5077220"/>
              <a:gd name="connsiteX2" fmla="*/ 2762249 w 2768599"/>
              <a:gd name="connsiteY2" fmla="*/ 5070870 h 5077220"/>
              <a:gd name="connsiteX3" fmla="*/ 6350 w 2768599"/>
              <a:gd name="connsiteY3" fmla="*/ 5070870 h 5077220"/>
              <a:gd name="connsiteX4" fmla="*/ 6350 w 2768599"/>
              <a:gd name="connsiteY4" fmla="*/ 6350 h 507722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</a:cxnLst>
            <a:rect l="l" t="t" r="r" b="b"/>
            <a:pathLst>
              <a:path w="2768599" h="5077220">
                <a:moveTo>
                  <a:pt x="6350" y="6350"/>
                </a:moveTo>
                <a:lnTo>
                  <a:pt x="2762249" y="6350"/>
                </a:lnTo>
                <a:lnTo>
                  <a:pt x="2762249" y="5070870"/>
                </a:lnTo>
                <a:lnTo>
                  <a:pt x="6350" y="5070870"/>
                </a:lnTo>
                <a:lnTo>
                  <a:pt x="6350" y="6350"/>
                </a:lnTo>
              </a:path>
            </a:pathLst>
          </a:custGeom>
          <a:solidFill>
            <a:srgbClr val="000000">
              <a:alpha val="0"/>
            </a:srgbClr>
          </a:solidFill>
          <a:ln w="12700">
            <a:solidFill>
              <a:srgbClr val="800080">
                <a:alpha val="10000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08600" y="698500"/>
            <a:ext cx="2768600" cy="50673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914400" y="1435100"/>
            <a:ext cx="1143000" cy="863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400"/>
              </a:lnSpc>
              <a:tabLst/>
            </a:pPr>
            <a:r>
              <a:rPr lang="en-US" altLang="zh-CN" sz="2800" dirty="0" smtClean="0">
                <a:solidFill>
                  <a:srgbClr val="800080"/>
                </a:solidFill>
                <a:latin typeface="Calibri" pitchFamily="18" charset="0"/>
                <a:cs typeface="Calibri" pitchFamily="18" charset="0"/>
              </a:rPr>
              <a:t>Subject    </a:t>
            </a:r>
          </a:p>
          <a:p>
            <a:pPr>
              <a:lnSpc>
                <a:spcPts val="3400"/>
              </a:lnSpc>
              <a:tabLst/>
            </a:pPr>
            <a:r>
              <a:rPr lang="en-US" altLang="zh-CN" sz="2800" dirty="0" smtClean="0">
                <a:solidFill>
                  <a:srgbClr val="800080"/>
                </a:solidFill>
                <a:latin typeface="Calibri" pitchFamily="18" charset="0"/>
                <a:cs typeface="Calibri" pitchFamily="18" charset="0"/>
              </a:rPr>
              <a:t>Genre    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495300" y="368300"/>
            <a:ext cx="4041556" cy="98232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4300"/>
              </a:lnSpc>
              <a:tabLst>
                <a:tab pos="254000" algn="l"/>
              </a:tabLst>
            </a:pPr>
            <a:r>
              <a:rPr lang="en-US" altLang="zh-CN" sz="3600" dirty="0" smtClean="0">
                <a:solidFill>
                  <a:srgbClr val="800080"/>
                </a:solidFill>
                <a:latin typeface="Calibri" pitchFamily="18" charset="0"/>
                <a:cs typeface="Calibri" pitchFamily="18" charset="0"/>
              </a:rPr>
              <a:t>Reading    paintings    </a:t>
            </a:r>
          </a:p>
          <a:p>
            <a:pPr>
              <a:lnSpc>
                <a:spcPts val="3000"/>
              </a:lnSpc>
              <a:tabLst>
                <a:tab pos="254000" algn="l"/>
              </a:tabLst>
            </a:pPr>
            <a:r>
              <a:rPr lang="en-US" altLang="zh-CN" dirty="0" smtClean="0"/>
              <a:t>	</a:t>
            </a:r>
            <a:r>
              <a:rPr lang="en-US" altLang="zh-CN" sz="2000" dirty="0" smtClean="0">
                <a:solidFill>
                  <a:srgbClr val="800080"/>
                </a:solidFill>
                <a:latin typeface="Zapf Dingbats" pitchFamily="18" charset="0"/>
                <a:cs typeface="Zapf Dingbats" pitchFamily="18" charset="0"/>
              </a:rPr>
              <a:t>❉</a:t>
            </a:r>
            <a:r>
              <a:rPr lang="en-US" altLang="zh-CN" sz="2000" dirty="0" smtClean="0">
                <a:solidFill>
                  <a:srgbClr val="800080"/>
                </a:solidFill>
                <a:latin typeface="Calibri" pitchFamily="18" charset="0"/>
                <a:cs typeface="Calibri" pitchFamily="18" charset="0"/>
              </a:rPr>
              <a:t>    </a:t>
            </a:r>
            <a:r>
              <a:rPr lang="en-US" altLang="zh-CN" sz="20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Narrative aspects    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2717800" y="1435100"/>
            <a:ext cx="1342740" cy="9182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400"/>
              </a:lnSpc>
              <a:tabLst/>
            </a:pPr>
            <a:r>
              <a:rPr lang="en-US" altLang="zh-CN" sz="2800" dirty="0" smtClean="0">
                <a:solidFill>
                  <a:srgbClr val="800080"/>
                </a:solidFill>
                <a:latin typeface="Calibri" pitchFamily="18" charset="0"/>
                <a:cs typeface="Calibri" pitchFamily="18" charset="0"/>
              </a:rPr>
              <a:t>Details    </a:t>
            </a:r>
          </a:p>
          <a:p>
            <a:pPr>
              <a:lnSpc>
                <a:spcPts val="3400"/>
              </a:lnSpc>
              <a:tabLst/>
            </a:pPr>
            <a:r>
              <a:rPr lang="en-US" altLang="zh-CN" sz="2800" dirty="0" smtClean="0">
                <a:solidFill>
                  <a:srgbClr val="800080"/>
                </a:solidFill>
                <a:latin typeface="Calibri" pitchFamily="18" charset="0"/>
                <a:cs typeface="Calibri" pitchFamily="18" charset="0"/>
              </a:rPr>
              <a:t>Setting    </a:t>
            </a:r>
          </a:p>
        </p:txBody>
      </p:sp>
      <p:sp>
        <p:nvSpPr>
          <p:cNvPr id="8" name="TextBox 1"/>
          <p:cNvSpPr txBox="1"/>
          <p:nvPr/>
        </p:nvSpPr>
        <p:spPr>
          <a:xfrm>
            <a:off x="749300" y="2590800"/>
            <a:ext cx="3464923" cy="3252172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400"/>
              </a:lnSpc>
              <a:tabLst>
                <a:tab pos="165100" algn="l"/>
              </a:tabLst>
            </a:pPr>
            <a:r>
              <a:rPr lang="en-US" altLang="zh-CN" sz="2000" dirty="0" smtClean="0">
                <a:solidFill>
                  <a:srgbClr val="800080"/>
                </a:solidFill>
                <a:latin typeface="Zapf Dingbats" pitchFamily="18" charset="0"/>
                <a:cs typeface="Zapf Dingbats" pitchFamily="18" charset="0"/>
              </a:rPr>
              <a:t>❉</a:t>
            </a:r>
            <a:r>
              <a:rPr lang="en-US" altLang="zh-CN" sz="2000" dirty="0" smtClean="0">
                <a:solidFill>
                  <a:srgbClr val="800080"/>
                </a:solidFill>
                <a:latin typeface="Calibri" pitchFamily="18" charset="0"/>
                <a:cs typeface="Calibri" pitchFamily="18" charset="0"/>
              </a:rPr>
              <a:t>    </a:t>
            </a:r>
            <a:r>
              <a:rPr lang="en-US" altLang="zh-CN" sz="20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Cultural aspects    </a:t>
            </a:r>
          </a:p>
          <a:p>
            <a:pPr>
              <a:lnSpc>
                <a:spcPts val="4100"/>
              </a:lnSpc>
              <a:tabLst>
                <a:tab pos="165100" algn="l"/>
              </a:tabLst>
            </a:pPr>
            <a:r>
              <a:rPr lang="en-US" altLang="zh-CN" dirty="0" smtClean="0"/>
              <a:t>	</a:t>
            </a:r>
            <a:r>
              <a:rPr lang="en-US" altLang="zh-CN" sz="2800" dirty="0" smtClean="0">
                <a:solidFill>
                  <a:srgbClr val="800080"/>
                </a:solidFill>
                <a:latin typeface="Calibri" pitchFamily="18" charset="0"/>
                <a:cs typeface="Calibri" pitchFamily="18" charset="0"/>
              </a:rPr>
              <a:t>Painter    </a:t>
            </a:r>
          </a:p>
          <a:p>
            <a:pPr>
              <a:lnSpc>
                <a:spcPts val="3300"/>
              </a:lnSpc>
              <a:tabLst>
                <a:tab pos="165100" algn="l"/>
              </a:tabLst>
            </a:pPr>
            <a:r>
              <a:rPr lang="en-US" altLang="zh-CN" dirty="0" smtClean="0"/>
              <a:t>	</a:t>
            </a:r>
            <a:r>
              <a:rPr lang="en-US" altLang="zh-CN" sz="2800" dirty="0" smtClean="0">
                <a:solidFill>
                  <a:srgbClr val="800080"/>
                </a:solidFill>
                <a:latin typeface="Calibri" pitchFamily="18" charset="0"/>
                <a:cs typeface="Calibri" pitchFamily="18" charset="0"/>
              </a:rPr>
              <a:t>Date    </a:t>
            </a:r>
            <a:r>
              <a:rPr lang="en-US" altLang="zh-CN" sz="2800" i="1" dirty="0" smtClean="0">
                <a:solidFill>
                  <a:srgbClr val="800080"/>
                </a:solidFill>
                <a:latin typeface="Calibri" pitchFamily="18" charset="0"/>
                <a:cs typeface="Calibri" pitchFamily="18" charset="0"/>
              </a:rPr>
              <a:t> </a:t>
            </a:r>
          </a:p>
          <a:p>
            <a:pPr>
              <a:lnSpc>
                <a:spcPts val="3600"/>
              </a:lnSpc>
              <a:tabLst>
                <a:tab pos="165100" algn="l"/>
              </a:tabLst>
            </a:pPr>
            <a:r>
              <a:rPr lang="en-US" altLang="zh-CN" dirty="0" smtClean="0"/>
              <a:t>	</a:t>
            </a:r>
            <a:r>
              <a:rPr lang="en-US" altLang="zh-CN" sz="2800" dirty="0" smtClean="0">
                <a:solidFill>
                  <a:srgbClr val="800080"/>
                </a:solidFill>
                <a:latin typeface="Calibri" pitchFamily="18" charset="0"/>
                <a:cs typeface="Calibri" pitchFamily="18" charset="0"/>
              </a:rPr>
              <a:t>Intended    audience    </a:t>
            </a:r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3100"/>
              </a:lnSpc>
              <a:tabLst>
                <a:tab pos="165100" algn="l"/>
              </a:tabLst>
            </a:pPr>
            <a:r>
              <a:rPr lang="en-US" altLang="zh-CN" sz="2000" dirty="0" smtClean="0">
                <a:solidFill>
                  <a:srgbClr val="800080"/>
                </a:solidFill>
                <a:latin typeface="Zapf Dingbats" pitchFamily="18" charset="0"/>
                <a:cs typeface="Zapf Dingbats" pitchFamily="18" charset="0"/>
              </a:rPr>
              <a:t>❉</a:t>
            </a:r>
            <a:r>
              <a:rPr lang="en-US" altLang="zh-CN" sz="2000" dirty="0" smtClean="0">
                <a:solidFill>
                  <a:srgbClr val="800080"/>
                </a:solidFill>
                <a:latin typeface="Calibri" pitchFamily="18" charset="0"/>
                <a:cs typeface="Calibri" pitchFamily="18" charset="0"/>
              </a:rPr>
              <a:t>    </a:t>
            </a:r>
            <a:r>
              <a:rPr lang="en-US" altLang="zh-CN" sz="20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Aesthetic aspects    </a:t>
            </a:r>
          </a:p>
          <a:p>
            <a:pPr>
              <a:lnSpc>
                <a:spcPts val="4000"/>
              </a:lnSpc>
              <a:tabLst>
                <a:tab pos="165100" algn="l"/>
              </a:tabLst>
            </a:pPr>
            <a:r>
              <a:rPr lang="en-US" altLang="zh-CN" dirty="0" smtClean="0"/>
              <a:t>	</a:t>
            </a:r>
            <a:r>
              <a:rPr lang="en-US" altLang="zh-CN" sz="2800" dirty="0" smtClean="0">
                <a:solidFill>
                  <a:srgbClr val="800080"/>
                </a:solidFill>
                <a:latin typeface="Calibri" pitchFamily="18" charset="0"/>
                <a:cs typeface="Calibri" pitchFamily="18" charset="0"/>
              </a:rPr>
              <a:t>Mood    </a:t>
            </a:r>
          </a:p>
          <a:p>
            <a:pPr>
              <a:lnSpc>
                <a:spcPts val="3500"/>
              </a:lnSpc>
              <a:tabLst>
                <a:tab pos="165100" algn="l"/>
              </a:tabLst>
            </a:pPr>
            <a:r>
              <a:rPr lang="en-US" altLang="zh-CN" dirty="0" smtClean="0"/>
              <a:t>	</a:t>
            </a:r>
            <a:r>
              <a:rPr lang="en-US" altLang="zh-CN" sz="2800" dirty="0" smtClean="0">
                <a:solidFill>
                  <a:srgbClr val="800080"/>
                </a:solidFill>
                <a:latin typeface="Calibri" pitchFamily="18" charset="0"/>
                <a:cs typeface="Calibri" pitchFamily="18" charset="0"/>
              </a:rPr>
              <a:t>Emotion    </a:t>
            </a:r>
          </a:p>
        </p:txBody>
      </p:sp>
      <p:sp>
        <p:nvSpPr>
          <p:cNvPr id="9" name="TextBox 1"/>
          <p:cNvSpPr txBox="1"/>
          <p:nvPr/>
        </p:nvSpPr>
        <p:spPr>
          <a:xfrm>
            <a:off x="5410200" y="5892800"/>
            <a:ext cx="2366482" cy="225703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400"/>
              </a:lnSpc>
              <a:tabLst/>
            </a:pPr>
            <a:r>
              <a:rPr lang="en-US" altLang="zh-CN" sz="1200" i="1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            Judith    I    </a:t>
            </a:r>
            <a:r>
              <a:rPr lang="en-US" altLang="zh-CN" sz="1200" dirty="0" smtClean="0">
                <a:solidFill>
                  <a:srgbClr val="000000"/>
                </a:solidFill>
                <a:latin typeface="Calibri" pitchFamily="18" charset="0"/>
                <a:cs typeface="Calibri" pitchFamily="18" charset="0"/>
              </a:rPr>
              <a:t>–    Gustav    Klimt    </a:t>
            </a:r>
          </a:p>
        </p:txBody>
      </p:sp>
    </p:spTree>
    <p:extLst>
      <p:ext uri="{BB962C8B-B14F-4D97-AF65-F5344CB8AC3E}">
        <p14:creationId xmlns:p14="http://schemas.microsoft.com/office/powerpoint/2010/main" val="21702831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68107"/>
            <a:ext cx="8229600" cy="1143000"/>
          </a:xfrm>
        </p:spPr>
        <p:txBody>
          <a:bodyPr/>
          <a:lstStyle/>
          <a:p>
            <a:r>
              <a:rPr lang="en-GB" dirty="0" smtClean="0"/>
              <a:t>Biblical Narrative of Bathsheba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411107"/>
            <a:ext cx="8839200" cy="559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smtClean="0"/>
              <a:t>2 Samuel 11</a:t>
            </a:r>
            <a:r>
              <a:rPr lang="en-US" dirty="0"/>
              <a:t> 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In </a:t>
            </a:r>
            <a:r>
              <a:rPr lang="en-US" dirty="0"/>
              <a:t>the spring of the year, the time when kings go out to battle, David sent Joab with his officers and all Israel with him; they ravaged the Ammonites, and besieged </a:t>
            </a:r>
            <a:r>
              <a:rPr lang="en-US" dirty="0" err="1"/>
              <a:t>Rabbah</a:t>
            </a:r>
            <a:r>
              <a:rPr lang="en-US" dirty="0"/>
              <a:t>. But David remained at </a:t>
            </a:r>
            <a:r>
              <a:rPr lang="en-US" dirty="0" smtClean="0"/>
              <a:t>Jerusalem.</a:t>
            </a:r>
          </a:p>
          <a:p>
            <a:pPr marL="0" indent="0">
              <a:buNone/>
            </a:pPr>
            <a:r>
              <a:rPr lang="en-US" baseline="30000" dirty="0" smtClean="0"/>
              <a:t>2</a:t>
            </a:r>
            <a:r>
              <a:rPr lang="en-US" baseline="30000" dirty="0"/>
              <a:t> </a:t>
            </a:r>
            <a:r>
              <a:rPr lang="en-US" dirty="0"/>
              <a:t>It happened, late one afternoon, when </a:t>
            </a:r>
            <a:r>
              <a:rPr lang="en-US" b="1" dirty="0"/>
              <a:t>David rose </a:t>
            </a:r>
            <a:r>
              <a:rPr lang="en-US" dirty="0"/>
              <a:t>from his couch and was walking about on the </a:t>
            </a:r>
            <a:r>
              <a:rPr lang="en-US" b="1" dirty="0"/>
              <a:t>roof</a:t>
            </a:r>
            <a:r>
              <a:rPr lang="en-US" dirty="0"/>
              <a:t> of the king’s house, that he saw from the </a:t>
            </a:r>
            <a:r>
              <a:rPr lang="en-US" dirty="0" smtClean="0"/>
              <a:t>roof </a:t>
            </a:r>
            <a:r>
              <a:rPr lang="en-US" b="1" dirty="0" smtClean="0"/>
              <a:t>a woman bathing</a:t>
            </a:r>
            <a:r>
              <a:rPr lang="en-US" dirty="0" smtClean="0"/>
              <a:t>; </a:t>
            </a:r>
            <a:r>
              <a:rPr lang="en-US" dirty="0"/>
              <a:t>the woman was very </a:t>
            </a:r>
            <a:r>
              <a:rPr lang="en-US" b="1" dirty="0"/>
              <a:t>beautiful</a:t>
            </a:r>
            <a:r>
              <a:rPr lang="en-US" dirty="0"/>
              <a:t>. </a:t>
            </a:r>
            <a:r>
              <a:rPr lang="en-US" baseline="30000" dirty="0"/>
              <a:t>3 </a:t>
            </a:r>
            <a:r>
              <a:rPr lang="en-US" dirty="0"/>
              <a:t>David </a:t>
            </a:r>
            <a:r>
              <a:rPr lang="en-US" dirty="0" smtClean="0"/>
              <a:t>sent </a:t>
            </a:r>
            <a:r>
              <a:rPr lang="en-US" dirty="0"/>
              <a:t>someone to inquire about the woman. It was reported, “This is </a:t>
            </a:r>
            <a:r>
              <a:rPr lang="en-US" b="1" dirty="0"/>
              <a:t>Bathsheba</a:t>
            </a:r>
            <a:r>
              <a:rPr lang="en-US" dirty="0"/>
              <a:t> daughter of </a:t>
            </a:r>
            <a:r>
              <a:rPr lang="en-US" dirty="0" err="1"/>
              <a:t>Eliam</a:t>
            </a:r>
            <a:r>
              <a:rPr lang="en-US" dirty="0"/>
              <a:t>, the wife of Uriah the Hittite.” </a:t>
            </a:r>
            <a:r>
              <a:rPr lang="en-US" baseline="30000" dirty="0"/>
              <a:t>4 </a:t>
            </a:r>
            <a:r>
              <a:rPr lang="en-US" dirty="0"/>
              <a:t>So David sent messengers to get her, and </a:t>
            </a:r>
            <a:r>
              <a:rPr lang="en-US" b="1" dirty="0"/>
              <a:t>she came to him</a:t>
            </a:r>
            <a:r>
              <a:rPr lang="en-US" dirty="0"/>
              <a:t>, and he </a:t>
            </a:r>
            <a:r>
              <a:rPr lang="en-US" b="1" dirty="0"/>
              <a:t>lay </a:t>
            </a:r>
            <a:r>
              <a:rPr lang="en-US" dirty="0"/>
              <a:t>with her. (Now she was purifying herself after her period.) Then she returned to her house. </a:t>
            </a:r>
            <a:r>
              <a:rPr lang="en-US" baseline="30000" dirty="0"/>
              <a:t>5 </a:t>
            </a:r>
            <a:r>
              <a:rPr lang="en-US" dirty="0"/>
              <a:t>The woman conceived; and she sent and told David, “I am pregnant.”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61107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26685"/>
            <a:ext cx="8482988" cy="4241494"/>
          </a:xfrm>
        </p:spPr>
      </p:pic>
      <p:sp>
        <p:nvSpPr>
          <p:cNvPr id="5" name="TextBox 4"/>
          <p:cNvSpPr txBox="1"/>
          <p:nvPr/>
        </p:nvSpPr>
        <p:spPr>
          <a:xfrm>
            <a:off x="2588046" y="5928910"/>
            <a:ext cx="4114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Rembrandt, </a:t>
            </a:r>
            <a:r>
              <a:rPr lang="en-GB" dirty="0" err="1" smtClean="0"/>
              <a:t>Bethsabie</a:t>
            </a:r>
            <a:r>
              <a:rPr lang="en-GB" dirty="0" smtClean="0"/>
              <a:t> au </a:t>
            </a:r>
            <a:r>
              <a:rPr lang="en-GB" dirty="0" err="1" smtClean="0"/>
              <a:t>bain</a:t>
            </a:r>
            <a:r>
              <a:rPr lang="en-GB" dirty="0" smtClean="0"/>
              <a:t>, 1654</a:t>
            </a:r>
            <a:endParaRPr lang="en-GB" dirty="0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304800" y="139682"/>
            <a:ext cx="7620000" cy="1143000"/>
          </a:xfrm>
        </p:spPr>
        <p:txBody>
          <a:bodyPr/>
          <a:lstStyle/>
          <a:p>
            <a:r>
              <a:rPr lang="en-GB" dirty="0" smtClean="0"/>
              <a:t>Artistic Depictions of Bathsheba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613868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457200"/>
            <a:ext cx="8039522" cy="5206750"/>
          </a:xfrm>
        </p:spPr>
      </p:pic>
      <p:sp>
        <p:nvSpPr>
          <p:cNvPr id="5" name="TextBox 4"/>
          <p:cNvSpPr txBox="1"/>
          <p:nvPr/>
        </p:nvSpPr>
        <p:spPr>
          <a:xfrm>
            <a:off x="2514600" y="5867400"/>
            <a:ext cx="457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William Blake, Bathsheba at the Bath, 1800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735214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355774" y="6306534"/>
            <a:ext cx="8305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Jean-Léon </a:t>
            </a:r>
            <a:r>
              <a:rPr lang="en-GB" b="1" dirty="0" err="1" smtClean="0"/>
              <a:t>Gérôme</a:t>
            </a:r>
            <a:r>
              <a:rPr lang="en-GB" b="1" dirty="0" smtClean="0"/>
              <a:t>, Bathsheba, 1889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882" y="1417638"/>
            <a:ext cx="6934200" cy="4745137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02308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Artistic Depictions of Bathsheba: Questions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82188"/>
            <a:ext cx="7620000" cy="4800600"/>
          </a:xfrm>
        </p:spPr>
        <p:txBody>
          <a:bodyPr>
            <a:normAutofit/>
          </a:bodyPr>
          <a:lstStyle/>
          <a:p>
            <a:r>
              <a:rPr lang="en-GB" sz="2800" dirty="0" smtClean="0"/>
              <a:t>In what ways have the painters’ reflected Bathsheba? </a:t>
            </a:r>
          </a:p>
          <a:p>
            <a:r>
              <a:rPr lang="en-GB" sz="2800" dirty="0" smtClean="0"/>
              <a:t>How is David constructed in the paintings? </a:t>
            </a:r>
          </a:p>
          <a:p>
            <a:r>
              <a:rPr lang="en-GB" sz="2800" dirty="0"/>
              <a:t>Which (if any) of the paintings do you think most authentically reflects the portrayal of Bathsheba in 2 </a:t>
            </a:r>
            <a:r>
              <a:rPr lang="en-GB" sz="2800" dirty="0" smtClean="0"/>
              <a:t>Samuel?</a:t>
            </a:r>
          </a:p>
          <a:p>
            <a:r>
              <a:rPr lang="en-GB" sz="2800" dirty="0" smtClean="0"/>
              <a:t>Which painting do you prefer?</a:t>
            </a:r>
            <a:endParaRPr lang="en-GB" sz="2800" dirty="0"/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55480204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jacency">
  <a:themeElements>
    <a:clrScheme name="Adjacency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Adjacency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Adjacency.thmx</Template>
  <TotalTime>2457</TotalTime>
  <Words>685</Words>
  <Application>Microsoft Office PowerPoint</Application>
  <PresentationFormat>On-screen Show (4:3)</PresentationFormat>
  <Paragraphs>151</Paragraphs>
  <Slides>28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5" baseType="lpstr">
      <vt:lpstr>宋体</vt:lpstr>
      <vt:lpstr>Arial</vt:lpstr>
      <vt:lpstr>Calibri</vt:lpstr>
      <vt:lpstr>Cambria</vt:lpstr>
      <vt:lpstr>Zapf Dingbats</vt:lpstr>
      <vt:lpstr>Adjacency</vt:lpstr>
      <vt:lpstr>Document</vt:lpstr>
      <vt:lpstr>Social-Scientific Readings and Perspectives</vt:lpstr>
      <vt:lpstr>DEFINING TERMS</vt:lpstr>
      <vt:lpstr>How can social scientific approaches be used to study religion?</vt:lpstr>
      <vt:lpstr>EXERCISE: DEFNINING TERMS</vt:lpstr>
      <vt:lpstr>Gender stereotypes </vt:lpstr>
      <vt:lpstr>DEFINING TERMS</vt:lpstr>
      <vt:lpstr>Social Scientific Approaches </vt:lpstr>
      <vt:lpstr>CONSTRUCTION OF GENDER IN THE ANCIENT WORLD </vt:lpstr>
      <vt:lpstr>PowerPoint Presentation</vt:lpstr>
      <vt:lpstr>Jewish Masculinities </vt:lpstr>
      <vt:lpstr>Masculinities and War</vt:lpstr>
      <vt:lpstr>Pair Exercise on the Masculine Article</vt:lpstr>
      <vt:lpstr>Challenging Patriarchy/Hierarchy in Israelite Society</vt:lpstr>
      <vt:lpstr>Heterarchy </vt:lpstr>
      <vt:lpstr> </vt:lpstr>
      <vt:lpstr>Postcolonial Studies </vt:lpstr>
      <vt:lpstr>PowerPoint Presentation</vt:lpstr>
      <vt:lpstr>Defining Postcolonialism</vt:lpstr>
      <vt:lpstr>Postcolonial critique of feminism </vt:lpstr>
      <vt:lpstr>The Bible and Power </vt:lpstr>
      <vt:lpstr>Postcolonialism and Religion </vt:lpstr>
      <vt:lpstr>PowerPoint Presentation</vt:lpstr>
      <vt:lpstr>PowerPoint Presentation</vt:lpstr>
      <vt:lpstr>Biblical Narrative of Bathsheba</vt:lpstr>
      <vt:lpstr>Artistic Depictions of Bathsheba</vt:lpstr>
      <vt:lpstr>PowerPoint Presentation</vt:lpstr>
      <vt:lpstr>PowerPoint Presentation</vt:lpstr>
      <vt:lpstr>Artistic Depictions of Bathsheba: Questions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Jessica Keady</dc:creator>
  <cp:lastModifiedBy>Jessica Keady</cp:lastModifiedBy>
  <cp:revision>19</cp:revision>
  <cp:lastPrinted>2017-11-28T10:05:19Z</cp:lastPrinted>
  <dcterms:created xsi:type="dcterms:W3CDTF">2016-11-05T12:20:40Z</dcterms:created>
  <dcterms:modified xsi:type="dcterms:W3CDTF">2017-11-28T14:18:34Z</dcterms:modified>
</cp:coreProperties>
</file>