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8" r:id="rId4"/>
    <p:sldId id="269" r:id="rId5"/>
    <p:sldId id="256" r:id="rId6"/>
    <p:sldId id="270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1" y="3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497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87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939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15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272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99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663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08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366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11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76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290C1-ED9F-4DBC-B252-98B9148D3557}" type="datetimeFigureOut">
              <a:rPr lang="en-GB" smtClean="0"/>
              <a:t>30/01/2020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B44CC6-AF97-4E2A-B8DF-6E7D75FAB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52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61535"/>
          </a:xfrm>
        </p:spPr>
        <p:txBody>
          <a:bodyPr/>
          <a:lstStyle/>
          <a:p>
            <a:pPr algn="ctr"/>
            <a:r>
              <a:rPr lang="en-GB" u="sng" dirty="0" smtClean="0"/>
              <a:t>LAST WEEK RECAP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015" y="1273690"/>
            <a:ext cx="11747157" cy="4351338"/>
          </a:xfrm>
        </p:spPr>
        <p:txBody>
          <a:bodyPr/>
          <a:lstStyle/>
          <a:p>
            <a:r>
              <a:rPr lang="en-GB" b="1" dirty="0" smtClean="0"/>
              <a:t>Thermodynamics</a:t>
            </a:r>
            <a:r>
              <a:rPr lang="en-GB" dirty="0" smtClean="0"/>
              <a:t> can be defined as the </a:t>
            </a:r>
            <a:r>
              <a:rPr lang="en-GB" i="1" u="sng" dirty="0" smtClean="0"/>
              <a:t>science of energy</a:t>
            </a:r>
            <a:r>
              <a:rPr lang="en-GB" dirty="0" smtClean="0"/>
              <a:t>.</a:t>
            </a:r>
          </a:p>
          <a:p>
            <a:r>
              <a:rPr lang="en-GB" dirty="0"/>
              <a:t>Thermodynamics is based on the </a:t>
            </a:r>
            <a:r>
              <a:rPr lang="en-GB" b="1" u="sng" dirty="0"/>
              <a:t>conservation of energy principle</a:t>
            </a:r>
          </a:p>
          <a:p>
            <a:pPr marL="450850" indent="0">
              <a:buNone/>
            </a:pPr>
            <a:r>
              <a:rPr lang="en-GB" dirty="0"/>
              <a:t>It simply states that during an interaction, energy can change from one form to another but the total amount of energy remains constant.</a:t>
            </a:r>
          </a:p>
          <a:p>
            <a:r>
              <a:rPr lang="en-GB" b="1" u="sng" dirty="0"/>
              <a:t>System</a:t>
            </a:r>
          </a:p>
          <a:p>
            <a:pPr marL="1076325" indent="0">
              <a:buNone/>
            </a:pPr>
            <a:r>
              <a:rPr lang="en-GB" dirty="0"/>
              <a:t>a </a:t>
            </a:r>
            <a:r>
              <a:rPr lang="en-GB" i="1" dirty="0"/>
              <a:t>quantity of matter or a region in space chosen for study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7651" t="58301" r="16753" b="17278"/>
          <a:stretch/>
        </p:blipFill>
        <p:spPr>
          <a:xfrm>
            <a:off x="3815333" y="4207514"/>
            <a:ext cx="4702591" cy="2357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14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u="sng" dirty="0" smtClean="0"/>
              <a:t>2 type of systems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25563"/>
            <a:ext cx="5581135" cy="4351338"/>
          </a:xfrm>
        </p:spPr>
        <p:txBody>
          <a:bodyPr/>
          <a:lstStyle/>
          <a:p>
            <a:r>
              <a:rPr lang="en-GB" b="1" dirty="0" smtClean="0"/>
              <a:t>Closed System</a:t>
            </a:r>
          </a:p>
          <a:p>
            <a:pPr marL="0" indent="0" algn="ctr">
              <a:buNone/>
            </a:pPr>
            <a:r>
              <a:rPr lang="en-GB" dirty="0"/>
              <a:t>Fixed amount of </a:t>
            </a:r>
            <a:r>
              <a:rPr lang="en-GB" dirty="0" smtClean="0"/>
              <a:t>mass. </a:t>
            </a:r>
          </a:p>
          <a:p>
            <a:pPr marL="0" indent="0" algn="ctr">
              <a:buNone/>
            </a:pPr>
            <a:r>
              <a:rPr lang="en-GB" dirty="0" smtClean="0"/>
              <a:t>No </a:t>
            </a:r>
            <a:r>
              <a:rPr lang="en-GB" dirty="0"/>
              <a:t>mass can cross its boundary.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305" t="23705" r="46874" b="46834"/>
          <a:stretch/>
        </p:blipFill>
        <p:spPr>
          <a:xfrm>
            <a:off x="422126" y="2997209"/>
            <a:ext cx="4842324" cy="3262296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5947719" y="1058562"/>
            <a:ext cx="0" cy="5601730"/>
          </a:xfrm>
          <a:prstGeom prst="line">
            <a:avLst/>
          </a:prstGeom>
          <a:ln w="635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6194436" y="1325563"/>
            <a:ext cx="595067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Open System</a:t>
            </a:r>
          </a:p>
          <a:p>
            <a:pPr marL="446088" indent="0" algn="ctr">
              <a:buNone/>
            </a:pPr>
            <a:r>
              <a:rPr lang="en-GB" dirty="0"/>
              <a:t>A properly selected region in space. </a:t>
            </a:r>
            <a:endParaRPr lang="en-GB" dirty="0" smtClean="0"/>
          </a:p>
          <a:p>
            <a:pPr marL="446088" indent="0" algn="ctr">
              <a:buNone/>
            </a:pPr>
            <a:r>
              <a:rPr lang="en-GB" dirty="0" smtClean="0"/>
              <a:t>Both </a:t>
            </a:r>
            <a:r>
              <a:rPr lang="en-GB" dirty="0"/>
              <a:t>mass and energy can cross the boundary of a control volume.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63337" t="30993" r="23800" b="46030"/>
          <a:stretch/>
        </p:blipFill>
        <p:spPr>
          <a:xfrm>
            <a:off x="6630989" y="3540369"/>
            <a:ext cx="4877742" cy="2789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231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Properties of a system are considered to be either </a:t>
            </a:r>
            <a:r>
              <a:rPr lang="en-GB" i="1" dirty="0" smtClean="0"/>
              <a:t>intensive</a:t>
            </a:r>
            <a:r>
              <a:rPr lang="en-GB" dirty="0" smtClean="0"/>
              <a:t> or </a:t>
            </a:r>
            <a:r>
              <a:rPr lang="en-GB" i="1" dirty="0" smtClean="0"/>
              <a:t>extensive</a:t>
            </a:r>
            <a:r>
              <a:rPr lang="en-GB" dirty="0" smtClean="0"/>
              <a:t>.</a:t>
            </a:r>
            <a:br>
              <a:rPr lang="en-GB" dirty="0" smtClean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</p:spPr>
            <p:txBody>
              <a:bodyPr>
                <a:normAutofit fontScale="85000" lnSpcReduction="20000"/>
              </a:bodyPr>
              <a:lstStyle/>
              <a:p>
                <a:r>
                  <a:rPr lang="en-GB" b="1" u="sng" dirty="0" smtClean="0"/>
                  <a:t>Intensive </a:t>
                </a:r>
                <a:r>
                  <a:rPr lang="en-GB" b="1" u="sng" dirty="0"/>
                  <a:t>properties</a:t>
                </a:r>
                <a:r>
                  <a:rPr lang="en-GB" u="sng" dirty="0"/>
                  <a:t> </a:t>
                </a:r>
                <a:r>
                  <a:rPr lang="en-GB" dirty="0"/>
                  <a:t>are those that are independent of the mass of a system, such as temperature, pressure, and density</a:t>
                </a:r>
                <a:r>
                  <a:rPr lang="en-GB" dirty="0" smtClean="0"/>
                  <a:t>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b="1" u="sng" dirty="0"/>
                  <a:t>Extensive properties</a:t>
                </a:r>
                <a:r>
                  <a:rPr lang="en-GB" u="sng" dirty="0"/>
                  <a:t> </a:t>
                </a:r>
                <a:r>
                  <a:rPr lang="en-GB" dirty="0"/>
                  <a:t>are those whose values depend on the size −or extent− of the system. </a:t>
                </a:r>
                <a:r>
                  <a:rPr lang="en-GB" dirty="0" smtClean="0"/>
                  <a:t>Volume and mechanical energy </a:t>
                </a:r>
                <a:r>
                  <a:rPr lang="en-GB" dirty="0"/>
                  <a:t>are some examples of extensive properties.</a:t>
                </a:r>
              </a:p>
              <a:p>
                <a:pPr marL="450850" indent="0">
                  <a:lnSpc>
                    <a:spcPct val="60000"/>
                  </a:lnSpc>
                  <a:spcBef>
                    <a:spcPts val="0"/>
                  </a:spcBef>
                  <a:buNone/>
                </a:pPr>
                <a:endParaRPr lang="en-GB" dirty="0" smtClean="0"/>
              </a:p>
              <a:p>
                <a:pPr marL="450850" indent="0">
                  <a:buNone/>
                </a:pPr>
                <a:r>
                  <a:rPr lang="en-GB" dirty="0" smtClean="0">
                    <a:solidFill>
                      <a:srgbClr val="FF0000"/>
                    </a:solidFill>
                  </a:rPr>
                  <a:t>Extensive</a:t>
                </a:r>
                <a:r>
                  <a:rPr lang="en-GB" dirty="0" smtClean="0"/>
                  <a:t> </a:t>
                </a:r>
                <a:r>
                  <a:rPr lang="en-GB" dirty="0">
                    <a:solidFill>
                      <a:srgbClr val="FF0000"/>
                    </a:solidFill>
                  </a:rPr>
                  <a:t>properties</a:t>
                </a:r>
                <a:r>
                  <a:rPr lang="en-GB" dirty="0"/>
                  <a:t> </a:t>
                </a:r>
                <a:r>
                  <a:rPr lang="en-GB" b="1" dirty="0">
                    <a:solidFill>
                      <a:srgbClr val="FF0000"/>
                    </a:solidFill>
                  </a:rPr>
                  <a:t>per unit mass </a:t>
                </a:r>
                <a:r>
                  <a:rPr lang="en-GB" dirty="0"/>
                  <a:t>are called </a:t>
                </a:r>
                <a:r>
                  <a:rPr lang="en-GB" b="1" i="1" u="sng" dirty="0">
                    <a:solidFill>
                      <a:srgbClr val="FF0000"/>
                    </a:solidFill>
                  </a:rPr>
                  <a:t>specific </a:t>
                </a:r>
                <a:r>
                  <a:rPr lang="en-GB" b="1" i="1" u="sng" dirty="0" smtClean="0">
                    <a:solidFill>
                      <a:srgbClr val="FF0000"/>
                    </a:solidFill>
                  </a:rPr>
                  <a:t>properties</a:t>
                </a:r>
                <a:r>
                  <a:rPr lang="en-GB" dirty="0"/>
                  <a:t> </a:t>
                </a:r>
                <a:r>
                  <a:rPr lang="en-GB" dirty="0" smtClean="0"/>
                  <a:t>denoted by small letters.</a:t>
                </a:r>
              </a:p>
              <a:p>
                <a:pPr marL="450850" indent="0">
                  <a:buNone/>
                </a:pPr>
                <a:endParaRPr lang="en-GB" dirty="0" smtClean="0"/>
              </a:p>
              <a:p>
                <a:pPr marL="450850" indent="0">
                  <a:buNone/>
                </a:pPr>
                <a:r>
                  <a:rPr lang="en-GB" dirty="0" smtClean="0"/>
                  <a:t>Some </a:t>
                </a:r>
                <a:r>
                  <a:rPr lang="en-GB" dirty="0"/>
                  <a:t>examples of specific properties are</a:t>
                </a:r>
                <a:r>
                  <a:rPr lang="en-GB" dirty="0" smtClean="0"/>
                  <a:t>:</a:t>
                </a:r>
              </a:p>
              <a:p>
                <a:pPr marL="450850" indent="0">
                  <a:buNone/>
                </a:pPr>
                <a:endParaRPr lang="en-GB" dirty="0" smtClean="0"/>
              </a:p>
              <a:p>
                <a:pPr marL="1249363" lvl="0" indent="0">
                  <a:buNone/>
                </a:pPr>
                <a:r>
                  <a:rPr lang="en-GB" dirty="0" smtClean="0"/>
                  <a:t>Specific </a:t>
                </a:r>
                <a:r>
                  <a:rPr lang="en-GB" dirty="0"/>
                  <a:t>volume </a:t>
                </a:r>
                <a:r>
                  <a:rPr lang="en-GB" dirty="0" smtClean="0"/>
                  <a:t>v in </a:t>
                </a:r>
                <a:r>
                  <a:rPr lang="en-GB" b="1" dirty="0" smtClean="0"/>
                  <a:t>m</a:t>
                </a:r>
                <a:r>
                  <a:rPr lang="en-GB" b="1" baseline="30000" dirty="0" smtClean="0"/>
                  <a:t>3</a:t>
                </a:r>
                <a:r>
                  <a:rPr lang="en-GB" b="1" dirty="0" smtClean="0"/>
                  <a:t>/kg</a:t>
                </a:r>
                <a:r>
                  <a:rPr lang="en-GB" dirty="0" smtClean="0"/>
                  <a:t>:	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/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𝑚</m:t>
                    </m:r>
                  </m:oMath>
                </a14:m>
                <a:endParaRPr lang="en-GB" dirty="0" smtClean="0"/>
              </a:p>
              <a:p>
                <a:pPr marL="1793875" lvl="0" indent="0">
                  <a:buNone/>
                </a:pPr>
                <a:endParaRPr lang="en-GB" dirty="0" smtClean="0"/>
              </a:p>
              <a:p>
                <a:pPr marL="1249363" lvl="0" indent="0">
                  <a:buNone/>
                </a:pPr>
                <a:r>
                  <a:rPr lang="en-GB" dirty="0" smtClean="0"/>
                  <a:t>Specific kinetic energy </a:t>
                </a:r>
                <a:r>
                  <a:rPr lang="en-GB" dirty="0" err="1" smtClean="0"/>
                  <a:t>ke</a:t>
                </a:r>
                <a:r>
                  <a:rPr lang="en-GB" dirty="0" smtClean="0"/>
                  <a:t> in </a:t>
                </a:r>
                <a:r>
                  <a:rPr lang="en-GB" b="1" dirty="0" smtClean="0"/>
                  <a:t>J/kg</a:t>
                </a:r>
                <a:r>
                  <a:rPr lang="en-GB" dirty="0" smtClean="0"/>
                  <a:t>:</a:t>
                </a:r>
                <a14:m>
                  <m:oMath xmlns:m="http://schemas.openxmlformats.org/officeDocument/2006/math"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        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type m:val="lin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𝐾𝐸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𝑚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307939"/>
                <a:ext cx="11353800" cy="4869024"/>
              </a:xfrm>
              <a:blipFill>
                <a:blip r:embed="rId2"/>
                <a:stretch>
                  <a:fillRect l="-698" t="-2882" b="-11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982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</p:spPr>
            <p:txBody>
              <a:bodyPr/>
              <a:lstStyle/>
              <a:p>
                <a:pPr marL="809625" indent="0" algn="just">
                  <a:buNone/>
                </a:pPr>
                <a:r>
                  <a:rPr lang="en-GB" dirty="0" smtClean="0"/>
                  <a:t>Any </a:t>
                </a:r>
                <a:r>
                  <a:rPr lang="en-GB" dirty="0"/>
                  <a:t>extensive property </a:t>
                </a:r>
                <a:r>
                  <a:rPr lang="en-GB" dirty="0" smtClean="0"/>
                  <a:t>rate can be calculated by multiplying the mass flow rate by its specific property. </a:t>
                </a:r>
              </a:p>
              <a:p>
                <a:pPr marL="809625" indent="0" algn="just">
                  <a:buNone/>
                </a:pPr>
                <a:r>
                  <a:rPr lang="en-GB" dirty="0" smtClean="0"/>
                  <a:t>Examples:</a:t>
                </a:r>
                <a:endParaRPr lang="en-GB" dirty="0"/>
              </a:p>
              <a:p>
                <a:pPr marL="809625" indent="0" algn="just">
                  <a:buNone/>
                </a:pPr>
                <a:endParaRPr lang="en-GB" dirty="0"/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𝑣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𝑊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𝑤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𝑞</m:t>
                      </m:r>
                    </m:oMath>
                  </m:oMathPara>
                </a14:m>
                <a:endParaRPr lang="en-GB" dirty="0" smtClean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:endParaRPr lang="en-GB" dirty="0">
                  <a:ea typeface="Cambria Math" panose="02040503050406030204" pitchFamily="18" charset="0"/>
                </a:endParaRPr>
              </a:p>
              <a:p>
                <a:pPr marL="809625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̇"/>
                          <m:ctrlP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h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-8092"/>
                <a:ext cx="11192719" cy="6858000"/>
              </a:xfrm>
              <a:blipFill>
                <a:blip r:embed="rId2"/>
                <a:stretch>
                  <a:fillRect t="-1511" r="-1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>
            <a:stCxn id="6" idx="3"/>
          </p:cNvCxnSpPr>
          <p:nvPr/>
        </p:nvCxnSpPr>
        <p:spPr>
          <a:xfrm>
            <a:off x="3657600" y="1817225"/>
            <a:ext cx="763930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022105" y="1632559"/>
            <a:ext cx="63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5289632" y="1354238"/>
            <a:ext cx="185194" cy="46298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261558" y="984906"/>
            <a:ext cx="581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kg/s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5975706" y="167832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6426890" y="1401065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en-GB" baseline="30000" dirty="0" smtClean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3355359" y="2746227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2921842" y="2537497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 flipH="1">
            <a:off x="6092011" y="2583266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521467" y="2213934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3319691" y="3583869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886174" y="3375139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1" name="Straight Arrow Connector 20"/>
          <p:cNvCxnSpPr/>
          <p:nvPr/>
        </p:nvCxnSpPr>
        <p:spPr>
          <a:xfrm flipH="1">
            <a:off x="6056343" y="3420908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6485799" y="3051576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3319691" y="4494798"/>
            <a:ext cx="965908" cy="138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2886174" y="4286068"/>
            <a:ext cx="433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25" name="Straight Arrow Connector 24"/>
          <p:cNvCxnSpPr/>
          <p:nvPr/>
        </p:nvCxnSpPr>
        <p:spPr>
          <a:xfrm flipH="1">
            <a:off x="6056343" y="4331837"/>
            <a:ext cx="445168" cy="323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485799" y="3962505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J/kg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218840" y="1690034"/>
            <a:ext cx="1985872" cy="64667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12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4" grpId="0"/>
      <p:bldP spid="16" grpId="0"/>
      <p:bldP spid="18" grpId="0"/>
      <p:bldP spid="20" grpId="0"/>
      <p:bldP spid="22" grpId="0"/>
      <p:bldP spid="24" grpId="0"/>
      <p:bldP spid="26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85004"/>
            <a:ext cx="9144000" cy="3683479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FIRST LAW OF THERMODYNAMICS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for</a:t>
            </a:r>
            <a:br>
              <a:rPr lang="en-GB" dirty="0" smtClean="0"/>
            </a:br>
            <a:r>
              <a:rPr lang="en-GB" b="1" dirty="0" smtClean="0"/>
              <a:t>CLOSED </a:t>
            </a:r>
            <a:r>
              <a:rPr lang="en-GB" b="1" dirty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1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Two Energy Families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206" y="1266092"/>
            <a:ext cx="11211951" cy="4456016"/>
          </a:xfrm>
        </p:spPr>
        <p:txBody>
          <a:bodyPr/>
          <a:lstStyle/>
          <a:p>
            <a:r>
              <a:rPr lang="en-GB" u="sng" dirty="0" smtClean="0"/>
              <a:t>FAMILY A:</a:t>
            </a:r>
            <a:r>
              <a:rPr lang="en-GB" dirty="0" smtClean="0"/>
              <a:t> Energy core to the system that makes up its total energy level E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u="sng" dirty="0" smtClean="0"/>
              <a:t>FAMILY B:</a:t>
            </a:r>
            <a:r>
              <a:rPr lang="en-GB" dirty="0" smtClean="0"/>
              <a:t> Forms of Energy interaction between system and surrounding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4759569" y="2008371"/>
            <a:ext cx="3427828" cy="153806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SYSTEM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E = KE + PE + IE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4679852" y="4735159"/>
            <a:ext cx="3427828" cy="1538068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SYSTEM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How E is modified through Heat and Work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Exchange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4811150" y="4735159"/>
            <a:ext cx="478302" cy="524231"/>
          </a:xfrm>
          <a:prstGeom prst="straightConnector1">
            <a:avLst/>
          </a:prstGeom>
          <a:ln w="2222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356295" y="5148775"/>
            <a:ext cx="694006" cy="341974"/>
          </a:xfrm>
          <a:prstGeom prst="straightConnector1">
            <a:avLst/>
          </a:prstGeom>
          <a:ln w="22225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257105" y="4412990"/>
            <a:ext cx="629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Heat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715988" y="4922105"/>
            <a:ext cx="686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Work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76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b="1" u="sng" dirty="0" smtClean="0"/>
              <a:t>A. FORMS </a:t>
            </a:r>
            <a:r>
              <a:rPr lang="en-GB" b="1" u="sng" dirty="0"/>
              <a:t>OF ENERGY CORE TO THE SYSTEM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177" y="1483743"/>
            <a:ext cx="11034623" cy="46932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thermodynamics analysis, it is often helpful to consider the various forms of energy that make up the total energy of a system in two groups:</a:t>
            </a:r>
          </a:p>
          <a:p>
            <a:pPr marL="3140075" lvl="0" indent="0">
              <a:buNone/>
            </a:pPr>
            <a:r>
              <a:rPr lang="en-GB" dirty="0">
                <a:solidFill>
                  <a:srgbClr val="FF0000"/>
                </a:solidFill>
              </a:rPr>
              <a:t>Macroscopic</a:t>
            </a:r>
            <a:r>
              <a:rPr lang="en-GB" dirty="0"/>
              <a:t>,</a:t>
            </a:r>
          </a:p>
          <a:p>
            <a:pPr marL="3140075" lv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Microscopic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>
                <a:solidFill>
                  <a:srgbClr val="FF0000"/>
                </a:solidFill>
              </a:rPr>
              <a:t>macroscopic</a:t>
            </a:r>
            <a:r>
              <a:rPr lang="en-GB" dirty="0"/>
              <a:t> forms of energy are those a system possesses as a whole with respect to some outside reference frame, such as </a:t>
            </a:r>
            <a:r>
              <a:rPr lang="en-GB" dirty="0" smtClean="0"/>
              <a:t>KE and PE.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/>
              <a:t>The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microscopic</a:t>
            </a:r>
            <a:r>
              <a:rPr lang="en-GB" dirty="0"/>
              <a:t> forms of energy are those related to the molecular structure of a system and the degree of the molecular activity, and they are independent of outside reference frames. </a:t>
            </a:r>
            <a:endParaRPr lang="en-GB" dirty="0" smtClean="0"/>
          </a:p>
          <a:p>
            <a:pPr marL="266700" indent="0">
              <a:buNone/>
            </a:pPr>
            <a:r>
              <a:rPr lang="en-GB" dirty="0" smtClean="0"/>
              <a:t>The </a:t>
            </a:r>
            <a:r>
              <a:rPr lang="en-GB" dirty="0"/>
              <a:t>sum of all microscopic forms of energy is called the </a:t>
            </a:r>
            <a:r>
              <a:rPr lang="en-GB" b="1" u="sng" dirty="0">
                <a:solidFill>
                  <a:schemeClr val="accent6">
                    <a:lumMod val="75000"/>
                  </a:schemeClr>
                </a:solidFill>
              </a:rPr>
              <a:t>internal energy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dirty="0"/>
              <a:t>of a system and is denoted by </a:t>
            </a:r>
            <a:r>
              <a:rPr lang="en-GB" b="1" u="sng" dirty="0">
                <a:solidFill>
                  <a:schemeClr val="accent6">
                    <a:lumMod val="75000"/>
                  </a:schemeClr>
                </a:solidFill>
              </a:rPr>
              <a:t>U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3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 smtClean="0"/>
              <a:t>B. FORMS </a:t>
            </a:r>
            <a:r>
              <a:rPr lang="en-GB" b="1" u="sng" dirty="0"/>
              <a:t>OF ENERGY INTERACTION BETWEEN THE SYSTEM AND ITS SURROUNDING</a:t>
            </a:r>
            <a:r>
              <a:rPr lang="en-GB" u="sng" dirty="0"/>
              <a:t/>
            </a:r>
            <a:br>
              <a:rPr lang="en-GB" u="sng" dirty="0"/>
            </a:br>
            <a:endParaRPr lang="en-GB" u="sng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96" y="1825625"/>
                <a:ext cx="12062604" cy="4351338"/>
              </a:xfrm>
            </p:spPr>
            <p:txBody>
              <a:bodyPr>
                <a:normAutofit fontScale="92500" lnSpcReduction="10000"/>
              </a:bodyPr>
              <a:lstStyle/>
              <a:p>
                <a:pPr lvl="0"/>
                <a:r>
                  <a:rPr lang="en-GB" b="1" u="sng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1) WORK</a:t>
                </a:r>
                <a:endParaRPr lang="en-GB" b="1" u="sng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630238" indent="0">
                  <a:buNone/>
                </a:pPr>
                <a:r>
                  <a:rPr lang="en-GB" dirty="0" smtClean="0"/>
                  <a:t>If </a:t>
                </a:r>
                <a:r>
                  <a:rPr lang="en-GB" dirty="0"/>
                  <a:t>a system exists in which a force at the boundary of the system is moved through a distance, the work is done by or on the </a:t>
                </a:r>
                <a:r>
                  <a:rPr lang="en-GB" dirty="0" smtClean="0"/>
                  <a:t>system.</a:t>
                </a:r>
                <a:endParaRPr lang="en-GB" dirty="0"/>
              </a:p>
              <a:p>
                <a:pPr marL="0" indent="0">
                  <a:buNone/>
                </a:pPr>
                <a:endParaRPr lang="en-GB" b="1" dirty="0" smtClean="0"/>
              </a:p>
              <a:p>
                <a:pPr marL="630238" indent="0">
                  <a:buNone/>
                </a:pPr>
                <a:r>
                  <a:rPr lang="en-GB" b="1" dirty="0" smtClean="0"/>
                  <a:t>Work </a:t>
                </a:r>
                <a:r>
                  <a:rPr lang="en-GB" b="1" dirty="0"/>
                  <a:t>is not a property of the system but an </a:t>
                </a:r>
                <a:r>
                  <a:rPr lang="en-GB" b="1" u="sng" dirty="0"/>
                  <a:t>energy interaction</a:t>
                </a:r>
                <a:r>
                  <a:rPr lang="en-GB" b="1" dirty="0"/>
                  <a:t> between the system and its surrounding.</a:t>
                </a:r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630238" indent="0">
                  <a:buNone/>
                </a:pPr>
                <a:r>
                  <a:rPr lang="en-GB" dirty="0" smtClean="0"/>
                  <a:t>Work </a:t>
                </a:r>
                <a:r>
                  <a:rPr lang="en-GB" dirty="0"/>
                  <a:t>is given the symbol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𝑾</m:t>
                    </m:r>
                  </m:oMath>
                </a14:m>
                <a:r>
                  <a:rPr lang="en-GB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(in J)</a:t>
                </a:r>
              </a:p>
              <a:p>
                <a:pPr marL="630238" indent="0">
                  <a:buNone/>
                </a:pPr>
                <a:r>
                  <a:rPr lang="en-GB" dirty="0"/>
                  <a:t>To </a:t>
                </a:r>
                <a:r>
                  <a:rPr lang="en-GB" dirty="0"/>
                  <a:t>indicate a rate of </a:t>
                </a:r>
                <a:r>
                  <a:rPr lang="en-GB" dirty="0" smtClean="0"/>
                  <a:t>work, </a:t>
                </a:r>
                <a:r>
                  <a:rPr lang="en-GB" dirty="0"/>
                  <a:t>a dot is placed over the symbol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𝑊</m:t>
                        </m:r>
                      </m:e>
                    </m:acc>
                  </m:oMath>
                </a14:m>
                <a:r>
                  <a:rPr lang="en-GB" dirty="0" smtClean="0"/>
                  <a:t> (in J/s)</a:t>
                </a:r>
                <a:endParaRPr lang="en-GB" dirty="0"/>
              </a:p>
              <a:p>
                <a:pPr marL="630238" indent="0">
                  <a:buNone/>
                </a:pPr>
                <a:endParaRPr lang="en-GB" b="1" dirty="0">
                  <a:solidFill>
                    <a:schemeClr val="accent6">
                      <a:lumMod val="75000"/>
                    </a:schemeClr>
                  </a:solidFill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96" y="1825625"/>
                <a:ext cx="12062604" cy="4351338"/>
              </a:xfrm>
              <a:blipFill>
                <a:blip r:embed="rId2"/>
                <a:stretch>
                  <a:fillRect l="-758" t="-2801" r="-9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9058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2143" y="120770"/>
                <a:ext cx="11756300" cy="60561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b="1" u="sng" dirty="0" smtClean="0">
                    <a:solidFill>
                      <a:srgbClr val="FF0000"/>
                    </a:solidFill>
                  </a:rPr>
                  <a:t>2) HEAT</a:t>
                </a:r>
              </a:p>
              <a:p>
                <a:pPr marL="0" indent="0">
                  <a:buNone/>
                </a:pPr>
                <a:endParaRPr lang="en-GB" b="1" u="sng" dirty="0" smtClean="0"/>
              </a:p>
              <a:p>
                <a:pPr marL="630238" indent="0">
                  <a:buNone/>
                </a:pPr>
                <a:r>
                  <a:rPr lang="en-GB" dirty="0"/>
                  <a:t>When it exists a temperature difference between one body and another, energy is transfer in the form of heat. </a:t>
                </a:r>
                <a:endParaRPr lang="en-GB" dirty="0" smtClean="0"/>
              </a:p>
              <a:p>
                <a:pPr marL="630238" indent="0">
                  <a:buNone/>
                </a:pPr>
                <a:r>
                  <a:rPr lang="en-GB" dirty="0" smtClean="0"/>
                  <a:t>The </a:t>
                </a:r>
                <a:r>
                  <a:rPr lang="en-GB" dirty="0"/>
                  <a:t>heat, having been transferred, will then disperse into other forms of energy such as internal energy or work, depending on the system under consideration. </a:t>
                </a:r>
                <a:endParaRPr lang="en-GB" dirty="0" smtClean="0"/>
              </a:p>
              <a:p>
                <a:pPr marL="630238" indent="0">
                  <a:buNone/>
                </a:pPr>
                <a:endParaRPr lang="en-GB" b="1" dirty="0" smtClean="0"/>
              </a:p>
              <a:p>
                <a:pPr marL="630238" indent="0">
                  <a:buNone/>
                </a:pPr>
                <a:r>
                  <a:rPr lang="en-GB" b="1" dirty="0" smtClean="0"/>
                  <a:t>As </a:t>
                </a:r>
                <a:r>
                  <a:rPr lang="en-GB" b="1" dirty="0"/>
                  <a:t>work, heat is it is not a property of the system but an </a:t>
                </a:r>
                <a:r>
                  <a:rPr lang="en-GB" b="1" u="sng" dirty="0"/>
                  <a:t>energy interaction</a:t>
                </a:r>
                <a:r>
                  <a:rPr lang="en-GB" b="1" dirty="0"/>
                  <a:t> between the system and its surrounding</a:t>
                </a:r>
                <a:r>
                  <a:rPr lang="en-GB" b="1" dirty="0" smtClean="0"/>
                  <a:t>.</a:t>
                </a:r>
              </a:p>
              <a:p>
                <a:pPr marL="630238" indent="0">
                  <a:buNone/>
                </a:pPr>
                <a:endParaRPr lang="en-GB" dirty="0" smtClean="0"/>
              </a:p>
              <a:p>
                <a:pPr marL="630238" indent="0">
                  <a:buNone/>
                </a:pPr>
                <a:r>
                  <a:rPr lang="en-GB" dirty="0" smtClean="0"/>
                  <a:t>Heat </a:t>
                </a:r>
                <a:r>
                  <a:rPr lang="en-GB" dirty="0"/>
                  <a:t>energy is given the symbol </a:t>
                </a:r>
                <a14:m>
                  <m:oMath xmlns:m="http://schemas.openxmlformats.org/officeDocument/2006/math">
                    <m:r>
                      <a:rPr lang="en-GB" i="1" dirty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r>
                  <a:rPr lang="en-GB" dirty="0" smtClean="0"/>
                  <a:t> </a:t>
                </a:r>
                <a:r>
                  <a:rPr lang="en-GB" dirty="0" smtClean="0">
                    <a:solidFill>
                      <a:srgbClr val="FF0000"/>
                    </a:solidFill>
                  </a:rPr>
                  <a:t>(in J)</a:t>
                </a:r>
                <a:endParaRPr lang="en-GB" dirty="0" smtClean="0"/>
              </a:p>
              <a:p>
                <a:pPr marL="630238" indent="0">
                  <a:buNone/>
                </a:pPr>
                <a:r>
                  <a:rPr lang="en-GB" dirty="0" smtClean="0"/>
                  <a:t>To </a:t>
                </a:r>
                <a:r>
                  <a:rPr lang="en-GB" dirty="0"/>
                  <a:t>indicate a rate of heat transfer, a dot is placed over the symbol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</m:acc>
                  </m:oMath>
                </a14:m>
                <a:r>
                  <a:rPr lang="en-GB" dirty="0" smtClean="0"/>
                  <a:t>in J/s </a:t>
                </a:r>
                <a:endParaRPr lang="en-GB" b="1" u="sng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2143" y="120770"/>
                <a:ext cx="11756300" cy="6056193"/>
              </a:xfrm>
              <a:blipFill>
                <a:blip r:embed="rId2"/>
                <a:stretch>
                  <a:fillRect l="-933" t="-23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68250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b="1" u="sng" dirty="0" smtClean="0">
                <a:solidFill>
                  <a:srgbClr val="FF0000"/>
                </a:solidFill>
              </a:rPr>
              <a:t>SIGN CONVENTIONS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6045" y="1475117"/>
            <a:ext cx="11550770" cy="4701846"/>
          </a:xfrm>
        </p:spPr>
        <p:txBody>
          <a:bodyPr/>
          <a:lstStyle/>
          <a:p>
            <a:r>
              <a:rPr lang="en-GB" dirty="0"/>
              <a:t>Work done </a:t>
            </a:r>
            <a:r>
              <a:rPr lang="en-GB" b="1" u="sng" dirty="0"/>
              <a:t>by</a:t>
            </a:r>
            <a:r>
              <a:rPr lang="en-GB" dirty="0"/>
              <a:t> the system is considered: </a:t>
            </a:r>
            <a:r>
              <a:rPr lang="en-GB" b="1" u="sng" dirty="0"/>
              <a:t>POSITIVE</a:t>
            </a:r>
            <a:r>
              <a:rPr lang="en-GB" dirty="0"/>
              <a:t>.</a:t>
            </a:r>
          </a:p>
          <a:p>
            <a:r>
              <a:rPr lang="en-GB" dirty="0"/>
              <a:t>Work done </a:t>
            </a:r>
            <a:r>
              <a:rPr lang="en-GB" b="1" u="sng" dirty="0"/>
              <a:t>on</a:t>
            </a:r>
            <a:r>
              <a:rPr lang="en-GB" dirty="0"/>
              <a:t> the system is considered: </a:t>
            </a:r>
            <a:r>
              <a:rPr lang="en-GB" b="1" u="sng" dirty="0"/>
              <a:t>NEGATIVE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Heat transfer </a:t>
            </a:r>
            <a:r>
              <a:rPr lang="en-GB" b="1" u="sng" dirty="0"/>
              <a:t>into</a:t>
            </a:r>
            <a:r>
              <a:rPr lang="en-GB" b="1" dirty="0"/>
              <a:t> </a:t>
            </a:r>
            <a:r>
              <a:rPr lang="en-GB" dirty="0"/>
              <a:t>the system is considered: </a:t>
            </a:r>
            <a:r>
              <a:rPr lang="en-GB" b="1" u="sng" dirty="0"/>
              <a:t>POSITIVE</a:t>
            </a:r>
            <a:r>
              <a:rPr lang="en-GB" dirty="0"/>
              <a:t>.</a:t>
            </a:r>
          </a:p>
          <a:p>
            <a:r>
              <a:rPr lang="en-GB" dirty="0"/>
              <a:t>Heat transfer </a:t>
            </a:r>
            <a:r>
              <a:rPr lang="en-GB" b="1" u="sng" dirty="0"/>
              <a:t>out</a:t>
            </a:r>
            <a:r>
              <a:rPr lang="en-GB" dirty="0"/>
              <a:t> of the system is considered: </a:t>
            </a:r>
            <a:r>
              <a:rPr lang="en-GB" b="1" u="sng" dirty="0"/>
              <a:t>NEGATIVE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2172511" y="4336725"/>
            <a:ext cx="4657985" cy="2318513"/>
            <a:chOff x="2172511" y="4336725"/>
            <a:chExt cx="4657985" cy="2318513"/>
          </a:xfrm>
        </p:grpSpPr>
        <p:sp>
          <p:nvSpPr>
            <p:cNvPr id="4" name="Oval 3"/>
            <p:cNvSpPr/>
            <p:nvPr/>
          </p:nvSpPr>
          <p:spPr>
            <a:xfrm>
              <a:off x="2172511" y="5085231"/>
              <a:ext cx="3329796" cy="1570007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6" name="Straight Arrow Connector 5"/>
            <p:cNvCxnSpPr/>
            <p:nvPr/>
          </p:nvCxnSpPr>
          <p:spPr>
            <a:xfrm flipH="1" flipV="1">
              <a:off x="3206875" y="4728634"/>
              <a:ext cx="168773" cy="690114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flipV="1">
              <a:off x="4865207" y="5870234"/>
              <a:ext cx="1186223" cy="136765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/>
            <p:nvPr/>
          </p:nvCxnSpPr>
          <p:spPr>
            <a:xfrm flipV="1">
              <a:off x="4865207" y="5085231"/>
              <a:ext cx="783118" cy="488321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V="1">
              <a:off x="3876858" y="4728634"/>
              <a:ext cx="552090" cy="690114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/>
            <p:cNvSpPr txBox="1"/>
            <p:nvPr/>
          </p:nvSpPr>
          <p:spPr>
            <a:xfrm>
              <a:off x="3206875" y="5752265"/>
              <a:ext cx="94602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 smtClean="0"/>
                <a:t>System</a:t>
              </a:r>
              <a:endParaRPr lang="en-GB" sz="2000" b="1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803499" y="4351604"/>
              <a:ext cx="7906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 smtClean="0"/>
                <a:t>W &gt; 0</a:t>
              </a:r>
              <a:endParaRPr lang="en-GB" sz="2000" b="1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4143894" y="4336725"/>
              <a:ext cx="7906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 smtClean="0"/>
                <a:t>W &lt; 0</a:t>
              </a:r>
              <a:endParaRPr lang="en-GB" sz="2000" b="1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6096000" y="5670179"/>
              <a:ext cx="7344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 smtClean="0"/>
                <a:t>Q &gt; 0</a:t>
              </a:r>
              <a:endParaRPr lang="en-GB" sz="2000" b="1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36269" y="4813098"/>
              <a:ext cx="7344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 dirty="0" smtClean="0"/>
                <a:t>Q &lt; 0</a:t>
              </a:r>
              <a:endParaRPr lang="en-GB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3711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/>
          <a:lstStyle/>
          <a:p>
            <a:pPr algn="ctr"/>
            <a:r>
              <a:rPr lang="en-GB" b="1" u="sng" dirty="0" smtClean="0"/>
              <a:t>FORMULATION OF FIRST </a:t>
            </a:r>
            <a:r>
              <a:rPr lang="en-GB" b="1" u="sng" dirty="0"/>
              <a:t>LAW FOR CLOSED SYSTEMS</a:t>
            </a:r>
            <a:r>
              <a:rPr lang="en-GB" u="sng" dirty="0"/>
              <a:t/>
            </a:r>
            <a:br>
              <a:rPr lang="en-GB" u="sng" dirty="0"/>
            </a:br>
            <a:endParaRPr lang="en-GB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725" y="1524000"/>
                <a:ext cx="11268075" cy="465296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In a closed system, the sum of all energies possessed by the system is called the total energy E and is expressed as:</a:t>
                </a:r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𝑈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𝑃𝐸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r>
                  <a:rPr lang="en-GB" dirty="0"/>
                  <a:t>Consider now a process carried out on a closed system. Let</a:t>
                </a:r>
              </a:p>
              <a:p>
                <a:pPr marL="2514600" indent="0">
                  <a:buNone/>
                </a:pPr>
                <a:r>
                  <a:rPr lang="en-GB" dirty="0"/>
                  <a:t>E</a:t>
                </a:r>
                <a:r>
                  <a:rPr lang="en-GB" baseline="-25000" dirty="0"/>
                  <a:t>1</a:t>
                </a:r>
                <a:r>
                  <a:rPr lang="en-GB" dirty="0"/>
                  <a:t> = </a:t>
                </a:r>
                <a:r>
                  <a:rPr lang="en-GB" b="1" dirty="0"/>
                  <a:t>initial</a:t>
                </a:r>
                <a:r>
                  <a:rPr lang="en-GB" dirty="0"/>
                  <a:t> total energy of the system</a:t>
                </a:r>
              </a:p>
              <a:p>
                <a:pPr marL="2514600" indent="0">
                  <a:buNone/>
                </a:pPr>
                <a:r>
                  <a:rPr lang="en-GB" dirty="0"/>
                  <a:t>E</a:t>
                </a:r>
                <a:r>
                  <a:rPr lang="en-GB" baseline="-25000" dirty="0"/>
                  <a:t>2</a:t>
                </a:r>
                <a:r>
                  <a:rPr lang="en-GB" dirty="0"/>
                  <a:t> = </a:t>
                </a:r>
                <a:r>
                  <a:rPr lang="en-GB" b="1" dirty="0"/>
                  <a:t>final</a:t>
                </a:r>
                <a:r>
                  <a:rPr lang="en-GB" dirty="0"/>
                  <a:t> total energy of the system</a:t>
                </a:r>
              </a:p>
              <a:p>
                <a:pPr marL="2514600" indent="0">
                  <a:buNone/>
                </a:pPr>
                <a:r>
                  <a:rPr lang="en-GB" dirty="0"/>
                  <a:t>Q = heat transferred </a:t>
                </a:r>
                <a:r>
                  <a:rPr lang="en-GB" b="1" dirty="0"/>
                  <a:t>into</a:t>
                </a:r>
                <a:r>
                  <a:rPr lang="en-GB" dirty="0"/>
                  <a:t> the system</a:t>
                </a:r>
              </a:p>
              <a:p>
                <a:pPr marL="2514600" indent="0">
                  <a:buNone/>
                </a:pPr>
                <a:r>
                  <a:rPr lang="en-GB" dirty="0"/>
                  <a:t>W = work done </a:t>
                </a:r>
                <a:r>
                  <a:rPr lang="en-GB" b="1" dirty="0"/>
                  <a:t>by</a:t>
                </a:r>
                <a:r>
                  <a:rPr lang="en-GB" dirty="0"/>
                  <a:t> the system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725" y="1524000"/>
                <a:ext cx="11268075" cy="4652963"/>
              </a:xfrm>
              <a:blipFill>
                <a:blip r:embed="rId2"/>
                <a:stretch>
                  <a:fillRect l="-973" t="-28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858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320675"/>
                <a:ext cx="11268075" cy="4351338"/>
              </a:xfrm>
            </p:spPr>
            <p:txBody>
              <a:bodyPr/>
              <a:lstStyle/>
              <a:p>
                <a:r>
                  <a:rPr lang="en-GB" dirty="0"/>
                  <a:t>Then by the principle of conservation of energy,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initial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energy</m:t>
                            </m:r>
                          </m:e>
                        </m:m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system</m:t>
                            </m:r>
                          </m:e>
                        </m:mr>
                      </m:m>
                      <m:r>
                        <a:rPr lang="en-GB">
                          <a:latin typeface="Cambria Math" panose="02040503050406030204" pitchFamily="18" charset="0"/>
                        </a:rPr>
                        <m:t>+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energy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entering</m:t>
                            </m:r>
                          </m:e>
                        </m:m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system</m:t>
                            </m:r>
                          </m:e>
                        </m:mr>
                      </m:m>
                      <m:r>
                        <a:rPr lang="en-GB">
                          <a:latin typeface="Cambria Math" panose="02040503050406030204" pitchFamily="18" charset="0"/>
                        </a:rPr>
                        <m:t>=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final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energy</m:t>
                            </m:r>
                          </m:e>
                        </m:m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of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system</m:t>
                            </m:r>
                          </m:e>
                        </m:mr>
                      </m:m>
                      <m:r>
                        <a:rPr lang="en-GB">
                          <a:latin typeface="Cambria Math" panose="02040503050406030204" pitchFamily="18" charset="0"/>
                        </a:rPr>
                        <m:t>+</m:t>
                      </m:r>
                      <m:m>
                        <m:mPr>
                          <m:mcs>
                            <m:mc>
                              <m:mcPr>
                                <m:count m:val="1"/>
                                <m:mcJc m:val="center"/>
                              </m:mcPr>
                            </m:mc>
                          </m:mcs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mP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energy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leaving</m:t>
                            </m:r>
                          </m:e>
                        </m:mr>
                        <m:m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the</m:t>
                            </m:r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</a:rPr>
                              <m:t>system</m:t>
                            </m:r>
                          </m:e>
                        </m:mr>
                      </m:m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320675"/>
                <a:ext cx="11268075" cy="4351338"/>
              </a:xfrm>
              <a:blipFill>
                <a:blip r:embed="rId2"/>
                <a:stretch>
                  <a:fillRect l="-974" t="-23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2867025" y="2819400"/>
                <a:ext cx="4920834" cy="61555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∴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   </m:t>
                      </m:r>
                      <m:sSub>
                        <m:sSubPr>
                          <m:ctrlP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𝑄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7025" y="2819400"/>
                <a:ext cx="4920834" cy="61555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2800350" y="4056460"/>
                <a:ext cx="5102166" cy="61555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∴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   </m:t>
                      </m:r>
                      <m:sSub>
                        <m:sSubPr>
                          <m:ctrlP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4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𝑄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sz="4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GB" sz="40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0350" y="4056460"/>
                <a:ext cx="5102166" cy="61555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Rectangle 5"/>
              <p:cNvSpPr/>
              <p:nvPr/>
            </p:nvSpPr>
            <p:spPr>
              <a:xfrm>
                <a:off x="2800350" y="5164237"/>
                <a:ext cx="4492897" cy="7694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∴     </m:t>
                      </m:r>
                      <m:r>
                        <a:rPr lang="en-GB" sz="44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44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𝑬</m:t>
                      </m:r>
                      <m:r>
                        <a:rPr lang="en-GB" sz="4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sz="4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𝑸</m:t>
                      </m:r>
                      <m:r>
                        <a:rPr lang="en-GB" sz="4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sz="44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𝑾</m:t>
                      </m:r>
                    </m:oMath>
                  </m:oMathPara>
                </a14:m>
                <a:endParaRPr lang="en-GB" sz="4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" name="Rectangle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0350" y="5164237"/>
                <a:ext cx="4492897" cy="76944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750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0" y="190500"/>
                <a:ext cx="11353800" cy="5986463"/>
              </a:xfrm>
            </p:spPr>
            <p:txBody>
              <a:bodyPr/>
              <a:lstStyle/>
              <a:p>
                <a:r>
                  <a:rPr lang="en-GB" dirty="0" smtClean="0"/>
                  <a:t>Most closed system remain stationary (velocity and elevation remain constant) during a process and thus experience no change in their kinetic and potential energies.</a:t>
                </a:r>
              </a:p>
              <a:p>
                <a:r>
                  <a:rPr lang="en-GB" dirty="0"/>
                  <a:t>The change in the total energy ∆E of a stationary system is identical to the change in its internal energy ∆U. Therefore the first law of thermodynamics becomes the following </a:t>
                </a:r>
                <a:r>
                  <a:rPr lang="en-GB" b="1" u="sng" dirty="0"/>
                  <a:t>non-flow energy </a:t>
                </a:r>
                <a:r>
                  <a:rPr lang="en-GB" b="1" u="sng" dirty="0" smtClean="0"/>
                  <a:t>equation:</a:t>
                </a:r>
              </a:p>
              <a:p>
                <a:endParaRPr lang="en-GB" b="1" u="sng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sz="48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𝑼</m:t>
                      </m:r>
                      <m:r>
                        <a:rPr lang="en-GB" sz="48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sz="48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𝑸</m:t>
                      </m:r>
                      <m:r>
                        <a:rPr lang="en-GB" sz="48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sz="4800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𝑾</m:t>
                      </m:r>
                    </m:oMath>
                  </m:oMathPara>
                </a14:m>
                <a:endParaRPr lang="en-GB" sz="4800" b="1" dirty="0">
                  <a:solidFill>
                    <a:srgbClr val="FF0000"/>
                  </a:solidFill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90500"/>
                <a:ext cx="11353800" cy="5986463"/>
              </a:xfrm>
              <a:blipFill>
                <a:blip r:embed="rId2"/>
                <a:stretch>
                  <a:fillRect l="-966" t="-1629" r="-9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/>
          <p:cNvSpPr/>
          <p:nvPr/>
        </p:nvSpPr>
        <p:spPr>
          <a:xfrm>
            <a:off x="219074" y="4601260"/>
            <a:ext cx="111347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 will always assume closed systems to be stationary unless stated </a:t>
            </a:r>
            <a:r>
              <a:rPr lang="en-GB" sz="2400" dirty="0" smtClean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otherwise.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969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Exercises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81124"/>
            <a:ext cx="12192000" cy="5076825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sz="4000" dirty="0" smtClean="0"/>
              <a:t>During </a:t>
            </a:r>
            <a:r>
              <a:rPr lang="en-GB" sz="4000" dirty="0"/>
              <a:t>the working stroke of an engine the heat received was 120 kJ/kg and there was a decrease in internal energy of 65 kJ/kg. Determine the work done and state whether it is work done on or by the engine.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lvl="0" indent="-514350">
              <a:buFont typeface="+mj-lt"/>
              <a:buAutoNum type="arabicPeriod"/>
            </a:pPr>
            <a:r>
              <a:rPr lang="en-GB" sz="4000" dirty="0" smtClean="0"/>
              <a:t>In </a:t>
            </a:r>
            <a:r>
              <a:rPr lang="en-GB" sz="4000" dirty="0"/>
              <a:t>the compression stroke of an internal combustion engine the heat rejected to the cooling water is 45kJ/kg and the work done on the system is 90kJ/kg. Calculate the specific change in internal energy of the engine system stating whether it is a gain or a loss.</a:t>
            </a:r>
          </a:p>
          <a:p>
            <a:pPr marL="514350" indent="-514350">
              <a:buFont typeface="+mj-lt"/>
              <a:buAutoNum type="arabicPeriod"/>
            </a:pPr>
            <a:endParaRPr lang="en-GB" sz="4000" dirty="0"/>
          </a:p>
          <a:p>
            <a:pPr marL="514350" lvl="0" indent="-514350">
              <a:buFont typeface="+mj-lt"/>
              <a:buAutoNum type="arabicPeriod"/>
            </a:pPr>
            <a:r>
              <a:rPr lang="en-GB" sz="4000" dirty="0" smtClean="0"/>
              <a:t>In </a:t>
            </a:r>
            <a:r>
              <a:rPr lang="en-GB" sz="4000" dirty="0"/>
              <a:t>the cylinder of an air motor the compressed air has a specific internal energy of 420kJ/kg at the beginning of expansion and a specific internal energy of 200kJ/kg after expansion.  Calculate the heat flow to or from the cylinder when the work done by the air during the expansion is 100kJ/kg.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0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919</Words>
  <Application>Microsoft Office PowerPoint</Application>
  <PresentationFormat>Widescreen</PresentationFormat>
  <Paragraphs>124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Cambria Math</vt:lpstr>
      <vt:lpstr>Times New Roman</vt:lpstr>
      <vt:lpstr>Office Theme</vt:lpstr>
      <vt:lpstr>LAST WEEK RECAP</vt:lpstr>
      <vt:lpstr>2 type of systems</vt:lpstr>
      <vt:lpstr>Properties of a system are considered to be either intensive or extensive. </vt:lpstr>
      <vt:lpstr>PowerPoint Presentation</vt:lpstr>
      <vt:lpstr>THE FIRST LAW OF THERMODYNAMICS for CLOSED SYSTEMS</vt:lpstr>
      <vt:lpstr>Two Energy Families</vt:lpstr>
      <vt:lpstr>A. FORMS OF ENERGY CORE TO THE SYSTEM </vt:lpstr>
      <vt:lpstr>B. FORMS OF ENERGY INTERACTION BETWEEN THE SYSTEM AND ITS SURROUNDING </vt:lpstr>
      <vt:lpstr>PowerPoint Presentation</vt:lpstr>
      <vt:lpstr>SIGN CONVENTIONS</vt:lpstr>
      <vt:lpstr>FORMULATION OF FIRST LAW FOR CLOSED SYSTEMS </vt:lpstr>
      <vt:lpstr>PowerPoint Presentation</vt:lpstr>
      <vt:lpstr>PowerPoint Presentation</vt:lpstr>
      <vt:lpstr>Exercises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FIRST LAW OF THERMODYNAMICS for CLOSED SYSTEMS</dc:title>
  <dc:creator>Arnaud Marotin</dc:creator>
  <cp:lastModifiedBy>Arnaud Marotin</cp:lastModifiedBy>
  <cp:revision>17</cp:revision>
  <dcterms:created xsi:type="dcterms:W3CDTF">2019-01-24T11:38:39Z</dcterms:created>
  <dcterms:modified xsi:type="dcterms:W3CDTF">2020-01-30T11:58:27Z</dcterms:modified>
</cp:coreProperties>
</file>