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331" r:id="rId3"/>
    <p:sldId id="333" r:id="rId4"/>
    <p:sldId id="335" r:id="rId5"/>
    <p:sldId id="337" r:id="rId6"/>
    <p:sldId id="339" r:id="rId7"/>
    <p:sldId id="341" r:id="rId8"/>
    <p:sldId id="342" r:id="rId9"/>
    <p:sldId id="343" r:id="rId10"/>
    <p:sldId id="344" r:id="rId11"/>
    <p:sldId id="345" r:id="rId12"/>
    <p:sldId id="346" r:id="rId13"/>
    <p:sldId id="353" r:id="rId14"/>
    <p:sldId id="352" r:id="rId15"/>
    <p:sldId id="354" r:id="rId16"/>
    <p:sldId id="359" r:id="rId17"/>
    <p:sldId id="358" r:id="rId18"/>
    <p:sldId id="357" r:id="rId19"/>
    <p:sldId id="356" r:id="rId20"/>
    <p:sldId id="355" r:id="rId21"/>
    <p:sldId id="361" r:id="rId22"/>
    <p:sldId id="362" r:id="rId23"/>
    <p:sldId id="363" r:id="rId24"/>
    <p:sldId id="368" r:id="rId25"/>
    <p:sldId id="367" r:id="rId26"/>
    <p:sldId id="366" r:id="rId27"/>
    <p:sldId id="365" r:id="rId28"/>
    <p:sldId id="364" r:id="rId29"/>
    <p:sldId id="372" r:id="rId30"/>
    <p:sldId id="370" r:id="rId31"/>
    <p:sldId id="371"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72" d="100"/>
          <a:sy n="72" d="100"/>
        </p:scale>
        <p:origin x="37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Adatum.co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hyperlink" Target="http://Contoso.com" TargetMode="External"/><Relationship Id="rId4" Type="http://schemas.openxmlformats.org/officeDocument/2006/relationships/hyperlink" Target="http://contoso.co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earning.oreilly.com/library/view/Windows+Server+2019+Inside+Out/9780135492222/ch04.xhtml%23fig4_4"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australia.contoso.com"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hyperlink" Target="http://contoso.com" TargetMode="External"/><Relationship Id="rId4" Type="http://schemas.openxmlformats.org/officeDocument/2006/relationships/hyperlink" Target="http://tonga.contoso.co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ontoso.com"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Adatum.com"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Operating Systems </a:t>
            </a:r>
            <a:r>
              <a:rPr lang="en-GB" altLang="en-US">
                <a:solidFill>
                  <a:schemeClr val="tx1"/>
                </a:solidFill>
              </a:rPr>
              <a:t>and Services</a:t>
            </a:r>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Week Number-1(Lesson 2)</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a:t>
            </a:r>
            <a:r>
              <a:rPr lang="en-US" dirty="0">
                <a:solidFill>
                  <a:srgbClr val="000000"/>
                </a:solidFill>
                <a:latin typeface="Calibri"/>
              </a:rPr>
              <a:t>Active Directory (Windows Server 2016/2019</a:t>
            </a:r>
          </a:p>
          <a:p>
            <a:pPr algn="l">
              <a:spcBef>
                <a:spcPts val="300"/>
              </a:spcBef>
              <a:spcAft>
                <a:spcPts val="0"/>
              </a:spcAft>
              <a:tabLst>
                <a:tab pos="2637155" algn="ctr"/>
                <a:tab pos="5274310" algn="r"/>
              </a:tabLst>
            </a:pP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US" sz="2400" dirty="0">
                <a:latin typeface="Calibri"/>
              </a:rPr>
              <a:t>Building the NOS infrastructure using Active Directory</a:t>
            </a:r>
          </a:p>
          <a:p>
            <a:endParaRPr lang="en-US" sz="2400" dirty="0">
              <a:latin typeface="Calibri"/>
            </a:endParaRPr>
          </a:p>
          <a:p>
            <a:r>
              <a:rPr lang="en-US" sz="2400" dirty="0">
                <a:latin typeface="Calibri"/>
              </a:rPr>
              <a:t>Resource Management in Active Directory: Users, Computers and Groups </a:t>
            </a:r>
          </a:p>
          <a:p>
            <a:endParaRPr lang="en-US" sz="2400" dirty="0">
              <a:latin typeface="Calibri"/>
            </a:endParaRPr>
          </a:p>
          <a:p>
            <a:r>
              <a:rPr lang="en-US" sz="2400" dirty="0">
                <a:latin typeface="Calibri"/>
              </a:rPr>
              <a:t>Resource Management in Active Directory: Managing access to files /folders and controlling domain user environments</a:t>
            </a:r>
            <a:endParaRPr lang="en-US" sz="2400" dirty="0"/>
          </a:p>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US" sz="2400" b="1" dirty="0"/>
              <a:t>Active Directory</a:t>
            </a:r>
            <a:r>
              <a:rPr lang="en-US" sz="2400" dirty="0"/>
              <a:t> (</a:t>
            </a:r>
            <a:r>
              <a:rPr lang="en-US" sz="2400" b="1" dirty="0"/>
              <a:t>AD</a:t>
            </a:r>
            <a:r>
              <a:rPr lang="en-US" sz="2400" dirty="0"/>
              <a:t>) is a Microsoft product that consists of several services that </a:t>
            </a:r>
            <a:r>
              <a:rPr lang="en-US" sz="2400" b="1" dirty="0"/>
              <a:t>run</a:t>
            </a:r>
            <a:r>
              <a:rPr lang="en-US" sz="2400" dirty="0"/>
              <a:t> on Windows Server to manage permissions and access to networked resources. </a:t>
            </a:r>
            <a:r>
              <a:rPr lang="en-US" sz="2400" b="1" dirty="0"/>
              <a:t>Active </a:t>
            </a:r>
          </a:p>
          <a:p>
            <a:pPr marL="0" indent="0" eaLnBrk="1" hangingPunct="1">
              <a:buNone/>
              <a:defRPr/>
            </a:pPr>
            <a:r>
              <a:rPr lang="en-US" sz="2400" b="1" dirty="0"/>
              <a:t>Directory</a:t>
            </a:r>
            <a:r>
              <a:rPr lang="en-US" sz="2400" dirty="0"/>
              <a:t> stores data as objects. An object is a single element, such as a user, group, application or device, such as a printer.</a:t>
            </a: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84828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 Domain Services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US" sz="2400" dirty="0">
                <a:solidFill>
                  <a:srgbClr val="000000"/>
                </a:solidFill>
              </a:rPr>
              <a:t>Microsoft previewed Active Directory in 1999, released it first with Windows 2000 Server edition, and revised it to extend functionality and improve administration in Widows Server 2003 Additional improvements came with subsequent versions. In Windows Server 2008 additional services were added to Active Directory, such as Active directory federation </a:t>
            </a:r>
            <a:r>
              <a:rPr lang="en-US" sz="2400" dirty="0" err="1">
                <a:solidFill>
                  <a:srgbClr val="000000"/>
                </a:solidFill>
              </a:rPr>
              <a:t>services.The</a:t>
            </a:r>
            <a:r>
              <a:rPr lang="en-US" sz="2400" dirty="0">
                <a:solidFill>
                  <a:srgbClr val="000000"/>
                </a:solidFill>
              </a:rPr>
              <a:t> part of the directory in charge of management of domains, which was previously a core part of the operating system was renamed Active Directory Domain Services (ADDS)</a:t>
            </a:r>
            <a:endParaRPr lang="en-GB" altLang="en-US" sz="2400" dirty="0">
              <a:solidFill>
                <a:srgbClr val="000000"/>
              </a:solidFill>
            </a:endParaRP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21477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Windows Server Table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5</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457200" y="1371600"/>
            <a:ext cx="8216900" cy="4102100"/>
          </a:xfrm>
          <a:prstGeom prst="rect">
            <a:avLst/>
          </a:prstGeom>
        </p:spPr>
      </p:pic>
    </p:spTree>
    <p:extLst>
      <p:ext uri="{BB962C8B-B14F-4D97-AF65-F5344CB8AC3E}">
        <p14:creationId xmlns:p14="http://schemas.microsoft.com/office/powerpoint/2010/main" val="1753088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0"/>
            <a:ext cx="8229600" cy="1268760"/>
          </a:xfrm>
        </p:spPr>
        <p:txBody>
          <a:bodyPr/>
          <a:lstStyle/>
          <a:p>
            <a:br>
              <a:rPr lang="en-US" dirty="0"/>
            </a:br>
            <a:br>
              <a:rPr lang="en-US" dirty="0"/>
            </a:br>
            <a:r>
              <a:rPr lang="en-US" dirty="0"/>
              <a:t>Active Directory administrative tasks</a:t>
            </a:r>
            <a:br>
              <a:rPr lang="en-US" dirty="0"/>
            </a:b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628799"/>
            <a:ext cx="8507413" cy="3816325"/>
          </a:xfrm>
        </p:spPr>
        <p:txBody>
          <a:bodyPr/>
          <a:lstStyle/>
          <a:p>
            <a:pPr marL="0" indent="0" eaLnBrk="1" hangingPunct="1">
              <a:buNone/>
              <a:defRPr/>
            </a:pPr>
            <a:endParaRPr lang="en-GB" altLang="en-US" sz="2400" dirty="0"/>
          </a:p>
          <a:p>
            <a:r>
              <a:rPr lang="en-GB" sz="2400" dirty="0"/>
              <a:t>Active Directory Administrative </a:t>
            </a:r>
            <a:r>
              <a:rPr lang="en-GB" sz="2400" dirty="0" err="1"/>
              <a:t>Center</a:t>
            </a:r>
            <a:endParaRPr lang="en-GB" sz="2400" dirty="0"/>
          </a:p>
          <a:p>
            <a:r>
              <a:rPr lang="en-GB" sz="2400" dirty="0"/>
              <a:t>Active Directory Users and Computers</a:t>
            </a:r>
          </a:p>
          <a:p>
            <a:r>
              <a:rPr lang="en-GB" sz="2400" dirty="0"/>
              <a:t>Active Directory Sites and Services</a:t>
            </a:r>
          </a:p>
          <a:p>
            <a:r>
              <a:rPr lang="en-GB" sz="2400" dirty="0"/>
              <a:t>Active Directory Domains and Trusts</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4122"/>
          </a:xfrm>
        </p:spPr>
        <p:txBody>
          <a:bodyPr/>
          <a:lstStyle/>
          <a:p>
            <a:br>
              <a:rPr lang="en-US" sz="4000" b="1" dirty="0"/>
            </a:br>
            <a:r>
              <a:rPr lang="en-US" sz="4000" b="1" dirty="0"/>
              <a:t>Active Directory Administrative Center</a:t>
            </a:r>
            <a:br>
              <a:rPr lang="en-US" sz="4000" b="1" dirty="0"/>
            </a:br>
            <a:endParaRPr lang="en-GB" altLang="en-US" sz="4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700808"/>
            <a:ext cx="8507413" cy="3744317"/>
          </a:xfrm>
        </p:spPr>
        <p:txBody>
          <a:bodyPr/>
          <a:lstStyle/>
          <a:p>
            <a:r>
              <a:rPr lang="en-US" sz="2400" dirty="0"/>
              <a:t>Active Directory Administrative Center (ADAC) was introduced with Windows Server 2012, but it never really caught on as the primary method of managing Active Directory for most administrators. Active Directory Administrative Center allows you to manage users, computers, and service accounts to perform tasks with the Active Directory, such as Recycle Bin, and to manage functionality, such as Dynamic Access Control.</a:t>
            </a: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r>
              <a:rPr lang="en-GB" sz="2400" dirty="0"/>
              <a:t>You can use Active Directory Administrative </a:t>
            </a:r>
            <a:r>
              <a:rPr lang="en-GB" sz="2400" dirty="0" err="1"/>
              <a:t>Center</a:t>
            </a:r>
            <a:r>
              <a:rPr lang="en-GB" sz="2400" dirty="0"/>
              <a:t> to manage the following:</a:t>
            </a:r>
          </a:p>
          <a:p>
            <a:r>
              <a:rPr lang="en-GB" sz="2400" dirty="0"/>
              <a:t>User, computer, and service accounts</a:t>
            </a:r>
          </a:p>
          <a:p>
            <a:r>
              <a:rPr lang="en-GB" sz="2400" dirty="0"/>
              <a:t>Domain and Forest functional level</a:t>
            </a:r>
          </a:p>
          <a:p>
            <a:r>
              <a:rPr lang="en-GB" sz="2400" dirty="0"/>
              <a:t>Fine-grained password policies</a:t>
            </a:r>
          </a:p>
          <a:p>
            <a:r>
              <a:rPr lang="en-GB" sz="2400" dirty="0"/>
              <a:t>Active Directory Recycle Bin GUI</a:t>
            </a:r>
          </a:p>
          <a:p>
            <a:r>
              <a:rPr lang="en-GB" sz="2400" dirty="0"/>
              <a:t>Authentication Policies</a:t>
            </a:r>
          </a:p>
          <a:p>
            <a:r>
              <a:rPr lang="en-GB" sz="2400" dirty="0"/>
              <a:t>Dynamic Access Control</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634082"/>
          </a:xfrm>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9</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0" y="908720"/>
            <a:ext cx="9144000" cy="4999024"/>
          </a:xfrm>
          <a:prstGeom prst="rect">
            <a:avLst/>
          </a:prstGeom>
        </p:spPr>
      </p:pic>
    </p:spTree>
    <p:extLst>
      <p:ext uri="{BB962C8B-B14F-4D97-AF65-F5344CB8AC3E}">
        <p14:creationId xmlns:p14="http://schemas.microsoft.com/office/powerpoint/2010/main" val="1753088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692696"/>
            <a:ext cx="8507413" cy="4752429"/>
          </a:xfrm>
        </p:spPr>
        <p:txBody>
          <a:bodyPr/>
          <a:lstStyle/>
          <a:p>
            <a:pPr marL="0" indent="0" eaLnBrk="1" hangingPunct="1">
              <a:buNone/>
              <a:defRPr/>
            </a:pPr>
            <a:endParaRPr lang="en-GB" altLang="en-US" sz="2400" dirty="0"/>
          </a:p>
          <a:p>
            <a:r>
              <a:rPr lang="en-GB" sz="1600" dirty="0"/>
              <a:t>Users with disabled/enabled accounts</a:t>
            </a:r>
          </a:p>
          <a:p>
            <a:r>
              <a:rPr lang="en-GB" sz="1600" dirty="0"/>
              <a:t>Users with expired passwords</a:t>
            </a:r>
          </a:p>
          <a:p>
            <a:r>
              <a:rPr lang="en-GB" sz="1600" dirty="0"/>
              <a:t>Users whose passwords have an expiration date or no expiration date</a:t>
            </a:r>
          </a:p>
          <a:p>
            <a:r>
              <a:rPr lang="en-GB" sz="1600" dirty="0"/>
              <a:t>Users with enabled but locked accounts</a:t>
            </a:r>
          </a:p>
          <a:p>
            <a:r>
              <a:rPr lang="en-GB" sz="1600" dirty="0"/>
              <a:t>Users with enabled accounts who have not signed in for more than a given number of days</a:t>
            </a:r>
          </a:p>
          <a:p>
            <a:r>
              <a:rPr lang="en-GB" sz="1600" dirty="0"/>
              <a:t>Users with a password expiring in a given number of days</a:t>
            </a:r>
          </a:p>
          <a:p>
            <a:r>
              <a:rPr lang="en-GB" sz="1600" dirty="0"/>
              <a:t>Computers running as a given domain controller type</a:t>
            </a:r>
          </a:p>
          <a:p>
            <a:r>
              <a:rPr lang="en-GB" sz="1600" dirty="0"/>
              <a:t>Last modified between given dates</a:t>
            </a:r>
          </a:p>
          <a:p>
            <a:r>
              <a:rPr lang="en-GB" sz="1600" dirty="0"/>
              <a:t>Object type is </a:t>
            </a:r>
            <a:r>
              <a:rPr lang="en-GB" sz="1600" i="1" dirty="0"/>
              <a:t>user/</a:t>
            </a:r>
            <a:r>
              <a:rPr lang="en-GB" sz="1600" i="1" dirty="0" err="1"/>
              <a:t>inetOrgPerson</a:t>
            </a:r>
            <a:r>
              <a:rPr lang="en-GB" sz="1600" i="1" dirty="0"/>
              <a:t>/computer/group/organizational unit</a:t>
            </a:r>
            <a:endParaRPr lang="en-GB" sz="1600" dirty="0"/>
          </a:p>
          <a:p>
            <a:r>
              <a:rPr lang="en-GB" sz="1600" dirty="0"/>
              <a:t>Directly applied password settings for a specific user</a:t>
            </a:r>
          </a:p>
          <a:p>
            <a:r>
              <a:rPr lang="en-GB" sz="1600" dirty="0"/>
              <a:t>Directly applied password settings for a specific global security group</a:t>
            </a:r>
          </a:p>
          <a:p>
            <a:r>
              <a:rPr lang="en-GB" sz="1600" dirty="0"/>
              <a:t>Resultant password settings for a specific user</a:t>
            </a:r>
          </a:p>
          <a:p>
            <a:r>
              <a:rPr lang="en-GB" sz="1600" dirty="0"/>
              <a:t>Objects with a given last known parent</a:t>
            </a:r>
          </a:p>
          <a:p>
            <a:r>
              <a:rPr lang="en-GB" sz="1600" dirty="0"/>
              <a:t>Resource property lists containing a given resource property</a:t>
            </a:r>
          </a:p>
          <a:p>
            <a:pPr eaLnBrk="1" hangingPunct="1">
              <a:defRPr/>
            </a:pPr>
            <a:endParaRPr lang="en-GB" altLang="en-US" sz="16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ADUCC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r>
              <a:rPr lang="en-GB" sz="2400" b="1" dirty="0"/>
              <a:t>Active Directory Users and Computers console</a:t>
            </a:r>
          </a:p>
          <a:p>
            <a:r>
              <a:rPr lang="en-GB" sz="2400" dirty="0"/>
              <a:t>The Active Directory Users and Computers console is the one that many system administrators use to perform basic AD-related tasks. They use this console primarily out of habit because almost all functionality present in this console is also present in Active Directory Administrative </a:t>
            </a:r>
            <a:r>
              <a:rPr lang="en-GB" sz="2400" dirty="0" err="1"/>
              <a:t>Center</a:t>
            </a:r>
            <a:r>
              <a:rPr lang="en-GB" sz="2400" dirty="0"/>
              <a:t>. Active Directory Users and Computers has been around since the days of Windows 2000 Server.</a:t>
            </a:r>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a:t>ADUCC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endParaRPr lang="en-GB" altLang="en-US" sz="1200" dirty="0"/>
          </a:p>
          <a:p>
            <a:r>
              <a:rPr lang="en-GB" sz="1200" dirty="0"/>
              <a:t>Running the Delegation Of Control Wizard</a:t>
            </a:r>
          </a:p>
          <a:p>
            <a:r>
              <a:rPr lang="en-GB" sz="1200" dirty="0"/>
              <a:t>Administering different domains within the forest</a:t>
            </a:r>
          </a:p>
          <a:p>
            <a:r>
              <a:rPr lang="en-GB" sz="1200" dirty="0"/>
              <a:t>Selecting which domain controller or LDAP port the tool connects to</a:t>
            </a:r>
          </a:p>
          <a:p>
            <a:r>
              <a:rPr lang="en-GB" sz="1200" dirty="0"/>
              <a:t>Finding objects within the domain</a:t>
            </a:r>
          </a:p>
          <a:p>
            <a:r>
              <a:rPr lang="en-GB" sz="1200" dirty="0"/>
              <a:t>Raising the domain functional level</a:t>
            </a:r>
          </a:p>
          <a:p>
            <a:r>
              <a:rPr lang="en-GB" sz="1200" dirty="0"/>
              <a:t>Managing the RID Master, PDC Emulator, and Infrastructure Master FSMO role locations</a:t>
            </a:r>
          </a:p>
          <a:p>
            <a:r>
              <a:rPr lang="en-GB" sz="1200" dirty="0"/>
              <a:t>Creating and editing the properties of</a:t>
            </a:r>
          </a:p>
          <a:p>
            <a:pPr lvl="1"/>
            <a:r>
              <a:rPr lang="en-GB" sz="1200" dirty="0"/>
              <a:t>Computer accounts</a:t>
            </a:r>
          </a:p>
          <a:p>
            <a:pPr lvl="1"/>
            <a:r>
              <a:rPr lang="en-GB" sz="1200" dirty="0"/>
              <a:t>User accounts</a:t>
            </a:r>
          </a:p>
          <a:p>
            <a:pPr lvl="1"/>
            <a:r>
              <a:rPr lang="en-GB" sz="1200" dirty="0"/>
              <a:t>Contacts</a:t>
            </a:r>
          </a:p>
          <a:p>
            <a:pPr lvl="1"/>
            <a:r>
              <a:rPr lang="en-GB" sz="1200" dirty="0"/>
              <a:t>Groups</a:t>
            </a:r>
          </a:p>
          <a:p>
            <a:pPr lvl="1"/>
            <a:r>
              <a:rPr lang="en-GB" sz="1200" i="1" dirty="0" err="1"/>
              <a:t>InetOrgPerson</a:t>
            </a:r>
            <a:endParaRPr lang="en-GB" sz="1200" dirty="0"/>
          </a:p>
          <a:p>
            <a:pPr lvl="1"/>
            <a:r>
              <a:rPr lang="en-GB" sz="1200" i="1" dirty="0" err="1"/>
              <a:t>msDS-ShadowPrincipalContainers</a:t>
            </a:r>
            <a:endParaRPr lang="en-GB" sz="1200" dirty="0"/>
          </a:p>
          <a:p>
            <a:pPr lvl="1"/>
            <a:r>
              <a:rPr lang="en-GB" sz="1200" i="1" dirty="0" err="1"/>
              <a:t>msImaging</a:t>
            </a:r>
            <a:r>
              <a:rPr lang="en-GB" sz="1200" i="1" dirty="0"/>
              <a:t>-PSPs</a:t>
            </a:r>
            <a:endParaRPr lang="en-GB" sz="1200" dirty="0"/>
          </a:p>
          <a:p>
            <a:pPr lvl="1"/>
            <a:r>
              <a:rPr lang="en-GB" sz="1200" dirty="0"/>
              <a:t>MSMQ Queue Alias</a:t>
            </a:r>
          </a:p>
          <a:p>
            <a:pPr lvl="1"/>
            <a:r>
              <a:rPr lang="en-GB" sz="1200" dirty="0"/>
              <a:t>Organizational Unit</a:t>
            </a:r>
          </a:p>
          <a:p>
            <a:pPr lvl="1"/>
            <a:r>
              <a:rPr lang="en-GB" sz="1200" dirty="0"/>
              <a:t>Printers</a:t>
            </a:r>
          </a:p>
          <a:p>
            <a:pPr lvl="1"/>
            <a:r>
              <a:rPr lang="en-GB" sz="1200" dirty="0"/>
              <a:t>Shared Folder</a:t>
            </a:r>
          </a:p>
          <a:p>
            <a:r>
              <a:rPr lang="en-GB" sz="1200" dirty="0"/>
              <a:t>Resultant Set of Policy planning</a:t>
            </a:r>
          </a:p>
          <a:p>
            <a:pPr eaLnBrk="1" hangingPunct="1">
              <a:defRPr/>
            </a:pPr>
            <a:endParaRPr lang="en-GB" altLang="en-US" sz="1200" dirty="0"/>
          </a:p>
          <a:p>
            <a:pPr eaLnBrk="1" hangingPunct="1">
              <a:defRPr/>
            </a:pPr>
            <a:endParaRPr lang="en-GB" altLang="en-US" sz="1200" dirty="0"/>
          </a:p>
          <a:p>
            <a:pPr marL="0" indent="0" eaLnBrk="1" hangingPunct="1">
              <a:buNone/>
              <a:defRPr/>
            </a:pP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Sites and Services console</a:t>
            </a:r>
            <a:br>
              <a:rPr lang="en-US" sz="2000" b="1" dirty="0"/>
            </a:br>
            <a:endParaRPr lang="en-GB" altLang="en-US" sz="2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a:p>
          <a:p>
            <a:pPr eaLnBrk="1" hangingPunct="1">
              <a:defRPr/>
            </a:pPr>
            <a:endParaRPr lang="en-GB" altLang="en-US" sz="1400" dirty="0"/>
          </a:p>
          <a:p>
            <a:pPr marL="0" indent="0" eaLnBrk="1" hangingPunct="1">
              <a:buNone/>
              <a:defRPr/>
            </a:pPr>
            <a:r>
              <a:rPr lang="en-GB" sz="1400" dirty="0"/>
              <a:t>Active Directory Sites And Services console to manage Active Directory sites, which indirectly allows you to control a number of things, including replication traffic and which server a client connects to when using products such as Exchange Server. Sites are configured for the forest, with each domain in the forest sharing the same set of sites.</a:t>
            </a:r>
          </a:p>
          <a:p>
            <a:pPr marL="0" indent="0" eaLnBrk="1" hangingPunct="1">
              <a:buNone/>
              <a:defRPr/>
            </a:pPr>
            <a:endParaRPr lang="en-GB" altLang="en-US" sz="1400" dirty="0"/>
          </a:p>
          <a:p>
            <a:pPr marL="0" indent="0" eaLnBrk="1" hangingPunct="1">
              <a:buNone/>
              <a:defRPr/>
            </a:pPr>
            <a:endParaRPr lang="en-GB" altLang="en-US" sz="1400" dirty="0"/>
          </a:p>
          <a:p>
            <a:pPr marL="0" indent="0">
              <a:buNone/>
            </a:pPr>
            <a:r>
              <a:rPr lang="en-GB" sz="1400" dirty="0"/>
              <a:t>An Active Directory site is a collection of TCP/IP subnets. Sites allow you to define geographic locations for Active Directory on the basis of TCP/IP subnets. You can have multiple TCP/IP subnets in a site. You should put subnets together in a site where the hosts in that site have a high-bandwidth connection to each other. Usually, this means being in the same building, but it could also be multiple buildings with very-low-latency gigabit links between them.</a:t>
            </a:r>
          </a:p>
          <a:p>
            <a:pPr marL="0" indent="0">
              <a:buNone/>
            </a:pPr>
            <a:endParaRPr lang="en-GB" sz="1400" dirty="0"/>
          </a:p>
          <a:p>
            <a:pPr marL="0" indent="0">
              <a:buNone/>
            </a:pPr>
            <a:r>
              <a:rPr lang="en-GB" sz="1400" dirty="0"/>
              <a:t>For example, imagine that your organization has its head office in Melbourne and a branch office in Sydney. You can set up two sites: one site for Melbourne and the other for Sydney. This ensures that computers in the Melbourne location interact as much as possible with resources located in Melbourne, and computers in the Sydney location interact as much as possible with resources located in Sydney.</a:t>
            </a:r>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488797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a:t>ADSSC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200" dirty="0"/>
              <a:t>To add a new Active Directory Site, right-click the Sites node in the Active Directory Sites And Services console and click New Site. Specify the site name and choose Select A Site Link object. A site link object represents a connection between two sites. The default site link object is named </a:t>
            </a:r>
            <a:r>
              <a:rPr lang="en-GB" sz="1200" i="1" dirty="0"/>
              <a:t>DEFAULTIPSITELINK</a:t>
            </a:r>
            <a:r>
              <a:rPr lang="en-GB" sz="1200" dirty="0"/>
              <a:t>. You can change the site link object later. Figure shows the creation of a site named </a:t>
            </a:r>
            <a:r>
              <a:rPr lang="en-GB" sz="1200" i="1" dirty="0"/>
              <a:t>Sydney</a:t>
            </a:r>
            <a:r>
              <a:rPr lang="en-GB" sz="1200" dirty="0"/>
              <a:t>.</a:t>
            </a: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14</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835696" y="1772816"/>
            <a:ext cx="5511800" cy="3768452"/>
          </a:xfrm>
          <a:prstGeom prst="rect">
            <a:avLst/>
          </a:prstGeom>
        </p:spPr>
      </p:pic>
    </p:spTree>
    <p:extLst>
      <p:ext uri="{BB962C8B-B14F-4D97-AF65-F5344CB8AC3E}">
        <p14:creationId xmlns:p14="http://schemas.microsoft.com/office/powerpoint/2010/main" val="3488797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GB" altLang="en-US" sz="2000" dirty="0"/>
              <a:t>ADSSC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400" dirty="0"/>
              <a:t>To add a subnet, right-click the Subnets node in Active Directory Sites And Services and then click New Subnet. You can specify the new subnet in IPv4 or IPv6 format. After you’ve specified the subnet, you need to specify which site the subnet is associated with figure shows the </a:t>
            </a:r>
            <a:r>
              <a:rPr lang="en-GB" sz="1400" i="1" dirty="0"/>
              <a:t>10.10.10.0/24</a:t>
            </a:r>
            <a:r>
              <a:rPr lang="en-GB" sz="1400" dirty="0"/>
              <a:t> subnet associated with the </a:t>
            </a:r>
            <a:r>
              <a:rPr lang="en-GB" sz="1400" i="1" dirty="0"/>
              <a:t>Melbourne</a:t>
            </a:r>
            <a:r>
              <a:rPr lang="en-GB" sz="1400" dirty="0"/>
              <a:t> site.</a:t>
            </a:r>
            <a:endParaRPr lang="en-GB" altLang="en-US" sz="14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15</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979712" y="1844824"/>
            <a:ext cx="5421443" cy="3789040"/>
          </a:xfrm>
          <a:prstGeom prst="rect">
            <a:avLst/>
          </a:prstGeom>
        </p:spPr>
      </p:pic>
    </p:spTree>
    <p:extLst>
      <p:ext uri="{BB962C8B-B14F-4D97-AF65-F5344CB8AC3E}">
        <p14:creationId xmlns:p14="http://schemas.microsoft.com/office/powerpoint/2010/main" val="3141228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Domains and Trusts console</a:t>
            </a:r>
            <a:br>
              <a:rPr lang="en-US" sz="2000" b="1" dirty="0"/>
            </a:br>
            <a:endParaRPr lang="en-GB" altLang="en-US" sz="2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a:p>
          <a:p>
            <a:r>
              <a:rPr lang="en-GB" sz="1400" dirty="0"/>
              <a:t>Active Directory Domains And Trusts console to configure and manage trust relationships. By default, all domains in a forest trust each other. Your primary use of this console is to create trust relationships between:</a:t>
            </a:r>
          </a:p>
          <a:p>
            <a:pPr>
              <a:buFont typeface="Arial"/>
              <a:buChar char="•"/>
            </a:pPr>
            <a:r>
              <a:rPr lang="en-GB" sz="1400" dirty="0"/>
              <a:t>Domains in separate forests</a:t>
            </a:r>
          </a:p>
          <a:p>
            <a:pPr>
              <a:buFont typeface="Arial"/>
              <a:buChar char="•"/>
            </a:pPr>
            <a:r>
              <a:rPr lang="en-GB" sz="1400" dirty="0"/>
              <a:t>Separate forests</a:t>
            </a:r>
          </a:p>
          <a:p>
            <a:pPr>
              <a:buFont typeface="Arial"/>
              <a:buChar char="•"/>
            </a:pPr>
            <a:r>
              <a:rPr lang="en-GB" sz="1400" dirty="0"/>
              <a:t>Kerberos V5 realms</a:t>
            </a:r>
          </a:p>
          <a:p>
            <a:r>
              <a:rPr lang="en-GB" sz="1400" dirty="0"/>
              <a:t>When creating a trust, you can choose between the following types:</a:t>
            </a:r>
          </a:p>
          <a:p>
            <a:pPr>
              <a:buFont typeface="Arial"/>
              <a:buChar char="•"/>
            </a:pPr>
            <a:r>
              <a:rPr lang="en-GB" sz="1400" b="1" dirty="0"/>
              <a:t>One-Way: Incoming.</a:t>
            </a:r>
            <a:r>
              <a:rPr lang="en-GB" sz="1400" dirty="0"/>
              <a:t> In this trust relationship, your local domain or forest is trusted by a remote domain or forest.</a:t>
            </a:r>
          </a:p>
          <a:p>
            <a:pPr>
              <a:buFont typeface="Arial"/>
              <a:buChar char="•"/>
            </a:pPr>
            <a:r>
              <a:rPr lang="en-GB" sz="1400" b="1" dirty="0"/>
              <a:t>One-Way: Outgoing.</a:t>
            </a:r>
            <a:r>
              <a:rPr lang="en-GB" sz="1400" dirty="0"/>
              <a:t> In this trust relationship, your local domain or forest trusts a remote domain or forest.</a:t>
            </a:r>
          </a:p>
          <a:p>
            <a:pPr>
              <a:buFont typeface="Arial"/>
              <a:buChar char="•"/>
            </a:pPr>
            <a:r>
              <a:rPr lang="en-GB" sz="1400" b="1" dirty="0"/>
              <a:t>Two-way.</a:t>
            </a:r>
            <a:r>
              <a:rPr lang="en-GB" sz="1400" dirty="0"/>
              <a:t> In this trust relationship, your local domain or forest trusts, and is trusted by, a remote domain or forest.</a:t>
            </a:r>
          </a:p>
          <a:p>
            <a:pPr marL="0" indent="0" eaLnBrk="1" hangingPunct="1">
              <a:buFont typeface="Arial" panose="020B0604020202020204" pitchFamily="34" charset="0"/>
              <a:buNone/>
              <a:defRPr/>
            </a:pPr>
            <a:endParaRPr lang="en-GB" altLang="en-US" sz="1400" dirty="0"/>
          </a:p>
          <a:p>
            <a:pPr marL="0" indent="0" eaLnBrk="1" hangingPunct="1">
              <a:buNone/>
              <a:defRPr/>
            </a:pPr>
            <a:r>
              <a:rPr lang="en-GB" sz="1400" dirty="0"/>
              <a:t>When configuring a trust, you can determine whether you want to configure selective authentication. By default, the trust works for all users in the source or destination forest or domain. When you configure selective authentication, you can limit which security principals are allowed access and which resources they can access. You do this by configuring those users with the Allowed To Authenticate permission on each resource computer in the trusting domain or forest.</a:t>
            </a:r>
            <a:endParaRPr lang="en-GB" altLang="en-US" sz="1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200" b="1" dirty="0"/>
            </a:br>
            <a:r>
              <a:rPr lang="en-US" sz="3200" b="1" dirty="0"/>
              <a:t>Domain controllers</a:t>
            </a:r>
            <a:br>
              <a:rPr lang="en-US" sz="3200" b="1" dirty="0"/>
            </a:br>
            <a:endParaRPr lang="en-GB" altLang="en-US" sz="32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400" dirty="0"/>
              <a:t>Domain controllers (DCs) are the heart of Active Directory. Their primary role is to host the Active Directory database, stored in the </a:t>
            </a:r>
            <a:r>
              <a:rPr lang="en-US" sz="2400" i="1" dirty="0" err="1"/>
              <a:t>ntds.dit</a:t>
            </a:r>
            <a:r>
              <a:rPr lang="en-US" sz="2400" dirty="0"/>
              <a:t> file. Given their importance, you should limit who can sign on locally to a domain controller.</a:t>
            </a:r>
          </a:p>
          <a:p>
            <a:pPr eaLnBrk="1" hangingPunct="1">
              <a:defRPr/>
            </a:pPr>
            <a:endParaRPr lang="en-US" sz="2400" dirty="0"/>
          </a:p>
          <a:p>
            <a:pPr eaLnBrk="1" hangingPunct="1">
              <a:defRPr/>
            </a:pPr>
            <a:r>
              <a:rPr lang="en-US" sz="2400" dirty="0"/>
              <a:t>Ensure that you have at least two domain controllers in each domain, and make sure you make regular backups. If one domain controller fails, the other one is still there to perform all necessary functionality. Imagine you only have one domain controller and you don’t have a backup. If that DC fails, you’ll need to rebuild your domain from scratch.</a:t>
            </a: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90066"/>
          </a:xfrm>
        </p:spPr>
        <p:txBody>
          <a:bodyPr/>
          <a:lstStyle/>
          <a:p>
            <a:r>
              <a:rPr lang="en-US" sz="3600" b="1" dirty="0"/>
              <a:t>Deployment</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620688"/>
            <a:ext cx="8507413" cy="5040560"/>
          </a:xfrm>
        </p:spPr>
        <p:txBody>
          <a:bodyPr/>
          <a:lstStyle/>
          <a:p>
            <a:pPr marL="0" indent="0" eaLnBrk="1" hangingPunct="1">
              <a:buNone/>
              <a:defRPr/>
            </a:pPr>
            <a:endParaRPr lang="en-GB" altLang="en-US" sz="1600" dirty="0"/>
          </a:p>
          <a:p>
            <a:r>
              <a:rPr lang="en-GB" sz="1600" dirty="0"/>
              <a:t>Although the wizard for deploying a domain controller has been updated from what it looked like back in Windows Server 2008 R2, the process is still functionally the same. You choose whether you want to:</a:t>
            </a:r>
          </a:p>
          <a:p>
            <a:r>
              <a:rPr lang="en-GB" sz="1600" dirty="0"/>
              <a:t>Add a domain controller to an existing domain</a:t>
            </a:r>
          </a:p>
          <a:p>
            <a:r>
              <a:rPr lang="en-GB" sz="1600" dirty="0"/>
              <a:t>Add a new domain to an existing forest</a:t>
            </a:r>
          </a:p>
          <a:p>
            <a:r>
              <a:rPr lang="en-GB" sz="1600" dirty="0"/>
              <a:t>Add a new forest</a:t>
            </a:r>
          </a:p>
          <a:p>
            <a:r>
              <a:rPr lang="en-GB" sz="1600" dirty="0"/>
              <a:t>If you are adding a domain controller to an existing domain, have the computer domain joined before promoting it. When you add a new domain to an existing forest, choose between adding a child domain or a tree domain. When you add a tree domain, you create a new namespace within an existing forest. For example, you can create the </a:t>
            </a:r>
            <a:r>
              <a:rPr lang="en-GB" sz="1600" i="1" dirty="0">
                <a:hlinkClick r:id="rId3"/>
              </a:rPr>
              <a:t>Adatum.com</a:t>
            </a:r>
            <a:r>
              <a:rPr lang="en-GB" sz="1600" dirty="0"/>
              <a:t> domain in the existing </a:t>
            </a:r>
            <a:r>
              <a:rPr lang="en-GB" sz="1600" i="1" dirty="0">
                <a:hlinkClick r:id="rId4"/>
              </a:rPr>
              <a:t>Contoso.com</a:t>
            </a:r>
            <a:r>
              <a:rPr lang="en-GB" sz="1600" dirty="0"/>
              <a:t> forest. </a:t>
            </a:r>
            <a:r>
              <a:rPr lang="en-GB" sz="1600" i="1" dirty="0">
                <a:hlinkClick r:id="rId5"/>
              </a:rPr>
              <a:t>Contoso.com</a:t>
            </a:r>
            <a:r>
              <a:rPr lang="en-GB" sz="1600" dirty="0"/>
              <a:t> remains the root domain of the forest.</a:t>
            </a:r>
          </a:p>
          <a:p>
            <a:r>
              <a:rPr lang="en-GB" sz="1600" dirty="0"/>
              <a:t>Microsoft’s recommendation is that you use a registered root domain name, such as </a:t>
            </a:r>
            <a:r>
              <a:rPr lang="en-GB" sz="1600" i="1" dirty="0">
                <a:hlinkClick r:id="rId5"/>
              </a:rPr>
              <a:t>Contoso.com</a:t>
            </a:r>
            <a:r>
              <a:rPr lang="en-GB" sz="1600" dirty="0"/>
              <a:t> for the domain name, rather than a non-externally resolvable domain name like </a:t>
            </a:r>
            <a:r>
              <a:rPr lang="en-GB" sz="1600" i="1" dirty="0" err="1"/>
              <a:t>contoso.internal</a:t>
            </a:r>
            <a:r>
              <a:rPr lang="en-GB" sz="1600" dirty="0"/>
              <a:t>. Having a registered, externally resolvable domain name simplifies the process when configuring synchronization with Azure AD Connect.</a:t>
            </a:r>
          </a:p>
          <a:p>
            <a:r>
              <a:rPr lang="en-GB" sz="1600" dirty="0"/>
              <a:t>Windows Server 2019 supports split DNS, which means that you can configure zones so that a subset of records is resolvable for clients on external networks. </a:t>
            </a:r>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Directory Services Restore Mode passwords</a:t>
            </a:r>
            <a:br>
              <a:rPr lang="en-US" sz="2000" b="1" dirty="0"/>
            </a:br>
            <a:endParaRPr lang="en-GB" altLang="en-US" sz="2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620688"/>
            <a:ext cx="8507413" cy="4824437"/>
          </a:xfrm>
        </p:spPr>
        <p:txBody>
          <a:bodyPr/>
          <a:lstStyle/>
          <a:p>
            <a:pPr marL="0" indent="0">
              <a:buNone/>
            </a:pPr>
            <a:endParaRPr lang="en-GB" sz="1200" b="1" dirty="0"/>
          </a:p>
          <a:p>
            <a:r>
              <a:rPr lang="en-GB" sz="1200" dirty="0"/>
              <a:t>Directory Services Restore Mode (DSRM) allows you to perform an authoritative restore of deleted objects from the Active Directory database. configure the Directory Services Restore Mode password on the Domain Controller Options page of the Active Directory Domain Services Configuration Wizard, as shown in </a:t>
            </a:r>
            <a:r>
              <a:rPr lang="en-GB" sz="1200" dirty="0">
                <a:solidFill>
                  <a:srgbClr val="000000"/>
                </a:solidFill>
                <a:hlinkClick r:id="rId3"/>
              </a:rPr>
              <a:t>Figure</a:t>
            </a:r>
            <a:endParaRPr lang="en-GB" sz="1200" dirty="0">
              <a:solidFill>
                <a:srgbClr val="000000"/>
              </a:solidFill>
            </a:endParaRPr>
          </a:p>
          <a:p>
            <a:pPr marL="0" indent="0" eaLnBrk="1" hangingPunct="1">
              <a:buFont typeface="Arial" panose="020B0604020202020204" pitchFamily="34" charset="0"/>
              <a:buNone/>
              <a:defRPr/>
            </a:pP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19</a:t>
            </a:fld>
            <a:endParaRPr lang="en-US" altLang="en-US" sz="1400" dirty="0">
              <a:latin typeface="Arial" panose="020B0604020202020204" pitchFamily="34" charset="0"/>
            </a:endParaRPr>
          </a:p>
        </p:txBody>
      </p:sp>
      <p:pic>
        <p:nvPicPr>
          <p:cNvPr id="2" name="Picture 1"/>
          <p:cNvPicPr>
            <a:picLocks noChangeAspect="1"/>
          </p:cNvPicPr>
          <p:nvPr/>
        </p:nvPicPr>
        <p:blipFill>
          <a:blip r:embed="rId4"/>
          <a:stretch>
            <a:fillRect/>
          </a:stretch>
        </p:blipFill>
        <p:spPr>
          <a:xfrm>
            <a:off x="539552" y="1556792"/>
            <a:ext cx="8064896" cy="4104456"/>
          </a:xfrm>
          <a:prstGeom prst="rect">
            <a:avLst/>
          </a:prstGeom>
        </p:spPr>
      </p:pic>
    </p:spTree>
    <p:extLst>
      <p:ext uri="{BB962C8B-B14F-4D97-AF65-F5344CB8AC3E}">
        <p14:creationId xmlns:p14="http://schemas.microsoft.com/office/powerpoint/2010/main" val="3141228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Virtualized domain controllers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Domain controllers can be run on supported virtualization platforms, including the latest version of VMware and Hyper-V. With the Production Checkpoints feature available in Windows Server 2019 Hyper-V, domain controllers can be restored from a checkpoint without causing problems. Microsoft recommends that you run virtualized domain controllers as shielded VMs on a guarded virtualization fabric because this will minimize the chance that a nefarious or compromised virtualization administrator account could be used to access the contents of the DC VM.</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066130"/>
          </a:xfrm>
        </p:spPr>
        <p:txBody>
          <a:bodyPr/>
          <a:lstStyle/>
          <a:p>
            <a:br>
              <a:rPr lang="en-US" sz="3600" b="1" dirty="0"/>
            </a:br>
            <a:r>
              <a:rPr lang="en-US" sz="3600" b="1" dirty="0"/>
              <a:t>Read only domain controllers</a:t>
            </a:r>
            <a:br>
              <a:rPr lang="en-US" sz="3600" b="1" dirty="0"/>
            </a:b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916832"/>
            <a:ext cx="8507413" cy="3528293"/>
          </a:xfrm>
        </p:spPr>
        <p:txBody>
          <a:bodyPr/>
          <a:lstStyle/>
          <a:p>
            <a:r>
              <a:rPr lang="en-US" sz="2000" dirty="0"/>
              <a:t>Read Only Domain Controllers (RODC) are a special type of domain controller. They host a read-only copy of the AD DS database. Rather than storing the passwords for all users in the domain, RODCs only store the passwords of a specific set of accounts that you configure. The first domain controller in a new domain or forest cannot be an RODC.</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Domains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1800" dirty="0"/>
              <a:t>For the majority of organizations in the world, a single domain would be sufficient. There are two general reasons for having multiple domains in a forest. The first is that your organization is geographically dispersed, and there are issues around domain replication traffic. The second is that your organization is very large. A single domain can hold a staggering number of objects. Unless your organization has tens of thousands of users, a single domain is usually more than enough.</a:t>
            </a:r>
          </a:p>
          <a:p>
            <a:pPr eaLnBrk="1" hangingPunct="1">
              <a:defRPr/>
            </a:pPr>
            <a:r>
              <a:rPr lang="en-US" sz="1800" dirty="0"/>
              <a:t>A domain tree is a collection of domains that share a namespace in a </a:t>
            </a:r>
            <a:r>
              <a:rPr lang="en-US" sz="1800" dirty="0">
                <a:solidFill>
                  <a:srgbClr val="000000"/>
                </a:solidFill>
              </a:rPr>
              <a:t>parent–child relationship. For example, the domains </a:t>
            </a:r>
            <a:r>
              <a:rPr lang="en-US" sz="1800" i="1" dirty="0">
                <a:solidFill>
                  <a:srgbClr val="000000"/>
                </a:solidFill>
                <a:hlinkClick r:id="rId3"/>
              </a:rPr>
              <a:t>australia.contoso.com</a:t>
            </a:r>
            <a:r>
              <a:rPr lang="en-US" sz="1800" dirty="0">
                <a:solidFill>
                  <a:srgbClr val="000000"/>
                </a:solidFill>
              </a:rPr>
              <a:t> and </a:t>
            </a:r>
            <a:r>
              <a:rPr lang="en-US" sz="1800" i="1" dirty="0">
                <a:solidFill>
                  <a:srgbClr val="000000"/>
                </a:solidFill>
                <a:hlinkClick r:id="rId4"/>
              </a:rPr>
              <a:t>tonga.contoso.com</a:t>
            </a:r>
            <a:r>
              <a:rPr lang="en-US" sz="1800" dirty="0">
                <a:solidFill>
                  <a:srgbClr val="000000"/>
                </a:solidFill>
              </a:rPr>
              <a:t> would be child domains of the </a:t>
            </a:r>
            <a:r>
              <a:rPr lang="en-US" sz="1800" i="1" dirty="0">
                <a:solidFill>
                  <a:srgbClr val="000000"/>
                </a:solidFill>
                <a:hlinkClick r:id="rId5"/>
              </a:rPr>
              <a:t>contoso.com</a:t>
            </a:r>
            <a:r>
              <a:rPr lang="en-US" sz="1800" dirty="0">
                <a:solidFill>
                  <a:srgbClr val="000000"/>
                </a:solidFill>
              </a:rPr>
              <a:t> domain.</a:t>
            </a:r>
          </a:p>
          <a:p>
            <a:pPr eaLnBrk="1" hangingPunct="1">
              <a:defRPr/>
            </a:pPr>
            <a:r>
              <a:rPr lang="en-US" sz="1800" dirty="0"/>
              <a:t>The domain functional level determines which Active Directory features are available and which operating systems can participate as domain controllers within the domain. The domain functional level determines the minimum domain controller operating system. For example, if the domain functional level is set to Windows Server 2012, domain controllers must run Windows Server 2012 or later. This rule does not apply to member servers. </a:t>
            </a:r>
            <a:endParaRPr lang="en-US" sz="1800" dirty="0">
              <a:solidFill>
                <a:srgbClr val="000000"/>
              </a:solidFill>
            </a:endParaRP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Forests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r>
              <a:rPr lang="en-US" sz="2000" dirty="0"/>
              <a:t>A forest is a collection of domains that share a schema. There are automatic trust relationships between all domains in a forest. Accounts in one domain in a forest can be granted rights to resources in other domains. As mentioned earlier in this chapter, forests don’t need to have a contiguous namespace. For example, a forest can contain both the </a:t>
            </a:r>
            <a:r>
              <a:rPr lang="en-US" sz="2000" i="1" dirty="0">
                <a:hlinkClick r:id="rId3"/>
              </a:rPr>
              <a:t>contoso.com</a:t>
            </a:r>
            <a:r>
              <a:rPr lang="en-US" sz="2000" dirty="0"/>
              <a:t> and </a:t>
            </a:r>
            <a:r>
              <a:rPr lang="en-US" sz="2000" i="1" dirty="0">
                <a:hlinkClick r:id="rId4"/>
              </a:rPr>
              <a:t>Adatum.com</a:t>
            </a:r>
            <a:r>
              <a:rPr lang="en-US" sz="2000" dirty="0"/>
              <a:t> domains.</a:t>
            </a:r>
          </a:p>
          <a:p>
            <a:r>
              <a:rPr lang="en-US" sz="2000" dirty="0"/>
              <a:t>There are several reasons why an organization might have multiple forests with trust relationships configured between those forests. The most common reason is that one organization has acquired another organization, and multiple forests exist until such a time that the users and resources hosted in the forest of the acquired organization are moved to the forest of the acquiring organization. </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138138"/>
          </a:xfrm>
        </p:spPr>
        <p:txBody>
          <a:bodyPr/>
          <a:lstStyle/>
          <a:p>
            <a:br>
              <a:rPr lang="en-US" sz="3600" b="1" dirty="0"/>
            </a:br>
            <a:br>
              <a:rPr lang="en-US" sz="3600" b="1" dirty="0"/>
            </a:br>
            <a:r>
              <a:rPr lang="en-US" sz="3600" b="1" dirty="0"/>
              <a:t>Flexible Single Master Operations roles</a:t>
            </a:r>
            <a:br>
              <a:rPr lang="en-US" sz="3600" b="1" dirty="0"/>
            </a:b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772816"/>
            <a:ext cx="8507413" cy="3672309"/>
          </a:xfrm>
        </p:spPr>
        <p:txBody>
          <a:bodyPr/>
          <a:lstStyle/>
          <a:p>
            <a:pPr eaLnBrk="1" hangingPunct="1">
              <a:defRPr/>
            </a:pPr>
            <a:r>
              <a:rPr lang="en-US" sz="2000" dirty="0"/>
              <a:t>The Flexible Single Master Operations (FSMO) roles are five special roles present on domain controllers. Two of these roles—the schema master and the domain naming master—are unique within each forest. The other three roles—PDC Emulator, infrastructure master, and RID master—must be present within each domain in the forest. For example, in a three-domain forest, there is only one schema master and domain naming master, but each domain in the forest has its own PDC emulator, infrastructure master, and RID master.</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24</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br>
              <a:rPr lang="en-US" sz="3600" b="1" dirty="0"/>
            </a:br>
            <a:r>
              <a:rPr lang="en-US" sz="3600" b="1" dirty="0"/>
              <a:t>Accounts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51520" y="764704"/>
            <a:ext cx="8784976" cy="4896544"/>
          </a:xfrm>
        </p:spPr>
        <p:txBody>
          <a:bodyPr/>
          <a:lstStyle/>
          <a:p>
            <a:pPr eaLnBrk="1" hangingPunct="1">
              <a:defRPr/>
            </a:pPr>
            <a:r>
              <a:rPr lang="en-US" sz="2000" dirty="0"/>
              <a:t>Accounts represent the identities of security principals in an Active Directory environment. The most common type of account is a user account, which represents a person as he or she interacts with the Windows environment. IT Ops personnel also need to regularly deal with computer accounts, group accounts, and service accounts.</a:t>
            </a:r>
          </a:p>
          <a:p>
            <a:r>
              <a:rPr lang="en-US" sz="2000" b="1" dirty="0"/>
              <a:t>User accounts</a:t>
            </a:r>
          </a:p>
          <a:p>
            <a:r>
              <a:rPr lang="en-US" sz="2000" dirty="0"/>
              <a:t>User accounts almost always represent real people in an Active Directory environment, with the caveat that some user accounts are used for services rather than traditional users signing in to their desktop computers.</a:t>
            </a:r>
          </a:p>
          <a:p>
            <a:r>
              <a:rPr lang="en-US" sz="2000" dirty="0"/>
              <a:t>In many organizations, a user account is nothing more than a username, a password, and a collection of group memberships. </a:t>
            </a:r>
          </a:p>
          <a:p>
            <a:r>
              <a:rPr lang="en-US" sz="2000" b="1" dirty="0"/>
              <a:t>Group accounts</a:t>
            </a:r>
          </a:p>
          <a:p>
            <a:r>
              <a:rPr lang="en-US" sz="2000" dirty="0"/>
              <a:t>Active Directory supports three different types of group account scopes: domain local, global (the default), and universal.</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25</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User Creation</a:t>
            </a:r>
            <a:endParaRPr lang="en-GB" altLang="en-US" sz="3600" dirty="0"/>
          </a:p>
        </p:txBody>
      </p:sp>
      <p:pic>
        <p:nvPicPr>
          <p:cNvPr id="2" name="Content Placeholder 1"/>
          <p:cNvPicPr>
            <a:picLocks noGrp="1" noChangeAspect="1"/>
          </p:cNvPicPr>
          <p:nvPr>
            <p:ph idx="4294967295"/>
          </p:nvPr>
        </p:nvPicPr>
        <p:blipFill>
          <a:blip r:embed="rId3"/>
          <a:srcRect l="-5876" r="-5876"/>
          <a:stretch>
            <a:fillRect/>
          </a:stretch>
        </p:blipFill>
        <p:spPr>
          <a:xfrm>
            <a:off x="457200" y="1340768"/>
            <a:ext cx="8507413" cy="4320480"/>
          </a:xfrm>
        </p:spPr>
      </p:pic>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274042"/>
          </a:xfrm>
        </p:spPr>
        <p:txBody>
          <a:bodyPr/>
          <a:lstStyle/>
          <a:p>
            <a:br>
              <a:rPr lang="en-US" sz="3600" b="1" dirty="0"/>
            </a:br>
            <a:r>
              <a:rPr lang="en-US" sz="3600" b="1" dirty="0"/>
              <a:t>Service accounts</a:t>
            </a:r>
            <a:br>
              <a:rPr lang="en-US" sz="3600" b="1" dirty="0"/>
            </a:b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1800" dirty="0"/>
              <a:t>Service accounts are functionally user accounts used by services to interact with the operating system and resources on the network. By assigning rights to the service account, you can limit what the service can or cannot do.</a:t>
            </a:r>
          </a:p>
          <a:p>
            <a:r>
              <a:rPr lang="en-US" sz="1800" b="1" dirty="0"/>
              <a:t>Local System</a:t>
            </a:r>
          </a:p>
          <a:p>
            <a:r>
              <a:rPr lang="en-US" sz="1800" dirty="0"/>
              <a:t>The Local System (</a:t>
            </a:r>
            <a:r>
              <a:rPr lang="en-US" sz="1800" i="1" dirty="0"/>
              <a:t>NT AUTHORITY\SYSTEM</a:t>
            </a:r>
            <a:r>
              <a:rPr lang="en-US" sz="1800" dirty="0"/>
              <a:t>) account is a built-in account. It has privileges equivalent to a local administrator account on the local computer. </a:t>
            </a:r>
          </a:p>
          <a:p>
            <a:r>
              <a:rPr lang="en-US" sz="1800" b="1" dirty="0"/>
              <a:t>Local Service</a:t>
            </a:r>
          </a:p>
          <a:p>
            <a:r>
              <a:rPr lang="en-US" sz="1800" dirty="0"/>
              <a:t>The Local Service (</a:t>
            </a:r>
            <a:r>
              <a:rPr lang="en-US" sz="1800" i="1" dirty="0"/>
              <a:t>NT AUTHORITY\</a:t>
            </a:r>
            <a:r>
              <a:rPr lang="en-US" sz="1800" i="1" dirty="0" err="1"/>
              <a:t>LocalService</a:t>
            </a:r>
            <a:r>
              <a:rPr lang="en-US" sz="1800" dirty="0"/>
              <a:t>) account has the same level of privilege as user accounts that are members of the local Users group on a computer. This account has fewer local privileges than the Local System account. </a:t>
            </a:r>
          </a:p>
          <a:p>
            <a:r>
              <a:rPr lang="en-US" sz="1800" b="1" dirty="0"/>
              <a:t>Network Service</a:t>
            </a:r>
          </a:p>
          <a:p>
            <a:r>
              <a:rPr lang="en-US" sz="1800" dirty="0"/>
              <a:t>The Network Service (</a:t>
            </a:r>
            <a:r>
              <a:rPr lang="en-US" sz="1800" i="1" dirty="0"/>
              <a:t>NT AUTHORITY\</a:t>
            </a:r>
            <a:r>
              <a:rPr lang="en-US" sz="1800" i="1" dirty="0" err="1"/>
              <a:t>NetworkService</a:t>
            </a:r>
            <a:r>
              <a:rPr lang="en-US" sz="1800" dirty="0"/>
              <a:t>) account is similar to the Local Service account in that it has privileges on the local computer equivalent to those assigned to a member of the local Users group.</a:t>
            </a:r>
          </a:p>
          <a:p>
            <a:pPr eaLnBrk="1" hangingPunct="1">
              <a:defRPr/>
            </a:pPr>
            <a:endParaRPr lang="en-GB" altLang="en-US" sz="18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Group policy</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The Group Policy Management console is the primary method that the Group Policy is managed through in a standard Windows Server environment. This tool allows you to view Group Policy items from the forest level down. It provides information on which GPOs are linked at the domain, site, and OU level. </a:t>
            </a:r>
            <a:r>
              <a:rPr lang="en-US" sz="2000"/>
              <a:t>You can see a list of all GPOs in a domain under the Group Policy Objects node.</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590079-55BD-45FC-9021-973074DC39DB}"/>
              </a:ext>
            </a:extLst>
          </p:cNvPr>
          <p:cNvSpPr>
            <a:spLocks noGrp="1"/>
          </p:cNvSpPr>
          <p:nvPr>
            <p:ph type="title"/>
          </p:nvPr>
        </p:nvSpPr>
        <p:spPr/>
        <p:txBody>
          <a:bodyPr/>
          <a:lstStyle/>
          <a:p>
            <a:r>
              <a:rPr lang="en-GB" sz="3200" dirty="0"/>
              <a:t>Steps for Client-Server LAB Setup for All experiments</a:t>
            </a:r>
          </a:p>
        </p:txBody>
      </p:sp>
      <p:sp>
        <p:nvSpPr>
          <p:cNvPr id="5" name="Content Placeholder 4">
            <a:extLst>
              <a:ext uri="{FF2B5EF4-FFF2-40B4-BE49-F238E27FC236}">
                <a16:creationId xmlns:a16="http://schemas.microsoft.com/office/drawing/2014/main" id="{0CDCF18D-B969-49DB-807E-6F069308AADB}"/>
              </a:ext>
            </a:extLst>
          </p:cNvPr>
          <p:cNvSpPr>
            <a:spLocks noGrp="1"/>
          </p:cNvSpPr>
          <p:nvPr>
            <p:ph idx="1"/>
          </p:nvPr>
        </p:nvSpPr>
        <p:spPr>
          <a:xfrm>
            <a:off x="457200" y="1268760"/>
            <a:ext cx="8229600" cy="4248473"/>
          </a:xfrm>
        </p:spPr>
        <p:txBody>
          <a:bodyPr/>
          <a:lstStyle/>
          <a:p>
            <a:pPr marL="0" indent="0">
              <a:buNone/>
            </a:pPr>
            <a:r>
              <a:rPr lang="en-GB" sz="2800" dirty="0"/>
              <a:t>Server Part Activities:</a:t>
            </a:r>
          </a:p>
          <a:p>
            <a:pPr marL="514350" indent="-514350">
              <a:buAutoNum type="arabicPeriod"/>
            </a:pPr>
            <a:r>
              <a:rPr lang="en-GB" sz="2800" dirty="0"/>
              <a:t>Install Microsoft Server 2019 OS</a:t>
            </a:r>
          </a:p>
          <a:p>
            <a:pPr marL="514350" indent="-514350">
              <a:buAutoNum type="arabicPeriod"/>
            </a:pPr>
            <a:r>
              <a:rPr lang="en-GB" sz="2800" dirty="0"/>
              <a:t>Change Server name as Server1 and IP address as 192.168.100.10</a:t>
            </a:r>
          </a:p>
          <a:p>
            <a:pPr marL="514350" indent="-514350">
              <a:buAutoNum type="arabicPeriod"/>
            </a:pPr>
            <a:r>
              <a:rPr lang="en-GB" sz="2800" dirty="0"/>
              <a:t>Install Active Directory </a:t>
            </a:r>
            <a:r>
              <a:rPr lang="en-GB" sz="2800" dirty="0" err="1"/>
              <a:t>Services+Continue</a:t>
            </a:r>
            <a:r>
              <a:rPr lang="en-GB" sz="2800" dirty="0"/>
              <a:t> with new forest to install DNS with a new domain called </a:t>
            </a:r>
            <a:r>
              <a:rPr lang="en-GB" sz="2800" dirty="0" err="1"/>
              <a:t>mybusiness.local</a:t>
            </a:r>
            <a:endParaRPr lang="en-GB" sz="2800" dirty="0"/>
          </a:p>
          <a:p>
            <a:pPr marL="514350" indent="-514350">
              <a:buAutoNum type="arabicPeriod"/>
            </a:pPr>
            <a:r>
              <a:rPr lang="en-GB" sz="2800" dirty="0"/>
              <a:t>Create User accounts with password using Active directory services of Server1</a:t>
            </a:r>
          </a:p>
        </p:txBody>
      </p:sp>
      <p:sp>
        <p:nvSpPr>
          <p:cNvPr id="2" name="Date Placeholder 1">
            <a:extLst>
              <a:ext uri="{FF2B5EF4-FFF2-40B4-BE49-F238E27FC236}">
                <a16:creationId xmlns:a16="http://schemas.microsoft.com/office/drawing/2014/main" id="{90D88FE9-29C0-49A4-9E19-71DFD7C518EB}"/>
              </a:ext>
            </a:extLst>
          </p:cNvPr>
          <p:cNvSpPr>
            <a:spLocks noGrp="1"/>
          </p:cNvSpPr>
          <p:nvPr>
            <p:ph type="dt" sz="half" idx="10"/>
          </p:nvPr>
        </p:nvSpPr>
        <p:spPr/>
        <p:txBody>
          <a:bodyPr/>
          <a:lstStyle/>
          <a:p>
            <a:pPr>
              <a:defRPr/>
            </a:pPr>
            <a:fld id="{D30023C4-5528-489E-A726-D14A340FF59E}" type="datetime1">
              <a:rPr lang="en-GB" altLang="en-US" smtClean="0"/>
              <a:pPr>
                <a:defRPr/>
              </a:pPr>
              <a:t>26/10/2021</a:t>
            </a:fld>
            <a:endParaRPr lang="en-GB" altLang="en-US"/>
          </a:p>
        </p:txBody>
      </p:sp>
      <p:sp>
        <p:nvSpPr>
          <p:cNvPr id="3" name="Slide Number Placeholder 2">
            <a:extLst>
              <a:ext uri="{FF2B5EF4-FFF2-40B4-BE49-F238E27FC236}">
                <a16:creationId xmlns:a16="http://schemas.microsoft.com/office/drawing/2014/main" id="{396C18E9-4547-43DD-A39A-3DB5C9B123FD}"/>
              </a:ext>
            </a:extLst>
          </p:cNvPr>
          <p:cNvSpPr>
            <a:spLocks noGrp="1"/>
          </p:cNvSpPr>
          <p:nvPr>
            <p:ph type="sldNum" sz="quarter" idx="12"/>
          </p:nvPr>
        </p:nvSpPr>
        <p:spPr/>
        <p:txBody>
          <a:bodyPr/>
          <a:lstStyle/>
          <a:p>
            <a:pPr>
              <a:defRPr/>
            </a:pPr>
            <a:fld id="{AA1819AB-B9DA-41D7-8C91-5DE9528F5AA4}" type="slidenum">
              <a:rPr lang="en-GB" altLang="en-US" smtClean="0"/>
              <a:pPr>
                <a:defRPr/>
              </a:pPr>
              <a:t>29</a:t>
            </a:fld>
            <a:endParaRPr lang="en-GB" altLang="en-US"/>
          </a:p>
        </p:txBody>
      </p:sp>
    </p:spTree>
    <p:extLst>
      <p:ext uri="{BB962C8B-B14F-4D97-AF65-F5344CB8AC3E}">
        <p14:creationId xmlns:p14="http://schemas.microsoft.com/office/powerpoint/2010/main" val="2477755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22114"/>
          </a:xfrm>
        </p:spPr>
        <p:txBody>
          <a:bodyPr/>
          <a:lstStyle/>
          <a:p>
            <a:br>
              <a:rPr lang="en-US" sz="3600" b="1" dirty="0"/>
            </a:br>
            <a:r>
              <a:rPr lang="en-GB" sz="2400" b="1" dirty="0"/>
              <a:t>Steps for Client-Server LAB Setup for All experiments</a:t>
            </a:r>
            <a:br>
              <a:rPr lang="en-US" sz="2400" b="1" dirty="0"/>
            </a:br>
            <a:endParaRPr lang="en-GB" altLang="en-US" sz="24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23528" y="1196752"/>
            <a:ext cx="8641085" cy="4536504"/>
          </a:xfrm>
        </p:spPr>
        <p:txBody>
          <a:bodyPr/>
          <a:lstStyle/>
          <a:p>
            <a:pPr marL="0" indent="0" eaLnBrk="1" hangingPunct="1">
              <a:buNone/>
              <a:defRPr/>
            </a:pPr>
            <a:r>
              <a:rPr lang="en-GB" altLang="en-US" sz="2000" dirty="0"/>
              <a:t>Changes to you Client machine:</a:t>
            </a:r>
          </a:p>
          <a:p>
            <a:pPr marL="0" indent="0" eaLnBrk="1" hangingPunct="1">
              <a:buNone/>
              <a:defRPr/>
            </a:pPr>
            <a:r>
              <a:rPr lang="en-GB" altLang="en-US" sz="2000" dirty="0"/>
              <a:t>1. Server IP address: 192.168.100.10 and Domain Name : </a:t>
            </a:r>
            <a:r>
              <a:rPr lang="en-GB" altLang="en-US" sz="2000" dirty="0" err="1"/>
              <a:t>mybusiness.local</a:t>
            </a:r>
            <a:endParaRPr lang="en-GB" altLang="en-US" sz="2000" dirty="0"/>
          </a:p>
          <a:p>
            <a:pPr marL="0" indent="0" eaLnBrk="1" hangingPunct="1">
              <a:buNone/>
              <a:defRPr/>
            </a:pPr>
            <a:r>
              <a:rPr lang="en-GB" altLang="en-US" sz="2000" dirty="0"/>
              <a:t>Choose your client IP Address under the same network</a:t>
            </a:r>
          </a:p>
          <a:p>
            <a:pPr eaLnBrk="1" hangingPunct="1">
              <a:defRPr/>
            </a:pPr>
            <a:r>
              <a:rPr lang="en-GB" altLang="en-US" sz="2000" dirty="0"/>
              <a:t>Client IP Address: 192.168.100.50</a:t>
            </a:r>
          </a:p>
          <a:p>
            <a:pPr eaLnBrk="1" hangingPunct="1">
              <a:defRPr/>
            </a:pPr>
            <a:r>
              <a:rPr lang="en-GB" altLang="en-US" sz="2000" dirty="0"/>
              <a:t>Subnet Mask: 255.255.255.0</a:t>
            </a:r>
          </a:p>
          <a:p>
            <a:pPr marL="0" indent="0" eaLnBrk="1" hangingPunct="1">
              <a:buNone/>
              <a:defRPr/>
            </a:pPr>
            <a:r>
              <a:rPr lang="en-GB" altLang="en-US" sz="2000" dirty="0"/>
              <a:t>Use DNS Server Address:</a:t>
            </a:r>
          </a:p>
          <a:p>
            <a:pPr marL="0" indent="0" eaLnBrk="1" hangingPunct="1">
              <a:buNone/>
              <a:defRPr/>
            </a:pPr>
            <a:r>
              <a:rPr lang="en-GB" altLang="en-US" sz="2000" dirty="0"/>
              <a:t>Preferred DNS Address192.168.100.10 </a:t>
            </a:r>
          </a:p>
          <a:p>
            <a:pPr marL="0" indent="0" eaLnBrk="1" hangingPunct="1">
              <a:buNone/>
              <a:defRPr/>
            </a:pPr>
            <a:r>
              <a:rPr lang="en-GB" altLang="en-US" sz="2000" dirty="0"/>
              <a:t>2. Change the Computer Name:</a:t>
            </a:r>
          </a:p>
          <a:p>
            <a:pPr marL="0" indent="0" eaLnBrk="1" hangingPunct="1">
              <a:buNone/>
              <a:defRPr/>
            </a:pPr>
            <a:r>
              <a:rPr lang="en-GB" altLang="en-US" sz="2000" dirty="0"/>
              <a:t>Computer Name: Client 1</a:t>
            </a:r>
          </a:p>
          <a:p>
            <a:pPr marL="0" indent="0" eaLnBrk="1" hangingPunct="1">
              <a:buNone/>
              <a:defRPr/>
            </a:pPr>
            <a:r>
              <a:rPr lang="en-GB" altLang="en-US" sz="2000" dirty="0"/>
              <a:t>Member of </a:t>
            </a:r>
          </a:p>
          <a:p>
            <a:pPr marL="0" indent="0" eaLnBrk="1" hangingPunct="1">
              <a:buNone/>
              <a:defRPr/>
            </a:pPr>
            <a:r>
              <a:rPr lang="en-GB" altLang="en-US" sz="2000" dirty="0"/>
              <a:t>Domain: </a:t>
            </a:r>
            <a:r>
              <a:rPr lang="en-GB" altLang="en-US" sz="2000" dirty="0" err="1"/>
              <a:t>mybusiness.local</a:t>
            </a:r>
            <a:endParaRPr lang="en-GB" altLang="en-US" sz="2000" dirty="0"/>
          </a:p>
          <a:p>
            <a:pPr marL="0" indent="0" eaLnBrk="1" hangingPunct="1">
              <a:buNone/>
              <a:defRPr/>
            </a:pPr>
            <a:r>
              <a:rPr lang="en-GB" altLang="en-US" sz="2000" dirty="0"/>
              <a:t>Workgroup: Workgroup </a:t>
            </a:r>
          </a:p>
          <a:p>
            <a:pPr marL="0" indent="0" eaLnBrk="1" hangingPunct="1">
              <a:buNone/>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066130"/>
          </a:xfrm>
        </p:spPr>
        <p:txBody>
          <a:bodyPr/>
          <a:lstStyle/>
          <a:p>
            <a:br>
              <a:rPr lang="en-US" sz="3600" b="1" dirty="0"/>
            </a:br>
            <a:r>
              <a:rPr lang="en-US" sz="3600" b="1" dirty="0"/>
              <a:t>References</a:t>
            </a: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484784"/>
            <a:ext cx="8507413" cy="3960341"/>
          </a:xfrm>
        </p:spPr>
        <p:txBody>
          <a:bodyPr/>
          <a:lstStyle/>
          <a:p>
            <a:r>
              <a:rPr lang="en-US" sz="2000" dirty="0"/>
              <a:t>Orin Thomas(2019), Windows Server 2019,Inside Out. Available at https://</a:t>
            </a:r>
            <a:r>
              <a:rPr lang="en-US" sz="2000" dirty="0" err="1"/>
              <a:t>learning.oreilly.com</a:t>
            </a:r>
            <a:r>
              <a:rPr lang="en-US" sz="2000" dirty="0"/>
              <a:t>/home/</a:t>
            </a:r>
          </a:p>
          <a:p>
            <a:r>
              <a:rPr lang="en-US" sz="2000" dirty="0"/>
              <a:t>Jordan Krause,(2019),Mastering Windows Server 2019: The complete guide for IT professionals to install and manage Windows Server 2019 and deploy new capabilities, 2nd Edition.2019</a:t>
            </a:r>
          </a:p>
          <a:p>
            <a:r>
              <a:rPr lang="en-US" sz="2000" dirty="0"/>
              <a:t>https://</a:t>
            </a:r>
            <a:r>
              <a:rPr lang="en-US" sz="2000" dirty="0" err="1"/>
              <a:t>docs.microsoft.com</a:t>
            </a:r>
            <a:r>
              <a:rPr lang="en-US" sz="2000" dirty="0"/>
              <a:t>/en-us/windows-server/networking/technologies/</a:t>
            </a:r>
            <a:r>
              <a:rPr lang="en-US" sz="2000" dirty="0" err="1"/>
              <a:t>dhcp</a:t>
            </a:r>
            <a:r>
              <a:rPr lang="en-US" sz="2000" dirty="0"/>
              <a:t>/</a:t>
            </a:r>
            <a:r>
              <a:rPr lang="en-US" sz="2000" dirty="0" err="1"/>
              <a:t>dhcp</a:t>
            </a:r>
            <a:r>
              <a:rPr lang="en-US" sz="2000" dirty="0"/>
              <a:t>-top</a:t>
            </a:r>
          </a:p>
          <a:p>
            <a:pPr marL="0" indent="0" eaLnBrk="1" hangingPunct="1">
              <a:buNone/>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1247</TotalTime>
  <Words>2903</Words>
  <Application>Microsoft Office PowerPoint</Application>
  <PresentationFormat>On-screen Show (4:3)</PresentationFormat>
  <Paragraphs>279</Paragraphs>
  <Slides>31</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Myriad Pro</vt:lpstr>
      <vt:lpstr>Arial</vt:lpstr>
      <vt:lpstr>Calibri</vt:lpstr>
      <vt:lpstr>Verdana</vt:lpstr>
      <vt:lpstr>20140311PresentationUWTSDTemplate</vt:lpstr>
      <vt:lpstr>Module Code:ACCC5023  </vt:lpstr>
      <vt:lpstr>Lesson Aims</vt:lpstr>
      <vt:lpstr>Active Directory</vt:lpstr>
      <vt:lpstr>Active Directory Domain Services</vt:lpstr>
      <vt:lpstr>Windows Server Table</vt:lpstr>
      <vt:lpstr>  Active Directory administrative tasks </vt:lpstr>
      <vt:lpstr> Active Directory Administrative Center </vt:lpstr>
      <vt:lpstr>ADAC</vt:lpstr>
      <vt:lpstr>ADAC</vt:lpstr>
      <vt:lpstr>ADAC</vt:lpstr>
      <vt:lpstr>ADUCC</vt:lpstr>
      <vt:lpstr>ADUCC</vt:lpstr>
      <vt:lpstr>Active Directory Sites and Services console </vt:lpstr>
      <vt:lpstr>ADSSC</vt:lpstr>
      <vt:lpstr>ADSSC</vt:lpstr>
      <vt:lpstr>Active Directory Domains and Trusts console </vt:lpstr>
      <vt:lpstr> Domain controllers </vt:lpstr>
      <vt:lpstr>Deployment </vt:lpstr>
      <vt:lpstr>Directory Services Restore Mode passwords </vt:lpstr>
      <vt:lpstr> Virtualized domain controllers </vt:lpstr>
      <vt:lpstr> Read only domain controllers  </vt:lpstr>
      <vt:lpstr> Domains </vt:lpstr>
      <vt:lpstr> Forests </vt:lpstr>
      <vt:lpstr>  Flexible Single Master Operations roles  </vt:lpstr>
      <vt:lpstr> Accounts </vt:lpstr>
      <vt:lpstr> User Creation</vt:lpstr>
      <vt:lpstr> Service accounts  </vt:lpstr>
      <vt:lpstr> Group policy </vt:lpstr>
      <vt:lpstr>Steps for Client-Server LAB Setup for All experiments</vt:lpstr>
      <vt:lpstr> Steps for Client-Server LAB Setup for All experiments </vt:lpstr>
      <vt:lpstr>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148</cp:revision>
  <cp:lastPrinted>2018-07-09T15:27:01Z</cp:lastPrinted>
  <dcterms:created xsi:type="dcterms:W3CDTF">2002-10-07T19:43:58Z</dcterms:created>
  <dcterms:modified xsi:type="dcterms:W3CDTF">2021-10-26T08:35:35Z</dcterms:modified>
</cp:coreProperties>
</file>