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vml" ContentType="application/vnd.openxmlformats-officedocument.vmlDrawing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9" r:id="rId2"/>
    <p:sldId id="256" r:id="rId3"/>
    <p:sldId id="257" r:id="rId4"/>
    <p:sldId id="258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1" d="100"/>
          <a:sy n="61" d="100"/>
        </p:scale>
        <p:origin x="28" y="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C4D80-ADB2-46F2-BFB6-EEC7FDD002CC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B11B261A-A109-4966-9E5E-D5ADB0457CDA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458023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C4D80-ADB2-46F2-BFB6-EEC7FDD002CC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B261A-A109-4966-9E5E-D5ADB0457CDA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17794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C4D80-ADB2-46F2-BFB6-EEC7FDD002CC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B261A-A109-4966-9E5E-D5ADB0457CDA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413007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C4D80-ADB2-46F2-BFB6-EEC7FDD002CC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B261A-A109-4966-9E5E-D5ADB0457CDA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871221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C4D80-ADB2-46F2-BFB6-EEC7FDD002CC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B261A-A109-4966-9E5E-D5ADB0457CDA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348250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C4D80-ADB2-46F2-BFB6-EEC7FDD002CC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B261A-A109-4966-9E5E-D5ADB0457CDA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9655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C4D80-ADB2-46F2-BFB6-EEC7FDD002CC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B261A-A109-4966-9E5E-D5ADB0457C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57581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C4D80-ADB2-46F2-BFB6-EEC7FDD002CC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B261A-A109-4966-9E5E-D5ADB0457CDA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794330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EBDC4D80-ADB2-46F2-BFB6-EEC7FDD002CC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B261A-A109-4966-9E5E-D5ADB0457CDA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148829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C4D80-ADB2-46F2-BFB6-EEC7FDD002CC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B261A-A109-4966-9E5E-D5ADB0457CDA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55767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C4D80-ADB2-46F2-BFB6-EEC7FDD002CC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B261A-A109-4966-9E5E-D5ADB0457CDA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2984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DC4D80-ADB2-46F2-BFB6-EEC7FDD002CC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B11B261A-A109-4966-9E5E-D5ADB0457CDA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11540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D36B4D9E-F60C-F1D8-C4C6-6FF843E9A4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54928" y="249524"/>
            <a:ext cx="8637072" cy="977621"/>
          </a:xfrm>
        </p:spPr>
        <p:txBody>
          <a:bodyPr>
            <a:normAutofit fontScale="25000" lnSpcReduction="20000"/>
          </a:bodyPr>
          <a:lstStyle/>
          <a:p>
            <a:r>
              <a:rPr lang="en-GB" sz="12800" dirty="0">
                <a:latin typeface="Calibri" panose="020F0502020204030204" pitchFamily="34" charset="0"/>
                <a:cs typeface="Calibri" panose="020F0502020204030204" pitchFamily="34" charset="0"/>
              </a:rPr>
              <a:t>Assignment two-menu</a:t>
            </a:r>
          </a:p>
          <a:p>
            <a:r>
              <a:rPr lang="en-GB" sz="12800" dirty="0">
                <a:latin typeface="Calibri" panose="020F0502020204030204" pitchFamily="34" charset="0"/>
                <a:cs typeface="Calibri" panose="020F0502020204030204" pitchFamily="34" charset="0"/>
              </a:rPr>
              <a:t>Module name- food and beverage operations</a:t>
            </a:r>
          </a:p>
          <a:p>
            <a:r>
              <a:rPr lang="en-GB" sz="12800" dirty="0">
                <a:latin typeface="Calibri" panose="020F0502020204030204" pitchFamily="34" charset="0"/>
                <a:cs typeface="Calibri" panose="020F0502020204030204" pitchFamily="34" charset="0"/>
              </a:rPr>
              <a:t>Module number- bmih4002</a:t>
            </a:r>
          </a:p>
          <a:p>
            <a:r>
              <a:rPr lang="en-GB" sz="12800" dirty="0">
                <a:latin typeface="Calibri" panose="020F0502020204030204" pitchFamily="34" charset="0"/>
                <a:cs typeface="Calibri" panose="020F0502020204030204" pitchFamily="34" charset="0"/>
              </a:rPr>
              <a:t>Student name- </a:t>
            </a:r>
            <a:r>
              <a:rPr lang="en-GB" sz="12800" dirty="0" err="1">
                <a:latin typeface="Calibri" panose="020F0502020204030204" pitchFamily="34" charset="0"/>
                <a:cs typeface="Calibri" panose="020F0502020204030204" pitchFamily="34" charset="0"/>
              </a:rPr>
              <a:t>syed</a:t>
            </a:r>
            <a:r>
              <a:rPr lang="en-GB" sz="12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2800" dirty="0" err="1">
                <a:latin typeface="Calibri" panose="020F0502020204030204" pitchFamily="34" charset="0"/>
                <a:cs typeface="Calibri" panose="020F0502020204030204" pitchFamily="34" charset="0"/>
              </a:rPr>
              <a:t>arif</a:t>
            </a:r>
            <a:r>
              <a:rPr lang="en-GB" sz="12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2800" dirty="0" err="1">
                <a:latin typeface="Calibri" panose="020F0502020204030204" pitchFamily="34" charset="0"/>
                <a:cs typeface="Calibri" panose="020F0502020204030204" pitchFamily="34" charset="0"/>
              </a:rPr>
              <a:t>ahmed</a:t>
            </a:r>
            <a:endParaRPr lang="en-GB" sz="1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2800" dirty="0">
                <a:latin typeface="Calibri" panose="020F0502020204030204" pitchFamily="34" charset="0"/>
                <a:cs typeface="Calibri" panose="020F0502020204030204" pitchFamily="34" charset="0"/>
              </a:rPr>
              <a:t>Student number-2121873</a:t>
            </a:r>
          </a:p>
          <a:p>
            <a:r>
              <a:rPr lang="en-GB" sz="12800" dirty="0">
                <a:latin typeface="Calibri" panose="020F0502020204030204" pitchFamily="34" charset="0"/>
                <a:cs typeface="Calibri" panose="020F0502020204030204" pitchFamily="34" charset="0"/>
              </a:rPr>
              <a:t>Lecturer name-Laurence </a:t>
            </a:r>
            <a:r>
              <a:rPr lang="en-GB" sz="12800" dirty="0" err="1">
                <a:latin typeface="Calibri" panose="020F0502020204030204" pitchFamily="34" charset="0"/>
                <a:cs typeface="Calibri" panose="020F0502020204030204" pitchFamily="34" charset="0"/>
              </a:rPr>
              <a:t>blake</a:t>
            </a:r>
            <a:endParaRPr lang="en-GB" sz="1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65374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2">
            <a:extLst>
              <a:ext uri="{FF2B5EF4-FFF2-40B4-BE49-F238E27FC236}">
                <a16:creationId xmlns:a16="http://schemas.microsoft.com/office/drawing/2014/main" id="{D7EF0ECF-DDED-E131-A2C6-1AC8DF5D446D}"/>
              </a:ext>
            </a:extLst>
          </p:cNvPr>
          <p:cNvSpPr txBox="1">
            <a:spLocks noChangeArrowheads="1" noChangeShapeType="1"/>
          </p:cNvSpPr>
          <p:nvPr/>
        </p:nvSpPr>
        <p:spPr bwMode="auto">
          <a:xfrm>
            <a:off x="4480560" y="1869440"/>
            <a:ext cx="2819400" cy="2028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0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vert="horz" wrap="square" lIns="36195" tIns="36195" rIns="36195" bIns="36195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>
              <a:ln>
                <a:noFill/>
              </a:ln>
              <a:solidFill>
                <a:srgbClr val="000000"/>
              </a:solidFill>
              <a:effectLst/>
              <a:latin typeface="Tw Cen MT" panose="020B0602020104020603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Tw Cen MT" panose="020B0602020104020603" pitchFamily="34" charset="0"/>
              </a:rPr>
              <a:t>Hours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Tw Cen MT" panose="020B0602020104020603" pitchFamily="34" charset="0"/>
              </a:rPr>
              <a:t>Monday-Friday 00:00-00:00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Tw Cen MT" panose="020B0602020104020603" pitchFamily="34" charset="0"/>
              </a:rPr>
              <a:t>Saturday 5.30 pm—11. 30 pm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Tw Cen MT" panose="020B0602020104020603" pitchFamily="34" charset="0"/>
              </a:rPr>
              <a:t>Sunday -5.30 PM—10 .00 PM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Text Box 3">
            <a:extLst>
              <a:ext uri="{FF2B5EF4-FFF2-40B4-BE49-F238E27FC236}">
                <a16:creationId xmlns:a16="http://schemas.microsoft.com/office/drawing/2014/main" id="{1AB2AC61-BE51-BF1B-616B-15331A96CA80}"/>
              </a:ext>
            </a:extLst>
          </p:cNvPr>
          <p:cNvSpPr txBox="1">
            <a:spLocks noChangeArrowheads="1" noChangeShapeType="1"/>
          </p:cNvSpPr>
          <p:nvPr/>
        </p:nvSpPr>
        <p:spPr bwMode="auto">
          <a:xfrm>
            <a:off x="4602480" y="4886960"/>
            <a:ext cx="2819400" cy="8001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0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vert="horz" wrap="square" lIns="36195" tIns="36195" rIns="36195" bIns="36195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Tw Cen MT" panose="020B0602020104020603" pitchFamily="34" charset="0"/>
              </a:rPr>
              <a:t>Jai HO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Tw Cen MT" panose="020B0602020104020603" pitchFamily="34" charset="0"/>
              </a:rPr>
              <a:t>21 Currynation Street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Tw Cen MT" panose="020B0602020104020603" pitchFamily="34" charset="0"/>
              </a:rPr>
              <a:t>Swansea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Tw Cen MT" panose="020B0602020104020603" pitchFamily="34" charset="0"/>
              </a:rPr>
              <a:t>South Wales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>
              <a:ln>
                <a:noFill/>
              </a:ln>
              <a:solidFill>
                <a:srgbClr val="000000"/>
              </a:solidFill>
              <a:effectLst/>
              <a:latin typeface="Tw Cen MT" panose="020B0602020104020603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Tw Cen MT" panose="020B0602020104020603" pitchFamily="34" charset="0"/>
              </a:rPr>
              <a:t> 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pSp>
        <p:nvGrpSpPr>
          <p:cNvPr id="6" name="Group 4">
            <a:extLst>
              <a:ext uri="{FF2B5EF4-FFF2-40B4-BE49-F238E27FC236}">
                <a16:creationId xmlns:a16="http://schemas.microsoft.com/office/drawing/2014/main" id="{72F6CFC3-9E83-289A-58C0-8D5F4E48079B}"/>
              </a:ext>
            </a:extLst>
          </p:cNvPr>
          <p:cNvGrpSpPr>
            <a:grpSpLocks/>
          </p:cNvGrpSpPr>
          <p:nvPr/>
        </p:nvGrpSpPr>
        <p:grpSpPr bwMode="auto">
          <a:xfrm>
            <a:off x="9561829" y="1013142"/>
            <a:ext cx="1457325" cy="4913313"/>
            <a:chOff x="112798027" y="107672505"/>
            <a:chExt cx="1457325" cy="4912995"/>
          </a:xfrm>
        </p:grpSpPr>
        <p:sp>
          <p:nvSpPr>
            <p:cNvPr id="7" name="Rectangle 5">
              <a:extLst>
                <a:ext uri="{FF2B5EF4-FFF2-40B4-BE49-F238E27FC236}">
                  <a16:creationId xmlns:a16="http://schemas.microsoft.com/office/drawing/2014/main" id="{A86BCBED-475E-B7B3-6C3D-2B3191AE6B40}"/>
                </a:ext>
              </a:extLst>
            </p:cNvPr>
            <p:cNvSpPr>
              <a:spLocks noChangeArrowheads="1" noChangeShapeType="1"/>
            </p:cNvSpPr>
            <p:nvPr/>
          </p:nvSpPr>
          <p:spPr bwMode="auto">
            <a:xfrm>
              <a:off x="112798027" y="107672505"/>
              <a:ext cx="1457325" cy="4912995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0" algn="in">
                  <a:solidFill>
                    <a:srgbClr val="330066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CCCCCC"/>
                    </a:outerShdw>
                  </a:effectLst>
                </a14:hiddenEffects>
              </a:ext>
            </a:extLst>
          </p:spPr>
          <p:txBody>
            <a:bodyPr vert="horz" wrap="square" lIns="36576" tIns="36576" rIns="36576" bIns="36576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8" name="Line 6">
              <a:extLst>
                <a:ext uri="{FF2B5EF4-FFF2-40B4-BE49-F238E27FC236}">
                  <a16:creationId xmlns:a16="http://schemas.microsoft.com/office/drawing/2014/main" id="{06D6723B-C715-0D08-A5A6-19F4EF4FCC3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12798027" y="107672505"/>
              <a:ext cx="1457325" cy="0"/>
            </a:xfrm>
            <a:prstGeom prst="line">
              <a:avLst/>
            </a:prstGeom>
            <a:noFill/>
            <a:ln w="38100" algn="ctr">
              <a:solidFill>
                <a:srgbClr val="330066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CCCCCC"/>
                    </a:outerShdw>
                  </a:effectLst>
                </a14:hiddenEffects>
              </a:ext>
            </a:extLst>
          </p:spPr>
          <p:txBody>
            <a:bodyPr vert="horz" wrap="square" lIns="36576" tIns="36576" rIns="36576" bIns="36576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9" name="Line 7">
              <a:extLst>
                <a:ext uri="{FF2B5EF4-FFF2-40B4-BE49-F238E27FC236}">
                  <a16:creationId xmlns:a16="http://schemas.microsoft.com/office/drawing/2014/main" id="{42D2592C-7A6F-A16E-266C-D5D0E3B9B38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12798027" y="112585500"/>
              <a:ext cx="1457325" cy="0"/>
            </a:xfrm>
            <a:prstGeom prst="line">
              <a:avLst/>
            </a:prstGeom>
            <a:noFill/>
            <a:ln w="38100" algn="ctr">
              <a:solidFill>
                <a:srgbClr val="330066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CCCCCC"/>
                    </a:outerShdw>
                  </a:effectLst>
                </a14:hiddenEffects>
              </a:ext>
            </a:extLst>
          </p:spPr>
          <p:txBody>
            <a:bodyPr vert="horz" wrap="square" lIns="36576" tIns="36576" rIns="36576" bIns="36576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</p:grpSp>
      <p:sp>
        <p:nvSpPr>
          <p:cNvPr id="10" name="Text Box 8">
            <a:extLst>
              <a:ext uri="{FF2B5EF4-FFF2-40B4-BE49-F238E27FC236}">
                <a16:creationId xmlns:a16="http://schemas.microsoft.com/office/drawing/2014/main" id="{94B2CE85-AF61-9F9C-0A73-7B840E03B3CC}"/>
              </a:ext>
            </a:extLst>
          </p:cNvPr>
          <p:cNvSpPr txBox="1">
            <a:spLocks noChangeArrowheads="1" noChangeShapeType="1"/>
          </p:cNvSpPr>
          <p:nvPr/>
        </p:nvSpPr>
        <p:spPr bwMode="auto">
          <a:xfrm>
            <a:off x="9558654" y="1194752"/>
            <a:ext cx="1327151" cy="674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0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vert="horz" wrap="square" lIns="36195" tIns="36195" rIns="36195" bIns="36195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500" b="0" i="0" u="none" strike="noStrike" cap="none" normalizeH="0" baseline="0">
                <a:ln>
                  <a:noFill/>
                </a:ln>
                <a:solidFill>
                  <a:srgbClr val="330066"/>
                </a:solidFill>
                <a:effectLst/>
                <a:latin typeface="Tw Cen MT" panose="020B0602020104020603" pitchFamily="34" charset="0"/>
              </a:rPr>
              <a:t>Jai HO @ Hotel Trinity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33" name="Picture 9">
            <a:extLst>
              <a:ext uri="{FF2B5EF4-FFF2-40B4-BE49-F238E27FC236}">
                <a16:creationId xmlns:a16="http://schemas.microsoft.com/office/drawing/2014/main" id="{53BAD575-8246-E2C0-8861-321CEA75D55B}"/>
              </a:ext>
            </a:extLst>
          </p:cNvPr>
          <p:cNvPicPr preferRelativeResize="0">
            <a:picLocks noChangeArrowheads="1" noChangeShapeType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20909" y="1934527"/>
            <a:ext cx="802640" cy="949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0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</p:pic>
      <p:sp>
        <p:nvSpPr>
          <p:cNvPr id="11" name="Text Box 10">
            <a:extLst>
              <a:ext uri="{FF2B5EF4-FFF2-40B4-BE49-F238E27FC236}">
                <a16:creationId xmlns:a16="http://schemas.microsoft.com/office/drawing/2014/main" id="{22983586-3B60-28D7-A102-7682D082EAAB}"/>
              </a:ext>
            </a:extLst>
          </p:cNvPr>
          <p:cNvSpPr txBox="1">
            <a:spLocks noChangeArrowheads="1" noChangeShapeType="1"/>
          </p:cNvSpPr>
          <p:nvPr/>
        </p:nvSpPr>
        <p:spPr bwMode="auto">
          <a:xfrm>
            <a:off x="9626916" y="3170237"/>
            <a:ext cx="1320800" cy="5175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0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vert="horz" wrap="square" lIns="36195" tIns="36195" rIns="36195" bIns="36195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w Cen MT" panose="020B0602020104020603" pitchFamily="34" charset="0"/>
              </a:rPr>
              <a:t>Get a taste of India to go!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35" name="Picture 11" descr="Food Hygiene Rating Scheme | Food Standards Agency">
            <a:extLst>
              <a:ext uri="{FF2B5EF4-FFF2-40B4-BE49-F238E27FC236}">
                <a16:creationId xmlns:a16="http://schemas.microsoft.com/office/drawing/2014/main" id="{C77D212C-3BA1-F39A-7204-BE8A0E120D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26916" y="3615213"/>
            <a:ext cx="1338262" cy="681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" name="Text Box 12">
            <a:extLst>
              <a:ext uri="{FF2B5EF4-FFF2-40B4-BE49-F238E27FC236}">
                <a16:creationId xmlns:a16="http://schemas.microsoft.com/office/drawing/2014/main" id="{B173C965-80DD-E801-368F-A7AC722C1C1F}"/>
              </a:ext>
            </a:extLst>
          </p:cNvPr>
          <p:cNvSpPr txBox="1">
            <a:spLocks noChangeArrowheads="1" noChangeShapeType="1"/>
          </p:cNvSpPr>
          <p:nvPr/>
        </p:nvSpPr>
        <p:spPr bwMode="auto">
          <a:xfrm>
            <a:off x="9626916" y="4391660"/>
            <a:ext cx="1320800" cy="895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0" algn="in">
                <a:solidFill>
                  <a:srgbClr val="669999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vert="horz" wrap="square" lIns="36195" tIns="36195" rIns="36195" bIns="36195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Tw Cen MT" panose="020B0602020104020603" pitchFamily="34" charset="0"/>
              </a:rPr>
              <a:t>(</a:t>
            </a:r>
            <a:r>
              <a:rPr kumimoji="0" lang="en-GB" altLang="en-US" sz="8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Tw Cen MT" panose="020B0602020104020603" pitchFamily="34" charset="0"/>
              </a:rPr>
              <a:t>(5 star rating food - Google) Search, 2022) 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8" name="Text Box 13">
            <a:extLst>
              <a:ext uri="{FF2B5EF4-FFF2-40B4-BE49-F238E27FC236}">
                <a16:creationId xmlns:a16="http://schemas.microsoft.com/office/drawing/2014/main" id="{2E01642B-FB59-D739-E155-1F5A6D2921AE}"/>
              </a:ext>
            </a:extLst>
          </p:cNvPr>
          <p:cNvSpPr txBox="1">
            <a:spLocks noChangeArrowheads="1" noChangeShapeType="1"/>
          </p:cNvSpPr>
          <p:nvPr/>
        </p:nvSpPr>
        <p:spPr bwMode="auto">
          <a:xfrm>
            <a:off x="9555478" y="4921567"/>
            <a:ext cx="1320800" cy="6699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0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vert="horz" wrap="square" lIns="36195" tIns="36195" rIns="36195" bIns="36195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Tw Cen MT" panose="020B0602020104020603" pitchFamily="34" charset="0"/>
              </a:rPr>
              <a:t>Telephone Number: (01792)555555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Tw Cen MT" panose="020B0602020104020603" pitchFamily="34" charset="0"/>
              </a:rPr>
              <a:t>Home delivery service available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38" name="Picture 14">
            <a:extLst>
              <a:ext uri="{FF2B5EF4-FFF2-40B4-BE49-F238E27FC236}">
                <a16:creationId xmlns:a16="http://schemas.microsoft.com/office/drawing/2014/main" id="{92AB1E49-2AE9-6DD0-8F76-E3944784B7BD}"/>
              </a:ext>
            </a:extLst>
          </p:cNvPr>
          <p:cNvPicPr preferRelativeResize="0">
            <a:picLocks noChangeArrowheads="1" noChangeShapeType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8735" y="3054985"/>
            <a:ext cx="1543050" cy="1509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0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</p:pic>
      <p:pic>
        <p:nvPicPr>
          <p:cNvPr id="1039" name="Picture 15">
            <a:extLst>
              <a:ext uri="{FF2B5EF4-FFF2-40B4-BE49-F238E27FC236}">
                <a16:creationId xmlns:a16="http://schemas.microsoft.com/office/drawing/2014/main" id="{FAC9E11B-416E-2C05-2A7F-79DBA64B94D8}"/>
              </a:ext>
            </a:extLst>
          </p:cNvPr>
          <p:cNvPicPr preferRelativeResize="0">
            <a:picLocks noChangeArrowheads="1" noChangeShapeType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0741" y="2331085"/>
            <a:ext cx="739775" cy="723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0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</p:pic>
      <p:sp>
        <p:nvSpPr>
          <p:cNvPr id="19" name="Text Box 16">
            <a:extLst>
              <a:ext uri="{FF2B5EF4-FFF2-40B4-BE49-F238E27FC236}">
                <a16:creationId xmlns:a16="http://schemas.microsoft.com/office/drawing/2014/main" id="{41EE43B5-1A9B-D7A8-F114-97C63A7969BB}"/>
              </a:ext>
            </a:extLst>
          </p:cNvPr>
          <p:cNvSpPr txBox="1">
            <a:spLocks noChangeArrowheads="1" noChangeShapeType="1"/>
          </p:cNvSpPr>
          <p:nvPr/>
        </p:nvSpPr>
        <p:spPr bwMode="auto">
          <a:xfrm>
            <a:off x="443389" y="3049904"/>
            <a:ext cx="1458913" cy="37433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0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vert="horz" wrap="square" lIns="36195" tIns="36195" rIns="36195" bIns="36195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1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Tw Cen MT" panose="020B0602020104020603" pitchFamily="34" charset="0"/>
              </a:rPr>
              <a:t>Local family owned takeaway Jai ho @ hotel trinity. With an award winning pedigree offering delicious Indian cuisines and the most exclusive wines.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900" b="0" i="1" u="none" strike="noStrike" cap="none" normalizeH="0" baseline="0">
              <a:ln>
                <a:noFill/>
              </a:ln>
              <a:solidFill>
                <a:srgbClr val="000000"/>
              </a:solidFill>
              <a:effectLst/>
              <a:latin typeface="Tw Cen MT" panose="020B0602020104020603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900" b="0" i="1" u="none" strike="noStrike" cap="none" normalizeH="0" baseline="0">
              <a:ln>
                <a:noFill/>
              </a:ln>
              <a:solidFill>
                <a:srgbClr val="000000"/>
              </a:solidFill>
              <a:effectLst/>
              <a:latin typeface="Tw Cen MT" panose="020B0602020104020603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0" name="Text Box 17">
            <a:extLst>
              <a:ext uri="{FF2B5EF4-FFF2-40B4-BE49-F238E27FC236}">
                <a16:creationId xmlns:a16="http://schemas.microsoft.com/office/drawing/2014/main" id="{74A2AC41-EDDD-9CB4-A381-47A76B4B91BD}"/>
              </a:ext>
            </a:extLst>
          </p:cNvPr>
          <p:cNvSpPr txBox="1">
            <a:spLocks noChangeArrowheads="1" noChangeShapeType="1"/>
          </p:cNvSpPr>
          <p:nvPr/>
        </p:nvSpPr>
        <p:spPr bwMode="auto">
          <a:xfrm>
            <a:off x="371951" y="4391660"/>
            <a:ext cx="1458913" cy="8001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0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vert="horz" wrap="square" lIns="36195" tIns="36195" rIns="36195" bIns="36195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40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Tw Cen MT" panose="020B0602020104020603" pitchFamily="34" charset="0"/>
              </a:rPr>
              <a:t>We accept both cash or card payments.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16466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extLst>
              <a:ext uri="{FF2B5EF4-FFF2-40B4-BE49-F238E27FC236}">
                <a16:creationId xmlns:a16="http://schemas.microsoft.com/office/drawing/2014/main" id="{631676B5-03C5-339E-4182-14824FE78E4F}"/>
              </a:ext>
            </a:extLst>
          </p:cNvPr>
          <p:cNvPicPr preferRelativeResize="0">
            <a:picLocks noChangeArrowheads="1" noChangeShapeType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0103"/>
          <a:stretch>
            <a:fillRect/>
          </a:stretch>
        </p:blipFill>
        <p:spPr bwMode="auto">
          <a:xfrm rot="10800000">
            <a:off x="611188" y="0"/>
            <a:ext cx="271462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0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</p:pic>
      <p:pic>
        <p:nvPicPr>
          <p:cNvPr id="2051" name="Picture 3">
            <a:extLst>
              <a:ext uri="{FF2B5EF4-FFF2-40B4-BE49-F238E27FC236}">
                <a16:creationId xmlns:a16="http://schemas.microsoft.com/office/drawing/2014/main" id="{7DC9A49C-F588-61B9-F8B6-911601ADC842}"/>
              </a:ext>
            </a:extLst>
          </p:cNvPr>
          <p:cNvPicPr preferRelativeResize="0">
            <a:picLocks noChangeArrowheads="1" noChangeShapeType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0103"/>
          <a:stretch>
            <a:fillRect/>
          </a:stretch>
        </p:blipFill>
        <p:spPr bwMode="auto">
          <a:xfrm>
            <a:off x="11309351" y="0"/>
            <a:ext cx="271462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0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</p:pic>
      <p:sp>
        <p:nvSpPr>
          <p:cNvPr id="4" name="Text Box 4">
            <a:extLst>
              <a:ext uri="{FF2B5EF4-FFF2-40B4-BE49-F238E27FC236}">
                <a16:creationId xmlns:a16="http://schemas.microsoft.com/office/drawing/2014/main" id="{2D095DC8-3837-5C86-D92A-B3FD5B045ABE}"/>
              </a:ext>
            </a:extLst>
          </p:cNvPr>
          <p:cNvSpPr txBox="1">
            <a:spLocks noChangeArrowheads="1" noChangeShapeType="1"/>
          </p:cNvSpPr>
          <p:nvPr/>
        </p:nvSpPr>
        <p:spPr bwMode="auto">
          <a:xfrm>
            <a:off x="1219200" y="306388"/>
            <a:ext cx="2124075" cy="1071562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0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vert="horz" wrap="square" lIns="36195" tIns="36195" rIns="36195" bIns="36195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rgbClr val="330066"/>
                </a:solidFill>
                <a:effectLst/>
                <a:latin typeface="Tw Cen MT" panose="020B0602020104020603" pitchFamily="34" charset="0"/>
              </a:rPr>
              <a:t>Starters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Tw Cen MT" panose="020B0602020104020603" pitchFamily="34" charset="0"/>
              </a:rPr>
              <a:t>Served with mint sauce and salads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F0B21244-A6B6-D92C-A334-BCF80242802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59208131"/>
              </p:ext>
            </p:extLst>
          </p:nvPr>
        </p:nvGraphicFramePr>
        <p:xfrm>
          <a:off x="1219200" y="665993"/>
          <a:ext cx="2124457" cy="2350061"/>
        </p:xfrm>
        <a:graphic>
          <a:graphicData uri="http://schemas.openxmlformats.org/drawingml/2006/table">
            <a:tbl>
              <a:tblPr/>
              <a:tblGrid>
                <a:gridCol w="1747828">
                  <a:extLst>
                    <a:ext uri="{9D8B030D-6E8A-4147-A177-3AD203B41FA5}">
                      <a16:colId xmlns:a16="http://schemas.microsoft.com/office/drawing/2014/main" val="3944582380"/>
                    </a:ext>
                  </a:extLst>
                </a:gridCol>
                <a:gridCol w="376629">
                  <a:extLst>
                    <a:ext uri="{9D8B030D-6E8A-4147-A177-3AD203B41FA5}">
                      <a16:colId xmlns:a16="http://schemas.microsoft.com/office/drawing/2014/main" val="965365177"/>
                    </a:ext>
                  </a:extLst>
                </a:gridCol>
              </a:tblGrid>
              <a:tr h="505765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kern="1400">
                          <a:ln>
                            <a:noFill/>
                          </a:ln>
                          <a:solidFill>
                            <a:srgbClr val="330066"/>
                          </a:solidFill>
                          <a:effectLst/>
                          <a:latin typeface="Tw Cen MT" panose="020B0602020104020603" pitchFamily="34" charset="0"/>
                        </a:rPr>
                        <a:t>Item</a:t>
                      </a:r>
                    </a:p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400"/>
                        </a:spcAft>
                      </a:pPr>
                      <a:r>
                        <a:rPr lang="en-US" sz="85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Onion Bhaji (V)</a:t>
                      </a:r>
                    </a:p>
                  </a:txBody>
                  <a:tcPr marL="36195" marR="36195" marT="36195" marB="3619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r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5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£3.95</a:t>
                      </a:r>
                    </a:p>
                  </a:txBody>
                  <a:tcPr marL="36195" marR="36195" marT="36195" marB="3619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00570897"/>
                  </a:ext>
                </a:extLst>
              </a:tr>
              <a:tr h="461074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kern="1400">
                          <a:ln>
                            <a:noFill/>
                          </a:ln>
                          <a:solidFill>
                            <a:srgbClr val="330066"/>
                          </a:solidFill>
                          <a:effectLst/>
                          <a:latin typeface="Tw Cen MT" panose="020B0602020104020603" pitchFamily="34" charset="0"/>
                        </a:rPr>
                        <a:t>Item</a:t>
                      </a:r>
                    </a:p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400"/>
                        </a:spcAft>
                      </a:pPr>
                      <a:r>
                        <a:rPr lang="en-US" sz="85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Chicken Tikka</a:t>
                      </a:r>
                    </a:p>
                  </a:txBody>
                  <a:tcPr marL="36195" marR="36195" marT="36195" marB="3619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r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5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£4.95</a:t>
                      </a:r>
                    </a:p>
                  </a:txBody>
                  <a:tcPr marL="36195" marR="36195" marT="36195" marB="3619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34820400"/>
                  </a:ext>
                </a:extLst>
              </a:tr>
              <a:tr h="461074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kern="1400">
                          <a:ln>
                            <a:noFill/>
                          </a:ln>
                          <a:solidFill>
                            <a:srgbClr val="330066"/>
                          </a:solidFill>
                          <a:effectLst/>
                          <a:latin typeface="Tw Cen MT" panose="020B0602020104020603" pitchFamily="34" charset="0"/>
                        </a:rPr>
                        <a:t>Item</a:t>
                      </a:r>
                    </a:p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400"/>
                        </a:spcAft>
                      </a:pPr>
                      <a:r>
                        <a:rPr lang="en-US" sz="85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Samosas (Meat/Veg)</a:t>
                      </a:r>
                    </a:p>
                  </a:txBody>
                  <a:tcPr marL="36195" marR="36195" marT="36195" marB="3619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r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5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£3.95</a:t>
                      </a:r>
                    </a:p>
                  </a:txBody>
                  <a:tcPr marL="36195" marR="36195" marT="36195" marB="3619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16769318"/>
                  </a:ext>
                </a:extLst>
              </a:tr>
              <a:tr h="461074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400"/>
                        </a:spcAft>
                      </a:pPr>
                      <a:r>
                        <a:rPr lang="en-US" sz="85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Item</a:t>
                      </a:r>
                    </a:p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400"/>
                        </a:spcAft>
                      </a:pPr>
                      <a:r>
                        <a:rPr lang="en-US" sz="85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Pakoras (Chicken/Veg)</a:t>
                      </a:r>
                    </a:p>
                  </a:txBody>
                  <a:tcPr marL="36195" marR="36195" marT="36195" marB="3619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r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5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£3.95</a:t>
                      </a:r>
                    </a:p>
                  </a:txBody>
                  <a:tcPr marL="36195" marR="36195" marT="36195" marB="3619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70188962"/>
                  </a:ext>
                </a:extLst>
              </a:tr>
              <a:tr h="461074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kern="1400">
                          <a:ln>
                            <a:noFill/>
                          </a:ln>
                          <a:solidFill>
                            <a:srgbClr val="330066"/>
                          </a:solidFill>
                          <a:effectLst/>
                          <a:latin typeface="Tw Cen MT" panose="020B0602020104020603" pitchFamily="34" charset="0"/>
                        </a:rPr>
                        <a:t>Item</a:t>
                      </a:r>
                    </a:p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400"/>
                        </a:spcAft>
                      </a:pPr>
                      <a:r>
                        <a:rPr lang="en-US" sz="85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Salmon tikka</a:t>
                      </a:r>
                    </a:p>
                  </a:txBody>
                  <a:tcPr marL="36195" marR="36195" marT="36195" marB="3619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r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5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£5.95</a:t>
                      </a:r>
                    </a:p>
                  </a:txBody>
                  <a:tcPr marL="36195" marR="36195" marT="36195" marB="3619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82916429"/>
                  </a:ext>
                </a:extLst>
              </a:tr>
            </a:tbl>
          </a:graphicData>
        </a:graphic>
      </p:graphicFrame>
      <p:sp>
        <p:nvSpPr>
          <p:cNvPr id="6" name="Control 5">
            <a:extLst>
              <a:ext uri="{FF2B5EF4-FFF2-40B4-BE49-F238E27FC236}">
                <a16:creationId xmlns:a16="http://schemas.microsoft.com/office/drawing/2014/main" id="{99DDC0C9-F13E-2919-549C-8141B103AFE2}"/>
              </a:ext>
            </a:extLst>
          </p:cNvPr>
          <p:cNvSpPr>
            <a:spLocks noChangeArrowheads="1" noChangeShapeType="1"/>
          </p:cNvSpPr>
          <p:nvPr/>
        </p:nvSpPr>
        <p:spPr bwMode="auto">
          <a:xfrm>
            <a:off x="5887530" y="7756145"/>
            <a:ext cx="2124075" cy="2349500"/>
          </a:xfrm>
          <a:prstGeom prst="rect">
            <a:avLst/>
          </a:prstGeom>
          <a:noFill/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in">
                <a:noFill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Text Box 6">
            <a:extLst>
              <a:ext uri="{FF2B5EF4-FFF2-40B4-BE49-F238E27FC236}">
                <a16:creationId xmlns:a16="http://schemas.microsoft.com/office/drawing/2014/main" id="{A52F443B-1533-C877-E544-BBAF7E35242C}"/>
              </a:ext>
            </a:extLst>
          </p:cNvPr>
          <p:cNvSpPr txBox="1">
            <a:spLocks noChangeArrowheads="1" noChangeShapeType="1"/>
          </p:cNvSpPr>
          <p:nvPr/>
        </p:nvSpPr>
        <p:spPr bwMode="auto">
          <a:xfrm>
            <a:off x="1219200" y="3302990"/>
            <a:ext cx="2124075" cy="1077913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0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vert="horz" wrap="square" lIns="36195" tIns="36195" rIns="36195" bIns="36195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rgbClr val="330066"/>
                </a:solidFill>
                <a:effectLst/>
                <a:latin typeface="Tw Cen MT" panose="020B0602020104020603" pitchFamily="34" charset="0"/>
              </a:rPr>
              <a:t>Rice dishes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Tw Cen MT" panose="020B0602020104020603" pitchFamily="34" charset="0"/>
              </a:rPr>
              <a:t>Basmati rice stir fried  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C4B80FA1-E556-85A4-34C5-ABA47CDFB5E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9450196"/>
              </p:ext>
            </p:extLst>
          </p:nvPr>
        </p:nvGraphicFramePr>
        <p:xfrm>
          <a:off x="1218818" y="3701288"/>
          <a:ext cx="2124457" cy="1844296"/>
        </p:xfrm>
        <a:graphic>
          <a:graphicData uri="http://schemas.openxmlformats.org/drawingml/2006/table">
            <a:tbl>
              <a:tblPr/>
              <a:tblGrid>
                <a:gridCol w="1747828">
                  <a:extLst>
                    <a:ext uri="{9D8B030D-6E8A-4147-A177-3AD203B41FA5}">
                      <a16:colId xmlns:a16="http://schemas.microsoft.com/office/drawing/2014/main" val="3594751288"/>
                    </a:ext>
                  </a:extLst>
                </a:gridCol>
                <a:gridCol w="376629">
                  <a:extLst>
                    <a:ext uri="{9D8B030D-6E8A-4147-A177-3AD203B41FA5}">
                      <a16:colId xmlns:a16="http://schemas.microsoft.com/office/drawing/2014/main" val="2232814217"/>
                    </a:ext>
                  </a:extLst>
                </a:gridCol>
              </a:tblGrid>
              <a:tr h="461074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kern="1400">
                          <a:ln>
                            <a:noFill/>
                          </a:ln>
                          <a:solidFill>
                            <a:srgbClr val="330066"/>
                          </a:solidFill>
                          <a:effectLst/>
                          <a:latin typeface="Tw Cen MT" panose="020B0602020104020603" pitchFamily="34" charset="0"/>
                        </a:rPr>
                        <a:t>Mushroom pilau</a:t>
                      </a:r>
                    </a:p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400"/>
                        </a:spcAft>
                      </a:pPr>
                      <a:r>
                        <a:rPr lang="en-US" sz="85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 </a:t>
                      </a:r>
                    </a:p>
                  </a:txBody>
                  <a:tcPr marL="36195" marR="36195" marT="36195" marB="3619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r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5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£4.00</a:t>
                      </a:r>
                    </a:p>
                  </a:txBody>
                  <a:tcPr marL="36195" marR="36195" marT="36195" marB="3619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92372992"/>
                  </a:ext>
                </a:extLst>
              </a:tr>
              <a:tr h="461074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kern="1400">
                          <a:ln>
                            <a:noFill/>
                          </a:ln>
                          <a:solidFill>
                            <a:srgbClr val="330066"/>
                          </a:solidFill>
                          <a:effectLst/>
                          <a:latin typeface="Tw Cen MT" panose="020B0602020104020603" pitchFamily="34" charset="0"/>
                        </a:rPr>
                        <a:t>Onion pilau</a:t>
                      </a:r>
                    </a:p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400"/>
                        </a:spcAft>
                      </a:pPr>
                      <a:r>
                        <a:rPr lang="en-US" sz="85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 </a:t>
                      </a:r>
                    </a:p>
                  </a:txBody>
                  <a:tcPr marL="36195" marR="36195" marT="36195" marB="3619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r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5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£4.00</a:t>
                      </a:r>
                    </a:p>
                  </a:txBody>
                  <a:tcPr marL="36195" marR="36195" marT="36195" marB="3619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81003062"/>
                  </a:ext>
                </a:extLst>
              </a:tr>
              <a:tr h="461074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kern="1400">
                          <a:ln>
                            <a:noFill/>
                          </a:ln>
                          <a:solidFill>
                            <a:srgbClr val="330066"/>
                          </a:solidFill>
                          <a:effectLst/>
                          <a:latin typeface="Tw Cen MT" panose="020B0602020104020603" pitchFamily="34" charset="0"/>
                        </a:rPr>
                        <a:t>Plain pilau</a:t>
                      </a:r>
                    </a:p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400"/>
                        </a:spcAft>
                      </a:pPr>
                      <a:r>
                        <a:rPr lang="en-US" sz="85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 </a:t>
                      </a:r>
                    </a:p>
                  </a:txBody>
                  <a:tcPr marL="36195" marR="36195" marT="36195" marB="3619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r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5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£4.00</a:t>
                      </a:r>
                    </a:p>
                  </a:txBody>
                  <a:tcPr marL="36195" marR="36195" marT="36195" marB="3619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67135516"/>
                  </a:ext>
                </a:extLst>
              </a:tr>
              <a:tr h="461074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kern="1400">
                          <a:ln>
                            <a:noFill/>
                          </a:ln>
                          <a:solidFill>
                            <a:srgbClr val="330066"/>
                          </a:solidFill>
                          <a:effectLst/>
                          <a:latin typeface="Tw Cen MT" panose="020B0602020104020603" pitchFamily="34" charset="0"/>
                        </a:rPr>
                        <a:t>Coconut Pilau</a:t>
                      </a:r>
                    </a:p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400"/>
                        </a:spcAft>
                      </a:pPr>
                      <a:r>
                        <a:rPr lang="en-US" sz="85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 </a:t>
                      </a:r>
                    </a:p>
                  </a:txBody>
                  <a:tcPr marL="36195" marR="36195" marT="36195" marB="3619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r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5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£4.00</a:t>
                      </a:r>
                    </a:p>
                  </a:txBody>
                  <a:tcPr marL="36195" marR="36195" marT="36195" marB="3619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66264154"/>
                  </a:ext>
                </a:extLst>
              </a:tr>
            </a:tbl>
          </a:graphicData>
        </a:graphic>
      </p:graphicFrame>
      <p:sp>
        <p:nvSpPr>
          <p:cNvPr id="9" name="Control 7">
            <a:extLst>
              <a:ext uri="{FF2B5EF4-FFF2-40B4-BE49-F238E27FC236}">
                <a16:creationId xmlns:a16="http://schemas.microsoft.com/office/drawing/2014/main" id="{4119D393-E7F6-650B-2D19-ED78183A6112}"/>
              </a:ext>
            </a:extLst>
          </p:cNvPr>
          <p:cNvSpPr>
            <a:spLocks noChangeArrowheads="1" noChangeShapeType="1"/>
          </p:cNvSpPr>
          <p:nvPr/>
        </p:nvSpPr>
        <p:spPr bwMode="auto">
          <a:xfrm>
            <a:off x="2282634" y="9172417"/>
            <a:ext cx="2124075" cy="1844675"/>
          </a:xfrm>
          <a:prstGeom prst="rect">
            <a:avLst/>
          </a:prstGeom>
          <a:noFill/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in">
                <a:noFill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" name="Text Box 8">
            <a:extLst>
              <a:ext uri="{FF2B5EF4-FFF2-40B4-BE49-F238E27FC236}">
                <a16:creationId xmlns:a16="http://schemas.microsoft.com/office/drawing/2014/main" id="{33A07A32-C93B-8FA8-1298-72F5E3978E82}"/>
              </a:ext>
            </a:extLst>
          </p:cNvPr>
          <p:cNvSpPr txBox="1">
            <a:spLocks noChangeArrowheads="1" noChangeShapeType="1"/>
          </p:cNvSpPr>
          <p:nvPr/>
        </p:nvSpPr>
        <p:spPr bwMode="auto">
          <a:xfrm>
            <a:off x="3545840" y="306388"/>
            <a:ext cx="3008313" cy="633412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0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vert="horz" wrap="square" lIns="36195" tIns="36195" rIns="36195" bIns="36195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rgbClr val="330066"/>
                </a:solidFill>
                <a:effectLst/>
                <a:latin typeface="Tw Cen MT" panose="020B0602020104020603" pitchFamily="34" charset="0"/>
              </a:rPr>
              <a:t>Main courses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Tw Cen MT" panose="020B0602020104020603" pitchFamily="34" charset="0"/>
              </a:rPr>
              <a:t>Main courses are available in Chicken, lamb, Vegetarian and Prawns.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5AEB0976-9F96-60A8-EFCF-F3359DB7E73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89467705"/>
              </p:ext>
            </p:extLst>
          </p:nvPr>
        </p:nvGraphicFramePr>
        <p:xfrm>
          <a:off x="3545840" y="709419"/>
          <a:ext cx="3007868" cy="3350390"/>
        </p:xfrm>
        <a:graphic>
          <a:graphicData uri="http://schemas.openxmlformats.org/drawingml/2006/table">
            <a:tbl>
              <a:tblPr/>
              <a:tblGrid>
                <a:gridCol w="2631705">
                  <a:extLst>
                    <a:ext uri="{9D8B030D-6E8A-4147-A177-3AD203B41FA5}">
                      <a16:colId xmlns:a16="http://schemas.microsoft.com/office/drawing/2014/main" val="933944571"/>
                    </a:ext>
                  </a:extLst>
                </a:gridCol>
                <a:gridCol w="376163">
                  <a:extLst>
                    <a:ext uri="{9D8B030D-6E8A-4147-A177-3AD203B41FA5}">
                      <a16:colId xmlns:a16="http://schemas.microsoft.com/office/drawing/2014/main" val="547415696"/>
                    </a:ext>
                  </a:extLst>
                </a:gridCol>
              </a:tblGrid>
              <a:tr h="461074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kern="1400">
                          <a:ln>
                            <a:noFill/>
                          </a:ln>
                          <a:solidFill>
                            <a:srgbClr val="330066"/>
                          </a:solidFill>
                          <a:effectLst/>
                          <a:latin typeface="Tw Cen MT" panose="020B0602020104020603" pitchFamily="34" charset="0"/>
                        </a:rPr>
                        <a:t>Madras</a:t>
                      </a:r>
                    </a:p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kern="1400">
                          <a:ln>
                            <a:noFill/>
                          </a:ln>
                          <a:solidFill>
                            <a:srgbClr val="330066"/>
                          </a:solidFill>
                          <a:effectLst/>
                          <a:latin typeface="Tw Cen MT" panose="020B0602020104020603" pitchFamily="34" charset="0"/>
                        </a:rPr>
                        <a:t>Hot spices, with a strong hint of garlic.</a:t>
                      </a:r>
                    </a:p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kern="1400">
                          <a:ln>
                            <a:noFill/>
                          </a:ln>
                          <a:solidFill>
                            <a:srgbClr val="330066"/>
                          </a:solidFill>
                          <a:effectLst/>
                          <a:latin typeface="Tw Cen MT" panose="020B0602020104020603" pitchFamily="34" charset="0"/>
                        </a:rPr>
                        <a:t>ger a</a:t>
                      </a:r>
                    </a:p>
                  </a:txBody>
                  <a:tcPr marL="36195" marR="36195" marT="36195" marB="3619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r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5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£ 7.95</a:t>
                      </a:r>
                    </a:p>
                  </a:txBody>
                  <a:tcPr marL="36195" marR="36195" marT="36195" marB="3619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72634639"/>
                  </a:ext>
                </a:extLst>
              </a:tr>
              <a:tr h="461074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kern="1400">
                          <a:ln>
                            <a:noFill/>
                          </a:ln>
                          <a:solidFill>
                            <a:srgbClr val="330066"/>
                          </a:solidFill>
                          <a:effectLst/>
                          <a:latin typeface="Tw Cen MT" panose="020B0602020104020603" pitchFamily="34" charset="0"/>
                        </a:rPr>
                        <a:t>Bhuna</a:t>
                      </a:r>
                    </a:p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400"/>
                        </a:spcAft>
                      </a:pPr>
                      <a:r>
                        <a:rPr lang="en-GB" sz="85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Dry texture as a result of slow cooking.</a:t>
                      </a:r>
                    </a:p>
                  </a:txBody>
                  <a:tcPr marL="36195" marR="36195" marT="36195" marB="3619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r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5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£7,95</a:t>
                      </a:r>
                    </a:p>
                  </a:txBody>
                  <a:tcPr marL="36195" marR="36195" marT="36195" marB="3619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73038689"/>
                  </a:ext>
                </a:extLst>
              </a:tr>
              <a:tr h="461074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kern="1400">
                          <a:ln>
                            <a:noFill/>
                          </a:ln>
                          <a:solidFill>
                            <a:srgbClr val="330066"/>
                          </a:solidFill>
                          <a:effectLst/>
                          <a:latin typeface="Tw Cen MT" panose="020B0602020104020603" pitchFamily="34" charset="0"/>
                        </a:rPr>
                        <a:t>Rogan Josh</a:t>
                      </a:r>
                    </a:p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kern="1400">
                          <a:ln>
                            <a:noFill/>
                          </a:ln>
                          <a:solidFill>
                            <a:srgbClr val="330066"/>
                          </a:solidFill>
                          <a:effectLst/>
                          <a:latin typeface="Tw Cen MT" panose="020B0602020104020603" pitchFamily="34" charset="0"/>
                        </a:rPr>
                        <a:t>Mild to medium strength cooked with a topping of tomatoes</a:t>
                      </a:r>
                    </a:p>
                  </a:txBody>
                  <a:tcPr marL="36195" marR="36195" marT="36195" marB="3619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r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5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£7.95</a:t>
                      </a:r>
                    </a:p>
                  </a:txBody>
                  <a:tcPr marL="36195" marR="36195" marT="36195" marB="3619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59723862"/>
                  </a:ext>
                </a:extLst>
              </a:tr>
              <a:tr h="461074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kern="1400">
                          <a:ln>
                            <a:noFill/>
                          </a:ln>
                          <a:solidFill>
                            <a:srgbClr val="330066"/>
                          </a:solidFill>
                          <a:effectLst/>
                          <a:latin typeface="Tw Cen MT" panose="020B0602020104020603" pitchFamily="34" charset="0"/>
                        </a:rPr>
                        <a:t>Balti</a:t>
                      </a:r>
                    </a:p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400"/>
                        </a:spcAft>
                      </a:pPr>
                      <a:r>
                        <a:rPr lang="en-GB" sz="85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Traditional favourite with garlic and coriander</a:t>
                      </a:r>
                    </a:p>
                  </a:txBody>
                  <a:tcPr marL="36195" marR="36195" marT="36195" marB="3619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r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5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£7.95</a:t>
                      </a:r>
                    </a:p>
                  </a:txBody>
                  <a:tcPr marL="36195" marR="36195" marT="36195" marB="3619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61057291"/>
                  </a:ext>
                </a:extLst>
              </a:tr>
              <a:tr h="461074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kern="1400">
                          <a:ln>
                            <a:noFill/>
                          </a:ln>
                          <a:solidFill>
                            <a:srgbClr val="330066"/>
                          </a:solidFill>
                          <a:effectLst/>
                          <a:latin typeface="Tw Cen MT" panose="020B0602020104020603" pitchFamily="34" charset="0"/>
                        </a:rPr>
                        <a:t>Jalfrezi</a:t>
                      </a:r>
                    </a:p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kern="1400">
                          <a:ln>
                            <a:noFill/>
                          </a:ln>
                          <a:solidFill>
                            <a:srgbClr val="330066"/>
                          </a:solidFill>
                          <a:effectLst/>
                          <a:latin typeface="Tw Cen MT" panose="020B0602020104020603" pitchFamily="34" charset="0"/>
                        </a:rPr>
                        <a:t>Hot spices with peppers onions and chilli</a:t>
                      </a:r>
                    </a:p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kern="1400">
                          <a:ln>
                            <a:noFill/>
                          </a:ln>
                          <a:solidFill>
                            <a:srgbClr val="330066"/>
                          </a:solidFill>
                          <a:effectLst/>
                          <a:latin typeface="Tw Cen MT" panose="020B0602020104020603" pitchFamily="34" charset="0"/>
                        </a:rPr>
                        <a:t> </a:t>
                      </a:r>
                    </a:p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400"/>
                        </a:spcAft>
                      </a:pPr>
                      <a:r>
                        <a:rPr lang="en-GB" sz="85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A brief description of the dish.</a:t>
                      </a:r>
                    </a:p>
                  </a:txBody>
                  <a:tcPr marL="36195" marR="36195" marT="36195" marB="3619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r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5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£7.95</a:t>
                      </a:r>
                    </a:p>
                  </a:txBody>
                  <a:tcPr marL="36195" marR="36195" marT="36195" marB="3619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584195"/>
                  </a:ext>
                </a:extLst>
              </a:tr>
              <a:tr h="461074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kern="1400">
                          <a:ln>
                            <a:noFill/>
                          </a:ln>
                          <a:solidFill>
                            <a:srgbClr val="330066"/>
                          </a:solidFill>
                          <a:effectLst/>
                          <a:latin typeface="Tw Cen MT" panose="020B0602020104020603" pitchFamily="34" charset="0"/>
                        </a:rPr>
                        <a:t>Masala</a:t>
                      </a:r>
                    </a:p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400"/>
                        </a:spcAft>
                      </a:pPr>
                      <a:r>
                        <a:rPr lang="en-GB" sz="85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Cooked with cream yoghurt and mixed spices</a:t>
                      </a:r>
                    </a:p>
                  </a:txBody>
                  <a:tcPr marL="36195" marR="36195" marT="36195" marB="3619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r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5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£8.95</a:t>
                      </a:r>
                    </a:p>
                  </a:txBody>
                  <a:tcPr marL="36195" marR="36195" marT="36195" marB="3619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73226971"/>
                  </a:ext>
                </a:extLst>
              </a:tr>
            </a:tbl>
          </a:graphicData>
        </a:graphic>
      </p:graphicFrame>
      <p:sp>
        <p:nvSpPr>
          <p:cNvPr id="12" name="Control 9">
            <a:extLst>
              <a:ext uri="{FF2B5EF4-FFF2-40B4-BE49-F238E27FC236}">
                <a16:creationId xmlns:a16="http://schemas.microsoft.com/office/drawing/2014/main" id="{3100F6AC-1FE3-4295-D96D-B55648773B77}"/>
              </a:ext>
            </a:extLst>
          </p:cNvPr>
          <p:cNvSpPr>
            <a:spLocks noChangeArrowheads="1" noChangeShapeType="1"/>
          </p:cNvSpPr>
          <p:nvPr/>
        </p:nvSpPr>
        <p:spPr bwMode="auto">
          <a:xfrm>
            <a:off x="7102412" y="1799620"/>
            <a:ext cx="3008313" cy="2767013"/>
          </a:xfrm>
          <a:prstGeom prst="rect">
            <a:avLst/>
          </a:prstGeom>
          <a:noFill/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in">
                <a:noFill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5" name="Text Box 11">
            <a:extLst>
              <a:ext uri="{FF2B5EF4-FFF2-40B4-BE49-F238E27FC236}">
                <a16:creationId xmlns:a16="http://schemas.microsoft.com/office/drawing/2014/main" id="{8FFB00A1-FF77-4627-114A-FCE52F1BBD5F}"/>
              </a:ext>
            </a:extLst>
          </p:cNvPr>
          <p:cNvSpPr txBox="1">
            <a:spLocks noChangeArrowheads="1" noChangeShapeType="1"/>
          </p:cNvSpPr>
          <p:nvPr/>
        </p:nvSpPr>
        <p:spPr bwMode="auto">
          <a:xfrm>
            <a:off x="3556000" y="4210622"/>
            <a:ext cx="3008313" cy="62865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0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vert="horz" wrap="square" lIns="36195" tIns="36195" rIns="36195" bIns="36195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rgbClr val="330066"/>
                </a:solidFill>
                <a:effectLst/>
                <a:latin typeface="Tw Cen MT" panose="020B0602020104020603" pitchFamily="34" charset="0"/>
              </a:rPr>
              <a:t>Naan breads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Tw Cen MT" panose="020B0602020104020603" pitchFamily="34" charset="0"/>
              </a:rPr>
              <a:t>Punjabi style bread to accompany your main course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16" name="Table 15">
            <a:extLst>
              <a:ext uri="{FF2B5EF4-FFF2-40B4-BE49-F238E27FC236}">
                <a16:creationId xmlns:a16="http://schemas.microsoft.com/office/drawing/2014/main" id="{2BF73753-DB1B-10B5-5AB4-0C91DFA7B9D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5082282"/>
              </p:ext>
            </p:extLst>
          </p:nvPr>
        </p:nvGraphicFramePr>
        <p:xfrm>
          <a:off x="3556000" y="4552630"/>
          <a:ext cx="3011677" cy="2305370"/>
        </p:xfrm>
        <a:graphic>
          <a:graphicData uri="http://schemas.openxmlformats.org/drawingml/2006/table">
            <a:tbl>
              <a:tblPr/>
              <a:tblGrid>
                <a:gridCol w="2635043">
                  <a:extLst>
                    <a:ext uri="{9D8B030D-6E8A-4147-A177-3AD203B41FA5}">
                      <a16:colId xmlns:a16="http://schemas.microsoft.com/office/drawing/2014/main" val="4264440375"/>
                    </a:ext>
                  </a:extLst>
                </a:gridCol>
                <a:gridCol w="376634">
                  <a:extLst>
                    <a:ext uri="{9D8B030D-6E8A-4147-A177-3AD203B41FA5}">
                      <a16:colId xmlns:a16="http://schemas.microsoft.com/office/drawing/2014/main" val="250561090"/>
                    </a:ext>
                  </a:extLst>
                </a:gridCol>
              </a:tblGrid>
              <a:tr h="461074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kern="1400">
                          <a:ln>
                            <a:noFill/>
                          </a:ln>
                          <a:solidFill>
                            <a:srgbClr val="330066"/>
                          </a:solidFill>
                          <a:effectLst/>
                          <a:latin typeface="Tw Cen MT" panose="020B0602020104020603" pitchFamily="34" charset="0"/>
                        </a:rPr>
                        <a:t>Plain naan</a:t>
                      </a:r>
                    </a:p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400"/>
                        </a:spcAft>
                      </a:pPr>
                      <a:r>
                        <a:rPr lang="en-US" sz="85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 </a:t>
                      </a:r>
                    </a:p>
                  </a:txBody>
                  <a:tcPr marL="36195" marR="36195" marT="36195" marB="3619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r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5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£4.20</a:t>
                      </a:r>
                    </a:p>
                  </a:txBody>
                  <a:tcPr marL="36195" marR="36195" marT="36195" marB="3619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84352691"/>
                  </a:ext>
                </a:extLst>
              </a:tr>
              <a:tr h="461074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kern="1400">
                          <a:ln>
                            <a:noFill/>
                          </a:ln>
                          <a:solidFill>
                            <a:srgbClr val="330066"/>
                          </a:solidFill>
                          <a:effectLst/>
                          <a:latin typeface="Tw Cen MT" panose="020B0602020104020603" pitchFamily="34" charset="0"/>
                        </a:rPr>
                        <a:t>Garlic Naan</a:t>
                      </a:r>
                    </a:p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400"/>
                        </a:spcAft>
                      </a:pPr>
                      <a:r>
                        <a:rPr lang="en-US" sz="85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 </a:t>
                      </a:r>
                    </a:p>
                  </a:txBody>
                  <a:tcPr marL="36195" marR="36195" marT="36195" marB="3619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r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5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£4.50</a:t>
                      </a:r>
                    </a:p>
                  </a:txBody>
                  <a:tcPr marL="36195" marR="36195" marT="36195" marB="3619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1326335"/>
                  </a:ext>
                </a:extLst>
              </a:tr>
              <a:tr h="461074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kern="1400">
                          <a:ln>
                            <a:noFill/>
                          </a:ln>
                          <a:solidFill>
                            <a:srgbClr val="330066"/>
                          </a:solidFill>
                          <a:effectLst/>
                          <a:latin typeface="Tw Cen MT" panose="020B0602020104020603" pitchFamily="34" charset="0"/>
                        </a:rPr>
                        <a:t>Keema Naan</a:t>
                      </a:r>
                    </a:p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400"/>
                        </a:spcAft>
                      </a:pPr>
                      <a:r>
                        <a:rPr lang="en-US" sz="85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 </a:t>
                      </a:r>
                    </a:p>
                  </a:txBody>
                  <a:tcPr marL="36195" marR="36195" marT="36195" marB="3619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r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5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£4.50</a:t>
                      </a:r>
                    </a:p>
                  </a:txBody>
                  <a:tcPr marL="36195" marR="36195" marT="36195" marB="3619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5709728"/>
                  </a:ext>
                </a:extLst>
              </a:tr>
              <a:tr h="461074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kern="1400">
                          <a:ln>
                            <a:noFill/>
                          </a:ln>
                          <a:solidFill>
                            <a:srgbClr val="330066"/>
                          </a:solidFill>
                          <a:effectLst/>
                          <a:latin typeface="Tw Cen MT" panose="020B0602020104020603" pitchFamily="34" charset="0"/>
                        </a:rPr>
                        <a:t>Peshwari Naan</a:t>
                      </a:r>
                    </a:p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400"/>
                        </a:spcAft>
                      </a:pPr>
                      <a:r>
                        <a:rPr lang="en-US" sz="85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 </a:t>
                      </a:r>
                    </a:p>
                  </a:txBody>
                  <a:tcPr marL="36195" marR="36195" marT="36195" marB="3619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r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5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£4.50</a:t>
                      </a:r>
                    </a:p>
                  </a:txBody>
                  <a:tcPr marL="36195" marR="36195" marT="36195" marB="3619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69496773"/>
                  </a:ext>
                </a:extLst>
              </a:tr>
              <a:tr h="461074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kern="1400">
                          <a:ln>
                            <a:noFill/>
                          </a:ln>
                          <a:solidFill>
                            <a:srgbClr val="330066"/>
                          </a:solidFill>
                          <a:effectLst/>
                          <a:latin typeface="Tw Cen MT" panose="020B0602020104020603" pitchFamily="34" charset="0"/>
                        </a:rPr>
                        <a:t>Tikka Naan</a:t>
                      </a:r>
                    </a:p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400"/>
                        </a:spcAft>
                      </a:pPr>
                      <a:r>
                        <a:rPr lang="en-US" sz="85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 </a:t>
                      </a:r>
                    </a:p>
                  </a:txBody>
                  <a:tcPr marL="36195" marR="36195" marT="36195" marB="3619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r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5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£4.50</a:t>
                      </a:r>
                    </a:p>
                  </a:txBody>
                  <a:tcPr marL="36195" marR="36195" marT="36195" marB="3619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03061921"/>
                  </a:ext>
                </a:extLst>
              </a:tr>
            </a:tbl>
          </a:graphicData>
        </a:graphic>
      </p:graphicFrame>
      <p:sp>
        <p:nvSpPr>
          <p:cNvPr id="17" name="Control 12">
            <a:extLst>
              <a:ext uri="{FF2B5EF4-FFF2-40B4-BE49-F238E27FC236}">
                <a16:creationId xmlns:a16="http://schemas.microsoft.com/office/drawing/2014/main" id="{F44D4301-250A-7C3F-894C-BD9CB4A59ACF}"/>
              </a:ext>
            </a:extLst>
          </p:cNvPr>
          <p:cNvSpPr>
            <a:spLocks noChangeArrowheads="1" noChangeShapeType="1"/>
          </p:cNvSpPr>
          <p:nvPr/>
        </p:nvSpPr>
        <p:spPr bwMode="auto">
          <a:xfrm>
            <a:off x="7111301" y="9568496"/>
            <a:ext cx="3011488" cy="2305050"/>
          </a:xfrm>
          <a:prstGeom prst="rect">
            <a:avLst/>
          </a:prstGeom>
          <a:noFill/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in">
                <a:noFill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8" name="Text Box 13">
            <a:extLst>
              <a:ext uri="{FF2B5EF4-FFF2-40B4-BE49-F238E27FC236}">
                <a16:creationId xmlns:a16="http://schemas.microsoft.com/office/drawing/2014/main" id="{6BDFA743-4AAC-5E1F-A672-7F5B71744A56}"/>
              </a:ext>
            </a:extLst>
          </p:cNvPr>
          <p:cNvSpPr txBox="1">
            <a:spLocks noChangeArrowheads="1" noChangeShapeType="1"/>
          </p:cNvSpPr>
          <p:nvPr/>
        </p:nvSpPr>
        <p:spPr bwMode="auto">
          <a:xfrm>
            <a:off x="8070787" y="306388"/>
            <a:ext cx="2039938" cy="8255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0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vert="horz" wrap="square" lIns="36195" tIns="36195" rIns="36195" bIns="36195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rgbClr val="330066"/>
                </a:solidFill>
                <a:effectLst/>
                <a:latin typeface="Tw Cen MT" panose="020B0602020104020603" pitchFamily="34" charset="0"/>
              </a:rPr>
              <a:t>Wine menu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Tw Cen MT" panose="020B0602020104020603" pitchFamily="34" charset="0"/>
              </a:rPr>
              <a:t>Describe the items in this category or what is included with these dishes. In this category, you may want to list your main course items.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19" name="Table 18">
            <a:extLst>
              <a:ext uri="{FF2B5EF4-FFF2-40B4-BE49-F238E27FC236}">
                <a16:creationId xmlns:a16="http://schemas.microsoft.com/office/drawing/2014/main" id="{FFD154AE-A37F-BF4C-B87D-FD47FF985BE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930230"/>
              </p:ext>
            </p:extLst>
          </p:nvPr>
        </p:nvGraphicFramePr>
        <p:xfrm>
          <a:off x="8262980" y="939800"/>
          <a:ext cx="1548045" cy="3449637"/>
        </p:xfrm>
        <a:graphic>
          <a:graphicData uri="http://schemas.openxmlformats.org/drawingml/2006/table">
            <a:tbl>
              <a:tblPr/>
              <a:tblGrid>
                <a:gridCol w="1242924">
                  <a:extLst>
                    <a:ext uri="{9D8B030D-6E8A-4147-A177-3AD203B41FA5}">
                      <a16:colId xmlns:a16="http://schemas.microsoft.com/office/drawing/2014/main" val="1925488274"/>
                    </a:ext>
                  </a:extLst>
                </a:gridCol>
                <a:gridCol w="305121">
                  <a:extLst>
                    <a:ext uri="{9D8B030D-6E8A-4147-A177-3AD203B41FA5}">
                      <a16:colId xmlns:a16="http://schemas.microsoft.com/office/drawing/2014/main" val="3169827980"/>
                    </a:ext>
                  </a:extLst>
                </a:gridCol>
              </a:tblGrid>
              <a:tr h="379768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400"/>
                        </a:spcAft>
                      </a:pPr>
                      <a:r>
                        <a:rPr lang="en-US" sz="70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 </a:t>
                      </a:r>
                    </a:p>
                  </a:txBody>
                  <a:tcPr marL="29812" marR="29812" marT="29812" marB="29812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r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70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 </a:t>
                      </a:r>
                    </a:p>
                  </a:txBody>
                  <a:tcPr marL="29812" marR="29812" marT="29812" marB="29812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58676776"/>
                  </a:ext>
                </a:extLst>
              </a:tr>
              <a:tr h="327047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kern="1400">
                          <a:ln>
                            <a:noFill/>
                          </a:ln>
                          <a:solidFill>
                            <a:srgbClr val="330066"/>
                          </a:solidFill>
                          <a:effectLst/>
                          <a:latin typeface="Tw Cen MT" panose="020B0602020104020603" pitchFamily="34" charset="0"/>
                        </a:rPr>
                        <a:t> </a:t>
                      </a:r>
                    </a:p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400"/>
                        </a:spcAft>
                      </a:pPr>
                      <a:r>
                        <a:rPr lang="en-US" sz="70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 </a:t>
                      </a:r>
                    </a:p>
                  </a:txBody>
                  <a:tcPr marL="29812" marR="29812" marT="29812" marB="29812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r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70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 </a:t>
                      </a:r>
                    </a:p>
                  </a:txBody>
                  <a:tcPr marL="29812" marR="29812" marT="29812" marB="29812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46988457"/>
                  </a:ext>
                </a:extLst>
              </a:tr>
              <a:tr h="379768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kern="1400">
                          <a:ln>
                            <a:noFill/>
                          </a:ln>
                          <a:solidFill>
                            <a:srgbClr val="330066"/>
                          </a:solidFill>
                          <a:effectLst/>
                          <a:latin typeface="Tw Cen MT" panose="020B0602020104020603" pitchFamily="34" charset="0"/>
                        </a:rPr>
                        <a:t>Sauvignon Blanc</a:t>
                      </a:r>
                    </a:p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400"/>
                        </a:spcAft>
                      </a:pPr>
                      <a:r>
                        <a:rPr lang="en-US" sz="70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 </a:t>
                      </a:r>
                    </a:p>
                  </a:txBody>
                  <a:tcPr marL="29812" marR="29812" marT="29812" marB="29812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r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70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£11.</a:t>
                      </a:r>
                      <a:r>
                        <a:rPr lang="en-US" sz="50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95</a:t>
                      </a:r>
                      <a:endParaRPr lang="en-US" sz="7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w Cen MT" panose="020B0602020104020603" pitchFamily="34" charset="0"/>
                      </a:endParaRPr>
                    </a:p>
                  </a:txBody>
                  <a:tcPr marL="29812" marR="29812" marT="29812" marB="29812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46910769"/>
                  </a:ext>
                </a:extLst>
              </a:tr>
              <a:tr h="1054866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kern="1400">
                          <a:ln>
                            <a:noFill/>
                          </a:ln>
                          <a:solidFill>
                            <a:srgbClr val="330066"/>
                          </a:solidFill>
                          <a:effectLst/>
                          <a:latin typeface="Tw Cen MT" panose="020B0602020104020603" pitchFamily="34" charset="0"/>
                        </a:rPr>
                        <a:t>Cabernet Sauvignon</a:t>
                      </a:r>
                    </a:p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400"/>
                        </a:spcAft>
                      </a:pPr>
                      <a:r>
                        <a:rPr lang="en-US" sz="70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 </a:t>
                      </a:r>
                    </a:p>
                  </a:txBody>
                  <a:tcPr marL="29812" marR="29812" marT="29812" marB="29812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r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70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£</a:t>
                      </a:r>
                      <a:r>
                        <a:rPr lang="en-US" sz="60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11.95</a:t>
                      </a:r>
                      <a:endParaRPr lang="en-US" sz="7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w Cen MT" panose="020B0602020104020603" pitchFamily="34" charset="0"/>
                      </a:endParaRPr>
                    </a:p>
                  </a:txBody>
                  <a:tcPr marL="29812" marR="29812" marT="29812" marB="29812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0565070"/>
                  </a:ext>
                </a:extLst>
              </a:tr>
              <a:tr h="327047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kern="1400">
                          <a:ln>
                            <a:noFill/>
                          </a:ln>
                          <a:solidFill>
                            <a:srgbClr val="330066"/>
                          </a:solidFill>
                          <a:effectLst/>
                          <a:latin typeface="Tw Cen MT" panose="020B0602020104020603" pitchFamily="34" charset="0"/>
                        </a:rPr>
                        <a:t>Item</a:t>
                      </a:r>
                    </a:p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400"/>
                        </a:spcAft>
                      </a:pPr>
                      <a:r>
                        <a:rPr lang="en-GB" sz="70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A brief description of the dish.</a:t>
                      </a:r>
                    </a:p>
                  </a:txBody>
                  <a:tcPr marL="29812" marR="29812" marT="29812" marB="29812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r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70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 </a:t>
                      </a:r>
                    </a:p>
                  </a:txBody>
                  <a:tcPr marL="29812" marR="29812" marT="29812" marB="29812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07648317"/>
                  </a:ext>
                </a:extLst>
              </a:tr>
              <a:tr h="327047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kern="1400">
                          <a:ln>
                            <a:noFill/>
                          </a:ln>
                          <a:solidFill>
                            <a:srgbClr val="330066"/>
                          </a:solidFill>
                          <a:effectLst/>
                          <a:latin typeface="Tw Cen MT" panose="020B0602020104020603" pitchFamily="34" charset="0"/>
                        </a:rPr>
                        <a:t>Item</a:t>
                      </a:r>
                    </a:p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400"/>
                        </a:spcAft>
                      </a:pPr>
                      <a:r>
                        <a:rPr lang="en-GB" sz="70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A brief description of the dish.</a:t>
                      </a:r>
                    </a:p>
                  </a:txBody>
                  <a:tcPr marL="29812" marR="29812" marT="29812" marB="29812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r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70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0.00</a:t>
                      </a:r>
                    </a:p>
                  </a:txBody>
                  <a:tcPr marL="29812" marR="29812" marT="29812" marB="29812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97087421"/>
                  </a:ext>
                </a:extLst>
              </a:tr>
              <a:tr h="327047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kern="1400">
                          <a:ln>
                            <a:noFill/>
                          </a:ln>
                          <a:solidFill>
                            <a:srgbClr val="330066"/>
                          </a:solidFill>
                          <a:effectLst/>
                          <a:latin typeface="Tw Cen MT" panose="020B0602020104020603" pitchFamily="34" charset="0"/>
                        </a:rPr>
                        <a:t>Item</a:t>
                      </a:r>
                    </a:p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400"/>
                        </a:spcAft>
                      </a:pPr>
                      <a:r>
                        <a:rPr lang="en-GB" sz="70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A brief description of the dish.</a:t>
                      </a:r>
                    </a:p>
                  </a:txBody>
                  <a:tcPr marL="29812" marR="29812" marT="29812" marB="29812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r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70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0.00</a:t>
                      </a:r>
                    </a:p>
                  </a:txBody>
                  <a:tcPr marL="29812" marR="29812" marT="29812" marB="29812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83055849"/>
                  </a:ext>
                </a:extLst>
              </a:tr>
              <a:tr h="327047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kern="1400">
                          <a:ln>
                            <a:noFill/>
                          </a:ln>
                          <a:solidFill>
                            <a:srgbClr val="330066"/>
                          </a:solidFill>
                          <a:effectLst/>
                          <a:latin typeface="Tw Cen MT" panose="020B0602020104020603" pitchFamily="34" charset="0"/>
                        </a:rPr>
                        <a:t>Item</a:t>
                      </a:r>
                    </a:p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400"/>
                        </a:spcAft>
                      </a:pPr>
                      <a:r>
                        <a:rPr lang="en-GB" sz="70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A brief description of the dish.</a:t>
                      </a:r>
                    </a:p>
                  </a:txBody>
                  <a:tcPr marL="29812" marR="29812" marT="29812" marB="29812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r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70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0.00</a:t>
                      </a:r>
                    </a:p>
                  </a:txBody>
                  <a:tcPr marL="29812" marR="29812" marT="29812" marB="29812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23045460"/>
                  </a:ext>
                </a:extLst>
              </a:tr>
            </a:tbl>
          </a:graphicData>
        </a:graphic>
      </p:graphicFrame>
      <p:sp>
        <p:nvSpPr>
          <p:cNvPr id="20" name="Control 14">
            <a:extLst>
              <a:ext uri="{FF2B5EF4-FFF2-40B4-BE49-F238E27FC236}">
                <a16:creationId xmlns:a16="http://schemas.microsoft.com/office/drawing/2014/main" id="{77539261-DAD3-8A0D-39F3-8915DBA7EB38}"/>
              </a:ext>
            </a:extLst>
          </p:cNvPr>
          <p:cNvSpPr>
            <a:spLocks noChangeArrowheads="1" noChangeShapeType="1"/>
          </p:cNvSpPr>
          <p:nvPr/>
        </p:nvSpPr>
        <p:spPr bwMode="auto">
          <a:xfrm>
            <a:off x="15250478" y="2414588"/>
            <a:ext cx="1879600" cy="2774950"/>
          </a:xfrm>
          <a:prstGeom prst="rect">
            <a:avLst/>
          </a:prstGeom>
          <a:noFill/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in">
                <a:noFill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1" name="Text Box 15">
            <a:extLst>
              <a:ext uri="{FF2B5EF4-FFF2-40B4-BE49-F238E27FC236}">
                <a16:creationId xmlns:a16="http://schemas.microsoft.com/office/drawing/2014/main" id="{7C9D44B3-0650-6ABA-060A-26E2208D377F}"/>
              </a:ext>
            </a:extLst>
          </p:cNvPr>
          <p:cNvSpPr txBox="1">
            <a:spLocks noChangeArrowheads="1" noChangeShapeType="1"/>
          </p:cNvSpPr>
          <p:nvPr/>
        </p:nvSpPr>
        <p:spPr bwMode="auto">
          <a:xfrm>
            <a:off x="8262980" y="4623436"/>
            <a:ext cx="2039938" cy="792163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0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vert="horz" wrap="square" lIns="36195" tIns="36195" rIns="36195" bIns="36195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rgbClr val="330066"/>
                </a:solidFill>
                <a:effectLst/>
                <a:latin typeface="Tw Cen MT" panose="020B0602020104020603" pitchFamily="34" charset="0"/>
              </a:rPr>
              <a:t>Sides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Tw Cen MT" panose="020B0602020104020603" pitchFamily="34" charset="0"/>
              </a:rPr>
              <a:t>Vegetable sides 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22" name="Table 21">
            <a:extLst>
              <a:ext uri="{FF2B5EF4-FFF2-40B4-BE49-F238E27FC236}">
                <a16:creationId xmlns:a16="http://schemas.microsoft.com/office/drawing/2014/main" id="{068C2DFE-5960-5D16-CE4D-80303928626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8630222"/>
              </p:ext>
            </p:extLst>
          </p:nvPr>
        </p:nvGraphicFramePr>
        <p:xfrm>
          <a:off x="8262980" y="5046686"/>
          <a:ext cx="2039747" cy="1733258"/>
        </p:xfrm>
        <a:graphic>
          <a:graphicData uri="http://schemas.openxmlformats.org/drawingml/2006/table">
            <a:tbl>
              <a:tblPr/>
              <a:tblGrid>
                <a:gridCol w="1668265">
                  <a:extLst>
                    <a:ext uri="{9D8B030D-6E8A-4147-A177-3AD203B41FA5}">
                      <a16:colId xmlns:a16="http://schemas.microsoft.com/office/drawing/2014/main" val="4202178177"/>
                    </a:ext>
                  </a:extLst>
                </a:gridCol>
                <a:gridCol w="371482">
                  <a:extLst>
                    <a:ext uri="{9D8B030D-6E8A-4147-A177-3AD203B41FA5}">
                      <a16:colId xmlns:a16="http://schemas.microsoft.com/office/drawing/2014/main" val="2320312494"/>
                    </a:ext>
                  </a:extLst>
                </a:gridCol>
              </a:tblGrid>
              <a:tr h="462229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kern="1400">
                          <a:ln>
                            <a:noFill/>
                          </a:ln>
                          <a:solidFill>
                            <a:srgbClr val="330066"/>
                          </a:solidFill>
                          <a:effectLst/>
                          <a:latin typeface="Tw Cen MT" panose="020B0602020104020603" pitchFamily="34" charset="0"/>
                        </a:rPr>
                        <a:t>Bombay Aloo (V)</a:t>
                      </a:r>
                    </a:p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85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Salad Potatoes stir fried in spices</a:t>
                      </a:r>
                      <a:endParaRPr lang="en-GB" sz="800" kern="140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w Cen MT" panose="020B0602020104020603" pitchFamily="34" charset="0"/>
                      </a:endParaRPr>
                    </a:p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kern="1400">
                          <a:ln>
                            <a:noFill/>
                          </a:ln>
                          <a:solidFill>
                            <a:srgbClr val="330066"/>
                          </a:solidFill>
                          <a:effectLst/>
                          <a:latin typeface="Tw Cen MT" panose="020B0602020104020603" pitchFamily="34" charset="0"/>
                        </a:rPr>
                        <a:t> </a:t>
                      </a:r>
                    </a:p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400"/>
                        </a:spcAft>
                      </a:pPr>
                      <a:r>
                        <a:rPr lang="en-GB" sz="85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 </a:t>
                      </a:r>
                    </a:p>
                  </a:txBody>
                  <a:tcPr marL="36195" marR="36195" marT="36195" marB="3619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r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5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£5.00</a:t>
                      </a:r>
                    </a:p>
                  </a:txBody>
                  <a:tcPr marL="36195" marR="36195" marT="36195" marB="3619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60556043"/>
                  </a:ext>
                </a:extLst>
              </a:tr>
              <a:tr h="462229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kern="1400">
                          <a:ln>
                            <a:noFill/>
                          </a:ln>
                          <a:solidFill>
                            <a:srgbClr val="330066"/>
                          </a:solidFill>
                          <a:effectLst/>
                          <a:latin typeface="Tw Cen MT" panose="020B0602020104020603" pitchFamily="34" charset="0"/>
                        </a:rPr>
                        <a:t>Dhal (V)</a:t>
                      </a:r>
                    </a:p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400"/>
                        </a:spcAft>
                      </a:pPr>
                      <a:r>
                        <a:rPr lang="en-US" sz="85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Lentil soup</a:t>
                      </a:r>
                    </a:p>
                  </a:txBody>
                  <a:tcPr marL="36195" marR="36195" marT="36195" marB="3619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r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5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£5.00</a:t>
                      </a:r>
                    </a:p>
                  </a:txBody>
                  <a:tcPr marL="36195" marR="36195" marT="36195" marB="3619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68276940"/>
                  </a:ext>
                </a:extLst>
              </a:tr>
              <a:tr h="462229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kern="1400">
                          <a:ln>
                            <a:noFill/>
                          </a:ln>
                          <a:solidFill>
                            <a:srgbClr val="330066"/>
                          </a:solidFill>
                          <a:effectLst/>
                          <a:latin typeface="Tw Cen MT" panose="020B0602020104020603" pitchFamily="34" charset="0"/>
                        </a:rPr>
                        <a:t>Cauli flower Bhaji (V)</a:t>
                      </a:r>
                    </a:p>
                    <a:p>
                      <a:pPr marR="0" indent="0" algn="l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400"/>
                        </a:spcAft>
                      </a:pPr>
                      <a:r>
                        <a:rPr lang="en-GB" sz="850" kern="140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Spiced cauliflower in dry sauce</a:t>
                      </a:r>
                    </a:p>
                  </a:txBody>
                  <a:tcPr marL="36195" marR="36195" marT="36195" marB="3619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r" rtl="0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5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w Cen MT" panose="020B0602020104020603" pitchFamily="34" charset="0"/>
                        </a:rPr>
                        <a:t>£5.00</a:t>
                      </a:r>
                    </a:p>
                  </a:txBody>
                  <a:tcPr marL="36195" marR="36195" marT="36195" marB="3619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0235522"/>
                  </a:ext>
                </a:extLst>
              </a:tr>
            </a:tbl>
          </a:graphicData>
        </a:graphic>
      </p:graphicFrame>
      <p:sp>
        <p:nvSpPr>
          <p:cNvPr id="23" name="Control 16">
            <a:extLst>
              <a:ext uri="{FF2B5EF4-FFF2-40B4-BE49-F238E27FC236}">
                <a16:creationId xmlns:a16="http://schemas.microsoft.com/office/drawing/2014/main" id="{0C9B8F97-2F90-5CCC-6C55-A2EF8A768ECA}"/>
              </a:ext>
            </a:extLst>
          </p:cNvPr>
          <p:cNvSpPr>
            <a:spLocks noChangeArrowheads="1" noChangeShapeType="1"/>
          </p:cNvSpPr>
          <p:nvPr/>
        </p:nvSpPr>
        <p:spPr bwMode="auto">
          <a:xfrm>
            <a:off x="15196291" y="10975059"/>
            <a:ext cx="2039938" cy="1387475"/>
          </a:xfrm>
          <a:prstGeom prst="rect">
            <a:avLst/>
          </a:prstGeom>
          <a:noFill/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in">
                <a:noFill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57984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1602B8-E1D5-F18E-DF67-CB19E5B3C9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4163721"/>
          </a:xfrm>
        </p:spPr>
        <p:txBody>
          <a:bodyPr>
            <a:normAutofit/>
          </a:bodyPr>
          <a:lstStyle/>
          <a:p>
            <a:r>
              <a:rPr lang="en-GB" dirty="0"/>
              <a:t>BIBLIOGRAPHY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sz="1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Google.co.uk. 2022.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5 star rating food - Google Search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&lt;https://www.google.co.uk/search?q=5+star+rating+food&amp;source=lnms&amp;tbm=isch&amp;sa=X&amp;ved=2ahUKEwjYsbqQn7P4AhVPa8AKHd&gt; [Accessed 17 June 2022].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744527015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29</TotalTime>
  <Words>506</Words>
  <Application>Microsoft Office PowerPoint</Application>
  <PresentationFormat>Widescreen</PresentationFormat>
  <Paragraphs>135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Arial</vt:lpstr>
      <vt:lpstr>Calibri</vt:lpstr>
      <vt:lpstr>Gill Sans MT</vt:lpstr>
      <vt:lpstr>Open Sans</vt:lpstr>
      <vt:lpstr>Tw Cen MT</vt:lpstr>
      <vt:lpstr>Gallery</vt:lpstr>
      <vt:lpstr>PowerPoint Presentation</vt:lpstr>
      <vt:lpstr>PowerPoint Presentation</vt:lpstr>
      <vt:lpstr>PowerPoint Presentation</vt:lpstr>
      <vt:lpstr>BIBLIOGRAPHY   Google.co.uk. 2022. 5 star rating food - Google Search. [online] Available at: &lt;https://www.google.co.uk/search?q=5+star+rating+food&amp;source=lnms&amp;tbm=isch&amp;sa=X&amp;ved=2ahUKEwjYsbqQn7P4AhVPa8AKHd&gt; [Accessed 17 June 2022].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Syed Ahmed</dc:creator>
  <cp:lastModifiedBy>Syed Ahmed</cp:lastModifiedBy>
  <cp:revision>9</cp:revision>
  <dcterms:created xsi:type="dcterms:W3CDTF">2022-06-17T00:46:18Z</dcterms:created>
  <dcterms:modified xsi:type="dcterms:W3CDTF">2022-06-17T01:16:15Z</dcterms:modified>
</cp:coreProperties>
</file>