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7"/>
  </p:notesMasterIdLst>
  <p:sldIdLst>
    <p:sldId id="256" r:id="rId2"/>
    <p:sldId id="257" r:id="rId3"/>
    <p:sldId id="258" r:id="rId4"/>
    <p:sldId id="259" r:id="rId5"/>
    <p:sldId id="260" r:id="rId6"/>
    <p:sldId id="261" r:id="rId7"/>
    <p:sldId id="262" r:id="rId8"/>
    <p:sldId id="281"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8" r:id="rId24"/>
    <p:sldId id="279" r:id="rId25"/>
    <p:sldId id="280" r:id="rId26"/>
  </p:sldIdLst>
  <p:sldSz cx="9144000" cy="5143500" type="screen16x9"/>
  <p:notesSz cx="6858000" cy="9144000"/>
  <p:embeddedFontLst>
    <p:embeddedFont>
      <p:font typeface="Calibri" panose="020F0502020204030204" pitchFamily="34" charset="0"/>
      <p:regular r:id="rId28"/>
      <p:bold r:id="rId29"/>
      <p:italic r:id="rId30"/>
      <p:boldItalic r:id="rId31"/>
    </p:embeddedFont>
    <p:embeddedFont>
      <p:font typeface="Nunito" pitchFamily="2" charset="0"/>
      <p:regular r:id="rId32"/>
      <p:bold r:id="rId33"/>
      <p:italic r:id="rId34"/>
      <p:boldItalic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7" roundtripDataSignature="AMtx7mjpPkYmz7d+Uz+hxOiVoih/wpXkt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4295D8F-58F2-4D3D-802C-A15F57C723F7}">
  <a:tblStyle styleId="{24295D8F-58F2-4D3D-802C-A15F57C723F7}" styleName="Table_0">
    <a:wholeTbl>
      <a:tcTxStyle b="off" i="off">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894" y="10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6.fntdata"/><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2.fntdata"/><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5.fntdata"/><Relationship Id="rId37" Type="http://customschemas.google.com/relationships/presentationmetadata" Target="meta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font" Target="fonts/font3.fntdata"/><Relationship Id="rId35" Type="http://schemas.openxmlformats.org/officeDocument/2006/relationships/font" Target="fonts/font8.fnt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3" name="Google Shape;133;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2000"/>
              <a:t>The importance of adopting a healthy habit of engaging in Physical Activity can influence the students to live a healthy life. In crafting the research proposal, how the key aspects of physical activity and the lack of which can impact a student's life specifically will be highlighted further within the context of the research framework.</a:t>
            </a:r>
            <a:endParaRPr sz="20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9" name="Google Shape;13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2000"/>
              <a:t>Active participation in physical activity can improve students’ mental health by boosting their motivation to stay fit while studying at university. This can help further to build a good habit of practising physical activity in order to stay fit and healthy in life.</a:t>
            </a:r>
            <a:endParaRPr sz="20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6" name="Google Shape;146;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2000"/>
              <a:t>The student population, including young adults, require physical activity to develop their mental, cognitive and physical growth. As stated by the definition of WHO, physical activity can include active bodily movements, even during leisure or as part of performing regular duties. The moderate and vigorous intensity of physical activity can promote health.</a:t>
            </a:r>
            <a:endParaRPr sz="20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2" name="Google Shape;152;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2000"/>
              <a:t>How the failure of physical activity can promote physical and psychological deterioration of the students can be one of the major focuses in constructing the research proposal. In writing of which, the purpose of highlighting the factors that can lead the students to practice physical activity will be fulfilled further.</a:t>
            </a:r>
            <a:endParaRPr sz="20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9" name="Google Shape;159;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2000"/>
              <a:t>In order to help the Universities adopt a curriculum which encourages the practice of physical activity by the students to highlight the significance of this proposed research? Apart from that, to help the students avoid the risks of cardiovascular failure, obesity and mental depression, the promotion of physical activity needs to be prevalent in the university. </a:t>
            </a:r>
            <a:endParaRPr sz="2000"/>
          </a:p>
          <a:p>
            <a:pPr marL="0" lvl="0" indent="0" algn="l" rtl="0">
              <a:lnSpc>
                <a:spcPct val="100000"/>
              </a:lnSpc>
              <a:spcBef>
                <a:spcPts val="0"/>
              </a:spcBef>
              <a:spcAft>
                <a:spcPts val="0"/>
              </a:spcAft>
              <a:buSzPts val="1100"/>
              <a:buNone/>
            </a:pPr>
            <a:endParaRPr sz="2000"/>
          </a:p>
          <a:p>
            <a:pPr marL="0" lvl="0" indent="0" algn="l" rtl="0">
              <a:lnSpc>
                <a:spcPct val="100000"/>
              </a:lnSpc>
              <a:spcBef>
                <a:spcPts val="0"/>
              </a:spcBef>
              <a:spcAft>
                <a:spcPts val="0"/>
              </a:spcAft>
              <a:buSzPts val="1100"/>
              <a:buNone/>
            </a:pPr>
            <a:endParaRPr sz="20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6" name="Google Shape;166;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2" name="Google Shape;172;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8" name="Google Shape;178;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2000"/>
              <a:t>The quantitative research method envisions generating knowledge by helping the researcher to understand the research phenomenon within the context based on the minute observation of the researcher in an objective yet statistical manner.</a:t>
            </a:r>
            <a:endParaRPr sz="20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5" name="Google Shape;185;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2000"/>
              <a:t>The appropriate implication of the quantitative research method in this proposed research work will help the researcher to illustrate the prevalence of physical activity among the students by comparing the collected data in a scientific and statistical way. In order to observe the concerned phenomena related to research topics, quantitative methods, in contrast with qualitative research methods, can ultimately facilitate crafting the research proposal in a much more experimental manner.</a:t>
            </a:r>
            <a:endParaRPr sz="20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1" name="Google Shape;191;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2000">
                <a:solidFill>
                  <a:srgbClr val="222222"/>
                </a:solidFill>
                <a:highlight>
                  <a:srgbClr val="FFFFFF"/>
                </a:highlight>
              </a:rPr>
              <a:t>cross-sectional study is focused on constructing the research proposal in a much more rational way. With the implication of this design, it will be possible to construct the proposed research work by beginning with following a general idea related to the research topic and then evaluating to understand the context with the verification of collected data to comprehend the understanding of the research phenomena.  </a:t>
            </a:r>
            <a:endParaRPr sz="2000">
              <a:solidFill>
                <a:srgbClr val="222222"/>
              </a:solidFill>
              <a:highlight>
                <a:srgbClr val="FFFFFF"/>
              </a:highlight>
            </a:endParaRPr>
          </a:p>
          <a:p>
            <a:pPr marL="0" lvl="0" indent="0" algn="l" rtl="0">
              <a:lnSpc>
                <a:spcPct val="100000"/>
              </a:lnSpc>
              <a:spcBef>
                <a:spcPts val="0"/>
              </a:spcBef>
              <a:spcAft>
                <a:spcPts val="0"/>
              </a:spcAft>
              <a:buSzPts val="1100"/>
              <a:buNone/>
            </a:pPr>
            <a:endParaRPr sz="28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8" name="Google Shape;198;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2000"/>
              <a:t>Out of several research designs, the cross-sectional study will be chosen to craft this proposed research work in order to convey the research outcomes in a scientific manner. Detailed verification of the data to examine the general concept of prevalence of physical activity will be developed to craft the research proposal in a deductive manner. </a:t>
            </a:r>
            <a:endParaRPr sz="2000"/>
          </a:p>
          <a:p>
            <a:pPr marL="0" lvl="0" indent="0" algn="l" rtl="0">
              <a:lnSpc>
                <a:spcPct val="100000"/>
              </a:lnSpc>
              <a:spcBef>
                <a:spcPts val="0"/>
              </a:spcBef>
              <a:spcAft>
                <a:spcPts val="0"/>
              </a:spcAft>
              <a:buSzPts val="1100"/>
              <a:buNone/>
            </a:pPr>
            <a:endParaRPr sz="20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4" name="Google Shape;204;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2000"/>
              <a:t>Survey recruitment envisions engaging respondents along with survey materials distribution to those participants to conduct the survey in order to craft the proposed research. Direct recruitment can be done through advertising on digital media or by posting about the recruitment or respondents to the official registered website of the researcher.</a:t>
            </a:r>
            <a:endParaRPr sz="20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0" name="Google Shape;210;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2000"/>
              <a:t>Random Sampling method will be chosen to study the population. The participants will be selected randomly from each group of the population.</a:t>
            </a:r>
            <a:endParaRPr sz="20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7" name="Google Shape;217;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2000"/>
              <a:t>The effectiveness of the collected data will be measured through verifying the quality of survey responses shared by the respondents. The survey respondents will invite people who are students of either the College/Universities or teachers/professors by profession.</a:t>
            </a:r>
            <a:endParaRPr sz="20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4" name="Google Shape;224;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2000"/>
              <a:t>The researcher will be able to track the survey reports by monitoring the survey participants online. As a result, after the successful collection of conducting surveys, it will be possible for the researcher to accomplish the data management in a systematic way.</a:t>
            </a:r>
            <a:endParaRPr sz="20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0" name="Google Shape;230;p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2000"/>
              <a:t>Analysis of survey data in a quantitative manner will enable the researcher to gather reliable, usable and primary data to convey the research outcomes related to research objectives by comparing the data thoroughly. Because the data comes directly from the respondents, it will be easier for the researcher to understand the value of the data in a systematic manner.</a:t>
            </a:r>
            <a:endParaRPr sz="20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7" name="Google Shape;237;p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2000"/>
              <a:t>ethics will be maintained in order not to violate the research regulation. Respondents will be provided with enough information about the data collection to decide whether they want to participate or not. No respondents without the consent of his/her will are going to be allowed to participate in the survey. The privacy policy will be regulated further by ensuring that no personal questions are asked during the survey conduct.</a:t>
            </a:r>
            <a:endParaRPr sz="200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4" name="Google Shape;244;p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2000"/>
              <a:t>The research implication lies in successfully communicating the research outcomes to the community at large in order to help the students and the university curricula to promote physical activity as a major habit to be developed by students in order to help them lead a better life. This prevalence of physical activity can further boost the motivation of the students to stay active and fit in life.</a:t>
            </a:r>
            <a:endParaRPr sz="20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0" name="Google Shape;250;p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6" name="Google Shape;256;p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8" name="Google Shape;268;p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p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4" name="Google Shape;274;p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0" name="Google Shape;280;p2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8"/>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28"/>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28"/>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28"/>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4" name="Google Shape;14;p28"/>
          <p:cNvGrpSpPr/>
          <p:nvPr/>
        </p:nvGrpSpPr>
        <p:grpSpPr>
          <a:xfrm>
            <a:off x="255200" y="592"/>
            <a:ext cx="2250363" cy="1044300"/>
            <a:chOff x="255200" y="592"/>
            <a:chExt cx="2250363" cy="1044300"/>
          </a:xfrm>
        </p:grpSpPr>
        <p:sp>
          <p:nvSpPr>
            <p:cNvPr id="15" name="Google Shape;15;p28"/>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28"/>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28"/>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 name="Google Shape;18;p28"/>
          <p:cNvGrpSpPr/>
          <p:nvPr/>
        </p:nvGrpSpPr>
        <p:grpSpPr>
          <a:xfrm>
            <a:off x="905395" y="592"/>
            <a:ext cx="2250363" cy="1044300"/>
            <a:chOff x="905395" y="592"/>
            <a:chExt cx="2250363" cy="1044300"/>
          </a:xfrm>
        </p:grpSpPr>
        <p:sp>
          <p:nvSpPr>
            <p:cNvPr id="19" name="Google Shape;19;p28"/>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28"/>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28"/>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 name="Google Shape;22;p28"/>
          <p:cNvGrpSpPr/>
          <p:nvPr/>
        </p:nvGrpSpPr>
        <p:grpSpPr>
          <a:xfrm>
            <a:off x="7057468" y="5088"/>
            <a:ext cx="1851281" cy="752108"/>
            <a:chOff x="6917201" y="0"/>
            <a:chExt cx="2227776" cy="863400"/>
          </a:xfrm>
        </p:grpSpPr>
        <p:sp>
          <p:nvSpPr>
            <p:cNvPr id="23" name="Google Shape;23;p28"/>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28"/>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28"/>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6" name="Google Shape;26;p28"/>
          <p:cNvGrpSpPr/>
          <p:nvPr/>
        </p:nvGrpSpPr>
        <p:grpSpPr>
          <a:xfrm>
            <a:off x="6553032" y="4217852"/>
            <a:ext cx="2389067" cy="925737"/>
            <a:chOff x="6917201" y="0"/>
            <a:chExt cx="2227776" cy="863400"/>
          </a:xfrm>
        </p:grpSpPr>
        <p:sp>
          <p:nvSpPr>
            <p:cNvPr id="27" name="Google Shape;27;p28"/>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28"/>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28"/>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0" name="Google Shape;30;p28"/>
          <p:cNvGrpSpPr/>
          <p:nvPr/>
        </p:nvGrpSpPr>
        <p:grpSpPr>
          <a:xfrm>
            <a:off x="199149" y="4055652"/>
            <a:ext cx="2795413" cy="1083308"/>
            <a:chOff x="6917201" y="0"/>
            <a:chExt cx="2227776" cy="863400"/>
          </a:xfrm>
        </p:grpSpPr>
        <p:sp>
          <p:nvSpPr>
            <p:cNvPr id="31" name="Google Shape;31;p2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2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2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4" name="Google Shape;34;p28"/>
          <p:cNvSpPr txBox="1">
            <a:spLocks noGrp="1"/>
          </p:cNvSpPr>
          <p:nvPr>
            <p:ph type="ctrTitle"/>
          </p:nvPr>
        </p:nvSpPr>
        <p:spPr>
          <a:xfrm>
            <a:off x="1858703" y="1822833"/>
            <a:ext cx="5361300" cy="1448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800"/>
              <a:buNone/>
              <a:defRPr sz="3800"/>
            </a:lvl1pPr>
            <a:lvl2pPr lvl="1" algn="ctr">
              <a:lnSpc>
                <a:spcPct val="100000"/>
              </a:lnSpc>
              <a:spcBef>
                <a:spcPts val="0"/>
              </a:spcBef>
              <a:spcAft>
                <a:spcPts val="0"/>
              </a:spcAft>
              <a:buSzPts val="3800"/>
              <a:buNone/>
              <a:defRPr sz="3800"/>
            </a:lvl2pPr>
            <a:lvl3pPr lvl="2" algn="ctr">
              <a:lnSpc>
                <a:spcPct val="100000"/>
              </a:lnSpc>
              <a:spcBef>
                <a:spcPts val="0"/>
              </a:spcBef>
              <a:spcAft>
                <a:spcPts val="0"/>
              </a:spcAft>
              <a:buSzPts val="3800"/>
              <a:buNone/>
              <a:defRPr sz="3800"/>
            </a:lvl3pPr>
            <a:lvl4pPr lvl="3" algn="ctr">
              <a:lnSpc>
                <a:spcPct val="100000"/>
              </a:lnSpc>
              <a:spcBef>
                <a:spcPts val="0"/>
              </a:spcBef>
              <a:spcAft>
                <a:spcPts val="0"/>
              </a:spcAft>
              <a:buSzPts val="3800"/>
              <a:buNone/>
              <a:defRPr sz="3800"/>
            </a:lvl4pPr>
            <a:lvl5pPr lvl="4" algn="ctr">
              <a:lnSpc>
                <a:spcPct val="100000"/>
              </a:lnSpc>
              <a:spcBef>
                <a:spcPts val="0"/>
              </a:spcBef>
              <a:spcAft>
                <a:spcPts val="0"/>
              </a:spcAft>
              <a:buSzPts val="3800"/>
              <a:buNone/>
              <a:defRPr sz="3800"/>
            </a:lvl5pPr>
            <a:lvl6pPr lvl="5" algn="ctr">
              <a:lnSpc>
                <a:spcPct val="100000"/>
              </a:lnSpc>
              <a:spcBef>
                <a:spcPts val="0"/>
              </a:spcBef>
              <a:spcAft>
                <a:spcPts val="0"/>
              </a:spcAft>
              <a:buSzPts val="3800"/>
              <a:buNone/>
              <a:defRPr sz="3800"/>
            </a:lvl6pPr>
            <a:lvl7pPr lvl="6" algn="ctr">
              <a:lnSpc>
                <a:spcPct val="100000"/>
              </a:lnSpc>
              <a:spcBef>
                <a:spcPts val="0"/>
              </a:spcBef>
              <a:spcAft>
                <a:spcPts val="0"/>
              </a:spcAft>
              <a:buSzPts val="3800"/>
              <a:buNone/>
              <a:defRPr sz="3800"/>
            </a:lvl7pPr>
            <a:lvl8pPr lvl="7" algn="ctr">
              <a:lnSpc>
                <a:spcPct val="100000"/>
              </a:lnSpc>
              <a:spcBef>
                <a:spcPts val="0"/>
              </a:spcBef>
              <a:spcAft>
                <a:spcPts val="0"/>
              </a:spcAft>
              <a:buSzPts val="3800"/>
              <a:buNone/>
              <a:defRPr sz="3800"/>
            </a:lvl8pPr>
            <a:lvl9pPr lvl="8" algn="ctr">
              <a:lnSpc>
                <a:spcPct val="100000"/>
              </a:lnSpc>
              <a:spcBef>
                <a:spcPts val="0"/>
              </a:spcBef>
              <a:spcAft>
                <a:spcPts val="0"/>
              </a:spcAft>
              <a:buSzPts val="3800"/>
              <a:buNone/>
              <a:defRPr sz="3800"/>
            </a:lvl9pPr>
          </a:lstStyle>
          <a:p>
            <a:endParaRPr/>
          </a:p>
        </p:txBody>
      </p:sp>
      <p:sp>
        <p:nvSpPr>
          <p:cNvPr id="35" name="Google Shape;35;p28"/>
          <p:cNvSpPr txBox="1">
            <a:spLocks noGrp="1"/>
          </p:cNvSpPr>
          <p:nvPr>
            <p:ph type="subTitle" idx="1"/>
          </p:nvPr>
        </p:nvSpPr>
        <p:spPr>
          <a:xfrm>
            <a:off x="1858700" y="3413158"/>
            <a:ext cx="5361300" cy="52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8"/>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37"/>
        <p:cNvGrpSpPr/>
        <p:nvPr/>
      </p:nvGrpSpPr>
      <p:grpSpPr>
        <a:xfrm>
          <a:off x="0" y="0"/>
          <a:ext cx="0" cy="0"/>
          <a:chOff x="0" y="0"/>
          <a:chExt cx="0" cy="0"/>
        </a:xfrm>
      </p:grpSpPr>
      <p:sp>
        <p:nvSpPr>
          <p:cNvPr id="38" name="Google Shape;38;p2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2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2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29"/>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42" name="Google Shape;42;p29"/>
          <p:cNvSpPr txBox="1">
            <a:spLocks noGrp="1"/>
          </p:cNvSpPr>
          <p:nvPr>
            <p:ph type="body" idx="1"/>
          </p:nvPr>
        </p:nvSpPr>
        <p:spPr>
          <a:xfrm>
            <a:off x="819150" y="1990725"/>
            <a:ext cx="75057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43" name="Google Shape;43;p29"/>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44"/>
        <p:cNvGrpSpPr/>
        <p:nvPr/>
      </p:nvGrpSpPr>
      <p:grpSpPr>
        <a:xfrm>
          <a:off x="0" y="0"/>
          <a:ext cx="0" cy="0"/>
          <a:chOff x="0" y="0"/>
          <a:chExt cx="0" cy="0"/>
        </a:xfrm>
      </p:grpSpPr>
      <p:sp>
        <p:nvSpPr>
          <p:cNvPr id="45" name="Google Shape;45;p30"/>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6" name="Google Shape;46;p30"/>
          <p:cNvGrpSpPr/>
          <p:nvPr/>
        </p:nvGrpSpPr>
        <p:grpSpPr>
          <a:xfrm>
            <a:off x="5594191" y="3961115"/>
            <a:ext cx="2910144" cy="1182340"/>
            <a:chOff x="6917201" y="0"/>
            <a:chExt cx="2227776" cy="863400"/>
          </a:xfrm>
        </p:grpSpPr>
        <p:sp>
          <p:nvSpPr>
            <p:cNvPr id="47" name="Google Shape;47;p30"/>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30"/>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30"/>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0" name="Google Shape;50;p30"/>
          <p:cNvGrpSpPr/>
          <p:nvPr/>
        </p:nvGrpSpPr>
        <p:grpSpPr>
          <a:xfrm>
            <a:off x="199149" y="2"/>
            <a:ext cx="2795413" cy="1083308"/>
            <a:chOff x="6917201" y="0"/>
            <a:chExt cx="2227776" cy="863400"/>
          </a:xfrm>
        </p:grpSpPr>
        <p:sp>
          <p:nvSpPr>
            <p:cNvPr id="51" name="Google Shape;51;p30"/>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30"/>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30"/>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4" name="Google Shape;54;p30"/>
          <p:cNvSpPr txBox="1">
            <a:spLocks noGrp="1"/>
          </p:cNvSpPr>
          <p:nvPr>
            <p:ph type="title"/>
          </p:nvPr>
        </p:nvSpPr>
        <p:spPr>
          <a:xfrm>
            <a:off x="1888684" y="1746100"/>
            <a:ext cx="5377500" cy="1646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3200"/>
              <a:buNone/>
              <a:defRPr sz="3200">
                <a:solidFill>
                  <a:schemeClr val="dk2"/>
                </a:solidFill>
              </a:defRPr>
            </a:lvl1pPr>
            <a:lvl2pPr lvl="1" algn="ctr">
              <a:lnSpc>
                <a:spcPct val="100000"/>
              </a:lnSpc>
              <a:spcBef>
                <a:spcPts val="0"/>
              </a:spcBef>
              <a:spcAft>
                <a:spcPts val="0"/>
              </a:spcAft>
              <a:buClr>
                <a:schemeClr val="dk2"/>
              </a:buClr>
              <a:buSzPts val="3200"/>
              <a:buNone/>
              <a:defRPr sz="3200">
                <a:solidFill>
                  <a:schemeClr val="dk2"/>
                </a:solidFill>
              </a:defRPr>
            </a:lvl2pPr>
            <a:lvl3pPr lvl="2" algn="ctr">
              <a:lnSpc>
                <a:spcPct val="100000"/>
              </a:lnSpc>
              <a:spcBef>
                <a:spcPts val="0"/>
              </a:spcBef>
              <a:spcAft>
                <a:spcPts val="0"/>
              </a:spcAft>
              <a:buClr>
                <a:schemeClr val="dk2"/>
              </a:buClr>
              <a:buSzPts val="3200"/>
              <a:buNone/>
              <a:defRPr sz="3200">
                <a:solidFill>
                  <a:schemeClr val="dk2"/>
                </a:solidFill>
              </a:defRPr>
            </a:lvl3pPr>
            <a:lvl4pPr lvl="3" algn="ctr">
              <a:lnSpc>
                <a:spcPct val="100000"/>
              </a:lnSpc>
              <a:spcBef>
                <a:spcPts val="0"/>
              </a:spcBef>
              <a:spcAft>
                <a:spcPts val="0"/>
              </a:spcAft>
              <a:buClr>
                <a:schemeClr val="dk2"/>
              </a:buClr>
              <a:buSzPts val="3200"/>
              <a:buNone/>
              <a:defRPr sz="3200">
                <a:solidFill>
                  <a:schemeClr val="dk2"/>
                </a:solidFill>
              </a:defRPr>
            </a:lvl4pPr>
            <a:lvl5pPr lvl="4" algn="ctr">
              <a:lnSpc>
                <a:spcPct val="100000"/>
              </a:lnSpc>
              <a:spcBef>
                <a:spcPts val="0"/>
              </a:spcBef>
              <a:spcAft>
                <a:spcPts val="0"/>
              </a:spcAft>
              <a:buClr>
                <a:schemeClr val="dk2"/>
              </a:buClr>
              <a:buSzPts val="3200"/>
              <a:buNone/>
              <a:defRPr sz="3200">
                <a:solidFill>
                  <a:schemeClr val="dk2"/>
                </a:solidFill>
              </a:defRPr>
            </a:lvl5pPr>
            <a:lvl6pPr lvl="5" algn="ctr">
              <a:lnSpc>
                <a:spcPct val="100000"/>
              </a:lnSpc>
              <a:spcBef>
                <a:spcPts val="0"/>
              </a:spcBef>
              <a:spcAft>
                <a:spcPts val="0"/>
              </a:spcAft>
              <a:buClr>
                <a:schemeClr val="dk2"/>
              </a:buClr>
              <a:buSzPts val="3200"/>
              <a:buNone/>
              <a:defRPr sz="3200">
                <a:solidFill>
                  <a:schemeClr val="dk2"/>
                </a:solidFill>
              </a:defRPr>
            </a:lvl6pPr>
            <a:lvl7pPr lvl="6" algn="ctr">
              <a:lnSpc>
                <a:spcPct val="100000"/>
              </a:lnSpc>
              <a:spcBef>
                <a:spcPts val="0"/>
              </a:spcBef>
              <a:spcAft>
                <a:spcPts val="0"/>
              </a:spcAft>
              <a:buClr>
                <a:schemeClr val="dk2"/>
              </a:buClr>
              <a:buSzPts val="3200"/>
              <a:buNone/>
              <a:defRPr sz="3200">
                <a:solidFill>
                  <a:schemeClr val="dk2"/>
                </a:solidFill>
              </a:defRPr>
            </a:lvl7pPr>
            <a:lvl8pPr lvl="7" algn="ctr">
              <a:lnSpc>
                <a:spcPct val="100000"/>
              </a:lnSpc>
              <a:spcBef>
                <a:spcPts val="0"/>
              </a:spcBef>
              <a:spcAft>
                <a:spcPts val="0"/>
              </a:spcAft>
              <a:buClr>
                <a:schemeClr val="dk2"/>
              </a:buClr>
              <a:buSzPts val="3200"/>
              <a:buNone/>
              <a:defRPr sz="3200">
                <a:solidFill>
                  <a:schemeClr val="dk2"/>
                </a:solidFill>
              </a:defRPr>
            </a:lvl8pPr>
            <a:lvl9pPr lvl="8" algn="ctr">
              <a:lnSpc>
                <a:spcPct val="100000"/>
              </a:lnSpc>
              <a:spcBef>
                <a:spcPts val="0"/>
              </a:spcBef>
              <a:spcAft>
                <a:spcPts val="0"/>
              </a:spcAft>
              <a:buClr>
                <a:schemeClr val="dk2"/>
              </a:buClr>
              <a:buSzPts val="3200"/>
              <a:buNone/>
              <a:defRPr sz="3200">
                <a:solidFill>
                  <a:schemeClr val="dk2"/>
                </a:solidFill>
              </a:defRPr>
            </a:lvl9pPr>
          </a:lstStyle>
          <a:p>
            <a:endParaRPr/>
          </a:p>
        </p:txBody>
      </p:sp>
      <p:sp>
        <p:nvSpPr>
          <p:cNvPr id="55" name="Google Shape;55;p30"/>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31"/>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31"/>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31"/>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31"/>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1" name="Google Shape;61;p31"/>
          <p:cNvSpPr txBox="1">
            <a:spLocks noGrp="1"/>
          </p:cNvSpPr>
          <p:nvPr>
            <p:ph type="body" idx="1"/>
          </p:nvPr>
        </p:nvSpPr>
        <p:spPr>
          <a:xfrm>
            <a:off x="819150"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2" name="Google Shape;62;p31"/>
          <p:cNvSpPr txBox="1">
            <a:spLocks noGrp="1"/>
          </p:cNvSpPr>
          <p:nvPr>
            <p:ph type="body" idx="2"/>
          </p:nvPr>
        </p:nvSpPr>
        <p:spPr>
          <a:xfrm>
            <a:off x="4638675"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3" name="Google Shape;63;p3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33"/>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33"/>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33"/>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33"/>
          <p:cNvSpPr txBox="1">
            <a:spLocks noGrp="1"/>
          </p:cNvSpPr>
          <p:nvPr>
            <p:ph type="title"/>
          </p:nvPr>
        </p:nvSpPr>
        <p:spPr>
          <a:xfrm>
            <a:off x="819150" y="845600"/>
            <a:ext cx="3709200" cy="1383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75" name="Google Shape;75;p33"/>
          <p:cNvSpPr txBox="1">
            <a:spLocks noGrp="1"/>
          </p:cNvSpPr>
          <p:nvPr>
            <p:ph type="body" idx="1"/>
          </p:nvPr>
        </p:nvSpPr>
        <p:spPr>
          <a:xfrm>
            <a:off x="830700" y="2319050"/>
            <a:ext cx="3709200" cy="21198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76" name="Google Shape;76;p33"/>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34"/>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34"/>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0" name="Google Shape;80;p34"/>
          <p:cNvGrpSpPr/>
          <p:nvPr/>
        </p:nvGrpSpPr>
        <p:grpSpPr>
          <a:xfrm>
            <a:off x="255991" y="-118"/>
            <a:ext cx="2251347" cy="1043408"/>
            <a:chOff x="3961956" y="4383950"/>
            <a:chExt cx="1160548" cy="548700"/>
          </a:xfrm>
        </p:grpSpPr>
        <p:sp>
          <p:nvSpPr>
            <p:cNvPr id="81" name="Google Shape;81;p34"/>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34"/>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34"/>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4" name="Google Shape;84;p3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5" name="Google Shape;85;p34"/>
          <p:cNvGrpSpPr/>
          <p:nvPr/>
        </p:nvGrpSpPr>
        <p:grpSpPr>
          <a:xfrm>
            <a:off x="34934" y="4522125"/>
            <a:ext cx="1593305" cy="617072"/>
            <a:chOff x="6917201" y="0"/>
            <a:chExt cx="2227776" cy="863400"/>
          </a:xfrm>
        </p:grpSpPr>
        <p:sp>
          <p:nvSpPr>
            <p:cNvPr id="86" name="Google Shape;86;p34"/>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34"/>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34"/>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9" name="Google Shape;89;p34"/>
          <p:cNvGrpSpPr/>
          <p:nvPr/>
        </p:nvGrpSpPr>
        <p:grpSpPr>
          <a:xfrm>
            <a:off x="5886353" y="1243"/>
            <a:ext cx="3257454" cy="1261514"/>
            <a:chOff x="6917201" y="0"/>
            <a:chExt cx="2227776" cy="863400"/>
          </a:xfrm>
        </p:grpSpPr>
        <p:sp>
          <p:nvSpPr>
            <p:cNvPr id="90" name="Google Shape;90;p34"/>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34"/>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34"/>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3" name="Google Shape;93;p34"/>
          <p:cNvSpPr txBox="1">
            <a:spLocks noGrp="1"/>
          </p:cNvSpPr>
          <p:nvPr>
            <p:ph type="title"/>
          </p:nvPr>
        </p:nvSpPr>
        <p:spPr>
          <a:xfrm>
            <a:off x="1393929" y="1301146"/>
            <a:ext cx="6366900" cy="25392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200"/>
              <a:buNone/>
              <a:defRPr sz="3200"/>
            </a:lvl1pPr>
            <a:lvl2pPr lvl="1" algn="ctr">
              <a:lnSpc>
                <a:spcPct val="100000"/>
              </a:lnSpc>
              <a:spcBef>
                <a:spcPts val="0"/>
              </a:spcBef>
              <a:spcAft>
                <a:spcPts val="0"/>
              </a:spcAft>
              <a:buSzPts val="3200"/>
              <a:buNone/>
              <a:defRPr sz="3200"/>
            </a:lvl2pPr>
            <a:lvl3pPr lvl="2" algn="ctr">
              <a:lnSpc>
                <a:spcPct val="100000"/>
              </a:lnSpc>
              <a:spcBef>
                <a:spcPts val="0"/>
              </a:spcBef>
              <a:spcAft>
                <a:spcPts val="0"/>
              </a:spcAft>
              <a:buSzPts val="3200"/>
              <a:buNone/>
              <a:defRPr sz="3200"/>
            </a:lvl3pPr>
            <a:lvl4pPr lvl="3" algn="ctr">
              <a:lnSpc>
                <a:spcPct val="100000"/>
              </a:lnSpc>
              <a:spcBef>
                <a:spcPts val="0"/>
              </a:spcBef>
              <a:spcAft>
                <a:spcPts val="0"/>
              </a:spcAft>
              <a:buSzPts val="3200"/>
              <a:buNone/>
              <a:defRPr sz="3200"/>
            </a:lvl4pPr>
            <a:lvl5pPr lvl="4" algn="ctr">
              <a:lnSpc>
                <a:spcPct val="100000"/>
              </a:lnSpc>
              <a:spcBef>
                <a:spcPts val="0"/>
              </a:spcBef>
              <a:spcAft>
                <a:spcPts val="0"/>
              </a:spcAft>
              <a:buSzPts val="3200"/>
              <a:buNone/>
              <a:defRPr sz="3200"/>
            </a:lvl5pPr>
            <a:lvl6pPr lvl="5" algn="ctr">
              <a:lnSpc>
                <a:spcPct val="100000"/>
              </a:lnSpc>
              <a:spcBef>
                <a:spcPts val="0"/>
              </a:spcBef>
              <a:spcAft>
                <a:spcPts val="0"/>
              </a:spcAft>
              <a:buSzPts val="3200"/>
              <a:buNone/>
              <a:defRPr sz="3200"/>
            </a:lvl6pPr>
            <a:lvl7pPr lvl="6" algn="ctr">
              <a:lnSpc>
                <a:spcPct val="100000"/>
              </a:lnSpc>
              <a:spcBef>
                <a:spcPts val="0"/>
              </a:spcBef>
              <a:spcAft>
                <a:spcPts val="0"/>
              </a:spcAft>
              <a:buSzPts val="3200"/>
              <a:buNone/>
              <a:defRPr sz="3200"/>
            </a:lvl7pPr>
            <a:lvl8pPr lvl="7" algn="ctr">
              <a:lnSpc>
                <a:spcPct val="100000"/>
              </a:lnSpc>
              <a:spcBef>
                <a:spcPts val="0"/>
              </a:spcBef>
              <a:spcAft>
                <a:spcPts val="0"/>
              </a:spcAft>
              <a:buSzPts val="3200"/>
              <a:buNone/>
              <a:defRPr sz="3200"/>
            </a:lvl8pPr>
            <a:lvl9pPr lvl="8" algn="ctr">
              <a:lnSpc>
                <a:spcPct val="100000"/>
              </a:lnSpc>
              <a:spcBef>
                <a:spcPts val="0"/>
              </a:spcBef>
              <a:spcAft>
                <a:spcPts val="0"/>
              </a:spcAft>
              <a:buSzPts val="3200"/>
              <a:buNone/>
              <a:defRPr sz="3200"/>
            </a:lvl9pPr>
          </a:lstStyle>
          <a:p>
            <a:endParaRPr/>
          </a:p>
        </p:txBody>
      </p:sp>
      <p:sp>
        <p:nvSpPr>
          <p:cNvPr id="94" name="Google Shape;94;p34"/>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3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p3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3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 name="Google Shape;99;p35"/>
          <p:cNvSpPr txBox="1">
            <a:spLocks noGrp="1"/>
          </p:cNvSpPr>
          <p:nvPr>
            <p:ph type="title"/>
          </p:nvPr>
        </p:nvSpPr>
        <p:spPr>
          <a:xfrm>
            <a:off x="819150" y="845600"/>
            <a:ext cx="6424200" cy="705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100" name="Google Shape;100;p35"/>
          <p:cNvSpPr txBox="1">
            <a:spLocks noGrp="1"/>
          </p:cNvSpPr>
          <p:nvPr>
            <p:ph type="subTitle" idx="1"/>
          </p:nvPr>
        </p:nvSpPr>
        <p:spPr>
          <a:xfrm>
            <a:off x="819150" y="1550700"/>
            <a:ext cx="5859900" cy="39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1600"/>
              <a:buNone/>
              <a:defRPr sz="1600">
                <a:solidFill>
                  <a:schemeClr val="lt1"/>
                </a:solidFill>
              </a:defRPr>
            </a:lvl1pPr>
            <a:lvl2pPr lvl="1" algn="l">
              <a:lnSpc>
                <a:spcPct val="100000"/>
              </a:lnSpc>
              <a:spcBef>
                <a:spcPts val="0"/>
              </a:spcBef>
              <a:spcAft>
                <a:spcPts val="0"/>
              </a:spcAft>
              <a:buClr>
                <a:schemeClr val="lt1"/>
              </a:buClr>
              <a:buSzPts val="1600"/>
              <a:buNone/>
              <a:defRPr sz="1600">
                <a:solidFill>
                  <a:schemeClr val="lt1"/>
                </a:solidFill>
              </a:defRPr>
            </a:lvl2pPr>
            <a:lvl3pPr lvl="2" algn="l">
              <a:lnSpc>
                <a:spcPct val="100000"/>
              </a:lnSpc>
              <a:spcBef>
                <a:spcPts val="0"/>
              </a:spcBef>
              <a:spcAft>
                <a:spcPts val="0"/>
              </a:spcAft>
              <a:buClr>
                <a:schemeClr val="lt1"/>
              </a:buClr>
              <a:buSzPts val="1600"/>
              <a:buNone/>
              <a:defRPr sz="1600">
                <a:solidFill>
                  <a:schemeClr val="lt1"/>
                </a:solidFill>
              </a:defRPr>
            </a:lvl3pPr>
            <a:lvl4pPr lvl="3" algn="l">
              <a:lnSpc>
                <a:spcPct val="100000"/>
              </a:lnSpc>
              <a:spcBef>
                <a:spcPts val="0"/>
              </a:spcBef>
              <a:spcAft>
                <a:spcPts val="0"/>
              </a:spcAft>
              <a:buClr>
                <a:schemeClr val="lt1"/>
              </a:buClr>
              <a:buSzPts val="1600"/>
              <a:buNone/>
              <a:defRPr sz="1600">
                <a:solidFill>
                  <a:schemeClr val="lt1"/>
                </a:solidFill>
              </a:defRPr>
            </a:lvl4pPr>
            <a:lvl5pPr lvl="4" algn="l">
              <a:lnSpc>
                <a:spcPct val="100000"/>
              </a:lnSpc>
              <a:spcBef>
                <a:spcPts val="0"/>
              </a:spcBef>
              <a:spcAft>
                <a:spcPts val="0"/>
              </a:spcAft>
              <a:buClr>
                <a:schemeClr val="lt1"/>
              </a:buClr>
              <a:buSzPts val="1600"/>
              <a:buNone/>
              <a:defRPr sz="1600">
                <a:solidFill>
                  <a:schemeClr val="lt1"/>
                </a:solidFill>
              </a:defRPr>
            </a:lvl5pPr>
            <a:lvl6pPr lvl="5" algn="l">
              <a:lnSpc>
                <a:spcPct val="100000"/>
              </a:lnSpc>
              <a:spcBef>
                <a:spcPts val="0"/>
              </a:spcBef>
              <a:spcAft>
                <a:spcPts val="0"/>
              </a:spcAft>
              <a:buClr>
                <a:schemeClr val="lt1"/>
              </a:buClr>
              <a:buSzPts val="1600"/>
              <a:buNone/>
              <a:defRPr sz="1600">
                <a:solidFill>
                  <a:schemeClr val="lt1"/>
                </a:solidFill>
              </a:defRPr>
            </a:lvl6pPr>
            <a:lvl7pPr lvl="6" algn="l">
              <a:lnSpc>
                <a:spcPct val="100000"/>
              </a:lnSpc>
              <a:spcBef>
                <a:spcPts val="0"/>
              </a:spcBef>
              <a:spcAft>
                <a:spcPts val="0"/>
              </a:spcAft>
              <a:buClr>
                <a:schemeClr val="lt1"/>
              </a:buClr>
              <a:buSzPts val="1600"/>
              <a:buNone/>
              <a:defRPr sz="1600">
                <a:solidFill>
                  <a:schemeClr val="lt1"/>
                </a:solidFill>
              </a:defRPr>
            </a:lvl7pPr>
            <a:lvl8pPr lvl="7" algn="l">
              <a:lnSpc>
                <a:spcPct val="100000"/>
              </a:lnSpc>
              <a:spcBef>
                <a:spcPts val="0"/>
              </a:spcBef>
              <a:spcAft>
                <a:spcPts val="0"/>
              </a:spcAft>
              <a:buClr>
                <a:schemeClr val="lt1"/>
              </a:buClr>
              <a:buSzPts val="1600"/>
              <a:buNone/>
              <a:defRPr sz="1600">
                <a:solidFill>
                  <a:schemeClr val="lt1"/>
                </a:solidFill>
              </a:defRPr>
            </a:lvl8pPr>
            <a:lvl9pPr lvl="8" algn="l">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35"/>
          <p:cNvSpPr txBox="1">
            <a:spLocks noGrp="1"/>
          </p:cNvSpPr>
          <p:nvPr>
            <p:ph type="body" idx="2"/>
          </p:nvPr>
        </p:nvSpPr>
        <p:spPr>
          <a:xfrm>
            <a:off x="819150" y="2467050"/>
            <a:ext cx="5859900" cy="20955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02" name="Google Shape;102;p35"/>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36"/>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36"/>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 name="Google Shape;106;p3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36"/>
          <p:cNvSpPr txBox="1">
            <a:spLocks noGrp="1"/>
          </p:cNvSpPr>
          <p:nvPr>
            <p:ph type="body" idx="1"/>
          </p:nvPr>
        </p:nvSpPr>
        <p:spPr>
          <a:xfrm>
            <a:off x="328025" y="4163500"/>
            <a:ext cx="7415100" cy="605100"/>
          </a:xfrm>
          <a:prstGeom prst="rect">
            <a:avLst/>
          </a:prstGeom>
          <a:noFill/>
          <a:ln>
            <a:noFill/>
          </a:ln>
        </p:spPr>
        <p:txBody>
          <a:bodyPr spcFirstLastPara="1" wrap="square" lIns="91425" tIns="91425" rIns="91425" bIns="91425" anchor="b"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108" name="Google Shape;108;p36"/>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37"/>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1" name="Google Shape;111;p37"/>
          <p:cNvGrpSpPr/>
          <p:nvPr/>
        </p:nvGrpSpPr>
        <p:grpSpPr>
          <a:xfrm>
            <a:off x="5959222" y="4119576"/>
            <a:ext cx="2520951" cy="1024165"/>
            <a:chOff x="6917201" y="0"/>
            <a:chExt cx="2227776" cy="863400"/>
          </a:xfrm>
        </p:grpSpPr>
        <p:sp>
          <p:nvSpPr>
            <p:cNvPr id="112" name="Google Shape;112;p37"/>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37"/>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37"/>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5" name="Google Shape;115;p37"/>
          <p:cNvGrpSpPr/>
          <p:nvPr/>
        </p:nvGrpSpPr>
        <p:grpSpPr>
          <a:xfrm>
            <a:off x="199149" y="2"/>
            <a:ext cx="2795413" cy="1083308"/>
            <a:chOff x="6917201" y="0"/>
            <a:chExt cx="2227776" cy="863400"/>
          </a:xfrm>
        </p:grpSpPr>
        <p:sp>
          <p:nvSpPr>
            <p:cNvPr id="116" name="Google Shape;116;p37"/>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37"/>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37"/>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9" name="Google Shape;119;p37"/>
          <p:cNvSpPr txBox="1">
            <a:spLocks noGrp="1"/>
          </p:cNvSpPr>
          <p:nvPr>
            <p:ph type="title" hasCustomPrompt="1"/>
          </p:nvPr>
        </p:nvSpPr>
        <p:spPr>
          <a:xfrm>
            <a:off x="1385850" y="1383850"/>
            <a:ext cx="6372300" cy="13797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8600"/>
              <a:buNone/>
              <a:defRPr sz="8600">
                <a:solidFill>
                  <a:schemeClr val="dk2"/>
                </a:solidFill>
              </a:defRPr>
            </a:lvl1pPr>
            <a:lvl2pPr lvl="1" algn="ctr">
              <a:lnSpc>
                <a:spcPct val="100000"/>
              </a:lnSpc>
              <a:spcBef>
                <a:spcPts val="0"/>
              </a:spcBef>
              <a:spcAft>
                <a:spcPts val="0"/>
              </a:spcAft>
              <a:buClr>
                <a:schemeClr val="dk2"/>
              </a:buClr>
              <a:buSzPts val="8600"/>
              <a:buNone/>
              <a:defRPr sz="8600">
                <a:solidFill>
                  <a:schemeClr val="dk2"/>
                </a:solidFill>
              </a:defRPr>
            </a:lvl2pPr>
            <a:lvl3pPr lvl="2" algn="ctr">
              <a:lnSpc>
                <a:spcPct val="100000"/>
              </a:lnSpc>
              <a:spcBef>
                <a:spcPts val="0"/>
              </a:spcBef>
              <a:spcAft>
                <a:spcPts val="0"/>
              </a:spcAft>
              <a:buClr>
                <a:schemeClr val="dk2"/>
              </a:buClr>
              <a:buSzPts val="8600"/>
              <a:buNone/>
              <a:defRPr sz="8600">
                <a:solidFill>
                  <a:schemeClr val="dk2"/>
                </a:solidFill>
              </a:defRPr>
            </a:lvl3pPr>
            <a:lvl4pPr lvl="3" algn="ctr">
              <a:lnSpc>
                <a:spcPct val="100000"/>
              </a:lnSpc>
              <a:spcBef>
                <a:spcPts val="0"/>
              </a:spcBef>
              <a:spcAft>
                <a:spcPts val="0"/>
              </a:spcAft>
              <a:buClr>
                <a:schemeClr val="dk2"/>
              </a:buClr>
              <a:buSzPts val="8600"/>
              <a:buNone/>
              <a:defRPr sz="8600">
                <a:solidFill>
                  <a:schemeClr val="dk2"/>
                </a:solidFill>
              </a:defRPr>
            </a:lvl4pPr>
            <a:lvl5pPr lvl="4" algn="ctr">
              <a:lnSpc>
                <a:spcPct val="100000"/>
              </a:lnSpc>
              <a:spcBef>
                <a:spcPts val="0"/>
              </a:spcBef>
              <a:spcAft>
                <a:spcPts val="0"/>
              </a:spcAft>
              <a:buClr>
                <a:schemeClr val="dk2"/>
              </a:buClr>
              <a:buSzPts val="8600"/>
              <a:buNone/>
              <a:defRPr sz="8600">
                <a:solidFill>
                  <a:schemeClr val="dk2"/>
                </a:solidFill>
              </a:defRPr>
            </a:lvl5pPr>
            <a:lvl6pPr lvl="5" algn="ctr">
              <a:lnSpc>
                <a:spcPct val="100000"/>
              </a:lnSpc>
              <a:spcBef>
                <a:spcPts val="0"/>
              </a:spcBef>
              <a:spcAft>
                <a:spcPts val="0"/>
              </a:spcAft>
              <a:buClr>
                <a:schemeClr val="dk2"/>
              </a:buClr>
              <a:buSzPts val="8600"/>
              <a:buNone/>
              <a:defRPr sz="8600">
                <a:solidFill>
                  <a:schemeClr val="dk2"/>
                </a:solidFill>
              </a:defRPr>
            </a:lvl6pPr>
            <a:lvl7pPr lvl="6" algn="ctr">
              <a:lnSpc>
                <a:spcPct val="100000"/>
              </a:lnSpc>
              <a:spcBef>
                <a:spcPts val="0"/>
              </a:spcBef>
              <a:spcAft>
                <a:spcPts val="0"/>
              </a:spcAft>
              <a:buClr>
                <a:schemeClr val="dk2"/>
              </a:buClr>
              <a:buSzPts val="8600"/>
              <a:buNone/>
              <a:defRPr sz="8600">
                <a:solidFill>
                  <a:schemeClr val="dk2"/>
                </a:solidFill>
              </a:defRPr>
            </a:lvl7pPr>
            <a:lvl8pPr lvl="7" algn="ctr">
              <a:lnSpc>
                <a:spcPct val="100000"/>
              </a:lnSpc>
              <a:spcBef>
                <a:spcPts val="0"/>
              </a:spcBef>
              <a:spcAft>
                <a:spcPts val="0"/>
              </a:spcAft>
              <a:buClr>
                <a:schemeClr val="dk2"/>
              </a:buClr>
              <a:buSzPts val="8600"/>
              <a:buNone/>
              <a:defRPr sz="8600">
                <a:solidFill>
                  <a:schemeClr val="dk2"/>
                </a:solidFill>
              </a:defRPr>
            </a:lvl8pPr>
            <a:lvl9pPr lvl="8" algn="ctr">
              <a:lnSpc>
                <a:spcPct val="100000"/>
              </a:lnSpc>
              <a:spcBef>
                <a:spcPts val="0"/>
              </a:spcBef>
              <a:spcAft>
                <a:spcPts val="0"/>
              </a:spcAft>
              <a:buClr>
                <a:schemeClr val="dk2"/>
              </a:buClr>
              <a:buSzPts val="8600"/>
              <a:buNone/>
              <a:defRPr sz="8600">
                <a:solidFill>
                  <a:schemeClr val="dk2"/>
                </a:solidFill>
              </a:defRPr>
            </a:lvl9pPr>
          </a:lstStyle>
          <a:p>
            <a:r>
              <a:t>xx%</a:t>
            </a:r>
          </a:p>
        </p:txBody>
      </p:sp>
      <p:sp>
        <p:nvSpPr>
          <p:cNvPr id="120" name="Google Shape;120;p37"/>
          <p:cNvSpPr txBox="1">
            <a:spLocks noGrp="1"/>
          </p:cNvSpPr>
          <p:nvPr>
            <p:ph type="body" idx="1"/>
          </p:nvPr>
        </p:nvSpPr>
        <p:spPr>
          <a:xfrm>
            <a:off x="1385850" y="2863850"/>
            <a:ext cx="6372300" cy="641100"/>
          </a:xfrm>
          <a:prstGeom prst="rect">
            <a:avLst/>
          </a:prstGeom>
          <a:noFill/>
          <a:ln>
            <a:noFill/>
          </a:ln>
        </p:spPr>
        <p:txBody>
          <a:bodyPr spcFirstLastPara="1" wrap="square" lIns="91425" tIns="91425" rIns="91425" bIns="91425" anchor="t" anchorCtr="0">
            <a:normAutofit/>
          </a:bodyPr>
          <a:lstStyle>
            <a:lvl1pPr marL="457200" lvl="0" indent="-311150" algn="ctr">
              <a:lnSpc>
                <a:spcPct val="115000"/>
              </a:lnSpc>
              <a:spcBef>
                <a:spcPts val="0"/>
              </a:spcBef>
              <a:spcAft>
                <a:spcPts val="0"/>
              </a:spcAft>
              <a:buSzPts val="1300"/>
              <a:buChar char="●"/>
              <a:defRPr/>
            </a:lvl1pPr>
            <a:lvl2pPr marL="914400" lvl="1" indent="-298450" algn="ctr">
              <a:lnSpc>
                <a:spcPct val="115000"/>
              </a:lnSpc>
              <a:spcBef>
                <a:spcPts val="0"/>
              </a:spcBef>
              <a:spcAft>
                <a:spcPts val="0"/>
              </a:spcAft>
              <a:buSzPts val="1100"/>
              <a:buChar char="○"/>
              <a:defRPr/>
            </a:lvl2pPr>
            <a:lvl3pPr marL="1371600" lvl="2" indent="-298450" algn="ctr">
              <a:lnSpc>
                <a:spcPct val="115000"/>
              </a:lnSpc>
              <a:spcBef>
                <a:spcPts val="0"/>
              </a:spcBef>
              <a:spcAft>
                <a:spcPts val="0"/>
              </a:spcAft>
              <a:buSzPts val="1100"/>
              <a:buChar char="■"/>
              <a:defRPr/>
            </a:lvl3pPr>
            <a:lvl4pPr marL="1828800" lvl="3" indent="-298450" algn="ctr">
              <a:lnSpc>
                <a:spcPct val="115000"/>
              </a:lnSpc>
              <a:spcBef>
                <a:spcPts val="0"/>
              </a:spcBef>
              <a:spcAft>
                <a:spcPts val="0"/>
              </a:spcAft>
              <a:buSzPts val="1100"/>
              <a:buChar char="●"/>
              <a:defRPr/>
            </a:lvl4pPr>
            <a:lvl5pPr marL="2286000" lvl="4" indent="-298450" algn="ctr">
              <a:lnSpc>
                <a:spcPct val="115000"/>
              </a:lnSpc>
              <a:spcBef>
                <a:spcPts val="0"/>
              </a:spcBef>
              <a:spcAft>
                <a:spcPts val="0"/>
              </a:spcAft>
              <a:buSzPts val="1100"/>
              <a:buChar char="○"/>
              <a:defRPr/>
            </a:lvl5pPr>
            <a:lvl6pPr marL="2743200" lvl="5" indent="-298450" algn="ctr">
              <a:lnSpc>
                <a:spcPct val="115000"/>
              </a:lnSpc>
              <a:spcBef>
                <a:spcPts val="0"/>
              </a:spcBef>
              <a:spcAft>
                <a:spcPts val="0"/>
              </a:spcAft>
              <a:buSzPts val="1100"/>
              <a:buChar char="■"/>
              <a:defRPr/>
            </a:lvl6pPr>
            <a:lvl7pPr marL="3200400" lvl="6" indent="-298450" algn="ctr">
              <a:lnSpc>
                <a:spcPct val="115000"/>
              </a:lnSpc>
              <a:spcBef>
                <a:spcPts val="0"/>
              </a:spcBef>
              <a:spcAft>
                <a:spcPts val="0"/>
              </a:spcAft>
              <a:buSzPts val="1100"/>
              <a:buChar char="●"/>
              <a:defRPr/>
            </a:lvl7pPr>
            <a:lvl8pPr marL="3657600" lvl="7" indent="-298450" algn="ctr">
              <a:lnSpc>
                <a:spcPct val="115000"/>
              </a:lnSpc>
              <a:spcBef>
                <a:spcPts val="0"/>
              </a:spcBef>
              <a:spcAft>
                <a:spcPts val="0"/>
              </a:spcAft>
              <a:buSzPts val="1100"/>
              <a:buChar char="○"/>
              <a:defRPr/>
            </a:lvl8pPr>
            <a:lvl9pPr marL="4114800" lvl="8" indent="-298450" algn="ctr">
              <a:lnSpc>
                <a:spcPct val="115000"/>
              </a:lnSpc>
              <a:spcBef>
                <a:spcPts val="0"/>
              </a:spcBef>
              <a:spcAft>
                <a:spcPts val="0"/>
              </a:spcAft>
              <a:buSzPts val="1100"/>
              <a:buChar char="■"/>
              <a:defRPr/>
            </a:lvl9pPr>
          </a:lstStyle>
          <a:p>
            <a:endParaRPr/>
          </a:p>
        </p:txBody>
      </p:sp>
      <p:sp>
        <p:nvSpPr>
          <p:cNvPr id="121" name="Google Shape;121;p37"/>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38"/>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2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1pPr>
            <a:lvl2pPr marR="0" lvl="1"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2pPr>
            <a:lvl3pPr marR="0" lvl="2"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3pPr>
            <a:lvl4pPr marR="0" lvl="3"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4pPr>
            <a:lvl5pPr marR="0" lvl="4"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5pPr>
            <a:lvl6pPr marR="0" lvl="5"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6pPr>
            <a:lvl7pPr marR="0" lvl="6"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7pPr>
            <a:lvl8pPr marR="0" lvl="7"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8pPr>
            <a:lvl9pPr marR="0" lvl="8"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9pPr>
          </a:lstStyle>
          <a:p>
            <a:endParaRPr/>
          </a:p>
        </p:txBody>
      </p:sp>
      <p:sp>
        <p:nvSpPr>
          <p:cNvPr id="7" name="Google Shape;7;p27"/>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Calibri"/>
              <a:buChar char="●"/>
              <a:defRPr sz="1300" b="0" i="0" u="none" strike="noStrike" cap="none">
                <a:solidFill>
                  <a:schemeClr val="dk2"/>
                </a:solidFill>
                <a:latin typeface="Calibri"/>
                <a:ea typeface="Calibri"/>
                <a:cs typeface="Calibri"/>
                <a:sym typeface="Calibri"/>
              </a:defRPr>
            </a:lvl1pPr>
            <a:lvl2pPr marL="914400" marR="0" lvl="1"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2pPr>
            <a:lvl3pPr marL="1371600" marR="0" lvl="2"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3pPr>
            <a:lvl4pPr marL="1828800" marR="0" lvl="3"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4pPr>
            <a:lvl5pPr marL="2286000" marR="0" lvl="4"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5pPr>
            <a:lvl6pPr marL="2743200" marR="0" lvl="5"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6pPr>
            <a:lvl7pPr marL="3200400" marR="0" lvl="6"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7pPr>
            <a:lvl8pPr marL="3657600" marR="0" lvl="7"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8pPr>
            <a:lvl9pPr marL="4114800" marR="0" lvl="8"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9pPr>
          </a:lstStyle>
          <a:p>
            <a:endParaRPr/>
          </a:p>
        </p:txBody>
      </p:sp>
      <p:sp>
        <p:nvSpPr>
          <p:cNvPr id="8" name="Google Shape;8;p27"/>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4" r:id="rId5"/>
    <p:sldLayoutId id="2147483655" r:id="rId6"/>
    <p:sldLayoutId id="2147483656" r:id="rId7"/>
    <p:sldLayoutId id="2147483657" r:id="rId8"/>
    <p:sldLayoutId id="2147483658" r:id="rId9"/>
    <p:sldLayoutId id="214748365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doi.org/10.1080/17408989.2020.1823961" TargetMode="External"/><Relationship Id="rId3" Type="http://schemas.openxmlformats.org/officeDocument/2006/relationships/hyperlink" Target="https://doi.org/10.1016/j.smhs.2019.08.006" TargetMode="External"/><Relationship Id="rId7" Type="http://schemas.openxmlformats.org/officeDocument/2006/relationships/hyperlink" Target="https://www.researchgate.net/profile/Jeffrey-Bazarian/publication/364212338_Effects_of_physical_exertion_on_early_changes_in_blood-based_brain_biomarkers_implications_for_the_acute_point_of_care_diagnosis_of_concussion/links/63448ce42752e45ef6a98ee9/Effects-of-Physical-Exertion-on-Early-Changes-in-Blood-Based-Brain-Biomarkers-Implications-for-the-Acute-Point-of-Care-Diagnosis-of-Concussion.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doi.org/10.1080/09603123.2020.1802409" TargetMode="External"/><Relationship Id="rId5" Type="http://schemas.openxmlformats.org/officeDocument/2006/relationships/hyperlink" Target="https://www.ieee.org/publications/rights/index.html" TargetMode="External"/><Relationship Id="rId10" Type="http://schemas.openxmlformats.org/officeDocument/2006/relationships/hyperlink" Target="https://doi.org/10.1017/pan.2019.9" TargetMode="External"/><Relationship Id="rId4" Type="http://schemas.openxmlformats.org/officeDocument/2006/relationships/hyperlink" Target="https://doi.org/10.3389/fpsyg.2020.577886" TargetMode="External"/><Relationship Id="rId9" Type="http://schemas.openxmlformats.org/officeDocument/2006/relationships/hyperlink" Target="https://doi.org/10.1017/S1041610220004135"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doi.org/10.1080/00472778.2021.1955123" TargetMode="External"/><Relationship Id="rId3" Type="http://schemas.openxmlformats.org/officeDocument/2006/relationships/hyperlink" Target="https://dx.doi.org/10.21037/apm-22-1310" TargetMode="External"/><Relationship Id="rId7" Type="http://schemas.openxmlformats.org/officeDocument/2006/relationships/hyperlink" Target="https://doi.org/10.1016/j.exger.2021.111656"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doi.org/10.3389/fpubh.2021.642932" TargetMode="External"/><Relationship Id="rId5" Type="http://schemas.openxmlformats.org/officeDocument/2006/relationships/hyperlink" Target="https://www.researchgate.net/profile/Louisa-Parks-2/publication/357806246_Natural_Language_Processing_in_Mixed-methods_Text_Analysis_A_Workflow_Approach/links/6379f1d937878b3e87c8ab32/Natural-Language-Processing-in-Mixed-methods-Text-Analysis-A-Workflow-Approach.pdf" TargetMode="External"/><Relationship Id="rId10" Type="http://schemas.openxmlformats.org/officeDocument/2006/relationships/hyperlink" Target="https://doi.org/10.1371/journal.pone.0275185" TargetMode="External"/><Relationship Id="rId4" Type="http://schemas.openxmlformats.org/officeDocument/2006/relationships/hyperlink" Target="https://doi.org/10.1080/07317115.2022.2077158" TargetMode="External"/><Relationship Id="rId9" Type="http://schemas.openxmlformats.org/officeDocument/2006/relationships/hyperlink" Target="https://doi.org/10.1016/j.jshs.2022.01.007"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doi.org/10.3389/fpsyg.2020.582436" TargetMode="External"/><Relationship Id="rId3" Type="http://schemas.openxmlformats.org/officeDocument/2006/relationships/hyperlink" Target="https://doi.org/10.1016/j.jshs.2020.05.005" TargetMode="External"/><Relationship Id="rId7" Type="http://schemas.openxmlformats.org/officeDocument/2006/relationships/hyperlink" Target="https://doi.org/10.2105/AJPH.2021.306594"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doi.org/10.1016/S2214-109X(20)30211-4" TargetMode="External"/><Relationship Id="rId5" Type="http://schemas.openxmlformats.org/officeDocument/2006/relationships/hyperlink" Target="https://www.statista.com/topics/1749/physical-activity/#topicOverview" TargetMode="External"/><Relationship Id="rId10" Type="http://schemas.openxmlformats.org/officeDocument/2006/relationships/hyperlink" Target="https://doi.org/10.1016/j.ijchp.2022.100312" TargetMode="External"/><Relationship Id="rId4" Type="http://schemas.openxmlformats.org/officeDocument/2006/relationships/hyperlink" Target="https://doi.org/10.1016/j.cegh.2020.07.003" TargetMode="External"/><Relationship Id="rId9" Type="http://schemas.openxmlformats.org/officeDocument/2006/relationships/hyperlink" Target="https://doi.org/10.1016/j.jshs.2021.09.010"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00FF"/>
        </a:solidFill>
        <a:effectLst/>
      </p:bgPr>
    </p:bg>
    <p:spTree>
      <p:nvGrpSpPr>
        <p:cNvPr id="1" name="Shape 127"/>
        <p:cNvGrpSpPr/>
        <p:nvPr/>
      </p:nvGrpSpPr>
      <p:grpSpPr>
        <a:xfrm>
          <a:off x="0" y="0"/>
          <a:ext cx="0" cy="0"/>
          <a:chOff x="0" y="0"/>
          <a:chExt cx="0" cy="0"/>
        </a:xfrm>
      </p:grpSpPr>
      <p:pic>
        <p:nvPicPr>
          <p:cNvPr id="128" name="Google Shape;128;p1"/>
          <p:cNvPicPr preferRelativeResize="0"/>
          <p:nvPr/>
        </p:nvPicPr>
        <p:blipFill rotWithShape="1">
          <a:blip r:embed="rId3">
            <a:alphaModFix/>
          </a:blip>
          <a:srcRect/>
          <a:stretch/>
        </p:blipFill>
        <p:spPr>
          <a:xfrm>
            <a:off x="0" y="0"/>
            <a:ext cx="9144000" cy="5143500"/>
          </a:xfrm>
          <a:prstGeom prst="rect">
            <a:avLst/>
          </a:prstGeom>
          <a:noFill/>
          <a:ln>
            <a:noFill/>
          </a:ln>
        </p:spPr>
      </p:pic>
      <p:sp>
        <p:nvSpPr>
          <p:cNvPr id="129" name="Google Shape;129;p1"/>
          <p:cNvSpPr txBox="1">
            <a:spLocks noGrp="1"/>
          </p:cNvSpPr>
          <p:nvPr>
            <p:ph type="subTitle" idx="1"/>
          </p:nvPr>
        </p:nvSpPr>
        <p:spPr>
          <a:xfrm>
            <a:off x="1919342" y="886408"/>
            <a:ext cx="5361300" cy="3129062"/>
          </a:xfrm>
          <a:prstGeom prst="rect">
            <a:avLst/>
          </a:prstGeom>
          <a:solidFill>
            <a:schemeClr val="dk1"/>
          </a:solidFill>
          <a:ln>
            <a:noFill/>
          </a:ln>
        </p:spPr>
        <p:txBody>
          <a:bodyPr spcFirstLastPara="1" wrap="square" lIns="91425" tIns="91425" rIns="91425" bIns="91425" anchor="t" anchorCtr="0">
            <a:normAutofit/>
          </a:bodyPr>
          <a:lstStyle/>
          <a:p>
            <a:pPr marL="457200" lvl="0" indent="-311150" algn="ctr" rtl="0">
              <a:lnSpc>
                <a:spcPct val="100000"/>
              </a:lnSpc>
              <a:spcBef>
                <a:spcPts val="0"/>
              </a:spcBef>
              <a:spcAft>
                <a:spcPts val="0"/>
              </a:spcAft>
              <a:buClr>
                <a:schemeClr val="lt1"/>
              </a:buClr>
              <a:buSzPts val="1600"/>
              <a:buNone/>
            </a:pPr>
            <a:endParaRPr dirty="0"/>
          </a:p>
          <a:p>
            <a:pPr marL="457200" lvl="0" indent="-311150" algn="ctr" rtl="0">
              <a:lnSpc>
                <a:spcPct val="100000"/>
              </a:lnSpc>
              <a:spcBef>
                <a:spcPts val="0"/>
              </a:spcBef>
              <a:spcAft>
                <a:spcPts val="0"/>
              </a:spcAft>
              <a:buClr>
                <a:schemeClr val="lt1"/>
              </a:buClr>
              <a:buSzPts val="1600"/>
              <a:buNone/>
            </a:pPr>
            <a:endParaRPr dirty="0"/>
          </a:p>
          <a:p>
            <a:pPr marL="457200" lvl="0" indent="-311150" algn="ctr" rtl="0">
              <a:lnSpc>
                <a:spcPct val="100000"/>
              </a:lnSpc>
              <a:spcBef>
                <a:spcPts val="0"/>
              </a:spcBef>
              <a:spcAft>
                <a:spcPts val="0"/>
              </a:spcAft>
              <a:buClr>
                <a:schemeClr val="lt1"/>
              </a:buClr>
              <a:buSzPts val="1600"/>
              <a:buNone/>
            </a:pPr>
            <a:r>
              <a:rPr lang="en-GB" dirty="0"/>
              <a:t> </a:t>
            </a:r>
            <a:endParaRPr dirty="0"/>
          </a:p>
          <a:p>
            <a:pPr marL="457200" lvl="0" indent="-311150" algn="ctr" rtl="0">
              <a:lnSpc>
                <a:spcPct val="100000"/>
              </a:lnSpc>
              <a:spcBef>
                <a:spcPts val="0"/>
              </a:spcBef>
              <a:spcAft>
                <a:spcPts val="0"/>
              </a:spcAft>
              <a:buClr>
                <a:schemeClr val="lt1"/>
              </a:buClr>
              <a:buSzPts val="1600"/>
              <a:buNone/>
            </a:pPr>
            <a:r>
              <a:rPr lang="en-GB" dirty="0"/>
              <a:t>Lecture name: Dr. Ogochukwu Agunenye</a:t>
            </a:r>
          </a:p>
          <a:p>
            <a:pPr marL="457200" lvl="0" indent="-311150" algn="ctr" rtl="0">
              <a:lnSpc>
                <a:spcPct val="100000"/>
              </a:lnSpc>
              <a:spcBef>
                <a:spcPts val="0"/>
              </a:spcBef>
              <a:spcAft>
                <a:spcPts val="0"/>
              </a:spcAft>
              <a:buClr>
                <a:schemeClr val="lt1"/>
              </a:buClr>
              <a:buSzPts val="1600"/>
              <a:buNone/>
            </a:pPr>
            <a:r>
              <a:rPr lang="en-GB" dirty="0"/>
              <a:t>Module name &amp; code: Practice based research( LCHS7001)</a:t>
            </a:r>
          </a:p>
          <a:p>
            <a:pPr marL="457200" lvl="0" indent="-311150" algn="ctr" rtl="0">
              <a:lnSpc>
                <a:spcPct val="100000"/>
              </a:lnSpc>
              <a:spcBef>
                <a:spcPts val="0"/>
              </a:spcBef>
              <a:spcAft>
                <a:spcPts val="0"/>
              </a:spcAft>
              <a:buClr>
                <a:schemeClr val="lt1"/>
              </a:buClr>
              <a:buSzPts val="1600"/>
              <a:buNone/>
            </a:pPr>
            <a:r>
              <a:rPr lang="en-GB" dirty="0"/>
              <a:t>Student name: Ashwini Krishna</a:t>
            </a:r>
          </a:p>
          <a:p>
            <a:pPr marL="457200" lvl="0" indent="-311150" algn="ctr" rtl="0">
              <a:lnSpc>
                <a:spcPct val="100000"/>
              </a:lnSpc>
              <a:spcBef>
                <a:spcPts val="0"/>
              </a:spcBef>
              <a:spcAft>
                <a:spcPts val="0"/>
              </a:spcAft>
              <a:buClr>
                <a:schemeClr val="lt1"/>
              </a:buClr>
              <a:buSzPts val="1600"/>
              <a:buNone/>
            </a:pPr>
            <a:r>
              <a:rPr lang="en-GB" dirty="0"/>
              <a:t>Student id: 2224398</a:t>
            </a:r>
          </a:p>
          <a:p>
            <a:pPr marL="457200" lvl="0" indent="-311150" algn="ctr" rtl="0">
              <a:lnSpc>
                <a:spcPct val="100000"/>
              </a:lnSpc>
              <a:spcBef>
                <a:spcPts val="0"/>
              </a:spcBef>
              <a:spcAft>
                <a:spcPts val="0"/>
              </a:spcAft>
              <a:buClr>
                <a:schemeClr val="lt1"/>
              </a:buClr>
              <a:buSzPts val="1600"/>
              <a:buNone/>
            </a:pPr>
            <a:endParaRPr dirty="0"/>
          </a:p>
          <a:p>
            <a:pPr marL="457200" lvl="0" indent="-311150" algn="ctr" rtl="0">
              <a:lnSpc>
                <a:spcPct val="100000"/>
              </a:lnSpc>
              <a:spcBef>
                <a:spcPts val="0"/>
              </a:spcBef>
              <a:spcAft>
                <a:spcPts val="0"/>
              </a:spcAft>
              <a:buClr>
                <a:schemeClr val="lt1"/>
              </a:buClr>
              <a:buSzPts val="1600"/>
              <a:buNone/>
            </a:pPr>
            <a:endParaRPr dirty="0"/>
          </a:p>
          <a:p>
            <a:pPr marL="457200" lvl="0" indent="-311150" algn="ctr" rtl="0">
              <a:lnSpc>
                <a:spcPct val="100000"/>
              </a:lnSpc>
              <a:spcBef>
                <a:spcPts val="0"/>
              </a:spcBef>
              <a:spcAft>
                <a:spcPts val="0"/>
              </a:spcAft>
              <a:buClr>
                <a:schemeClr val="lt1"/>
              </a:buClr>
              <a:buSzPts val="1600"/>
              <a:buNone/>
            </a:pPr>
            <a:r>
              <a:rPr lang="en-GB" dirty="0"/>
              <a:t>Assignment title: </a:t>
            </a:r>
            <a:r>
              <a:rPr lang="en-GB" b="1" dirty="0">
                <a:solidFill>
                  <a:schemeClr val="bg1"/>
                </a:solidFill>
                <a:highlight>
                  <a:srgbClr val="FFFFFF"/>
                </a:highlight>
                <a:latin typeface="Arial"/>
                <a:cs typeface="Arial"/>
                <a:sym typeface="Arial"/>
              </a:rPr>
              <a:t>Incidence </a:t>
            </a:r>
            <a:r>
              <a:rPr lang="en-GB" b="1" dirty="0">
                <a:solidFill>
                  <a:schemeClr val="bg1"/>
                </a:solidFill>
                <a:highlight>
                  <a:srgbClr val="FFFFFF"/>
                </a:highlight>
                <a:latin typeface="Arial"/>
                <a:ea typeface="Arial"/>
                <a:cs typeface="Arial"/>
                <a:sym typeface="Arial"/>
              </a:rPr>
              <a:t>of physical exercise at public universities among students in U.K</a:t>
            </a:r>
            <a:endParaRPr dirty="0">
              <a:solidFill>
                <a:schemeClr val="bg1"/>
              </a:solidFill>
            </a:endParaRPr>
          </a:p>
        </p:txBody>
      </p:sp>
      <p:pic>
        <p:nvPicPr>
          <p:cNvPr id="130" name="Google Shape;130;p1"/>
          <p:cNvPicPr preferRelativeResize="0"/>
          <p:nvPr/>
        </p:nvPicPr>
        <p:blipFill rotWithShape="1">
          <a:blip r:embed="rId4">
            <a:alphaModFix/>
          </a:blip>
          <a:srcRect/>
          <a:stretch/>
        </p:blipFill>
        <p:spPr>
          <a:xfrm>
            <a:off x="1838131" y="807162"/>
            <a:ext cx="1908246" cy="9144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
          <p:cNvSpPr txBox="1">
            <a:spLocks noGrp="1"/>
          </p:cNvSpPr>
          <p:nvPr>
            <p:ph type="title"/>
          </p:nvPr>
        </p:nvSpPr>
        <p:spPr>
          <a:xfrm>
            <a:off x="3422725" y="396900"/>
            <a:ext cx="27495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a:latin typeface="Arial"/>
                <a:ea typeface="Arial"/>
                <a:cs typeface="Arial"/>
                <a:sym typeface="Arial"/>
              </a:rPr>
              <a:t>Introduction</a:t>
            </a:r>
            <a:endParaRPr>
              <a:latin typeface="Arial"/>
              <a:ea typeface="Arial"/>
              <a:cs typeface="Arial"/>
              <a:sym typeface="Arial"/>
            </a:endParaRPr>
          </a:p>
        </p:txBody>
      </p:sp>
      <p:sp>
        <p:nvSpPr>
          <p:cNvPr id="136" name="Google Shape;136;p2"/>
          <p:cNvSpPr txBox="1">
            <a:spLocks noGrp="1"/>
          </p:cNvSpPr>
          <p:nvPr>
            <p:ph type="body" idx="1"/>
          </p:nvPr>
        </p:nvSpPr>
        <p:spPr>
          <a:xfrm>
            <a:off x="882650" y="1266825"/>
            <a:ext cx="7505700" cy="31185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SzPts val="1300"/>
              <a:buNone/>
            </a:pPr>
            <a:r>
              <a:rPr lang="en-GB" sz="2000" dirty="0">
                <a:latin typeface="Arial"/>
                <a:ea typeface="Arial"/>
                <a:cs typeface="Arial"/>
                <a:sym typeface="Arial"/>
              </a:rPr>
              <a:t>●	The proposed research intends to bring forth the incidence of physical exercise at Public University among students.</a:t>
            </a:r>
            <a:endParaRPr sz="2000" dirty="0">
              <a:latin typeface="Arial"/>
              <a:ea typeface="Arial"/>
              <a:cs typeface="Arial"/>
              <a:sym typeface="Arial"/>
            </a:endParaRPr>
          </a:p>
          <a:p>
            <a:pPr marL="0" lvl="0" indent="0" algn="just" rtl="0">
              <a:lnSpc>
                <a:spcPct val="115000"/>
              </a:lnSpc>
              <a:spcBef>
                <a:spcPts val="1200"/>
              </a:spcBef>
              <a:spcAft>
                <a:spcPts val="0"/>
              </a:spcAft>
              <a:buSzPts val="1300"/>
              <a:buNone/>
            </a:pPr>
            <a:r>
              <a:rPr lang="en-GB" sz="2000" dirty="0">
                <a:latin typeface="Arial"/>
                <a:ea typeface="Arial"/>
                <a:cs typeface="Arial"/>
                <a:sym typeface="Arial"/>
              </a:rPr>
              <a:t>●	Students nowadays are likely to suffer from depression, obesity, and health-oriented issues which can demote their overall health further.</a:t>
            </a:r>
            <a:endParaRPr sz="2000" dirty="0">
              <a:latin typeface="Arial"/>
              <a:ea typeface="Arial"/>
              <a:cs typeface="Arial"/>
              <a:sym typeface="Arial"/>
            </a:endParaRPr>
          </a:p>
          <a:p>
            <a:pPr marL="0" lvl="0" indent="0" algn="just" rtl="0">
              <a:lnSpc>
                <a:spcPct val="115000"/>
              </a:lnSpc>
              <a:spcBef>
                <a:spcPts val="1200"/>
              </a:spcBef>
              <a:spcAft>
                <a:spcPts val="0"/>
              </a:spcAft>
              <a:buSzPts val="1300"/>
              <a:buNone/>
            </a:pPr>
            <a:r>
              <a:rPr lang="en-GB" sz="2000" dirty="0">
                <a:latin typeface="Arial"/>
                <a:ea typeface="Arial"/>
                <a:cs typeface="Arial"/>
                <a:sym typeface="Arial"/>
              </a:rPr>
              <a:t>●	The proposal will highlight the significance of physical activity in improving students’ lives further.</a:t>
            </a:r>
            <a:endParaRPr sz="2000" dirty="0">
              <a:latin typeface="Arial"/>
              <a:ea typeface="Arial"/>
              <a:cs typeface="Arial"/>
              <a:sym typeface="Arial"/>
            </a:endParaRPr>
          </a:p>
          <a:p>
            <a:pPr marL="0" lvl="0" indent="0" algn="just" rtl="0">
              <a:lnSpc>
                <a:spcPct val="115000"/>
              </a:lnSpc>
              <a:spcBef>
                <a:spcPts val="1200"/>
              </a:spcBef>
              <a:spcAft>
                <a:spcPts val="1200"/>
              </a:spcAft>
              <a:buSzPts val="1300"/>
              <a:buNone/>
            </a:pPr>
            <a:endParaRPr sz="2000" dirty="0">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3"/>
          <p:cNvSpPr txBox="1">
            <a:spLocks noGrp="1"/>
          </p:cNvSpPr>
          <p:nvPr>
            <p:ph type="title"/>
          </p:nvPr>
        </p:nvSpPr>
        <p:spPr>
          <a:xfrm>
            <a:off x="2232832" y="209905"/>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sz="2400">
                <a:latin typeface="Arial"/>
                <a:ea typeface="Arial"/>
                <a:cs typeface="Arial"/>
                <a:sym typeface="Arial"/>
              </a:rPr>
              <a:t>Literature Based Background</a:t>
            </a:r>
            <a:endParaRPr sz="2400">
              <a:latin typeface="Arial"/>
              <a:ea typeface="Arial"/>
              <a:cs typeface="Arial"/>
              <a:sym typeface="Arial"/>
            </a:endParaRPr>
          </a:p>
        </p:txBody>
      </p:sp>
      <p:sp>
        <p:nvSpPr>
          <p:cNvPr id="142" name="Google Shape;142;p3"/>
          <p:cNvSpPr txBox="1">
            <a:spLocks noGrp="1"/>
          </p:cNvSpPr>
          <p:nvPr>
            <p:ph type="body" idx="1"/>
          </p:nvPr>
        </p:nvSpPr>
        <p:spPr>
          <a:xfrm>
            <a:off x="233654" y="716906"/>
            <a:ext cx="5793922" cy="3206400"/>
          </a:xfrm>
          <a:prstGeom prst="rect">
            <a:avLst/>
          </a:prstGeom>
          <a:noFill/>
          <a:ln>
            <a:noFill/>
          </a:ln>
        </p:spPr>
        <p:txBody>
          <a:bodyPr spcFirstLastPara="1" wrap="square" lIns="91425" tIns="91425" rIns="91425" bIns="91425" anchor="t" anchorCtr="0">
            <a:noAutofit/>
          </a:bodyPr>
          <a:lstStyle/>
          <a:p>
            <a:pPr marL="457200" lvl="0" indent="-304800" algn="just" rtl="0">
              <a:lnSpc>
                <a:spcPct val="115000"/>
              </a:lnSpc>
              <a:spcBef>
                <a:spcPts val="0"/>
              </a:spcBef>
              <a:spcAft>
                <a:spcPts val="0"/>
              </a:spcAft>
              <a:buSzPts val="1200"/>
              <a:buFont typeface="Arial"/>
              <a:buChar char="●"/>
            </a:pPr>
            <a:r>
              <a:rPr lang="en-GB" sz="2000">
                <a:latin typeface="Arial"/>
                <a:ea typeface="Arial"/>
                <a:cs typeface="Arial"/>
                <a:sym typeface="Arial"/>
              </a:rPr>
              <a:t>Students change their lifestyle when they pursue University studies. They become used to investing a lot of energy in accomplishing their studies.</a:t>
            </a:r>
            <a:endParaRPr sz="2000">
              <a:latin typeface="Arial"/>
              <a:ea typeface="Arial"/>
              <a:cs typeface="Arial"/>
              <a:sym typeface="Arial"/>
            </a:endParaRPr>
          </a:p>
          <a:p>
            <a:pPr marL="457200" lvl="0" indent="-304800" algn="just" rtl="0">
              <a:lnSpc>
                <a:spcPct val="115000"/>
              </a:lnSpc>
              <a:spcBef>
                <a:spcPts val="1200"/>
              </a:spcBef>
              <a:spcAft>
                <a:spcPts val="0"/>
              </a:spcAft>
              <a:buSzPts val="1200"/>
              <a:buFont typeface="Arial"/>
              <a:buChar char="●"/>
            </a:pPr>
            <a:r>
              <a:rPr lang="en-GB" sz="2000">
                <a:latin typeface="Arial"/>
                <a:ea typeface="Arial"/>
                <a:cs typeface="Arial"/>
                <a:sym typeface="Arial"/>
              </a:rPr>
              <a:t>Students at Public Universities must therefore focus on engaging in physical activity regularly (Strain et al., 2020).</a:t>
            </a:r>
            <a:endParaRPr sz="2000">
              <a:latin typeface="Arial"/>
              <a:ea typeface="Arial"/>
              <a:cs typeface="Arial"/>
              <a:sym typeface="Arial"/>
            </a:endParaRPr>
          </a:p>
          <a:p>
            <a:pPr marL="457200" lvl="0" indent="-304800" algn="just" rtl="0">
              <a:lnSpc>
                <a:spcPct val="115000"/>
              </a:lnSpc>
              <a:spcBef>
                <a:spcPts val="1200"/>
              </a:spcBef>
              <a:spcAft>
                <a:spcPts val="0"/>
              </a:spcAft>
              <a:buSzPts val="1200"/>
              <a:buFont typeface="Arial"/>
              <a:buChar char="●"/>
            </a:pPr>
            <a:r>
              <a:rPr lang="en-GB" sz="2000">
                <a:latin typeface="Arial"/>
                <a:ea typeface="Arial"/>
                <a:cs typeface="Arial"/>
                <a:sym typeface="Arial"/>
              </a:rPr>
              <a:t>Active involvement in physical activity can help students to reduce obesity and boost their mental energy to improve performance their (Anderson and Durstine, 2019).</a:t>
            </a:r>
            <a:endParaRPr sz="2000">
              <a:latin typeface="Arial"/>
              <a:ea typeface="Arial"/>
              <a:cs typeface="Arial"/>
              <a:sym typeface="Arial"/>
            </a:endParaRPr>
          </a:p>
          <a:p>
            <a:pPr marL="0" lvl="0" indent="0" algn="just" rtl="0">
              <a:lnSpc>
                <a:spcPct val="115000"/>
              </a:lnSpc>
              <a:spcBef>
                <a:spcPts val="1200"/>
              </a:spcBef>
              <a:spcAft>
                <a:spcPts val="1200"/>
              </a:spcAft>
              <a:buSzPts val="1300"/>
              <a:buNone/>
            </a:pPr>
            <a:endParaRPr sz="1200">
              <a:latin typeface="Arial"/>
              <a:ea typeface="Arial"/>
              <a:cs typeface="Arial"/>
              <a:sym typeface="Arial"/>
            </a:endParaRPr>
          </a:p>
        </p:txBody>
      </p:sp>
      <p:pic>
        <p:nvPicPr>
          <p:cNvPr id="143" name="Google Shape;143;p3"/>
          <p:cNvPicPr preferRelativeResize="0"/>
          <p:nvPr/>
        </p:nvPicPr>
        <p:blipFill rotWithShape="1">
          <a:blip r:embed="rId3">
            <a:alphaModFix/>
          </a:blip>
          <a:srcRect/>
          <a:stretch/>
        </p:blipFill>
        <p:spPr>
          <a:xfrm>
            <a:off x="6177623" y="1939859"/>
            <a:ext cx="2555830" cy="135384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4"/>
          <p:cNvSpPr txBox="1">
            <a:spLocks noGrp="1"/>
          </p:cNvSpPr>
          <p:nvPr>
            <p:ph type="title"/>
          </p:nvPr>
        </p:nvSpPr>
        <p:spPr>
          <a:xfrm>
            <a:off x="2906400" y="443075"/>
            <a:ext cx="35922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a:latin typeface="Arial"/>
                <a:ea typeface="Arial"/>
                <a:cs typeface="Arial"/>
                <a:sym typeface="Arial"/>
              </a:rPr>
              <a:t>To be continued</a:t>
            </a:r>
            <a:endParaRPr>
              <a:latin typeface="Arial"/>
              <a:ea typeface="Arial"/>
              <a:cs typeface="Arial"/>
              <a:sym typeface="Arial"/>
            </a:endParaRPr>
          </a:p>
        </p:txBody>
      </p:sp>
      <p:sp>
        <p:nvSpPr>
          <p:cNvPr id="149" name="Google Shape;149;p4"/>
          <p:cNvSpPr txBox="1">
            <a:spLocks noGrp="1"/>
          </p:cNvSpPr>
          <p:nvPr>
            <p:ph type="body" idx="1"/>
          </p:nvPr>
        </p:nvSpPr>
        <p:spPr>
          <a:xfrm>
            <a:off x="819150" y="1752175"/>
            <a:ext cx="7505700" cy="24480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562"/>
              <a:buNone/>
            </a:pPr>
            <a:r>
              <a:rPr lang="en-GB" sz="2000">
                <a:latin typeface="Arial"/>
                <a:ea typeface="Arial"/>
                <a:cs typeface="Arial"/>
                <a:sym typeface="Arial"/>
              </a:rPr>
              <a:t>●	Physical activity promotes mental and physical health in students at public universities.</a:t>
            </a:r>
            <a:endParaRPr sz="2000">
              <a:latin typeface="Arial"/>
              <a:ea typeface="Arial"/>
              <a:cs typeface="Arial"/>
              <a:sym typeface="Arial"/>
            </a:endParaRPr>
          </a:p>
          <a:p>
            <a:pPr marL="0" lvl="0" indent="0" algn="l" rtl="0">
              <a:lnSpc>
                <a:spcPct val="115000"/>
              </a:lnSpc>
              <a:spcBef>
                <a:spcPts val="1200"/>
              </a:spcBef>
              <a:spcAft>
                <a:spcPts val="0"/>
              </a:spcAft>
              <a:buSzPts val="1562"/>
              <a:buNone/>
            </a:pPr>
            <a:r>
              <a:rPr lang="en-GB" sz="2000">
                <a:latin typeface="Arial"/>
                <a:ea typeface="Arial"/>
                <a:cs typeface="Arial"/>
                <a:sym typeface="Arial"/>
              </a:rPr>
              <a:t>●	The percentage of students engaged in physical activity is higher than those who are physically inactive (Perez-Lasierra et al., 2022). </a:t>
            </a:r>
            <a:endParaRPr sz="2000">
              <a:latin typeface="Arial"/>
              <a:ea typeface="Arial"/>
              <a:cs typeface="Arial"/>
              <a:sym typeface="Arial"/>
            </a:endParaRPr>
          </a:p>
          <a:p>
            <a:pPr marL="0" lvl="0" indent="0" algn="l" rtl="0">
              <a:lnSpc>
                <a:spcPct val="115000"/>
              </a:lnSpc>
              <a:spcBef>
                <a:spcPts val="1200"/>
              </a:spcBef>
              <a:spcAft>
                <a:spcPts val="0"/>
              </a:spcAft>
              <a:buSzPts val="1562"/>
              <a:buNone/>
            </a:pPr>
            <a:r>
              <a:rPr lang="en-GB" sz="2000">
                <a:latin typeface="Arial"/>
                <a:ea typeface="Arial"/>
                <a:cs typeface="Arial"/>
                <a:sym typeface="Arial"/>
              </a:rPr>
              <a:t>●	The estimation of globally, 33-40% of students at public universities is involved in regular physical activity (statista, 2023).</a:t>
            </a:r>
            <a:endParaRPr sz="2000">
              <a:latin typeface="Arial"/>
              <a:ea typeface="Arial"/>
              <a:cs typeface="Arial"/>
              <a:sym typeface="Arial"/>
            </a:endParaRPr>
          </a:p>
          <a:p>
            <a:pPr marL="0" lvl="0" indent="0" algn="l" rtl="0">
              <a:lnSpc>
                <a:spcPct val="115000"/>
              </a:lnSpc>
              <a:spcBef>
                <a:spcPts val="1200"/>
              </a:spcBef>
              <a:spcAft>
                <a:spcPts val="1200"/>
              </a:spcAft>
              <a:buSzPts val="2162"/>
              <a:buNone/>
            </a:pPr>
            <a:endParaRPr sz="2000">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5"/>
          <p:cNvSpPr txBox="1">
            <a:spLocks noGrp="1"/>
          </p:cNvSpPr>
          <p:nvPr>
            <p:ph type="title"/>
          </p:nvPr>
        </p:nvSpPr>
        <p:spPr>
          <a:xfrm>
            <a:off x="2759203" y="247132"/>
            <a:ext cx="44421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a:latin typeface="Arial"/>
                <a:ea typeface="Arial"/>
                <a:cs typeface="Arial"/>
                <a:sym typeface="Arial"/>
              </a:rPr>
              <a:t>Rationale of the study</a:t>
            </a:r>
            <a:endParaRPr>
              <a:latin typeface="Arial"/>
              <a:ea typeface="Arial"/>
              <a:cs typeface="Arial"/>
              <a:sym typeface="Arial"/>
            </a:endParaRPr>
          </a:p>
        </p:txBody>
      </p:sp>
      <p:sp>
        <p:nvSpPr>
          <p:cNvPr id="155" name="Google Shape;155;p5"/>
          <p:cNvSpPr txBox="1">
            <a:spLocks noGrp="1"/>
          </p:cNvSpPr>
          <p:nvPr>
            <p:ph type="body" idx="1"/>
          </p:nvPr>
        </p:nvSpPr>
        <p:spPr>
          <a:xfrm>
            <a:off x="530269" y="1020252"/>
            <a:ext cx="5366678" cy="24480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SzPts val="1020"/>
              <a:buNone/>
            </a:pPr>
            <a:r>
              <a:rPr lang="en-GB" sz="2000" dirty="0">
                <a:latin typeface="Arial"/>
                <a:ea typeface="Arial"/>
                <a:cs typeface="Arial"/>
                <a:sym typeface="Arial"/>
              </a:rPr>
              <a:t>●	 Narrate the major contribution of physical-exercise towards developing a healthy lifestyle is the main reason behind writing this proposal (Ricardo et al. 2022). </a:t>
            </a:r>
            <a:endParaRPr sz="2000" dirty="0">
              <a:latin typeface="Arial"/>
              <a:ea typeface="Arial"/>
              <a:cs typeface="Arial"/>
              <a:sym typeface="Arial"/>
            </a:endParaRPr>
          </a:p>
          <a:p>
            <a:pPr marL="0" lvl="0" indent="0" algn="just" rtl="0">
              <a:lnSpc>
                <a:spcPct val="115000"/>
              </a:lnSpc>
              <a:spcBef>
                <a:spcPts val="1200"/>
              </a:spcBef>
              <a:spcAft>
                <a:spcPts val="0"/>
              </a:spcAft>
              <a:buSzPts val="1020"/>
              <a:buNone/>
            </a:pPr>
            <a:r>
              <a:rPr lang="en-GB" sz="2000" dirty="0">
                <a:latin typeface="Arial"/>
                <a:ea typeface="Arial"/>
                <a:cs typeface="Arial"/>
                <a:sym typeface="Arial"/>
              </a:rPr>
              <a:t>●	The proposed research framework showcases of the incidence of physical exercise at Public University in U. K, is going to be  rationale of this work (Xin et al. 2022). </a:t>
            </a:r>
            <a:endParaRPr sz="2000" dirty="0">
              <a:latin typeface="Arial"/>
              <a:ea typeface="Arial"/>
              <a:cs typeface="Arial"/>
              <a:sym typeface="Arial"/>
            </a:endParaRPr>
          </a:p>
          <a:p>
            <a:pPr marL="0" lvl="0" indent="0" algn="l" rtl="0">
              <a:lnSpc>
                <a:spcPct val="115000"/>
              </a:lnSpc>
              <a:spcBef>
                <a:spcPts val="1200"/>
              </a:spcBef>
              <a:spcAft>
                <a:spcPts val="1200"/>
              </a:spcAft>
              <a:buSzPts val="2000"/>
              <a:buNone/>
            </a:pPr>
            <a:endParaRPr sz="2000" dirty="0"/>
          </a:p>
        </p:txBody>
      </p:sp>
      <p:pic>
        <p:nvPicPr>
          <p:cNvPr id="156" name="Google Shape;156;p5"/>
          <p:cNvPicPr preferRelativeResize="0"/>
          <p:nvPr/>
        </p:nvPicPr>
        <p:blipFill rotWithShape="1">
          <a:blip r:embed="rId3">
            <a:alphaModFix/>
          </a:blip>
          <a:srcRect/>
          <a:stretch/>
        </p:blipFill>
        <p:spPr>
          <a:xfrm>
            <a:off x="6114662" y="1999576"/>
            <a:ext cx="2450840" cy="172333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6"/>
          <p:cNvSpPr txBox="1">
            <a:spLocks noGrp="1"/>
          </p:cNvSpPr>
          <p:nvPr>
            <p:ph type="title"/>
          </p:nvPr>
        </p:nvSpPr>
        <p:spPr>
          <a:xfrm>
            <a:off x="1877675" y="338700"/>
            <a:ext cx="56796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a:latin typeface="Arial"/>
                <a:ea typeface="Arial"/>
                <a:cs typeface="Arial"/>
                <a:sym typeface="Arial"/>
              </a:rPr>
              <a:t>Significance of the research</a:t>
            </a:r>
            <a:endParaRPr>
              <a:latin typeface="Arial"/>
              <a:ea typeface="Arial"/>
              <a:cs typeface="Arial"/>
              <a:sym typeface="Arial"/>
            </a:endParaRPr>
          </a:p>
        </p:txBody>
      </p:sp>
      <p:sp>
        <p:nvSpPr>
          <p:cNvPr id="162" name="Google Shape;162;p6"/>
          <p:cNvSpPr txBox="1">
            <a:spLocks noGrp="1"/>
          </p:cNvSpPr>
          <p:nvPr>
            <p:ph type="body" idx="1"/>
          </p:nvPr>
        </p:nvSpPr>
        <p:spPr>
          <a:xfrm>
            <a:off x="389847" y="1053618"/>
            <a:ext cx="6029614" cy="24480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SzPts val="1300"/>
              <a:buNone/>
            </a:pPr>
            <a:r>
              <a:rPr lang="en-GB" sz="2000" dirty="0">
                <a:latin typeface="Arial"/>
                <a:ea typeface="Arial"/>
                <a:cs typeface="Arial"/>
                <a:sym typeface="Arial"/>
              </a:rPr>
              <a:t>●	To make the young generation, including the students of today's tech-saviour world, aware of the importance of physical activity in their lives is to be the main focus of showcasing the significance of this research (Sallis et al. 2020). </a:t>
            </a:r>
            <a:endParaRPr sz="2000" dirty="0">
              <a:latin typeface="Arial"/>
              <a:ea typeface="Arial"/>
              <a:cs typeface="Arial"/>
              <a:sym typeface="Arial"/>
            </a:endParaRPr>
          </a:p>
          <a:p>
            <a:pPr marL="0" lvl="0" indent="0" algn="just" rtl="0">
              <a:lnSpc>
                <a:spcPct val="115000"/>
              </a:lnSpc>
              <a:spcBef>
                <a:spcPts val="1200"/>
              </a:spcBef>
              <a:spcAft>
                <a:spcPts val="0"/>
              </a:spcAft>
              <a:buSzPts val="1300"/>
              <a:buNone/>
            </a:pPr>
            <a:r>
              <a:rPr lang="en-GB" sz="2000" dirty="0">
                <a:latin typeface="Arial"/>
                <a:ea typeface="Arial"/>
                <a:cs typeface="Arial"/>
                <a:sym typeface="Arial"/>
              </a:rPr>
              <a:t>●	By crafting the research, it will be easier for the researcher to demonstrate the research outcomes to the society to promote practices of physical activity in the Universities will be carried forward (</a:t>
            </a:r>
            <a:r>
              <a:rPr lang="en-GB" sz="2000" dirty="0" err="1">
                <a:latin typeface="Arial"/>
                <a:ea typeface="Arial"/>
                <a:cs typeface="Arial"/>
                <a:sym typeface="Arial"/>
              </a:rPr>
              <a:t>Aperribai</a:t>
            </a:r>
            <a:r>
              <a:rPr lang="en-GB" sz="2000" dirty="0">
                <a:latin typeface="Arial"/>
                <a:ea typeface="Arial"/>
                <a:cs typeface="Arial"/>
                <a:sym typeface="Arial"/>
              </a:rPr>
              <a:t> et al. 2020).</a:t>
            </a:r>
            <a:endParaRPr sz="2000" dirty="0">
              <a:latin typeface="Arial"/>
              <a:ea typeface="Arial"/>
              <a:cs typeface="Arial"/>
              <a:sym typeface="Arial"/>
            </a:endParaRPr>
          </a:p>
          <a:p>
            <a:pPr marL="0" lvl="0" indent="0" algn="l" rtl="0">
              <a:lnSpc>
                <a:spcPct val="115000"/>
              </a:lnSpc>
              <a:spcBef>
                <a:spcPts val="1200"/>
              </a:spcBef>
              <a:spcAft>
                <a:spcPts val="1200"/>
              </a:spcAft>
              <a:buSzPts val="1300"/>
              <a:buNone/>
            </a:pPr>
            <a:endParaRPr sz="2000" dirty="0">
              <a:latin typeface="Arial"/>
              <a:ea typeface="Arial"/>
              <a:cs typeface="Arial"/>
              <a:sym typeface="Arial"/>
            </a:endParaRPr>
          </a:p>
        </p:txBody>
      </p:sp>
      <p:pic>
        <p:nvPicPr>
          <p:cNvPr id="163" name="Google Shape;163;p6"/>
          <p:cNvPicPr preferRelativeResize="0"/>
          <p:nvPr/>
        </p:nvPicPr>
        <p:blipFill rotWithShape="1">
          <a:blip r:embed="rId3">
            <a:alphaModFix/>
          </a:blip>
          <a:srcRect/>
          <a:stretch/>
        </p:blipFill>
        <p:spPr>
          <a:xfrm>
            <a:off x="6627541" y="2138615"/>
            <a:ext cx="2171226" cy="1612292"/>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7"/>
          <p:cNvSpPr txBox="1">
            <a:spLocks noGrp="1"/>
          </p:cNvSpPr>
          <p:nvPr>
            <p:ph type="title"/>
          </p:nvPr>
        </p:nvSpPr>
        <p:spPr>
          <a:xfrm>
            <a:off x="1404300" y="428150"/>
            <a:ext cx="63354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a:latin typeface="Arial"/>
                <a:ea typeface="Arial"/>
                <a:cs typeface="Arial"/>
                <a:sym typeface="Arial"/>
              </a:rPr>
              <a:t>Proposed Research Question/Aim</a:t>
            </a:r>
            <a:endParaRPr>
              <a:latin typeface="Arial"/>
              <a:ea typeface="Arial"/>
              <a:cs typeface="Arial"/>
              <a:sym typeface="Arial"/>
            </a:endParaRPr>
          </a:p>
        </p:txBody>
      </p:sp>
      <p:sp>
        <p:nvSpPr>
          <p:cNvPr id="169" name="Google Shape;169;p7"/>
          <p:cNvSpPr txBox="1">
            <a:spLocks noGrp="1"/>
          </p:cNvSpPr>
          <p:nvPr>
            <p:ph type="body" idx="1"/>
          </p:nvPr>
        </p:nvSpPr>
        <p:spPr>
          <a:xfrm>
            <a:off x="772497" y="1151806"/>
            <a:ext cx="7505700" cy="3304783"/>
          </a:xfrm>
          <a:prstGeom prst="rect">
            <a:avLst/>
          </a:prstGeom>
          <a:noFill/>
          <a:ln>
            <a:noFill/>
          </a:ln>
        </p:spPr>
        <p:txBody>
          <a:bodyPr spcFirstLastPara="1" wrap="square" lIns="91425" tIns="91425" rIns="91425" bIns="91425" anchor="t" anchorCtr="0">
            <a:noAutofit/>
          </a:bodyPr>
          <a:lstStyle/>
          <a:p>
            <a:pPr marL="0" lvl="0" indent="0" algn="just" rtl="0">
              <a:lnSpc>
                <a:spcPct val="95000"/>
              </a:lnSpc>
              <a:spcBef>
                <a:spcPts val="0"/>
              </a:spcBef>
              <a:spcAft>
                <a:spcPts val="0"/>
              </a:spcAft>
              <a:buSzPts val="605"/>
              <a:buNone/>
            </a:pPr>
            <a:r>
              <a:rPr lang="en-GB" sz="2000" b="1" dirty="0">
                <a:latin typeface="Arial"/>
                <a:ea typeface="Arial"/>
                <a:cs typeface="Arial"/>
                <a:sym typeface="Arial"/>
              </a:rPr>
              <a:t>Research questions:</a:t>
            </a:r>
            <a:endParaRPr sz="2000" dirty="0">
              <a:latin typeface="Arial"/>
              <a:ea typeface="Arial"/>
              <a:cs typeface="Arial"/>
              <a:sym typeface="Arial"/>
            </a:endParaRPr>
          </a:p>
          <a:p>
            <a:pPr marL="0" lvl="0" indent="0" algn="just" rtl="0">
              <a:lnSpc>
                <a:spcPct val="95000"/>
              </a:lnSpc>
              <a:spcBef>
                <a:spcPts val="1200"/>
              </a:spcBef>
              <a:spcAft>
                <a:spcPts val="0"/>
              </a:spcAft>
              <a:buSzPts val="605"/>
              <a:buNone/>
            </a:pPr>
            <a:r>
              <a:rPr lang="en-GB" sz="2000" dirty="0">
                <a:latin typeface="Arial"/>
                <a:ea typeface="Arial"/>
                <a:cs typeface="Arial"/>
                <a:sym typeface="Arial"/>
              </a:rPr>
              <a:t>●	What will be the probable consequences for those students who fail to participate in physical activity in their university life?</a:t>
            </a:r>
            <a:endParaRPr sz="2000" dirty="0">
              <a:latin typeface="Arial"/>
              <a:ea typeface="Arial"/>
              <a:cs typeface="Arial"/>
              <a:sym typeface="Arial"/>
            </a:endParaRPr>
          </a:p>
          <a:p>
            <a:pPr marL="0" lvl="0" indent="0" algn="just" rtl="0">
              <a:lnSpc>
                <a:spcPct val="95000"/>
              </a:lnSpc>
              <a:spcBef>
                <a:spcPts val="1200"/>
              </a:spcBef>
              <a:spcAft>
                <a:spcPts val="0"/>
              </a:spcAft>
              <a:buSzPts val="605"/>
              <a:buNone/>
            </a:pPr>
            <a:r>
              <a:rPr lang="en-GB" sz="2000" dirty="0">
                <a:latin typeface="Arial"/>
                <a:ea typeface="Arial"/>
                <a:cs typeface="Arial"/>
                <a:sym typeface="Arial"/>
              </a:rPr>
              <a:t>●	How can the participation of students in Physical activity help them to avoid health risks by boosting their motivation further?</a:t>
            </a:r>
            <a:endParaRPr sz="2000" dirty="0">
              <a:latin typeface="Arial"/>
              <a:ea typeface="Arial"/>
              <a:cs typeface="Arial"/>
              <a:sym typeface="Arial"/>
            </a:endParaRPr>
          </a:p>
          <a:p>
            <a:pPr marL="0" lvl="0" indent="0" algn="just" rtl="0">
              <a:lnSpc>
                <a:spcPct val="95000"/>
              </a:lnSpc>
              <a:spcBef>
                <a:spcPts val="1200"/>
              </a:spcBef>
              <a:spcAft>
                <a:spcPts val="0"/>
              </a:spcAft>
              <a:buSzPts val="605"/>
              <a:buNone/>
            </a:pPr>
            <a:r>
              <a:rPr lang="en-GB" sz="2000" dirty="0">
                <a:latin typeface="Arial"/>
                <a:ea typeface="Arial"/>
                <a:cs typeface="Arial"/>
                <a:sym typeface="Arial"/>
              </a:rPr>
              <a:t>  </a:t>
            </a:r>
            <a:endParaRPr sz="2000" dirty="0">
              <a:latin typeface="Arial"/>
              <a:ea typeface="Arial"/>
              <a:cs typeface="Arial"/>
              <a:sym typeface="Arial"/>
            </a:endParaRPr>
          </a:p>
          <a:p>
            <a:pPr marL="0" lvl="0" indent="0" algn="l" rtl="0">
              <a:lnSpc>
                <a:spcPct val="95000"/>
              </a:lnSpc>
              <a:spcBef>
                <a:spcPts val="1200"/>
              </a:spcBef>
              <a:spcAft>
                <a:spcPts val="0"/>
              </a:spcAft>
              <a:buSzPts val="605"/>
              <a:buNone/>
            </a:pPr>
            <a:endParaRPr sz="1400" dirty="0">
              <a:latin typeface="Arial"/>
              <a:ea typeface="Arial"/>
              <a:cs typeface="Arial"/>
              <a:sym typeface="Arial"/>
            </a:endParaRPr>
          </a:p>
          <a:p>
            <a:pPr marL="0" lvl="0" indent="0" algn="l" rtl="0">
              <a:lnSpc>
                <a:spcPct val="95000"/>
              </a:lnSpc>
              <a:spcBef>
                <a:spcPts val="1200"/>
              </a:spcBef>
              <a:spcAft>
                <a:spcPts val="1200"/>
              </a:spcAft>
              <a:buSzPts val="605"/>
              <a:buNone/>
            </a:pPr>
            <a:endParaRPr sz="1400" dirty="0">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85AE48B-4D3F-CAAA-9A71-2D0580D8356E}"/>
              </a:ext>
            </a:extLst>
          </p:cNvPr>
          <p:cNvSpPr>
            <a:spLocks noGrp="1"/>
          </p:cNvSpPr>
          <p:nvPr>
            <p:ph type="body" idx="1"/>
          </p:nvPr>
        </p:nvSpPr>
        <p:spPr>
          <a:xfrm>
            <a:off x="834500" y="506027"/>
            <a:ext cx="7490349" cy="3932698"/>
          </a:xfrm>
        </p:spPr>
        <p:txBody>
          <a:bodyPr/>
          <a:lstStyle/>
          <a:p>
            <a:pPr marL="0" lvl="0" indent="0" algn="just" rtl="0">
              <a:lnSpc>
                <a:spcPct val="95000"/>
              </a:lnSpc>
              <a:spcBef>
                <a:spcPts val="1200"/>
              </a:spcBef>
              <a:spcAft>
                <a:spcPts val="0"/>
              </a:spcAft>
              <a:buSzPts val="605"/>
              <a:buNone/>
            </a:pPr>
            <a:r>
              <a:rPr lang="en-US" sz="2000" b="1" dirty="0">
                <a:latin typeface="Arial"/>
                <a:ea typeface="Arial"/>
                <a:cs typeface="Arial"/>
                <a:sym typeface="Arial"/>
              </a:rPr>
              <a:t>Research Aim: </a:t>
            </a:r>
          </a:p>
          <a:p>
            <a:pPr marL="0" lvl="0" indent="0" algn="just" rtl="0">
              <a:lnSpc>
                <a:spcPct val="95000"/>
              </a:lnSpc>
              <a:spcBef>
                <a:spcPts val="1200"/>
              </a:spcBef>
              <a:spcAft>
                <a:spcPts val="0"/>
              </a:spcAft>
              <a:buSzPts val="605"/>
              <a:buNone/>
            </a:pPr>
            <a:r>
              <a:rPr lang="en-US" sz="2000" dirty="0">
                <a:latin typeface="Arial"/>
                <a:ea typeface="Arial"/>
                <a:cs typeface="Arial"/>
                <a:sym typeface="Arial"/>
              </a:rPr>
              <a:t>●	The goal of the research being proposed is to answer the questions about how common physical activity is among students at public universities. </a:t>
            </a:r>
          </a:p>
          <a:p>
            <a:pPr marL="0" lvl="0" indent="0" algn="just" rtl="0">
              <a:lnSpc>
                <a:spcPct val="95000"/>
              </a:lnSpc>
              <a:spcBef>
                <a:spcPts val="1200"/>
              </a:spcBef>
              <a:spcAft>
                <a:spcPts val="0"/>
              </a:spcAft>
              <a:buSzPts val="605"/>
              <a:buNone/>
            </a:pPr>
            <a:endParaRPr lang="en-US" sz="2000" dirty="0">
              <a:latin typeface="Arial"/>
              <a:ea typeface="Arial"/>
              <a:cs typeface="Arial"/>
              <a:sym typeface="Arial"/>
            </a:endParaRPr>
          </a:p>
          <a:p>
            <a:pPr marL="0" lvl="0" indent="0" algn="just" rtl="0">
              <a:lnSpc>
                <a:spcPct val="95000"/>
              </a:lnSpc>
              <a:spcBef>
                <a:spcPts val="1200"/>
              </a:spcBef>
              <a:spcAft>
                <a:spcPts val="0"/>
              </a:spcAft>
              <a:buSzPts val="605"/>
              <a:buNone/>
            </a:pPr>
            <a:r>
              <a:rPr lang="en-US" sz="2000" dirty="0">
                <a:latin typeface="Arial"/>
                <a:ea typeface="Arial"/>
                <a:cs typeface="Arial"/>
                <a:sym typeface="Arial"/>
              </a:rPr>
              <a:t>●	The fundamental importance of </a:t>
            </a:r>
            <a:r>
              <a:rPr lang="en-US" sz="2000" dirty="0" err="1">
                <a:latin typeface="Arial"/>
                <a:ea typeface="Arial"/>
                <a:cs typeface="Arial"/>
                <a:sym typeface="Arial"/>
              </a:rPr>
              <a:t>practising</a:t>
            </a:r>
            <a:r>
              <a:rPr lang="en-US" sz="2000" dirty="0">
                <a:latin typeface="Arial"/>
                <a:ea typeface="Arial"/>
                <a:cs typeface="Arial"/>
                <a:sym typeface="Arial"/>
              </a:rPr>
              <a:t> physical activity at the university can ultimately save the younger generation of today's world from deteriorating both their physical and mental health.  </a:t>
            </a:r>
          </a:p>
          <a:p>
            <a:pPr marL="146050" indent="0">
              <a:buNone/>
            </a:pPr>
            <a:endParaRPr lang="en-GB" dirty="0"/>
          </a:p>
        </p:txBody>
      </p:sp>
    </p:spTree>
    <p:extLst>
      <p:ext uri="{BB962C8B-B14F-4D97-AF65-F5344CB8AC3E}">
        <p14:creationId xmlns:p14="http://schemas.microsoft.com/office/powerpoint/2010/main" val="2717994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8"/>
          <p:cNvSpPr txBox="1">
            <a:spLocks noGrp="1"/>
          </p:cNvSpPr>
          <p:nvPr>
            <p:ph type="title"/>
          </p:nvPr>
        </p:nvSpPr>
        <p:spPr>
          <a:xfrm>
            <a:off x="2831825" y="383425"/>
            <a:ext cx="40245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a:latin typeface="Arial"/>
                <a:ea typeface="Arial"/>
                <a:cs typeface="Arial"/>
                <a:sym typeface="Arial"/>
              </a:rPr>
              <a:t>Research objectives</a:t>
            </a:r>
            <a:endParaRPr>
              <a:latin typeface="Arial"/>
              <a:ea typeface="Arial"/>
              <a:cs typeface="Arial"/>
              <a:sym typeface="Arial"/>
            </a:endParaRPr>
          </a:p>
        </p:txBody>
      </p:sp>
      <p:sp>
        <p:nvSpPr>
          <p:cNvPr id="175" name="Google Shape;175;p8"/>
          <p:cNvSpPr txBox="1">
            <a:spLocks noGrp="1"/>
          </p:cNvSpPr>
          <p:nvPr>
            <p:ph type="body" idx="1"/>
          </p:nvPr>
        </p:nvSpPr>
        <p:spPr>
          <a:xfrm>
            <a:off x="796513" y="1093677"/>
            <a:ext cx="7505700" cy="24480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SzPts val="1300"/>
              <a:buNone/>
            </a:pPr>
            <a:r>
              <a:rPr lang="en-GB" sz="2000">
                <a:latin typeface="Arial"/>
                <a:ea typeface="Arial"/>
                <a:cs typeface="Arial"/>
                <a:sym typeface="Arial"/>
              </a:rPr>
              <a:t>●	To portray the significance of physical activity in pointing out the several health benefits of it will be the major objective of the research.</a:t>
            </a:r>
            <a:endParaRPr sz="2000">
              <a:latin typeface="Arial"/>
              <a:ea typeface="Arial"/>
              <a:cs typeface="Arial"/>
              <a:sym typeface="Arial"/>
            </a:endParaRPr>
          </a:p>
          <a:p>
            <a:pPr marL="0" lvl="0" indent="0" algn="just" rtl="0">
              <a:lnSpc>
                <a:spcPct val="115000"/>
              </a:lnSpc>
              <a:spcBef>
                <a:spcPts val="1200"/>
              </a:spcBef>
              <a:spcAft>
                <a:spcPts val="0"/>
              </a:spcAft>
              <a:buSzPts val="1300"/>
              <a:buNone/>
            </a:pPr>
            <a:r>
              <a:rPr lang="en-GB" sz="2000">
                <a:latin typeface="Arial"/>
                <a:ea typeface="Arial"/>
                <a:cs typeface="Arial"/>
                <a:sym typeface="Arial"/>
              </a:rPr>
              <a:t>●	Demonstration of important aspects of physical activity in reducing health risks is going to be the prime focus of fulfilling the objectives</a:t>
            </a:r>
            <a:endParaRPr sz="2000">
              <a:latin typeface="Arial"/>
              <a:ea typeface="Arial"/>
              <a:cs typeface="Arial"/>
              <a:sym typeface="Arial"/>
            </a:endParaRPr>
          </a:p>
          <a:p>
            <a:pPr marL="0" lvl="0" indent="0" algn="just" rtl="0">
              <a:lnSpc>
                <a:spcPct val="115000"/>
              </a:lnSpc>
              <a:spcBef>
                <a:spcPts val="1200"/>
              </a:spcBef>
              <a:spcAft>
                <a:spcPts val="0"/>
              </a:spcAft>
              <a:buSzPts val="1300"/>
              <a:buNone/>
            </a:pPr>
            <a:r>
              <a:rPr lang="en-GB" sz="2000">
                <a:latin typeface="Arial"/>
                <a:ea typeface="Arial"/>
                <a:cs typeface="Arial"/>
                <a:sym typeface="Arial"/>
              </a:rPr>
              <a:t>●	Most importantly, making people, including the students of the university, aware of the prevalence of physical activity is another important objective of crafting this research. </a:t>
            </a:r>
            <a:endParaRPr sz="2000">
              <a:latin typeface="Arial"/>
              <a:ea typeface="Arial"/>
              <a:cs typeface="Arial"/>
              <a:sym typeface="Arial"/>
            </a:endParaRPr>
          </a:p>
          <a:p>
            <a:pPr marL="0" lvl="0" indent="0" algn="just" rtl="0">
              <a:lnSpc>
                <a:spcPct val="115000"/>
              </a:lnSpc>
              <a:spcBef>
                <a:spcPts val="1200"/>
              </a:spcBef>
              <a:spcAft>
                <a:spcPts val="1200"/>
              </a:spcAft>
              <a:buSzPts val="1300"/>
              <a:buNone/>
            </a:pPr>
            <a:endParaRPr sz="2000">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9"/>
          <p:cNvSpPr txBox="1">
            <a:spLocks noGrp="1"/>
          </p:cNvSpPr>
          <p:nvPr>
            <p:ph type="title"/>
          </p:nvPr>
        </p:nvSpPr>
        <p:spPr>
          <a:xfrm>
            <a:off x="2336100" y="120455"/>
            <a:ext cx="44718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a:latin typeface="Arial"/>
                <a:ea typeface="Arial"/>
                <a:cs typeface="Arial"/>
                <a:sym typeface="Arial"/>
              </a:rPr>
              <a:t>Research methodology</a:t>
            </a:r>
            <a:endParaRPr>
              <a:latin typeface="Arial"/>
              <a:ea typeface="Arial"/>
              <a:cs typeface="Arial"/>
              <a:sym typeface="Arial"/>
            </a:endParaRPr>
          </a:p>
        </p:txBody>
      </p:sp>
      <p:sp>
        <p:nvSpPr>
          <p:cNvPr id="181" name="Google Shape;181;p9"/>
          <p:cNvSpPr txBox="1">
            <a:spLocks noGrp="1"/>
          </p:cNvSpPr>
          <p:nvPr>
            <p:ph type="body" idx="1"/>
          </p:nvPr>
        </p:nvSpPr>
        <p:spPr>
          <a:xfrm>
            <a:off x="243079" y="692499"/>
            <a:ext cx="6997476" cy="25620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SzPts val="1405"/>
              <a:buNone/>
            </a:pPr>
            <a:r>
              <a:rPr lang="en-GB" sz="2000">
                <a:latin typeface="Arial"/>
                <a:ea typeface="Arial"/>
                <a:cs typeface="Arial"/>
                <a:sym typeface="Arial"/>
              </a:rPr>
              <a:t>●	The quantitative research method will refer to including a set of information, strategies, and techniques to recognise the research significance related to research questions (Grasdalsmoen, Clarsen and Sivertsen, 2022). </a:t>
            </a:r>
            <a:endParaRPr sz="2000">
              <a:latin typeface="Arial"/>
              <a:ea typeface="Arial"/>
              <a:cs typeface="Arial"/>
              <a:sym typeface="Arial"/>
            </a:endParaRPr>
          </a:p>
          <a:p>
            <a:pPr marL="0" lvl="0" indent="0" algn="just" rtl="0">
              <a:lnSpc>
                <a:spcPct val="115000"/>
              </a:lnSpc>
              <a:spcBef>
                <a:spcPts val="1200"/>
              </a:spcBef>
              <a:spcAft>
                <a:spcPts val="0"/>
              </a:spcAft>
              <a:buSzPts val="1405"/>
              <a:buNone/>
            </a:pPr>
            <a:r>
              <a:rPr lang="en-GB" sz="2000">
                <a:latin typeface="Arial"/>
                <a:ea typeface="Arial"/>
                <a:cs typeface="Arial"/>
                <a:sym typeface="Arial"/>
              </a:rPr>
              <a:t>●	This method is set to study the range of  numerical data to explore the patterns of the research narrative in a statistical way (Srivastav, Sharma and Samuel, 2021). </a:t>
            </a:r>
            <a:endParaRPr sz="2000">
              <a:latin typeface="Arial"/>
              <a:ea typeface="Arial"/>
              <a:cs typeface="Arial"/>
              <a:sym typeface="Arial"/>
            </a:endParaRPr>
          </a:p>
          <a:p>
            <a:pPr marL="0" lvl="0" indent="0" algn="just" rtl="0">
              <a:lnSpc>
                <a:spcPct val="115000"/>
              </a:lnSpc>
              <a:spcBef>
                <a:spcPts val="1200"/>
              </a:spcBef>
              <a:spcAft>
                <a:spcPts val="0"/>
              </a:spcAft>
              <a:buSzPts val="1405"/>
              <a:buNone/>
            </a:pPr>
            <a:r>
              <a:rPr lang="en-GB" sz="2000">
                <a:latin typeface="Arial"/>
                <a:ea typeface="Arial"/>
                <a:cs typeface="Arial"/>
                <a:sym typeface="Arial"/>
              </a:rPr>
              <a:t>●	It helps to design the research proposal in an objective manner while allowing the researcher to observe the phenomenon affecting society and/or individuals (Zhang et al. 2022).</a:t>
            </a:r>
            <a:endParaRPr sz="2000">
              <a:latin typeface="Arial"/>
              <a:ea typeface="Arial"/>
              <a:cs typeface="Arial"/>
              <a:sym typeface="Arial"/>
            </a:endParaRPr>
          </a:p>
          <a:p>
            <a:pPr marL="0" lvl="0" indent="0" algn="l" rtl="0">
              <a:lnSpc>
                <a:spcPct val="115000"/>
              </a:lnSpc>
              <a:spcBef>
                <a:spcPts val="1200"/>
              </a:spcBef>
              <a:spcAft>
                <a:spcPts val="1200"/>
              </a:spcAft>
              <a:buSzPts val="1405"/>
              <a:buNone/>
            </a:pPr>
            <a:endParaRPr sz="2000"/>
          </a:p>
        </p:txBody>
      </p:sp>
      <p:pic>
        <p:nvPicPr>
          <p:cNvPr id="182" name="Google Shape;182;p9"/>
          <p:cNvPicPr preferRelativeResize="0"/>
          <p:nvPr/>
        </p:nvPicPr>
        <p:blipFill rotWithShape="1">
          <a:blip r:embed="rId3">
            <a:alphaModFix/>
          </a:blip>
          <a:srcRect/>
          <a:stretch/>
        </p:blipFill>
        <p:spPr>
          <a:xfrm>
            <a:off x="7246827" y="2251010"/>
            <a:ext cx="1551940" cy="12573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10"/>
          <p:cNvSpPr txBox="1">
            <a:spLocks noGrp="1"/>
          </p:cNvSpPr>
          <p:nvPr>
            <p:ph type="title"/>
          </p:nvPr>
        </p:nvSpPr>
        <p:spPr>
          <a:xfrm>
            <a:off x="2902614" y="163132"/>
            <a:ext cx="39204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a:latin typeface="Arial"/>
                <a:ea typeface="Arial"/>
                <a:cs typeface="Arial"/>
                <a:sym typeface="Arial"/>
              </a:rPr>
              <a:t>To be continued</a:t>
            </a:r>
            <a:endParaRPr>
              <a:latin typeface="Arial"/>
              <a:ea typeface="Arial"/>
              <a:cs typeface="Arial"/>
              <a:sym typeface="Arial"/>
            </a:endParaRPr>
          </a:p>
        </p:txBody>
      </p:sp>
      <p:sp>
        <p:nvSpPr>
          <p:cNvPr id="188" name="Google Shape;188;p10"/>
          <p:cNvSpPr txBox="1">
            <a:spLocks noGrp="1"/>
          </p:cNvSpPr>
          <p:nvPr>
            <p:ph type="body" idx="1"/>
          </p:nvPr>
        </p:nvSpPr>
        <p:spPr>
          <a:xfrm>
            <a:off x="604546" y="801478"/>
            <a:ext cx="7895642" cy="27696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SzPts val="1300"/>
              <a:buNone/>
            </a:pPr>
            <a:r>
              <a:rPr lang="en-GB" sz="2000" dirty="0">
                <a:latin typeface="Arial"/>
                <a:ea typeface="Arial"/>
                <a:cs typeface="Arial"/>
                <a:sym typeface="Arial"/>
              </a:rPr>
              <a:t>●	To examine the research questions related to research objectives by utilizing the inquiry, the quantitative research method will depend on the prevalent data to establish the proposed research work (Hastie, 2023).</a:t>
            </a:r>
            <a:endParaRPr sz="2000" dirty="0">
              <a:latin typeface="Arial"/>
              <a:ea typeface="Arial"/>
              <a:cs typeface="Arial"/>
              <a:sym typeface="Arial"/>
            </a:endParaRPr>
          </a:p>
          <a:p>
            <a:pPr marL="0" lvl="0" indent="0" algn="just" rtl="0">
              <a:lnSpc>
                <a:spcPct val="115000"/>
              </a:lnSpc>
              <a:spcBef>
                <a:spcPts val="1200"/>
              </a:spcBef>
              <a:spcAft>
                <a:spcPts val="0"/>
              </a:spcAft>
              <a:buSzPts val="1300"/>
              <a:buNone/>
            </a:pPr>
            <a:r>
              <a:rPr lang="en-GB" sz="2000" dirty="0">
                <a:latin typeface="Arial"/>
                <a:ea typeface="Arial"/>
                <a:cs typeface="Arial"/>
                <a:sym typeface="Arial"/>
              </a:rPr>
              <a:t>●	Quantitative research methods can direct the researcher to conduct surveys in order to gather data which can help to craft the proposal (Li et al. 2023). </a:t>
            </a:r>
            <a:endParaRPr sz="2000" dirty="0">
              <a:latin typeface="Arial"/>
              <a:ea typeface="Arial"/>
              <a:cs typeface="Arial"/>
              <a:sym typeface="Arial"/>
            </a:endParaRPr>
          </a:p>
          <a:p>
            <a:pPr marL="0" lvl="0" indent="0" algn="just" rtl="0">
              <a:lnSpc>
                <a:spcPct val="115000"/>
              </a:lnSpc>
              <a:spcBef>
                <a:spcPts val="1200"/>
              </a:spcBef>
              <a:spcAft>
                <a:spcPts val="0"/>
              </a:spcAft>
              <a:buSzPts val="1300"/>
              <a:buNone/>
            </a:pPr>
            <a:r>
              <a:rPr lang="en-GB" sz="2000" dirty="0">
                <a:latin typeface="Arial"/>
                <a:ea typeface="Arial"/>
                <a:cs typeface="Arial"/>
                <a:sym typeface="Arial"/>
              </a:rPr>
              <a:t>●	With the application of quantitative research methods, the prevalence rate of physical exercise among the students at university will be of immense significance to compare the variables of the data (Xiang et al. 2020). </a:t>
            </a:r>
            <a:endParaRPr sz="2000" dirty="0">
              <a:latin typeface="Arial"/>
              <a:ea typeface="Arial"/>
              <a:cs typeface="Arial"/>
              <a:sym typeface="Arial"/>
            </a:endParaRPr>
          </a:p>
          <a:p>
            <a:pPr marL="0" lvl="0" indent="0" algn="l" rtl="0">
              <a:lnSpc>
                <a:spcPct val="115000"/>
              </a:lnSpc>
              <a:spcBef>
                <a:spcPts val="1200"/>
              </a:spcBef>
              <a:spcAft>
                <a:spcPts val="1200"/>
              </a:spcAft>
              <a:buSzPts val="1300"/>
              <a:buNone/>
            </a:pPr>
            <a:endParaRPr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11"/>
          <p:cNvSpPr txBox="1">
            <a:spLocks noGrp="1"/>
          </p:cNvSpPr>
          <p:nvPr>
            <p:ph type="title"/>
          </p:nvPr>
        </p:nvSpPr>
        <p:spPr>
          <a:xfrm>
            <a:off x="3174725" y="139959"/>
            <a:ext cx="35325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a:latin typeface="Arial"/>
                <a:ea typeface="Arial"/>
                <a:cs typeface="Arial"/>
                <a:sym typeface="Arial"/>
              </a:rPr>
              <a:t>Research Design</a:t>
            </a:r>
            <a:endParaRPr>
              <a:latin typeface="Arial"/>
              <a:ea typeface="Arial"/>
              <a:cs typeface="Arial"/>
              <a:sym typeface="Arial"/>
            </a:endParaRPr>
          </a:p>
        </p:txBody>
      </p:sp>
      <p:sp>
        <p:nvSpPr>
          <p:cNvPr id="194" name="Google Shape;194;p11"/>
          <p:cNvSpPr txBox="1">
            <a:spLocks noGrp="1"/>
          </p:cNvSpPr>
          <p:nvPr>
            <p:ph type="body" idx="1"/>
          </p:nvPr>
        </p:nvSpPr>
        <p:spPr>
          <a:xfrm>
            <a:off x="0" y="605275"/>
            <a:ext cx="7567200" cy="32337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rgbClr val="222222"/>
              </a:buClr>
              <a:buSzPts val="1800"/>
              <a:buFont typeface="Arial"/>
              <a:buChar char="●"/>
            </a:pPr>
            <a:r>
              <a:rPr lang="en-GB" sz="1800">
                <a:solidFill>
                  <a:srgbClr val="222222"/>
                </a:solidFill>
                <a:highlight>
                  <a:srgbClr val="FFFFFF"/>
                </a:highlight>
                <a:latin typeface="Arial"/>
                <a:ea typeface="Arial"/>
                <a:cs typeface="Arial"/>
                <a:sym typeface="Arial"/>
              </a:rPr>
              <a:t>Cross-sectional involves evaluating a theory or a set of hypotheses in a general manner and then enabling the researcher to observe the structured phenomenon with the help of data collection in a specific manner (Parks and Peters, 2022).</a:t>
            </a:r>
            <a:endParaRPr sz="1800">
              <a:solidFill>
                <a:srgbClr val="222222"/>
              </a:solidFill>
              <a:highlight>
                <a:srgbClr val="FFFFFF"/>
              </a:highlight>
              <a:latin typeface="Arial"/>
              <a:ea typeface="Arial"/>
              <a:cs typeface="Arial"/>
              <a:sym typeface="Arial"/>
            </a:endParaRPr>
          </a:p>
          <a:p>
            <a:pPr marL="457200" lvl="0" indent="-342900" algn="just" rtl="0">
              <a:lnSpc>
                <a:spcPct val="150000"/>
              </a:lnSpc>
              <a:spcBef>
                <a:spcPts val="0"/>
              </a:spcBef>
              <a:spcAft>
                <a:spcPts val="0"/>
              </a:spcAft>
              <a:buClr>
                <a:srgbClr val="222222"/>
              </a:buClr>
              <a:buSzPts val="1800"/>
              <a:buFont typeface="Arial"/>
              <a:buChar char="●"/>
            </a:pPr>
            <a:r>
              <a:rPr lang="en-GB" sz="1800">
                <a:solidFill>
                  <a:srgbClr val="222222"/>
                </a:solidFill>
                <a:highlight>
                  <a:srgbClr val="FFFFFF"/>
                </a:highlight>
                <a:latin typeface="Arial"/>
                <a:ea typeface="Arial"/>
                <a:cs typeface="Arial"/>
                <a:sym typeface="Arial"/>
              </a:rPr>
              <a:t>cross-sectional study utilizes a general idea, such as a set of information or a hypothesis, and then moves towards establishing the fact with the help of scientific observation specifically (Perez</a:t>
            </a:r>
            <a:r>
              <a:rPr lang="en-GB" sz="1800" i="1">
                <a:solidFill>
                  <a:srgbClr val="222222"/>
                </a:solidFill>
                <a:highlight>
                  <a:srgbClr val="FFFFFF"/>
                </a:highlight>
                <a:latin typeface="Arial"/>
                <a:ea typeface="Arial"/>
                <a:cs typeface="Arial"/>
                <a:sym typeface="Arial"/>
              </a:rPr>
              <a:t> et al. </a:t>
            </a:r>
            <a:r>
              <a:rPr lang="en-GB" sz="1800">
                <a:solidFill>
                  <a:srgbClr val="222222"/>
                </a:solidFill>
                <a:highlight>
                  <a:srgbClr val="FFFFFF"/>
                </a:highlight>
                <a:latin typeface="Arial"/>
                <a:ea typeface="Arial"/>
                <a:cs typeface="Arial"/>
                <a:sym typeface="Arial"/>
              </a:rPr>
              <a:t>2021).</a:t>
            </a:r>
            <a:endParaRPr sz="1800">
              <a:solidFill>
                <a:srgbClr val="222222"/>
              </a:solidFill>
              <a:highlight>
                <a:srgbClr val="FFFFFF"/>
              </a:highlight>
              <a:latin typeface="Arial"/>
              <a:ea typeface="Arial"/>
              <a:cs typeface="Arial"/>
              <a:sym typeface="Arial"/>
            </a:endParaRPr>
          </a:p>
          <a:p>
            <a:pPr marL="457200" lvl="0" indent="-342900" algn="just" rtl="0">
              <a:lnSpc>
                <a:spcPct val="150000"/>
              </a:lnSpc>
              <a:spcBef>
                <a:spcPts val="0"/>
              </a:spcBef>
              <a:spcAft>
                <a:spcPts val="0"/>
              </a:spcAft>
              <a:buClr>
                <a:srgbClr val="222222"/>
              </a:buClr>
              <a:buSzPts val="1800"/>
              <a:buFont typeface="Arial"/>
              <a:buChar char="●"/>
            </a:pPr>
            <a:r>
              <a:rPr lang="en-GB" sz="1800">
                <a:solidFill>
                  <a:srgbClr val="222222"/>
                </a:solidFill>
                <a:highlight>
                  <a:srgbClr val="FFFFFF"/>
                </a:highlight>
                <a:latin typeface="Arial"/>
                <a:ea typeface="Arial"/>
                <a:cs typeface="Arial"/>
                <a:sym typeface="Arial"/>
              </a:rPr>
              <a:t>To assess the general set of information or the hypothesis through verifying the data is the major component of applying this research design (Liu </a:t>
            </a:r>
            <a:r>
              <a:rPr lang="en-GB" sz="1800" i="1">
                <a:solidFill>
                  <a:srgbClr val="222222"/>
                </a:solidFill>
                <a:highlight>
                  <a:srgbClr val="FFFFFF"/>
                </a:highlight>
                <a:latin typeface="Arial"/>
                <a:ea typeface="Arial"/>
                <a:cs typeface="Arial"/>
                <a:sym typeface="Arial"/>
              </a:rPr>
              <a:t>et al. </a:t>
            </a:r>
            <a:r>
              <a:rPr lang="en-GB" sz="1800">
                <a:solidFill>
                  <a:srgbClr val="222222"/>
                </a:solidFill>
                <a:highlight>
                  <a:srgbClr val="FFFFFF"/>
                </a:highlight>
                <a:latin typeface="Arial"/>
                <a:ea typeface="Arial"/>
                <a:cs typeface="Arial"/>
                <a:sym typeface="Arial"/>
              </a:rPr>
              <a:t>2022). </a:t>
            </a:r>
            <a:endParaRPr sz="1800">
              <a:latin typeface="Arial"/>
              <a:ea typeface="Arial"/>
              <a:cs typeface="Arial"/>
              <a:sym typeface="Arial"/>
            </a:endParaRPr>
          </a:p>
        </p:txBody>
      </p:sp>
      <p:pic>
        <p:nvPicPr>
          <p:cNvPr id="195" name="Google Shape;195;p11"/>
          <p:cNvPicPr preferRelativeResize="0"/>
          <p:nvPr/>
        </p:nvPicPr>
        <p:blipFill rotWithShape="1">
          <a:blip r:embed="rId3">
            <a:alphaModFix/>
          </a:blip>
          <a:srcRect/>
          <a:stretch/>
        </p:blipFill>
        <p:spPr>
          <a:xfrm>
            <a:off x="7533283" y="2166072"/>
            <a:ext cx="1302806" cy="1239602"/>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12"/>
          <p:cNvSpPr txBox="1">
            <a:spLocks noGrp="1"/>
          </p:cNvSpPr>
          <p:nvPr>
            <p:ph type="title"/>
          </p:nvPr>
        </p:nvSpPr>
        <p:spPr>
          <a:xfrm>
            <a:off x="3033028" y="254630"/>
            <a:ext cx="34284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a:latin typeface="Arial"/>
                <a:ea typeface="Arial"/>
                <a:cs typeface="Arial"/>
                <a:sym typeface="Arial"/>
              </a:rPr>
              <a:t>To be continued</a:t>
            </a:r>
            <a:endParaRPr>
              <a:latin typeface="Arial"/>
              <a:ea typeface="Arial"/>
              <a:cs typeface="Arial"/>
              <a:sym typeface="Arial"/>
            </a:endParaRPr>
          </a:p>
        </p:txBody>
      </p:sp>
      <p:sp>
        <p:nvSpPr>
          <p:cNvPr id="201" name="Google Shape;201;p12"/>
          <p:cNvSpPr txBox="1">
            <a:spLocks noGrp="1"/>
          </p:cNvSpPr>
          <p:nvPr>
            <p:ph type="body" idx="1"/>
          </p:nvPr>
        </p:nvSpPr>
        <p:spPr>
          <a:xfrm>
            <a:off x="729175" y="1036350"/>
            <a:ext cx="7505700" cy="3070800"/>
          </a:xfrm>
          <a:prstGeom prst="rect">
            <a:avLst/>
          </a:prstGeom>
          <a:noFill/>
          <a:ln>
            <a:noFill/>
          </a:ln>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Clr>
                <a:srgbClr val="222222"/>
              </a:buClr>
              <a:buSzPts val="2000"/>
              <a:buFont typeface="Arial"/>
              <a:buChar char="●"/>
            </a:pPr>
            <a:r>
              <a:rPr lang="en-GB" sz="2000">
                <a:solidFill>
                  <a:srgbClr val="222222"/>
                </a:solidFill>
                <a:highlight>
                  <a:srgbClr val="FFFFFF"/>
                </a:highlight>
                <a:latin typeface="Arial"/>
                <a:ea typeface="Arial"/>
                <a:cs typeface="Arial"/>
                <a:sym typeface="Arial"/>
              </a:rPr>
              <a:t>The application of cross-sectional study in this research proposal will help to observe the context of the prevalence of physical activity among university students in general (Royer and Wharton, 2022).</a:t>
            </a:r>
            <a:endParaRPr sz="2000">
              <a:solidFill>
                <a:srgbClr val="222222"/>
              </a:solidFill>
              <a:highlight>
                <a:srgbClr val="FFFFFF"/>
              </a:highlight>
              <a:latin typeface="Arial"/>
              <a:ea typeface="Arial"/>
              <a:cs typeface="Arial"/>
              <a:sym typeface="Arial"/>
            </a:endParaRPr>
          </a:p>
          <a:p>
            <a:pPr marL="457200" lvl="0" indent="-355600" algn="just" rtl="0">
              <a:lnSpc>
                <a:spcPct val="150000"/>
              </a:lnSpc>
              <a:spcBef>
                <a:spcPts val="0"/>
              </a:spcBef>
              <a:spcAft>
                <a:spcPts val="0"/>
              </a:spcAft>
              <a:buClr>
                <a:srgbClr val="222222"/>
              </a:buClr>
              <a:buSzPts val="2000"/>
              <a:buFont typeface="Arial"/>
              <a:buChar char="●"/>
            </a:pPr>
            <a:r>
              <a:rPr lang="en-GB" sz="2000">
                <a:solidFill>
                  <a:srgbClr val="222222"/>
                </a:solidFill>
                <a:highlight>
                  <a:srgbClr val="FFFFFF"/>
                </a:highlight>
                <a:latin typeface="Arial"/>
                <a:ea typeface="Arial"/>
                <a:cs typeface="Arial"/>
                <a:sym typeface="Arial"/>
              </a:rPr>
              <a:t>This cross-sectional study will help to examine the gathered data collected from conducting surveys to verify the significance of promoting physical activity among students (Lane-Cordova </a:t>
            </a:r>
            <a:r>
              <a:rPr lang="en-GB" sz="2000" i="1">
                <a:solidFill>
                  <a:srgbClr val="222222"/>
                </a:solidFill>
                <a:highlight>
                  <a:srgbClr val="FFFFFF"/>
                </a:highlight>
                <a:latin typeface="Arial"/>
                <a:ea typeface="Arial"/>
                <a:cs typeface="Arial"/>
                <a:sym typeface="Arial"/>
              </a:rPr>
              <a:t>et al.</a:t>
            </a:r>
            <a:r>
              <a:rPr lang="en-GB" sz="2000">
                <a:solidFill>
                  <a:srgbClr val="222222"/>
                </a:solidFill>
                <a:highlight>
                  <a:srgbClr val="FFFFFF"/>
                </a:highlight>
                <a:latin typeface="Arial"/>
                <a:ea typeface="Arial"/>
                <a:cs typeface="Arial"/>
                <a:sym typeface="Arial"/>
              </a:rPr>
              <a:t>, 2022).</a:t>
            </a:r>
            <a:endParaRPr sz="2000">
              <a:solidFill>
                <a:srgbClr val="222222"/>
              </a:solidFill>
              <a:highlight>
                <a:srgbClr val="FFFFFF"/>
              </a:highlight>
              <a:latin typeface="Arial"/>
              <a:ea typeface="Arial"/>
              <a:cs typeface="Arial"/>
              <a:sym typeface="Arial"/>
            </a:endParaRPr>
          </a:p>
          <a:p>
            <a:pPr marL="0" lvl="0" indent="0" algn="just" rtl="0">
              <a:lnSpc>
                <a:spcPct val="115000"/>
              </a:lnSpc>
              <a:spcBef>
                <a:spcPts val="1200"/>
              </a:spcBef>
              <a:spcAft>
                <a:spcPts val="1200"/>
              </a:spcAft>
              <a:buSzPts val="1300"/>
              <a:buNone/>
            </a:pPr>
            <a:endParaRPr sz="2300">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14"/>
          <p:cNvSpPr txBox="1">
            <a:spLocks noGrp="1"/>
          </p:cNvSpPr>
          <p:nvPr>
            <p:ph type="title"/>
          </p:nvPr>
        </p:nvSpPr>
        <p:spPr>
          <a:xfrm>
            <a:off x="3141150" y="428150"/>
            <a:ext cx="2861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a:latin typeface="Arial"/>
                <a:ea typeface="Arial"/>
                <a:cs typeface="Arial"/>
                <a:sym typeface="Arial"/>
              </a:rPr>
              <a:t>Recruitment</a:t>
            </a:r>
            <a:endParaRPr>
              <a:latin typeface="Arial"/>
              <a:ea typeface="Arial"/>
              <a:cs typeface="Arial"/>
              <a:sym typeface="Arial"/>
            </a:endParaRPr>
          </a:p>
        </p:txBody>
      </p:sp>
      <p:sp>
        <p:nvSpPr>
          <p:cNvPr id="207" name="Google Shape;207;p14"/>
          <p:cNvSpPr txBox="1">
            <a:spLocks noGrp="1"/>
          </p:cNvSpPr>
          <p:nvPr>
            <p:ph type="body" idx="1"/>
          </p:nvPr>
        </p:nvSpPr>
        <p:spPr>
          <a:xfrm>
            <a:off x="819150" y="1584350"/>
            <a:ext cx="7505700" cy="2854500"/>
          </a:xfrm>
          <a:prstGeom prst="rect">
            <a:avLst/>
          </a:prstGeom>
          <a:noFill/>
          <a:ln>
            <a:noFill/>
          </a:ln>
        </p:spPr>
        <p:txBody>
          <a:bodyPr spcFirstLastPara="1" wrap="square" lIns="91425" tIns="91425" rIns="91425" bIns="91425" anchor="t" anchorCtr="0">
            <a:noAutofit/>
          </a:bodyPr>
          <a:lstStyle/>
          <a:p>
            <a:pPr marL="457200" lvl="0" indent="-311150" algn="l" rtl="0">
              <a:lnSpc>
                <a:spcPct val="115000"/>
              </a:lnSpc>
              <a:spcBef>
                <a:spcPts val="0"/>
              </a:spcBef>
              <a:spcAft>
                <a:spcPts val="0"/>
              </a:spcAft>
              <a:buSzPts val="1300"/>
              <a:buChar char="●"/>
            </a:pPr>
            <a:r>
              <a:rPr lang="en-GB" sz="2000">
                <a:latin typeface="Arial"/>
                <a:ea typeface="Arial"/>
                <a:cs typeface="Arial"/>
                <a:sym typeface="Arial"/>
              </a:rPr>
              <a:t>Survey recruitment includes distribution of survey materials to the participants (Calderón </a:t>
            </a:r>
            <a:r>
              <a:rPr lang="en-GB" sz="2000" i="1">
                <a:latin typeface="Arial"/>
                <a:ea typeface="Arial"/>
                <a:cs typeface="Arial"/>
                <a:sym typeface="Arial"/>
              </a:rPr>
              <a:t>et al. </a:t>
            </a:r>
            <a:r>
              <a:rPr lang="en-GB" sz="2000">
                <a:latin typeface="Arial"/>
                <a:ea typeface="Arial"/>
                <a:cs typeface="Arial"/>
                <a:sym typeface="Arial"/>
              </a:rPr>
              <a:t>2021)..</a:t>
            </a:r>
            <a:endParaRPr sz="2000">
              <a:latin typeface="Arial"/>
              <a:ea typeface="Arial"/>
              <a:cs typeface="Arial"/>
              <a:sym typeface="Arial"/>
            </a:endParaRPr>
          </a:p>
          <a:p>
            <a:pPr marL="457200" lvl="0" indent="-311150" algn="l" rtl="0">
              <a:lnSpc>
                <a:spcPct val="115000"/>
              </a:lnSpc>
              <a:spcBef>
                <a:spcPts val="0"/>
              </a:spcBef>
              <a:spcAft>
                <a:spcPts val="0"/>
              </a:spcAft>
              <a:buSzPts val="1300"/>
              <a:buChar char="●"/>
            </a:pPr>
            <a:r>
              <a:rPr lang="en-GB" sz="2000">
                <a:latin typeface="Arial"/>
                <a:ea typeface="Arial"/>
                <a:cs typeface="Arial"/>
                <a:sym typeface="Arial"/>
              </a:rPr>
              <a:t>Inviting the respondents through emails is another important step in recruiting respondents (Calderón </a:t>
            </a:r>
            <a:r>
              <a:rPr lang="en-GB" sz="2000" i="1">
                <a:latin typeface="Arial"/>
                <a:ea typeface="Arial"/>
                <a:cs typeface="Arial"/>
                <a:sym typeface="Arial"/>
              </a:rPr>
              <a:t>et al. </a:t>
            </a:r>
            <a:r>
              <a:rPr lang="en-GB" sz="2000">
                <a:latin typeface="Arial"/>
                <a:ea typeface="Arial"/>
                <a:cs typeface="Arial"/>
                <a:sym typeface="Arial"/>
              </a:rPr>
              <a:t>2021).</a:t>
            </a:r>
            <a:endParaRPr sz="2000">
              <a:latin typeface="Arial"/>
              <a:ea typeface="Arial"/>
              <a:cs typeface="Arial"/>
              <a:sym typeface="Arial"/>
            </a:endParaRPr>
          </a:p>
          <a:p>
            <a:pPr marL="457200" lvl="0" indent="-311150" algn="l" rtl="0">
              <a:lnSpc>
                <a:spcPct val="115000"/>
              </a:lnSpc>
              <a:spcBef>
                <a:spcPts val="0"/>
              </a:spcBef>
              <a:spcAft>
                <a:spcPts val="0"/>
              </a:spcAft>
              <a:buSzPts val="1300"/>
              <a:buChar char="●"/>
            </a:pPr>
            <a:r>
              <a:rPr lang="en-GB" sz="2000">
                <a:latin typeface="Arial"/>
                <a:ea typeface="Arial"/>
                <a:cs typeface="Arial"/>
                <a:sym typeface="Arial"/>
              </a:rPr>
              <a:t>Recruitment will be served in several ways. Recruitment of surveys is necessary to collect the data from the responses shared by the respondents (Strassle</a:t>
            </a:r>
            <a:r>
              <a:rPr lang="en-GB" sz="2000" i="1">
                <a:latin typeface="Arial"/>
                <a:ea typeface="Arial"/>
                <a:cs typeface="Arial"/>
                <a:sym typeface="Arial"/>
              </a:rPr>
              <a:t> et al. </a:t>
            </a:r>
            <a:r>
              <a:rPr lang="en-GB" sz="2000">
                <a:latin typeface="Arial"/>
                <a:ea typeface="Arial"/>
                <a:cs typeface="Arial"/>
                <a:sym typeface="Arial"/>
              </a:rPr>
              <a:t>2022).</a:t>
            </a:r>
            <a:endParaRPr sz="2000">
              <a:latin typeface="Arial"/>
              <a:ea typeface="Arial"/>
              <a:cs typeface="Arial"/>
              <a:sym typeface="Arial"/>
            </a:endParaRPr>
          </a:p>
          <a:p>
            <a:pPr marL="0" lvl="0" indent="0" algn="l" rtl="0">
              <a:lnSpc>
                <a:spcPct val="115000"/>
              </a:lnSpc>
              <a:spcBef>
                <a:spcPts val="1200"/>
              </a:spcBef>
              <a:spcAft>
                <a:spcPts val="1200"/>
              </a:spcAft>
              <a:buSzPts val="1300"/>
              <a:buNone/>
            </a:pP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15"/>
          <p:cNvSpPr txBox="1">
            <a:spLocks noGrp="1"/>
          </p:cNvSpPr>
          <p:nvPr>
            <p:ph type="title"/>
          </p:nvPr>
        </p:nvSpPr>
        <p:spPr>
          <a:xfrm>
            <a:off x="2024822" y="163251"/>
            <a:ext cx="56049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a:latin typeface="Arial"/>
                <a:ea typeface="Arial"/>
                <a:cs typeface="Arial"/>
                <a:sym typeface="Arial"/>
              </a:rPr>
              <a:t>Sampling &amp; Study Participants</a:t>
            </a:r>
            <a:endParaRPr>
              <a:latin typeface="Arial"/>
              <a:ea typeface="Arial"/>
              <a:cs typeface="Arial"/>
              <a:sym typeface="Arial"/>
            </a:endParaRPr>
          </a:p>
        </p:txBody>
      </p:sp>
      <p:sp>
        <p:nvSpPr>
          <p:cNvPr id="213" name="Google Shape;213;p15"/>
          <p:cNvSpPr txBox="1">
            <a:spLocks noGrp="1"/>
          </p:cNvSpPr>
          <p:nvPr>
            <p:ph type="body" idx="1"/>
          </p:nvPr>
        </p:nvSpPr>
        <p:spPr>
          <a:xfrm>
            <a:off x="214604" y="806311"/>
            <a:ext cx="6960637" cy="32253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SzPts val="1405"/>
              <a:buNone/>
            </a:pPr>
            <a:r>
              <a:rPr lang="en-GB" sz="2000">
                <a:highlight>
                  <a:schemeClr val="dk1"/>
                </a:highlight>
                <a:latin typeface="Arial"/>
                <a:ea typeface="Arial"/>
                <a:cs typeface="Arial"/>
                <a:sym typeface="Arial"/>
              </a:rPr>
              <a:t>●	Sampling includes selecting a representative group of respondents who will participate in the surveys to define the research study in a verifiable manner (Banna et al., 2022).</a:t>
            </a:r>
            <a:endParaRPr sz="2000">
              <a:highlight>
                <a:schemeClr val="dk1"/>
              </a:highlight>
              <a:latin typeface="Arial"/>
              <a:ea typeface="Arial"/>
              <a:cs typeface="Arial"/>
              <a:sym typeface="Arial"/>
            </a:endParaRPr>
          </a:p>
          <a:p>
            <a:pPr marL="0" lvl="0" indent="0" algn="just" rtl="0">
              <a:lnSpc>
                <a:spcPct val="115000"/>
              </a:lnSpc>
              <a:spcBef>
                <a:spcPts val="1200"/>
              </a:spcBef>
              <a:spcAft>
                <a:spcPts val="0"/>
              </a:spcAft>
              <a:buSzPts val="1405"/>
              <a:buNone/>
            </a:pPr>
            <a:r>
              <a:rPr lang="en-GB" sz="2000">
                <a:highlight>
                  <a:schemeClr val="dk1"/>
                </a:highlight>
                <a:latin typeface="Arial"/>
                <a:ea typeface="Arial"/>
                <a:cs typeface="Arial"/>
                <a:sym typeface="Arial"/>
              </a:rPr>
              <a:t>●	</a:t>
            </a:r>
            <a:r>
              <a:rPr lang="en-GB" sz="2000">
                <a:solidFill>
                  <a:srgbClr val="222222"/>
                </a:solidFill>
                <a:highlight>
                  <a:schemeClr val="dk1"/>
                </a:highlight>
                <a:latin typeface="Arial"/>
                <a:ea typeface="Arial"/>
                <a:cs typeface="Arial"/>
                <a:sym typeface="Arial"/>
              </a:rPr>
              <a:t>The target group of individuals are referred to as a sample who will help to share their view on the concerned topic. Close-ended questionnaire survey methods will be followed </a:t>
            </a:r>
            <a:r>
              <a:rPr lang="en-GB" sz="2000">
                <a:highlight>
                  <a:schemeClr val="dk1"/>
                </a:highlight>
              </a:rPr>
              <a:t>and survey questionnaire will be sent via email </a:t>
            </a:r>
            <a:r>
              <a:rPr lang="en-GB" sz="2000">
                <a:solidFill>
                  <a:srgbClr val="222222"/>
                </a:solidFill>
                <a:highlight>
                  <a:schemeClr val="dk1"/>
                </a:highlight>
                <a:latin typeface="Arial"/>
                <a:ea typeface="Arial"/>
                <a:cs typeface="Arial"/>
                <a:sym typeface="Arial"/>
              </a:rPr>
              <a:t>(Dahlgaard </a:t>
            </a:r>
            <a:r>
              <a:rPr lang="en-GB" sz="2000" i="1">
                <a:solidFill>
                  <a:srgbClr val="222222"/>
                </a:solidFill>
                <a:highlight>
                  <a:schemeClr val="dk1"/>
                </a:highlight>
                <a:latin typeface="Arial"/>
                <a:ea typeface="Arial"/>
                <a:cs typeface="Arial"/>
                <a:sym typeface="Arial"/>
              </a:rPr>
              <a:t>et al. </a:t>
            </a:r>
            <a:r>
              <a:rPr lang="en-GB" sz="2000">
                <a:solidFill>
                  <a:srgbClr val="222222"/>
                </a:solidFill>
                <a:highlight>
                  <a:schemeClr val="dk1"/>
                </a:highlight>
                <a:latin typeface="Arial"/>
                <a:ea typeface="Arial"/>
                <a:cs typeface="Arial"/>
                <a:sym typeface="Arial"/>
              </a:rPr>
              <a:t>2019). </a:t>
            </a:r>
            <a:endParaRPr sz="2000">
              <a:solidFill>
                <a:srgbClr val="222222"/>
              </a:solidFill>
              <a:highlight>
                <a:schemeClr val="dk1"/>
              </a:highlight>
              <a:latin typeface="Arial"/>
              <a:ea typeface="Arial"/>
              <a:cs typeface="Arial"/>
              <a:sym typeface="Arial"/>
            </a:endParaRPr>
          </a:p>
          <a:p>
            <a:pPr marL="457200" lvl="0" indent="-317500" algn="just" rtl="0">
              <a:lnSpc>
                <a:spcPct val="115000"/>
              </a:lnSpc>
              <a:spcBef>
                <a:spcPts val="1200"/>
              </a:spcBef>
              <a:spcAft>
                <a:spcPts val="0"/>
              </a:spcAft>
              <a:buClr>
                <a:srgbClr val="222222"/>
              </a:buClr>
              <a:buSzPts val="1400"/>
              <a:buFont typeface="Arial"/>
              <a:buChar char="●"/>
            </a:pPr>
            <a:r>
              <a:rPr lang="en-GB" sz="2000">
                <a:solidFill>
                  <a:srgbClr val="222222"/>
                </a:solidFill>
                <a:highlight>
                  <a:schemeClr val="dk1"/>
                </a:highlight>
                <a:latin typeface="Arial"/>
                <a:ea typeface="Arial"/>
                <a:cs typeface="Arial"/>
                <a:sym typeface="Arial"/>
              </a:rPr>
              <a:t>The cross sectional survey will be conducted among 100 respondents through making questionnaires.</a:t>
            </a:r>
            <a:endParaRPr sz="2000">
              <a:solidFill>
                <a:srgbClr val="222222"/>
              </a:solidFill>
              <a:highlight>
                <a:schemeClr val="dk1"/>
              </a:highlight>
              <a:latin typeface="Arial"/>
              <a:ea typeface="Arial"/>
              <a:cs typeface="Arial"/>
              <a:sym typeface="Arial"/>
            </a:endParaRPr>
          </a:p>
          <a:p>
            <a:pPr marL="0" lvl="0" indent="0" algn="just" rtl="0">
              <a:lnSpc>
                <a:spcPct val="115000"/>
              </a:lnSpc>
              <a:spcBef>
                <a:spcPts val="1200"/>
              </a:spcBef>
              <a:spcAft>
                <a:spcPts val="0"/>
              </a:spcAft>
              <a:buSzPts val="1405"/>
              <a:buNone/>
            </a:pPr>
            <a:endParaRPr sz="2000">
              <a:highlight>
                <a:schemeClr val="dk1"/>
              </a:highlight>
              <a:latin typeface="Arial"/>
              <a:ea typeface="Arial"/>
              <a:cs typeface="Arial"/>
              <a:sym typeface="Arial"/>
            </a:endParaRPr>
          </a:p>
        </p:txBody>
      </p:sp>
      <p:pic>
        <p:nvPicPr>
          <p:cNvPr id="214" name="Google Shape;214;p15"/>
          <p:cNvPicPr preferRelativeResize="0"/>
          <p:nvPr/>
        </p:nvPicPr>
        <p:blipFill rotWithShape="1">
          <a:blip r:embed="rId3">
            <a:alphaModFix/>
          </a:blip>
          <a:srcRect/>
          <a:stretch/>
        </p:blipFill>
        <p:spPr>
          <a:xfrm>
            <a:off x="7169020" y="2445548"/>
            <a:ext cx="1704392" cy="102544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16"/>
          <p:cNvSpPr txBox="1">
            <a:spLocks noGrp="1"/>
          </p:cNvSpPr>
          <p:nvPr>
            <p:ph type="title"/>
          </p:nvPr>
        </p:nvSpPr>
        <p:spPr>
          <a:xfrm>
            <a:off x="2544814" y="74645"/>
            <a:ext cx="43974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a:latin typeface="Arial"/>
                <a:ea typeface="Arial"/>
                <a:cs typeface="Arial"/>
                <a:sym typeface="Arial"/>
              </a:rPr>
              <a:t>Data Collection Method</a:t>
            </a:r>
            <a:endParaRPr>
              <a:latin typeface="Arial"/>
              <a:ea typeface="Arial"/>
              <a:cs typeface="Arial"/>
              <a:sym typeface="Arial"/>
            </a:endParaRPr>
          </a:p>
        </p:txBody>
      </p:sp>
      <p:sp>
        <p:nvSpPr>
          <p:cNvPr id="220" name="Google Shape;220;p16"/>
          <p:cNvSpPr txBox="1">
            <a:spLocks noGrp="1"/>
          </p:cNvSpPr>
          <p:nvPr>
            <p:ph type="body" idx="1"/>
          </p:nvPr>
        </p:nvSpPr>
        <p:spPr>
          <a:xfrm>
            <a:off x="475862" y="562938"/>
            <a:ext cx="6680718" cy="30894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SzPts val="1529"/>
              <a:buNone/>
            </a:pPr>
            <a:r>
              <a:rPr lang="en-GB" sz="2000">
                <a:latin typeface="Arial"/>
                <a:ea typeface="Arial"/>
                <a:cs typeface="Arial"/>
                <a:sym typeface="Arial"/>
              </a:rPr>
              <a:t>●	Survey data will be collected from 100 respondents from either the students and/or teachers, professors who are selected to participate in the surveys. </a:t>
            </a:r>
            <a:endParaRPr sz="2000">
              <a:latin typeface="Arial"/>
              <a:ea typeface="Arial"/>
              <a:cs typeface="Arial"/>
              <a:sym typeface="Arial"/>
            </a:endParaRPr>
          </a:p>
          <a:p>
            <a:pPr marL="0" lvl="0" indent="0" algn="just" rtl="0">
              <a:lnSpc>
                <a:spcPct val="115000"/>
              </a:lnSpc>
              <a:spcBef>
                <a:spcPts val="1200"/>
              </a:spcBef>
              <a:spcAft>
                <a:spcPts val="0"/>
              </a:spcAft>
              <a:buSzPts val="1529"/>
              <a:buNone/>
            </a:pPr>
            <a:r>
              <a:rPr lang="en-GB" sz="2000">
                <a:latin typeface="Arial"/>
                <a:ea typeface="Arial"/>
                <a:cs typeface="Arial"/>
                <a:sym typeface="Arial"/>
              </a:rPr>
              <a:t>●	 The surveys will be conducted online, and the survey materials will be distributed to the respondents through their email ids. Following this method, a larger number of people, such as 100 people, will be allowed to share their responses. </a:t>
            </a:r>
            <a:endParaRPr sz="2000">
              <a:latin typeface="Arial"/>
              <a:ea typeface="Arial"/>
              <a:cs typeface="Arial"/>
              <a:sym typeface="Arial"/>
            </a:endParaRPr>
          </a:p>
          <a:p>
            <a:pPr marL="0" lvl="0" indent="0" algn="just" rtl="0">
              <a:lnSpc>
                <a:spcPct val="115000"/>
              </a:lnSpc>
              <a:spcBef>
                <a:spcPts val="1200"/>
              </a:spcBef>
              <a:spcAft>
                <a:spcPts val="0"/>
              </a:spcAft>
              <a:buSzPts val="1529"/>
              <a:buNone/>
            </a:pPr>
            <a:r>
              <a:rPr lang="en-GB" sz="2000">
                <a:latin typeface="Arial"/>
                <a:ea typeface="Arial"/>
                <a:cs typeface="Arial"/>
                <a:sym typeface="Arial"/>
              </a:rPr>
              <a:t>●	Respondents will be instructed to choose a selective option from the multiple options in order to share their views on the topic (Rao et al. 2023). </a:t>
            </a:r>
            <a:endParaRPr sz="2000">
              <a:latin typeface="Arial"/>
              <a:ea typeface="Arial"/>
              <a:cs typeface="Arial"/>
              <a:sym typeface="Arial"/>
            </a:endParaRPr>
          </a:p>
          <a:p>
            <a:pPr marL="0" lvl="0" indent="0" algn="just" rtl="0">
              <a:lnSpc>
                <a:spcPct val="115000"/>
              </a:lnSpc>
              <a:spcBef>
                <a:spcPts val="1200"/>
              </a:spcBef>
              <a:spcAft>
                <a:spcPts val="1200"/>
              </a:spcAft>
              <a:buSzPts val="1529"/>
              <a:buNone/>
            </a:pPr>
            <a:endParaRPr sz="2000"/>
          </a:p>
        </p:txBody>
      </p:sp>
      <p:pic>
        <p:nvPicPr>
          <p:cNvPr id="221" name="Google Shape;221;p16"/>
          <p:cNvPicPr preferRelativeResize="0"/>
          <p:nvPr/>
        </p:nvPicPr>
        <p:blipFill rotWithShape="1">
          <a:blip r:embed="rId3">
            <a:alphaModFix/>
          </a:blip>
          <a:srcRect/>
          <a:stretch/>
        </p:blipFill>
        <p:spPr>
          <a:xfrm>
            <a:off x="7157516" y="2279218"/>
            <a:ext cx="1659914" cy="103315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Google Shape;226;p17"/>
          <p:cNvSpPr txBox="1">
            <a:spLocks noGrp="1"/>
          </p:cNvSpPr>
          <p:nvPr>
            <p:ph type="title"/>
          </p:nvPr>
        </p:nvSpPr>
        <p:spPr>
          <a:xfrm>
            <a:off x="2936175" y="398325"/>
            <a:ext cx="35325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a:latin typeface="Arial"/>
                <a:ea typeface="Arial"/>
                <a:cs typeface="Arial"/>
                <a:sym typeface="Arial"/>
              </a:rPr>
              <a:t>To be continued</a:t>
            </a:r>
            <a:endParaRPr>
              <a:latin typeface="Arial"/>
              <a:ea typeface="Arial"/>
              <a:cs typeface="Arial"/>
              <a:sym typeface="Arial"/>
            </a:endParaRPr>
          </a:p>
        </p:txBody>
      </p:sp>
      <p:sp>
        <p:nvSpPr>
          <p:cNvPr id="227" name="Google Shape;227;p17"/>
          <p:cNvSpPr txBox="1">
            <a:spLocks noGrp="1"/>
          </p:cNvSpPr>
          <p:nvPr>
            <p:ph type="body" idx="1"/>
          </p:nvPr>
        </p:nvSpPr>
        <p:spPr>
          <a:xfrm>
            <a:off x="819150" y="1270325"/>
            <a:ext cx="7505700" cy="31683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SzPts val="1300"/>
              <a:buNone/>
            </a:pPr>
            <a:r>
              <a:rPr lang="en-GB" sz="2000">
                <a:latin typeface="Arial"/>
                <a:ea typeface="Arial"/>
                <a:cs typeface="Arial"/>
                <a:sym typeface="Arial"/>
              </a:rPr>
              <a:t>●	The survey feedback will be collected through the official email id of the researcher. </a:t>
            </a:r>
            <a:endParaRPr sz="2000">
              <a:latin typeface="Arial"/>
              <a:ea typeface="Arial"/>
              <a:cs typeface="Arial"/>
              <a:sym typeface="Arial"/>
            </a:endParaRPr>
          </a:p>
          <a:p>
            <a:pPr marL="0" lvl="0" indent="0" algn="just" rtl="0">
              <a:lnSpc>
                <a:spcPct val="115000"/>
              </a:lnSpc>
              <a:spcBef>
                <a:spcPts val="1200"/>
              </a:spcBef>
              <a:spcAft>
                <a:spcPts val="0"/>
              </a:spcAft>
              <a:buSzPts val="1300"/>
              <a:buNone/>
            </a:pPr>
            <a:r>
              <a:rPr lang="en-GB" sz="2000">
                <a:latin typeface="Arial"/>
                <a:ea typeface="Arial"/>
                <a:cs typeface="Arial"/>
                <a:sym typeface="Arial"/>
              </a:rPr>
              <a:t>●	Online survey data collection is cost-effective and values the time of the respondents who can answer the survey questions in a correct manner (Deng and Chen,  2023). </a:t>
            </a:r>
            <a:endParaRPr sz="2000">
              <a:latin typeface="Arial"/>
              <a:ea typeface="Arial"/>
              <a:cs typeface="Arial"/>
              <a:sym typeface="Arial"/>
            </a:endParaRPr>
          </a:p>
          <a:p>
            <a:pPr marL="0" lvl="0" indent="0" algn="just" rtl="0">
              <a:lnSpc>
                <a:spcPct val="115000"/>
              </a:lnSpc>
              <a:spcBef>
                <a:spcPts val="1200"/>
              </a:spcBef>
              <a:spcAft>
                <a:spcPts val="0"/>
              </a:spcAft>
              <a:buSzPts val="1300"/>
              <a:buNone/>
            </a:pPr>
            <a:r>
              <a:rPr lang="en-GB" sz="2000">
                <a:latin typeface="Arial"/>
                <a:ea typeface="Arial"/>
                <a:cs typeface="Arial"/>
                <a:sym typeface="Arial"/>
              </a:rPr>
              <a:t>●	The survey respondents will be instructed to send the survey reports by responding to the survey questions over emails (Farahani et al.2023).</a:t>
            </a:r>
            <a:endParaRPr sz="2000">
              <a:latin typeface="Arial"/>
              <a:ea typeface="Arial"/>
              <a:cs typeface="Arial"/>
              <a:sym typeface="Arial"/>
            </a:endParaRPr>
          </a:p>
          <a:p>
            <a:pPr marL="0" lvl="0" indent="0" algn="l" rtl="0">
              <a:lnSpc>
                <a:spcPct val="115000"/>
              </a:lnSpc>
              <a:spcBef>
                <a:spcPts val="1200"/>
              </a:spcBef>
              <a:spcAft>
                <a:spcPts val="1200"/>
              </a:spcAft>
              <a:buSzPts val="1300"/>
              <a:buNone/>
            </a:pPr>
            <a:endParaRPr sz="2000">
              <a:latin typeface="Arial"/>
              <a:ea typeface="Arial"/>
              <a:cs typeface="Arial"/>
              <a:sym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p18"/>
          <p:cNvSpPr txBox="1">
            <a:spLocks noGrp="1"/>
          </p:cNvSpPr>
          <p:nvPr>
            <p:ph type="title"/>
          </p:nvPr>
        </p:nvSpPr>
        <p:spPr>
          <a:xfrm>
            <a:off x="1638300" y="111968"/>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a:latin typeface="Arial"/>
                <a:ea typeface="Arial"/>
                <a:cs typeface="Arial"/>
                <a:sym typeface="Arial"/>
              </a:rPr>
              <a:t>Proposed data analysis technique</a:t>
            </a:r>
            <a:endParaRPr>
              <a:latin typeface="Arial"/>
              <a:ea typeface="Arial"/>
              <a:cs typeface="Arial"/>
              <a:sym typeface="Arial"/>
            </a:endParaRPr>
          </a:p>
        </p:txBody>
      </p:sp>
      <p:sp>
        <p:nvSpPr>
          <p:cNvPr id="233" name="Google Shape;233;p18"/>
          <p:cNvSpPr txBox="1">
            <a:spLocks noGrp="1"/>
          </p:cNvSpPr>
          <p:nvPr>
            <p:ph type="body" idx="1"/>
          </p:nvPr>
        </p:nvSpPr>
        <p:spPr>
          <a:xfrm>
            <a:off x="307911" y="725821"/>
            <a:ext cx="6895322" cy="27876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SzPts val="1300"/>
              <a:buNone/>
            </a:pPr>
            <a:r>
              <a:rPr lang="en-GB" sz="2000">
                <a:latin typeface="Arial"/>
                <a:ea typeface="Arial"/>
                <a:cs typeface="Arial"/>
                <a:sym typeface="Arial"/>
              </a:rPr>
              <a:t>●	Survey data will be analyzed from the feedback collected from the respondents who answered the survey questions. Thematic data analysis will be followed in this process.</a:t>
            </a:r>
            <a:endParaRPr sz="2000">
              <a:latin typeface="Arial"/>
              <a:ea typeface="Arial"/>
              <a:cs typeface="Arial"/>
              <a:sym typeface="Arial"/>
            </a:endParaRPr>
          </a:p>
          <a:p>
            <a:pPr marL="457200" lvl="0" indent="-311150" algn="l" rtl="0">
              <a:lnSpc>
                <a:spcPct val="115000"/>
              </a:lnSpc>
              <a:spcBef>
                <a:spcPts val="0"/>
              </a:spcBef>
              <a:spcAft>
                <a:spcPts val="0"/>
              </a:spcAft>
              <a:buSzPts val="1300"/>
              <a:buChar char="●"/>
            </a:pPr>
            <a:r>
              <a:rPr lang="en-GB" sz="2000">
                <a:latin typeface="Arial"/>
                <a:ea typeface="Arial"/>
                <a:cs typeface="Arial"/>
                <a:sym typeface="Arial"/>
              </a:rPr>
              <a:t>Analysed data will be quantified to establish the research in a quantitative manner and standard deviation will also be considered and this would be used based on the quick overview of the population. </a:t>
            </a:r>
            <a:endParaRPr sz="2000">
              <a:latin typeface="Arial"/>
              <a:ea typeface="Arial"/>
              <a:cs typeface="Arial"/>
              <a:sym typeface="Arial"/>
            </a:endParaRPr>
          </a:p>
          <a:p>
            <a:pPr marL="0" lvl="0" indent="0" algn="just" rtl="0">
              <a:lnSpc>
                <a:spcPct val="115000"/>
              </a:lnSpc>
              <a:spcBef>
                <a:spcPts val="1200"/>
              </a:spcBef>
              <a:spcAft>
                <a:spcPts val="0"/>
              </a:spcAft>
              <a:buSzPts val="1300"/>
              <a:buNone/>
            </a:pPr>
            <a:r>
              <a:rPr lang="en-GB" sz="2000">
                <a:latin typeface="Arial"/>
                <a:ea typeface="Arial"/>
                <a:cs typeface="Arial"/>
                <a:sym typeface="Arial"/>
              </a:rPr>
              <a:t>●	The data will be assessed following the qualitative responses of the respondents to the quantitative questions of the survey (Bag et al. 2021).</a:t>
            </a:r>
            <a:endParaRPr sz="2000">
              <a:latin typeface="Arial"/>
              <a:ea typeface="Arial"/>
              <a:cs typeface="Arial"/>
              <a:sym typeface="Arial"/>
            </a:endParaRPr>
          </a:p>
          <a:p>
            <a:pPr marL="0" lvl="0" indent="0" algn="l" rtl="0">
              <a:lnSpc>
                <a:spcPct val="115000"/>
              </a:lnSpc>
              <a:spcBef>
                <a:spcPts val="1200"/>
              </a:spcBef>
              <a:spcAft>
                <a:spcPts val="1200"/>
              </a:spcAft>
              <a:buSzPts val="1300"/>
              <a:buNone/>
            </a:pPr>
            <a:endParaRPr sz="2000"/>
          </a:p>
        </p:txBody>
      </p:sp>
      <p:pic>
        <p:nvPicPr>
          <p:cNvPr id="234" name="Google Shape;234;p18"/>
          <p:cNvPicPr preferRelativeResize="0"/>
          <p:nvPr/>
        </p:nvPicPr>
        <p:blipFill rotWithShape="1">
          <a:blip r:embed="rId3">
            <a:alphaModFix/>
          </a:blip>
          <a:srcRect/>
          <a:stretch/>
        </p:blipFill>
        <p:spPr>
          <a:xfrm>
            <a:off x="7209263" y="2481632"/>
            <a:ext cx="1664150" cy="103601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19"/>
          <p:cNvSpPr txBox="1">
            <a:spLocks noGrp="1"/>
          </p:cNvSpPr>
          <p:nvPr>
            <p:ph type="title"/>
          </p:nvPr>
        </p:nvSpPr>
        <p:spPr>
          <a:xfrm>
            <a:off x="2474000" y="353625"/>
            <a:ext cx="44121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a:latin typeface="Arial"/>
                <a:ea typeface="Arial"/>
                <a:cs typeface="Arial"/>
                <a:sym typeface="Arial"/>
              </a:rPr>
              <a:t>Ethical considerations</a:t>
            </a:r>
            <a:endParaRPr>
              <a:latin typeface="Arial"/>
              <a:ea typeface="Arial"/>
              <a:cs typeface="Arial"/>
              <a:sym typeface="Arial"/>
            </a:endParaRPr>
          </a:p>
        </p:txBody>
      </p:sp>
      <p:sp>
        <p:nvSpPr>
          <p:cNvPr id="240" name="Google Shape;240;p19"/>
          <p:cNvSpPr txBox="1">
            <a:spLocks noGrp="1"/>
          </p:cNvSpPr>
          <p:nvPr>
            <p:ph type="body" idx="1"/>
          </p:nvPr>
        </p:nvSpPr>
        <p:spPr>
          <a:xfrm>
            <a:off x="486357" y="1212949"/>
            <a:ext cx="6213021" cy="31149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SzPts val="1300"/>
              <a:buNone/>
            </a:pPr>
            <a:r>
              <a:rPr lang="en-GB" sz="2000">
                <a:latin typeface="Arial"/>
                <a:ea typeface="Arial"/>
                <a:cs typeface="Arial"/>
                <a:sym typeface="Arial"/>
              </a:rPr>
              <a:t>●	Confidentiality of the responses shared by the respondents will be strictly adhered to. </a:t>
            </a:r>
            <a:endParaRPr sz="2000">
              <a:latin typeface="Arial"/>
              <a:ea typeface="Arial"/>
              <a:cs typeface="Arial"/>
              <a:sym typeface="Arial"/>
            </a:endParaRPr>
          </a:p>
          <a:p>
            <a:pPr marL="0" lvl="0" indent="0" algn="just" rtl="0">
              <a:lnSpc>
                <a:spcPct val="115000"/>
              </a:lnSpc>
              <a:spcBef>
                <a:spcPts val="1200"/>
              </a:spcBef>
              <a:spcAft>
                <a:spcPts val="0"/>
              </a:spcAft>
              <a:buSzPts val="1300"/>
              <a:buNone/>
            </a:pPr>
            <a:r>
              <a:rPr lang="en-GB" sz="2000">
                <a:latin typeface="Arial"/>
                <a:ea typeface="Arial"/>
                <a:cs typeface="Arial"/>
                <a:sym typeface="Arial"/>
              </a:rPr>
              <a:t>●	No respondents will be forced to participate in conducting the surveys to advance the proposed research work. </a:t>
            </a:r>
            <a:endParaRPr sz="2000">
              <a:latin typeface="Arial"/>
              <a:ea typeface="Arial"/>
              <a:cs typeface="Arial"/>
              <a:sym typeface="Arial"/>
            </a:endParaRPr>
          </a:p>
          <a:p>
            <a:pPr marL="0" lvl="0" indent="0" algn="just" rtl="0">
              <a:lnSpc>
                <a:spcPct val="115000"/>
              </a:lnSpc>
              <a:spcBef>
                <a:spcPts val="1200"/>
              </a:spcBef>
              <a:spcAft>
                <a:spcPts val="0"/>
              </a:spcAft>
              <a:buSzPts val="1300"/>
              <a:buNone/>
            </a:pPr>
            <a:r>
              <a:rPr lang="en-GB" sz="2000">
                <a:latin typeface="Arial"/>
                <a:ea typeface="Arial"/>
                <a:cs typeface="Arial"/>
                <a:sym typeface="Arial"/>
              </a:rPr>
              <a:t>●	Valid documentation of the consent of the respondents will be attached to maintain the research ethics when it comes to conducting the surveys (Creese et al. 2021). </a:t>
            </a:r>
            <a:endParaRPr sz="2000">
              <a:latin typeface="Arial"/>
              <a:ea typeface="Arial"/>
              <a:cs typeface="Arial"/>
              <a:sym typeface="Arial"/>
            </a:endParaRPr>
          </a:p>
          <a:p>
            <a:pPr marL="0" lvl="0" indent="0" algn="l" rtl="0">
              <a:lnSpc>
                <a:spcPct val="115000"/>
              </a:lnSpc>
              <a:spcBef>
                <a:spcPts val="1200"/>
              </a:spcBef>
              <a:spcAft>
                <a:spcPts val="1200"/>
              </a:spcAft>
              <a:buSzPts val="1300"/>
              <a:buNone/>
            </a:pPr>
            <a:endParaRPr sz="2000">
              <a:latin typeface="Arial"/>
              <a:ea typeface="Arial"/>
              <a:cs typeface="Arial"/>
              <a:sym typeface="Arial"/>
            </a:endParaRPr>
          </a:p>
        </p:txBody>
      </p:sp>
      <p:pic>
        <p:nvPicPr>
          <p:cNvPr id="241" name="Google Shape;241;p19"/>
          <p:cNvPicPr preferRelativeResize="0"/>
          <p:nvPr/>
        </p:nvPicPr>
        <p:blipFill rotWithShape="1">
          <a:blip r:embed="rId3">
            <a:alphaModFix/>
          </a:blip>
          <a:srcRect/>
          <a:stretch/>
        </p:blipFill>
        <p:spPr>
          <a:xfrm>
            <a:off x="6926573" y="2201658"/>
            <a:ext cx="1890856" cy="1054726"/>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20"/>
          <p:cNvSpPr txBox="1">
            <a:spLocks noGrp="1"/>
          </p:cNvSpPr>
          <p:nvPr>
            <p:ph type="title"/>
          </p:nvPr>
        </p:nvSpPr>
        <p:spPr>
          <a:xfrm>
            <a:off x="772497" y="201788"/>
            <a:ext cx="7505700" cy="9546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000"/>
              <a:buNone/>
            </a:pPr>
            <a:r>
              <a:rPr lang="en-GB">
                <a:latin typeface="Arial"/>
                <a:ea typeface="Arial"/>
                <a:cs typeface="Arial"/>
                <a:sym typeface="Arial"/>
              </a:rPr>
              <a:t>Implication of research</a:t>
            </a:r>
            <a:endParaRPr>
              <a:latin typeface="Arial"/>
              <a:ea typeface="Arial"/>
              <a:cs typeface="Arial"/>
              <a:sym typeface="Arial"/>
            </a:endParaRPr>
          </a:p>
        </p:txBody>
      </p:sp>
      <p:sp>
        <p:nvSpPr>
          <p:cNvPr id="247" name="Google Shape;247;p20"/>
          <p:cNvSpPr txBox="1">
            <a:spLocks noGrp="1"/>
          </p:cNvSpPr>
          <p:nvPr>
            <p:ph type="body" idx="1"/>
          </p:nvPr>
        </p:nvSpPr>
        <p:spPr>
          <a:xfrm>
            <a:off x="744505" y="1004166"/>
            <a:ext cx="7505700" cy="28119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SzPts val="1300"/>
              <a:buNone/>
            </a:pPr>
            <a:r>
              <a:rPr lang="en-GB" sz="2000" dirty="0">
                <a:latin typeface="Arial"/>
                <a:ea typeface="Arial"/>
                <a:cs typeface="Arial"/>
                <a:sym typeface="Arial"/>
              </a:rPr>
              <a:t>●	The proposed research work is likely to impact society and the world at large by making people aware of the potential incidence of physical exercise among students in the Public University.</a:t>
            </a:r>
            <a:endParaRPr sz="2000" dirty="0">
              <a:latin typeface="Arial"/>
              <a:ea typeface="Arial"/>
              <a:cs typeface="Arial"/>
              <a:sym typeface="Arial"/>
            </a:endParaRPr>
          </a:p>
          <a:p>
            <a:pPr marL="0" lvl="0" indent="0" algn="just" rtl="0">
              <a:lnSpc>
                <a:spcPct val="115000"/>
              </a:lnSpc>
              <a:spcBef>
                <a:spcPts val="1200"/>
              </a:spcBef>
              <a:spcAft>
                <a:spcPts val="0"/>
              </a:spcAft>
              <a:buSzPts val="1300"/>
              <a:buNone/>
            </a:pPr>
            <a:r>
              <a:rPr lang="en-GB" sz="2000" dirty="0">
                <a:latin typeface="Arial"/>
                <a:ea typeface="Arial"/>
                <a:cs typeface="Arial"/>
                <a:sym typeface="Arial"/>
              </a:rPr>
              <a:t>●	To portray to society how active participation of students in physical activity can improve their overall physical and psychological lives is going to be the implication of this proposed research work (</a:t>
            </a:r>
            <a:r>
              <a:rPr lang="en-GB" sz="2000" dirty="0" err="1">
                <a:latin typeface="Arial"/>
                <a:ea typeface="Arial"/>
                <a:cs typeface="Arial"/>
                <a:sym typeface="Arial"/>
              </a:rPr>
              <a:t>Bazarian</a:t>
            </a:r>
            <a:r>
              <a:rPr lang="en-GB" sz="2000" dirty="0">
                <a:latin typeface="Arial"/>
                <a:ea typeface="Arial"/>
                <a:cs typeface="Arial"/>
                <a:sym typeface="Arial"/>
              </a:rPr>
              <a:t> et al., 2023).</a:t>
            </a:r>
            <a:endParaRPr sz="2000" dirty="0">
              <a:latin typeface="Arial"/>
              <a:ea typeface="Arial"/>
              <a:cs typeface="Arial"/>
              <a:sym typeface="Arial"/>
            </a:endParaRPr>
          </a:p>
          <a:p>
            <a:pPr marL="0" lvl="0" indent="0" algn="l" rtl="0">
              <a:lnSpc>
                <a:spcPct val="115000"/>
              </a:lnSpc>
              <a:spcBef>
                <a:spcPts val="1200"/>
              </a:spcBef>
              <a:spcAft>
                <a:spcPts val="1200"/>
              </a:spcAft>
              <a:buSzPts val="1300"/>
              <a:buNone/>
            </a:pPr>
            <a:endParaRPr sz="2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p21"/>
          <p:cNvSpPr txBox="1">
            <a:spLocks noGrp="1"/>
          </p:cNvSpPr>
          <p:nvPr>
            <p:ph type="title"/>
          </p:nvPr>
        </p:nvSpPr>
        <p:spPr>
          <a:xfrm>
            <a:off x="1385700" y="413250"/>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dirty="0">
                <a:latin typeface="Arial"/>
                <a:ea typeface="Arial"/>
                <a:cs typeface="Arial"/>
                <a:sym typeface="Arial"/>
              </a:rPr>
              <a:t>Plan of Work and Scheduling of time</a:t>
            </a:r>
            <a:endParaRPr dirty="0">
              <a:latin typeface="Arial"/>
              <a:ea typeface="Arial"/>
              <a:cs typeface="Arial"/>
              <a:sym typeface="Arial"/>
            </a:endParaRPr>
          </a:p>
        </p:txBody>
      </p:sp>
      <p:graphicFrame>
        <p:nvGraphicFramePr>
          <p:cNvPr id="253" name="Google Shape;253;p21"/>
          <p:cNvGraphicFramePr/>
          <p:nvPr/>
        </p:nvGraphicFramePr>
        <p:xfrm>
          <a:off x="1538925" y="1553825"/>
          <a:ext cx="5943525" cy="2956560"/>
        </p:xfrm>
        <a:graphic>
          <a:graphicData uri="http://schemas.openxmlformats.org/drawingml/2006/table">
            <a:tbl>
              <a:tblPr>
                <a:noFill/>
                <a:tableStyleId>{24295D8F-58F2-4D3D-802C-A15F57C723F7}</a:tableStyleId>
              </a:tblPr>
              <a:tblGrid>
                <a:gridCol w="849075">
                  <a:extLst>
                    <a:ext uri="{9D8B030D-6E8A-4147-A177-3AD203B41FA5}">
                      <a16:colId xmlns:a16="http://schemas.microsoft.com/office/drawing/2014/main" val="20000"/>
                    </a:ext>
                  </a:extLst>
                </a:gridCol>
                <a:gridCol w="849075">
                  <a:extLst>
                    <a:ext uri="{9D8B030D-6E8A-4147-A177-3AD203B41FA5}">
                      <a16:colId xmlns:a16="http://schemas.microsoft.com/office/drawing/2014/main" val="20001"/>
                    </a:ext>
                  </a:extLst>
                </a:gridCol>
                <a:gridCol w="849075">
                  <a:extLst>
                    <a:ext uri="{9D8B030D-6E8A-4147-A177-3AD203B41FA5}">
                      <a16:colId xmlns:a16="http://schemas.microsoft.com/office/drawing/2014/main" val="20002"/>
                    </a:ext>
                  </a:extLst>
                </a:gridCol>
                <a:gridCol w="849075">
                  <a:extLst>
                    <a:ext uri="{9D8B030D-6E8A-4147-A177-3AD203B41FA5}">
                      <a16:colId xmlns:a16="http://schemas.microsoft.com/office/drawing/2014/main" val="20003"/>
                    </a:ext>
                  </a:extLst>
                </a:gridCol>
                <a:gridCol w="849075">
                  <a:extLst>
                    <a:ext uri="{9D8B030D-6E8A-4147-A177-3AD203B41FA5}">
                      <a16:colId xmlns:a16="http://schemas.microsoft.com/office/drawing/2014/main" val="20004"/>
                    </a:ext>
                  </a:extLst>
                </a:gridCol>
                <a:gridCol w="849075">
                  <a:extLst>
                    <a:ext uri="{9D8B030D-6E8A-4147-A177-3AD203B41FA5}">
                      <a16:colId xmlns:a16="http://schemas.microsoft.com/office/drawing/2014/main" val="20005"/>
                    </a:ext>
                  </a:extLst>
                </a:gridCol>
                <a:gridCol w="849075">
                  <a:extLst>
                    <a:ext uri="{9D8B030D-6E8A-4147-A177-3AD203B41FA5}">
                      <a16:colId xmlns:a16="http://schemas.microsoft.com/office/drawing/2014/main" val="20006"/>
                    </a:ext>
                  </a:extLst>
                </a:gridCol>
              </a:tblGrid>
              <a:tr h="0">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u="none" strike="noStrike" cap="none">
                          <a:solidFill>
                            <a:srgbClr val="222222"/>
                          </a:solidFill>
                          <a:highlight>
                            <a:srgbClr val="FFFFFF"/>
                          </a:highlight>
                        </a:rPr>
                        <a:t>Week 1</a:t>
                      </a: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u="none" strike="noStrike" cap="none">
                          <a:solidFill>
                            <a:srgbClr val="222222"/>
                          </a:solidFill>
                          <a:highlight>
                            <a:srgbClr val="FFFFFF"/>
                          </a:highlight>
                        </a:rPr>
                        <a:t>Week 2</a:t>
                      </a: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u="none" strike="noStrike" cap="none">
                          <a:solidFill>
                            <a:srgbClr val="222222"/>
                          </a:solidFill>
                          <a:highlight>
                            <a:srgbClr val="FFFFFF"/>
                          </a:highlight>
                        </a:rPr>
                        <a:t>Week 3</a:t>
                      </a: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u="none" strike="noStrike" cap="none">
                          <a:solidFill>
                            <a:srgbClr val="222222"/>
                          </a:solidFill>
                          <a:highlight>
                            <a:srgbClr val="FFFFFF"/>
                          </a:highlight>
                        </a:rPr>
                        <a:t>Week 4</a:t>
                      </a: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u="none" strike="noStrike" cap="none">
                          <a:solidFill>
                            <a:srgbClr val="222222"/>
                          </a:solidFill>
                          <a:highlight>
                            <a:srgbClr val="FFFFFF"/>
                          </a:highlight>
                        </a:rPr>
                        <a:t>Week 5</a:t>
                      </a: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u="none" strike="noStrike" cap="none">
                          <a:solidFill>
                            <a:srgbClr val="222222"/>
                          </a:solidFill>
                          <a:highlight>
                            <a:srgbClr val="FFFFFF"/>
                          </a:highlight>
                        </a:rPr>
                        <a:t>Week 6</a:t>
                      </a:r>
                      <a:endParaRPr sz="1200" b="1" u="none" strike="noStrike" cap="none">
                        <a:solidFill>
                          <a:srgbClr val="222222"/>
                        </a:solidFill>
                        <a:highlight>
                          <a:srgbClr val="FFFFFF"/>
                        </a:highlight>
                      </a:endParaRPr>
                    </a:p>
                  </a:txBody>
                  <a:tcPr marL="63500" marR="63500" marT="63500" marB="63500"/>
                </a:tc>
                <a:extLst>
                  <a:ext uri="{0D108BD9-81ED-4DB2-BD59-A6C34878D82A}">
                    <a16:rowId xmlns:a16="http://schemas.microsoft.com/office/drawing/2014/main" val="10000"/>
                  </a:ext>
                </a:extLst>
              </a:tr>
              <a:tr h="0">
                <a:tc>
                  <a:txBody>
                    <a:bodyPr/>
                    <a:lstStyle/>
                    <a:p>
                      <a:pPr marL="0" marR="0" lvl="0" indent="0" algn="l" rtl="0">
                        <a:lnSpc>
                          <a:spcPct val="100000"/>
                        </a:lnSpc>
                        <a:spcBef>
                          <a:spcPts val="0"/>
                        </a:spcBef>
                        <a:spcAft>
                          <a:spcPts val="0"/>
                        </a:spcAft>
                        <a:buClr>
                          <a:srgbClr val="000000"/>
                        </a:buClr>
                        <a:buSzPts val="1200"/>
                        <a:buFont typeface="Arial"/>
                        <a:buNone/>
                      </a:pPr>
                      <a:r>
                        <a:rPr lang="en-GB" sz="1200" b="1" u="none" strike="noStrike" cap="none">
                          <a:solidFill>
                            <a:srgbClr val="222222"/>
                          </a:solidFill>
                          <a:highlight>
                            <a:srgbClr val="FFFFFF"/>
                          </a:highlight>
                        </a:rPr>
                        <a:t>Aims and objectives </a:t>
                      </a: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solidFill>
                      <a:srgbClr val="FFFF00"/>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extLst>
                  <a:ext uri="{0D108BD9-81ED-4DB2-BD59-A6C34878D82A}">
                    <a16:rowId xmlns:a16="http://schemas.microsoft.com/office/drawing/2014/main" val="10001"/>
                  </a:ext>
                </a:extLst>
              </a:tr>
              <a:tr h="0">
                <a:tc>
                  <a:txBody>
                    <a:bodyPr/>
                    <a:lstStyle/>
                    <a:p>
                      <a:pPr marL="0" marR="0" lvl="0" indent="0" algn="l" rtl="0">
                        <a:lnSpc>
                          <a:spcPct val="100000"/>
                        </a:lnSpc>
                        <a:spcBef>
                          <a:spcPts val="0"/>
                        </a:spcBef>
                        <a:spcAft>
                          <a:spcPts val="0"/>
                        </a:spcAft>
                        <a:buClr>
                          <a:srgbClr val="000000"/>
                        </a:buClr>
                        <a:buSzPts val="1200"/>
                        <a:buFont typeface="Arial"/>
                        <a:buNone/>
                      </a:pPr>
                      <a:r>
                        <a:rPr lang="en-GB" sz="1200" b="1" u="none" strike="noStrike" cap="none">
                          <a:solidFill>
                            <a:srgbClr val="222222"/>
                          </a:solidFill>
                          <a:highlight>
                            <a:srgbClr val="FFFFFF"/>
                          </a:highlight>
                        </a:rPr>
                        <a:t>Literature review </a:t>
                      </a: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solidFill>
                      <a:srgbClr val="00FF00"/>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solidFill>
                      <a:srgbClr val="00FF00"/>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extLst>
                  <a:ext uri="{0D108BD9-81ED-4DB2-BD59-A6C34878D82A}">
                    <a16:rowId xmlns:a16="http://schemas.microsoft.com/office/drawing/2014/main" val="10002"/>
                  </a:ext>
                </a:extLst>
              </a:tr>
              <a:tr h="0">
                <a:tc>
                  <a:txBody>
                    <a:bodyPr/>
                    <a:lstStyle/>
                    <a:p>
                      <a:pPr marL="0" marR="0" lvl="0" indent="0" algn="l" rtl="0">
                        <a:lnSpc>
                          <a:spcPct val="100000"/>
                        </a:lnSpc>
                        <a:spcBef>
                          <a:spcPts val="0"/>
                        </a:spcBef>
                        <a:spcAft>
                          <a:spcPts val="0"/>
                        </a:spcAft>
                        <a:buClr>
                          <a:srgbClr val="000000"/>
                        </a:buClr>
                        <a:buSzPts val="1200"/>
                        <a:buFont typeface="Arial"/>
                        <a:buNone/>
                      </a:pPr>
                      <a:r>
                        <a:rPr lang="en-GB" sz="1200" b="1" u="none" strike="noStrike" cap="none">
                          <a:solidFill>
                            <a:srgbClr val="222222"/>
                          </a:solidFill>
                          <a:highlight>
                            <a:srgbClr val="FFFFFF"/>
                          </a:highlight>
                        </a:rPr>
                        <a:t>Methodology </a:t>
                      </a: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solidFill>
                      <a:srgbClr val="FF0000"/>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solidFill>
                      <a:srgbClr val="FF0000"/>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extLst>
                  <a:ext uri="{0D108BD9-81ED-4DB2-BD59-A6C34878D82A}">
                    <a16:rowId xmlns:a16="http://schemas.microsoft.com/office/drawing/2014/main" val="10003"/>
                  </a:ext>
                </a:extLst>
              </a:tr>
              <a:tr h="0">
                <a:tc>
                  <a:txBody>
                    <a:bodyPr/>
                    <a:lstStyle/>
                    <a:p>
                      <a:pPr marL="0" marR="0" lvl="0" indent="0" algn="l" rtl="0">
                        <a:lnSpc>
                          <a:spcPct val="100000"/>
                        </a:lnSpc>
                        <a:spcBef>
                          <a:spcPts val="0"/>
                        </a:spcBef>
                        <a:spcAft>
                          <a:spcPts val="0"/>
                        </a:spcAft>
                        <a:buClr>
                          <a:srgbClr val="000000"/>
                        </a:buClr>
                        <a:buSzPts val="1200"/>
                        <a:buFont typeface="Arial"/>
                        <a:buNone/>
                      </a:pPr>
                      <a:r>
                        <a:rPr lang="en-GB" sz="1200" b="1" u="none" strike="noStrike" cap="none">
                          <a:solidFill>
                            <a:srgbClr val="222222"/>
                          </a:solidFill>
                          <a:highlight>
                            <a:srgbClr val="FFFFFF"/>
                          </a:highlight>
                        </a:rPr>
                        <a:t>Data collection </a:t>
                      </a: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solidFill>
                      <a:srgbClr val="FF00FF"/>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extLst>
                  <a:ext uri="{0D108BD9-81ED-4DB2-BD59-A6C34878D82A}">
                    <a16:rowId xmlns:a16="http://schemas.microsoft.com/office/drawing/2014/main" val="10004"/>
                  </a:ext>
                </a:extLst>
              </a:tr>
              <a:tr h="0">
                <a:tc>
                  <a:txBody>
                    <a:bodyPr/>
                    <a:lstStyle/>
                    <a:p>
                      <a:pPr marL="0" marR="0" lvl="0" indent="0" algn="l" rtl="0">
                        <a:lnSpc>
                          <a:spcPct val="100000"/>
                        </a:lnSpc>
                        <a:spcBef>
                          <a:spcPts val="0"/>
                        </a:spcBef>
                        <a:spcAft>
                          <a:spcPts val="0"/>
                        </a:spcAft>
                        <a:buClr>
                          <a:srgbClr val="000000"/>
                        </a:buClr>
                        <a:buSzPts val="1200"/>
                        <a:buFont typeface="Arial"/>
                        <a:buNone/>
                      </a:pPr>
                      <a:r>
                        <a:rPr lang="en-GB" sz="1200" b="1" u="none" strike="noStrike" cap="none">
                          <a:solidFill>
                            <a:srgbClr val="222222"/>
                          </a:solidFill>
                          <a:highlight>
                            <a:srgbClr val="FFFFFF"/>
                          </a:highlight>
                        </a:rPr>
                        <a:t>Submission </a:t>
                      </a: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b="1" u="none" strike="noStrike" cap="none">
                        <a:solidFill>
                          <a:srgbClr val="222222"/>
                        </a:solidFill>
                        <a:highlight>
                          <a:srgbClr val="FFFFFF"/>
                        </a:highlight>
                      </a:endParaRPr>
                    </a:p>
                  </a:txBody>
                  <a:tcPr marL="63500" marR="63500" marT="63500" marB="63500">
                    <a:solidFill>
                      <a:srgbClr val="FF9900"/>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Google Shape;258;p22"/>
          <p:cNvSpPr txBox="1">
            <a:spLocks noGrp="1"/>
          </p:cNvSpPr>
          <p:nvPr>
            <p:ph type="title"/>
          </p:nvPr>
        </p:nvSpPr>
        <p:spPr>
          <a:xfrm>
            <a:off x="768350" y="337600"/>
            <a:ext cx="7505700" cy="9546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SzPts val="3000"/>
              <a:buNone/>
            </a:pPr>
            <a:r>
              <a:rPr lang="en-GB">
                <a:latin typeface="Arial"/>
                <a:ea typeface="Arial"/>
                <a:cs typeface="Arial"/>
                <a:sym typeface="Arial"/>
              </a:rPr>
              <a:t>References</a:t>
            </a:r>
            <a:endParaRPr>
              <a:latin typeface="Arial"/>
              <a:ea typeface="Arial"/>
              <a:cs typeface="Arial"/>
              <a:sym typeface="Arial"/>
            </a:endParaRPr>
          </a:p>
        </p:txBody>
      </p:sp>
      <p:sp>
        <p:nvSpPr>
          <p:cNvPr id="259" name="Google Shape;259;p22"/>
          <p:cNvSpPr txBox="1">
            <a:spLocks noGrp="1"/>
          </p:cNvSpPr>
          <p:nvPr>
            <p:ph type="body" idx="1"/>
          </p:nvPr>
        </p:nvSpPr>
        <p:spPr>
          <a:xfrm>
            <a:off x="319950" y="1054850"/>
            <a:ext cx="8504400" cy="29901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SzPts val="4000"/>
              <a:buNone/>
            </a:pPr>
            <a:r>
              <a:rPr lang="en-GB" sz="600" dirty="0">
                <a:solidFill>
                  <a:srgbClr val="222222"/>
                </a:solidFill>
                <a:highlight>
                  <a:srgbClr val="FFFFFF"/>
                </a:highlight>
                <a:latin typeface="Arial"/>
                <a:ea typeface="Arial"/>
                <a:cs typeface="Arial"/>
                <a:sym typeface="Arial"/>
              </a:rPr>
              <a:t>Anderson, E. and </a:t>
            </a:r>
            <a:r>
              <a:rPr lang="en-GB" sz="600" dirty="0" err="1">
                <a:solidFill>
                  <a:srgbClr val="222222"/>
                </a:solidFill>
                <a:highlight>
                  <a:srgbClr val="FFFFFF"/>
                </a:highlight>
                <a:latin typeface="Arial"/>
                <a:ea typeface="Arial"/>
                <a:cs typeface="Arial"/>
                <a:sym typeface="Arial"/>
              </a:rPr>
              <a:t>Durstine</a:t>
            </a:r>
            <a:r>
              <a:rPr lang="en-GB" sz="600" dirty="0">
                <a:solidFill>
                  <a:srgbClr val="222222"/>
                </a:solidFill>
                <a:highlight>
                  <a:srgbClr val="FFFFFF"/>
                </a:highlight>
                <a:latin typeface="Arial"/>
                <a:ea typeface="Arial"/>
                <a:cs typeface="Arial"/>
                <a:sym typeface="Arial"/>
              </a:rPr>
              <a:t>, J.L., 2019. Physical activity, exercise, and chronic diseases: A brief review. </a:t>
            </a:r>
            <a:r>
              <a:rPr lang="en-GB" sz="600" i="1" dirty="0">
                <a:solidFill>
                  <a:srgbClr val="222222"/>
                </a:solidFill>
                <a:highlight>
                  <a:srgbClr val="FFFFFF"/>
                </a:highlight>
                <a:latin typeface="Arial"/>
                <a:ea typeface="Arial"/>
                <a:cs typeface="Arial"/>
                <a:sym typeface="Arial"/>
              </a:rPr>
              <a:t>Sports Medicine and Health Science</a:t>
            </a:r>
            <a:r>
              <a:rPr lang="en-GB" sz="600" dirty="0">
                <a:solidFill>
                  <a:srgbClr val="222222"/>
                </a:solidFill>
                <a:highlight>
                  <a:srgbClr val="FFFFFF"/>
                </a:highlight>
                <a:latin typeface="Arial"/>
                <a:ea typeface="Arial"/>
                <a:cs typeface="Arial"/>
                <a:sym typeface="Arial"/>
              </a:rPr>
              <a:t>, </a:t>
            </a:r>
            <a:r>
              <a:rPr lang="en-GB" sz="600" i="1" dirty="0">
                <a:solidFill>
                  <a:srgbClr val="222222"/>
                </a:solidFill>
                <a:highlight>
                  <a:srgbClr val="FFFFFF"/>
                </a:highlight>
                <a:latin typeface="Arial"/>
                <a:ea typeface="Arial"/>
                <a:cs typeface="Arial"/>
                <a:sym typeface="Arial"/>
              </a:rPr>
              <a:t>1</a:t>
            </a:r>
            <a:r>
              <a:rPr lang="en-GB" sz="600" dirty="0">
                <a:solidFill>
                  <a:srgbClr val="222222"/>
                </a:solidFill>
                <a:highlight>
                  <a:srgbClr val="FFFFFF"/>
                </a:highlight>
                <a:latin typeface="Arial"/>
                <a:ea typeface="Arial"/>
                <a:cs typeface="Arial"/>
                <a:sym typeface="Arial"/>
              </a:rPr>
              <a:t>(1), pp.3-10.Available at:</a:t>
            </a:r>
            <a:r>
              <a:rPr lang="en-GB" sz="600" dirty="0">
                <a:solidFill>
                  <a:srgbClr val="222222"/>
                </a:solidFill>
                <a:highlight>
                  <a:srgbClr val="FFFFFF"/>
                </a:highlight>
                <a:uFill>
                  <a:noFill/>
                </a:uFill>
                <a:latin typeface="Arial"/>
                <a:ea typeface="Arial"/>
                <a:cs typeface="Arial"/>
                <a:sym typeface="Arial"/>
                <a:hlinkClick r:id="rId3">
                  <a:extLst>
                    <a:ext uri="{A12FA001-AC4F-418D-AE19-62706E023703}">
                      <ahyp:hlinkClr xmlns:ahyp="http://schemas.microsoft.com/office/drawing/2018/hyperlinkcolor" val="tx"/>
                    </a:ext>
                  </a:extLst>
                </a:hlinkClick>
              </a:rPr>
              <a:t> </a:t>
            </a:r>
            <a:r>
              <a:rPr lang="en-GB" sz="600" u="sng" dirty="0">
                <a:solidFill>
                  <a:srgbClr val="1155CC"/>
                </a:solidFill>
                <a:highlight>
                  <a:srgbClr val="FFFFFF"/>
                </a:highlight>
                <a:latin typeface="Arial"/>
                <a:ea typeface="Arial"/>
                <a:cs typeface="Arial"/>
                <a:sym typeface="Arial"/>
                <a:hlinkClick r:id="rId3">
                  <a:extLst>
                    <a:ext uri="{A12FA001-AC4F-418D-AE19-62706E023703}">
                      <ahyp:hlinkClr xmlns:ahyp="http://schemas.microsoft.com/office/drawing/2018/hyperlinkcolor" val="tx"/>
                    </a:ext>
                  </a:extLst>
                </a:hlinkClick>
              </a:rPr>
              <a:t>https://doi.org/10.1016/j.smhs.2019.08.006</a:t>
            </a:r>
            <a:r>
              <a:rPr lang="en-GB" sz="600" dirty="0">
                <a:solidFill>
                  <a:srgbClr val="222222"/>
                </a:solidFill>
                <a:highlight>
                  <a:srgbClr val="FFFFFF"/>
                </a:highlight>
                <a:latin typeface="Arial"/>
                <a:ea typeface="Arial"/>
                <a:cs typeface="Arial"/>
                <a:sym typeface="Arial"/>
              </a:rPr>
              <a:t>  (Accessed: 09 June 2023).</a:t>
            </a:r>
            <a:endParaRPr sz="600" dirty="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4000"/>
              <a:buNone/>
            </a:pPr>
            <a:r>
              <a:rPr lang="en-GB" sz="600" dirty="0" err="1">
                <a:solidFill>
                  <a:srgbClr val="222222"/>
                </a:solidFill>
                <a:highlight>
                  <a:srgbClr val="FFFFFF"/>
                </a:highlight>
                <a:latin typeface="Arial"/>
                <a:ea typeface="Arial"/>
                <a:cs typeface="Arial"/>
                <a:sym typeface="Arial"/>
              </a:rPr>
              <a:t>Aperribai</a:t>
            </a:r>
            <a:r>
              <a:rPr lang="en-GB" sz="600" dirty="0">
                <a:solidFill>
                  <a:srgbClr val="222222"/>
                </a:solidFill>
                <a:highlight>
                  <a:srgbClr val="FFFFFF"/>
                </a:highlight>
                <a:latin typeface="Arial"/>
                <a:ea typeface="Arial"/>
                <a:cs typeface="Arial"/>
                <a:sym typeface="Arial"/>
              </a:rPr>
              <a:t>, L., </a:t>
            </a:r>
            <a:r>
              <a:rPr lang="en-GB" sz="600" dirty="0" err="1">
                <a:solidFill>
                  <a:srgbClr val="222222"/>
                </a:solidFill>
                <a:highlight>
                  <a:srgbClr val="FFFFFF"/>
                </a:highlight>
                <a:latin typeface="Arial"/>
                <a:ea typeface="Arial"/>
                <a:cs typeface="Arial"/>
                <a:sym typeface="Arial"/>
              </a:rPr>
              <a:t>Cortabarria</a:t>
            </a:r>
            <a:r>
              <a:rPr lang="en-GB" sz="600" dirty="0">
                <a:solidFill>
                  <a:srgbClr val="222222"/>
                </a:solidFill>
                <a:highlight>
                  <a:srgbClr val="FFFFFF"/>
                </a:highlight>
                <a:latin typeface="Arial"/>
                <a:ea typeface="Arial"/>
                <a:cs typeface="Arial"/>
                <a:sym typeface="Arial"/>
              </a:rPr>
              <a:t>, L., Aguirre, T., </a:t>
            </a:r>
            <a:r>
              <a:rPr lang="en-GB" sz="600" dirty="0" err="1">
                <a:solidFill>
                  <a:srgbClr val="222222"/>
                </a:solidFill>
                <a:highlight>
                  <a:srgbClr val="FFFFFF"/>
                </a:highlight>
                <a:latin typeface="Arial"/>
                <a:ea typeface="Arial"/>
                <a:cs typeface="Arial"/>
                <a:sym typeface="Arial"/>
              </a:rPr>
              <a:t>Verche</a:t>
            </a:r>
            <a:r>
              <a:rPr lang="en-GB" sz="600" dirty="0">
                <a:solidFill>
                  <a:srgbClr val="222222"/>
                </a:solidFill>
                <a:highlight>
                  <a:srgbClr val="FFFFFF"/>
                </a:highlight>
                <a:latin typeface="Arial"/>
                <a:ea typeface="Arial"/>
                <a:cs typeface="Arial"/>
                <a:sym typeface="Arial"/>
              </a:rPr>
              <a:t>, E. and Borges, Á., 2020. Teacher's physical activity and mental health during lockdown due to the COVID-2019 pandemic. </a:t>
            </a:r>
            <a:r>
              <a:rPr lang="en-GB" sz="600" i="1" dirty="0">
                <a:solidFill>
                  <a:srgbClr val="222222"/>
                </a:solidFill>
                <a:highlight>
                  <a:srgbClr val="FFFFFF"/>
                </a:highlight>
                <a:latin typeface="Arial"/>
                <a:ea typeface="Arial"/>
                <a:cs typeface="Arial"/>
                <a:sym typeface="Arial"/>
              </a:rPr>
              <a:t>Frontiers in Psychology</a:t>
            </a:r>
            <a:r>
              <a:rPr lang="en-GB" sz="600" dirty="0">
                <a:solidFill>
                  <a:srgbClr val="222222"/>
                </a:solidFill>
                <a:highlight>
                  <a:srgbClr val="FFFFFF"/>
                </a:highlight>
                <a:latin typeface="Arial"/>
                <a:ea typeface="Arial"/>
                <a:cs typeface="Arial"/>
                <a:sym typeface="Arial"/>
              </a:rPr>
              <a:t>, </a:t>
            </a:r>
            <a:r>
              <a:rPr lang="en-GB" sz="600" i="1" dirty="0">
                <a:solidFill>
                  <a:srgbClr val="222222"/>
                </a:solidFill>
                <a:highlight>
                  <a:srgbClr val="FFFFFF"/>
                </a:highlight>
                <a:latin typeface="Arial"/>
                <a:ea typeface="Arial"/>
                <a:cs typeface="Arial"/>
                <a:sym typeface="Arial"/>
              </a:rPr>
              <a:t>11</a:t>
            </a:r>
            <a:r>
              <a:rPr lang="en-GB" sz="600" dirty="0">
                <a:solidFill>
                  <a:srgbClr val="222222"/>
                </a:solidFill>
                <a:highlight>
                  <a:srgbClr val="FFFFFF"/>
                </a:highlight>
                <a:latin typeface="Arial"/>
                <a:ea typeface="Arial"/>
                <a:cs typeface="Arial"/>
                <a:sym typeface="Arial"/>
              </a:rPr>
              <a:t>, p.577886.Available at:</a:t>
            </a:r>
            <a:r>
              <a:rPr lang="en-GB" sz="600" dirty="0">
                <a:solidFill>
                  <a:srgbClr val="222222"/>
                </a:solidFill>
                <a:highlight>
                  <a:srgbClr val="FFFFFF"/>
                </a:highlight>
                <a:uFill>
                  <a:noFill/>
                </a:uFill>
                <a:latin typeface="Arial"/>
                <a:ea typeface="Arial"/>
                <a:cs typeface="Arial"/>
                <a:sym typeface="Arial"/>
                <a:hlinkClick r:id="rId4">
                  <a:extLst>
                    <a:ext uri="{A12FA001-AC4F-418D-AE19-62706E023703}">
                      <ahyp:hlinkClr xmlns:ahyp="http://schemas.microsoft.com/office/drawing/2018/hyperlinkcolor" val="tx"/>
                    </a:ext>
                  </a:extLst>
                </a:hlinkClick>
              </a:rPr>
              <a:t> </a:t>
            </a:r>
            <a:r>
              <a:rPr lang="en-GB" sz="600" u="sng" dirty="0">
                <a:solidFill>
                  <a:srgbClr val="1155CC"/>
                </a:solidFill>
                <a:highlight>
                  <a:srgbClr val="FFFFFF"/>
                </a:highlight>
                <a:latin typeface="Arial"/>
                <a:ea typeface="Arial"/>
                <a:cs typeface="Arial"/>
                <a:sym typeface="Arial"/>
                <a:hlinkClick r:id="rId4">
                  <a:extLst>
                    <a:ext uri="{A12FA001-AC4F-418D-AE19-62706E023703}">
                      <ahyp:hlinkClr xmlns:ahyp="http://schemas.microsoft.com/office/drawing/2018/hyperlinkcolor" val="tx"/>
                    </a:ext>
                  </a:extLst>
                </a:hlinkClick>
              </a:rPr>
              <a:t>https://doi.org/10.3389/fpsyg.2020.577886</a:t>
            </a:r>
            <a:r>
              <a:rPr lang="en-GB" sz="600" dirty="0">
                <a:solidFill>
                  <a:srgbClr val="222222"/>
                </a:solidFill>
                <a:highlight>
                  <a:srgbClr val="FFFFFF"/>
                </a:highlight>
                <a:latin typeface="Arial"/>
                <a:ea typeface="Arial"/>
                <a:cs typeface="Arial"/>
                <a:sym typeface="Arial"/>
              </a:rPr>
              <a:t> (Accessed: 09 June 2023).</a:t>
            </a:r>
            <a:endParaRPr sz="600" dirty="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4000"/>
              <a:buNone/>
            </a:pPr>
            <a:r>
              <a:rPr lang="en-GB" sz="600" dirty="0">
                <a:solidFill>
                  <a:srgbClr val="222222"/>
                </a:solidFill>
                <a:highlight>
                  <a:srgbClr val="FFFFFF"/>
                </a:highlight>
                <a:latin typeface="Arial"/>
                <a:ea typeface="Arial"/>
                <a:cs typeface="Arial"/>
                <a:sym typeface="Arial"/>
              </a:rPr>
              <a:t>Bag, S., Gupta, S., Choi, T.M. and Kumar, A., 2021. Roles of innovation leadership on using big data analytics to establish resilient healthcare supply chains to combat the COVID-19 pandemic: A multimethodological study. </a:t>
            </a:r>
            <a:r>
              <a:rPr lang="en-GB" sz="600" i="1" dirty="0">
                <a:solidFill>
                  <a:srgbClr val="222222"/>
                </a:solidFill>
                <a:highlight>
                  <a:srgbClr val="FFFFFF"/>
                </a:highlight>
                <a:latin typeface="Arial"/>
                <a:ea typeface="Arial"/>
                <a:cs typeface="Arial"/>
                <a:sym typeface="Arial"/>
              </a:rPr>
              <a:t>IEEE Transactions on Engineering </a:t>
            </a:r>
            <a:r>
              <a:rPr lang="en-GB" sz="600" i="1" dirty="0" err="1">
                <a:solidFill>
                  <a:srgbClr val="222222"/>
                </a:solidFill>
                <a:highlight>
                  <a:srgbClr val="FFFFFF"/>
                </a:highlight>
                <a:latin typeface="Arial"/>
                <a:ea typeface="Arial"/>
                <a:cs typeface="Arial"/>
                <a:sym typeface="Arial"/>
              </a:rPr>
              <a:t>Management</a:t>
            </a:r>
            <a:r>
              <a:rPr lang="en-GB" sz="600" dirty="0" err="1">
                <a:solidFill>
                  <a:srgbClr val="222222"/>
                </a:solidFill>
                <a:highlight>
                  <a:srgbClr val="FFFFFF"/>
                </a:highlight>
                <a:latin typeface="Arial"/>
                <a:ea typeface="Arial"/>
                <a:cs typeface="Arial"/>
                <a:sym typeface="Arial"/>
              </a:rPr>
              <a:t>.Available</a:t>
            </a:r>
            <a:r>
              <a:rPr lang="en-GB" sz="600" dirty="0">
                <a:solidFill>
                  <a:srgbClr val="222222"/>
                </a:solidFill>
                <a:highlight>
                  <a:srgbClr val="FFFFFF"/>
                </a:highlight>
                <a:latin typeface="Arial"/>
                <a:ea typeface="Arial"/>
                <a:cs typeface="Arial"/>
                <a:sym typeface="Arial"/>
              </a:rPr>
              <a:t> at:</a:t>
            </a:r>
            <a:r>
              <a:rPr lang="en-GB" sz="600" dirty="0">
                <a:solidFill>
                  <a:srgbClr val="222222"/>
                </a:solidFill>
                <a:highlight>
                  <a:srgbClr val="FFFFFF"/>
                </a:highlight>
                <a:uFill>
                  <a:noFill/>
                </a:uFill>
                <a:latin typeface="Arial"/>
                <a:ea typeface="Arial"/>
                <a:cs typeface="Arial"/>
                <a:sym typeface="Arial"/>
                <a:hlinkClick r:id="rId5">
                  <a:extLst>
                    <a:ext uri="{A12FA001-AC4F-418D-AE19-62706E023703}">
                      <ahyp:hlinkClr xmlns:ahyp="http://schemas.microsoft.com/office/drawing/2018/hyperlinkcolor" val="tx"/>
                    </a:ext>
                  </a:extLst>
                </a:hlinkClick>
              </a:rPr>
              <a:t> </a:t>
            </a:r>
            <a:r>
              <a:rPr lang="en-GB" sz="600" u="sng" dirty="0">
                <a:solidFill>
                  <a:srgbClr val="1155CC"/>
                </a:solidFill>
                <a:highlight>
                  <a:srgbClr val="FFFFFF"/>
                </a:highlight>
                <a:latin typeface="Arial"/>
                <a:ea typeface="Arial"/>
                <a:cs typeface="Arial"/>
                <a:sym typeface="Arial"/>
                <a:hlinkClick r:id="rId5">
                  <a:extLst>
                    <a:ext uri="{A12FA001-AC4F-418D-AE19-62706E023703}">
                      <ahyp:hlinkClr xmlns:ahyp="http://schemas.microsoft.com/office/drawing/2018/hyperlinkcolor" val="tx"/>
                    </a:ext>
                  </a:extLst>
                </a:hlinkClick>
              </a:rPr>
              <a:t>https://www.ieee.org/publications/rights/index.html</a:t>
            </a:r>
            <a:r>
              <a:rPr lang="en-GB" sz="600" dirty="0">
                <a:solidFill>
                  <a:srgbClr val="222222"/>
                </a:solidFill>
                <a:highlight>
                  <a:srgbClr val="FFFFFF"/>
                </a:highlight>
                <a:latin typeface="Arial"/>
                <a:ea typeface="Arial"/>
                <a:cs typeface="Arial"/>
                <a:sym typeface="Arial"/>
              </a:rPr>
              <a:t> (Accessed: 09 June 2023).</a:t>
            </a:r>
            <a:endParaRPr sz="600" dirty="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4000"/>
              <a:buNone/>
            </a:pPr>
            <a:r>
              <a:rPr lang="en-GB" sz="600" dirty="0">
                <a:solidFill>
                  <a:srgbClr val="222222"/>
                </a:solidFill>
                <a:highlight>
                  <a:srgbClr val="FFFFFF"/>
                </a:highlight>
                <a:latin typeface="Arial"/>
                <a:ea typeface="Arial"/>
                <a:cs typeface="Arial"/>
                <a:sym typeface="Arial"/>
              </a:rPr>
              <a:t>Banna, M.H.A., Sayeed, A., Kundu, S., Christopher, E., Hasan, M.T., Begum, M.R., </a:t>
            </a:r>
            <a:r>
              <a:rPr lang="en-GB" sz="600" dirty="0" err="1">
                <a:solidFill>
                  <a:srgbClr val="222222"/>
                </a:solidFill>
                <a:highlight>
                  <a:srgbClr val="FFFFFF"/>
                </a:highlight>
                <a:latin typeface="Arial"/>
                <a:ea typeface="Arial"/>
                <a:cs typeface="Arial"/>
                <a:sym typeface="Arial"/>
              </a:rPr>
              <a:t>Kormoker</a:t>
            </a:r>
            <a:r>
              <a:rPr lang="en-GB" sz="600" dirty="0">
                <a:solidFill>
                  <a:srgbClr val="222222"/>
                </a:solidFill>
                <a:highlight>
                  <a:srgbClr val="FFFFFF"/>
                </a:highlight>
                <a:latin typeface="Arial"/>
                <a:ea typeface="Arial"/>
                <a:cs typeface="Arial"/>
                <a:sym typeface="Arial"/>
              </a:rPr>
              <a:t>, T., Dola, S.T.I., Hassan, M.M., Chowdhury, S. and Khan, M.S.I., 2022. The impact of the COVID-19 pandemic on the mental health of the adult population in Bangladesh: a nationwide cross-sectional study. </a:t>
            </a:r>
            <a:r>
              <a:rPr lang="en-GB" sz="600" i="1" dirty="0">
                <a:solidFill>
                  <a:srgbClr val="222222"/>
                </a:solidFill>
                <a:highlight>
                  <a:srgbClr val="FFFFFF"/>
                </a:highlight>
                <a:latin typeface="Arial"/>
                <a:ea typeface="Arial"/>
                <a:cs typeface="Arial"/>
                <a:sym typeface="Arial"/>
              </a:rPr>
              <a:t>International Journal of Environmental Health Research</a:t>
            </a:r>
            <a:r>
              <a:rPr lang="en-GB" sz="600" dirty="0">
                <a:solidFill>
                  <a:srgbClr val="222222"/>
                </a:solidFill>
                <a:highlight>
                  <a:srgbClr val="FFFFFF"/>
                </a:highlight>
                <a:latin typeface="Arial"/>
                <a:ea typeface="Arial"/>
                <a:cs typeface="Arial"/>
                <a:sym typeface="Arial"/>
              </a:rPr>
              <a:t>, </a:t>
            </a:r>
            <a:r>
              <a:rPr lang="en-GB" sz="600" i="1" dirty="0">
                <a:solidFill>
                  <a:srgbClr val="222222"/>
                </a:solidFill>
                <a:highlight>
                  <a:srgbClr val="FFFFFF"/>
                </a:highlight>
                <a:latin typeface="Arial"/>
                <a:ea typeface="Arial"/>
                <a:cs typeface="Arial"/>
                <a:sym typeface="Arial"/>
              </a:rPr>
              <a:t>32</a:t>
            </a:r>
            <a:r>
              <a:rPr lang="en-GB" sz="600" dirty="0">
                <a:solidFill>
                  <a:srgbClr val="222222"/>
                </a:solidFill>
                <a:highlight>
                  <a:srgbClr val="FFFFFF"/>
                </a:highlight>
                <a:latin typeface="Arial"/>
                <a:ea typeface="Arial"/>
                <a:cs typeface="Arial"/>
                <a:sym typeface="Arial"/>
              </a:rPr>
              <a:t>(4), pp.850-861.Available at:</a:t>
            </a:r>
            <a:r>
              <a:rPr lang="en-GB" sz="600" dirty="0">
                <a:solidFill>
                  <a:srgbClr val="222222"/>
                </a:solidFill>
                <a:highlight>
                  <a:srgbClr val="FFFFFF"/>
                </a:highlight>
                <a:uFill>
                  <a:noFill/>
                </a:uFill>
                <a:latin typeface="Arial"/>
                <a:ea typeface="Arial"/>
                <a:cs typeface="Arial"/>
                <a:sym typeface="Arial"/>
                <a:hlinkClick r:id="rId6">
                  <a:extLst>
                    <a:ext uri="{A12FA001-AC4F-418D-AE19-62706E023703}">
                      <ahyp:hlinkClr xmlns:ahyp="http://schemas.microsoft.com/office/drawing/2018/hyperlinkcolor" val="tx"/>
                    </a:ext>
                  </a:extLst>
                </a:hlinkClick>
              </a:rPr>
              <a:t> </a:t>
            </a:r>
            <a:r>
              <a:rPr lang="en-GB" sz="600" u="sng" dirty="0">
                <a:solidFill>
                  <a:srgbClr val="1155CC"/>
                </a:solidFill>
                <a:highlight>
                  <a:srgbClr val="FFFFFF"/>
                </a:highlight>
                <a:latin typeface="Arial"/>
                <a:ea typeface="Arial"/>
                <a:cs typeface="Arial"/>
                <a:sym typeface="Arial"/>
                <a:hlinkClick r:id="rId6">
                  <a:extLst>
                    <a:ext uri="{A12FA001-AC4F-418D-AE19-62706E023703}">
                      <ahyp:hlinkClr xmlns:ahyp="http://schemas.microsoft.com/office/drawing/2018/hyperlinkcolor" val="tx"/>
                    </a:ext>
                  </a:extLst>
                </a:hlinkClick>
              </a:rPr>
              <a:t>https://doi.org/10.1080/09603123.2020.1802409</a:t>
            </a:r>
            <a:r>
              <a:rPr lang="en-GB" sz="600" dirty="0">
                <a:solidFill>
                  <a:srgbClr val="222222"/>
                </a:solidFill>
                <a:highlight>
                  <a:srgbClr val="FFFFFF"/>
                </a:highlight>
                <a:latin typeface="Arial"/>
                <a:ea typeface="Arial"/>
                <a:cs typeface="Arial"/>
                <a:sym typeface="Arial"/>
              </a:rPr>
              <a:t> (Accessed: 09 June 2023).</a:t>
            </a:r>
            <a:endParaRPr sz="600" dirty="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4000"/>
              <a:buNone/>
            </a:pPr>
            <a:r>
              <a:rPr lang="en-GB" sz="600" dirty="0" err="1">
                <a:solidFill>
                  <a:srgbClr val="222222"/>
                </a:solidFill>
                <a:highlight>
                  <a:srgbClr val="FFFFFF"/>
                </a:highlight>
                <a:latin typeface="Arial"/>
                <a:ea typeface="Arial"/>
                <a:cs typeface="Arial"/>
                <a:sym typeface="Arial"/>
              </a:rPr>
              <a:t>Bazarian</a:t>
            </a:r>
            <a:r>
              <a:rPr lang="en-GB" sz="600" dirty="0">
                <a:solidFill>
                  <a:srgbClr val="222222"/>
                </a:solidFill>
                <a:highlight>
                  <a:srgbClr val="FFFFFF"/>
                </a:highlight>
                <a:latin typeface="Arial"/>
                <a:ea typeface="Arial"/>
                <a:cs typeface="Arial"/>
                <a:sym typeface="Arial"/>
              </a:rPr>
              <a:t>, J.J., </a:t>
            </a:r>
            <a:r>
              <a:rPr lang="en-GB" sz="600" dirty="0" err="1">
                <a:solidFill>
                  <a:srgbClr val="222222"/>
                </a:solidFill>
                <a:highlight>
                  <a:srgbClr val="FFFFFF"/>
                </a:highlight>
                <a:latin typeface="Arial"/>
                <a:ea typeface="Arial"/>
                <a:cs typeface="Arial"/>
                <a:sym typeface="Arial"/>
              </a:rPr>
              <a:t>Abar</a:t>
            </a:r>
            <a:r>
              <a:rPr lang="en-GB" sz="600" dirty="0">
                <a:solidFill>
                  <a:srgbClr val="222222"/>
                </a:solidFill>
                <a:highlight>
                  <a:srgbClr val="FFFFFF"/>
                </a:highlight>
                <a:latin typeface="Arial"/>
                <a:ea typeface="Arial"/>
                <a:cs typeface="Arial"/>
                <a:sym typeface="Arial"/>
              </a:rPr>
              <a:t>, B., Merchant-Borna, K., Pham, D.L., </a:t>
            </a:r>
            <a:r>
              <a:rPr lang="en-GB" sz="600" dirty="0" err="1">
                <a:solidFill>
                  <a:srgbClr val="222222"/>
                </a:solidFill>
                <a:highlight>
                  <a:srgbClr val="FFFFFF"/>
                </a:highlight>
                <a:latin typeface="Arial"/>
                <a:ea typeface="Arial"/>
                <a:cs typeface="Arial"/>
                <a:sym typeface="Arial"/>
              </a:rPr>
              <a:t>Rozen</a:t>
            </a:r>
            <a:r>
              <a:rPr lang="en-GB" sz="600" dirty="0">
                <a:solidFill>
                  <a:srgbClr val="222222"/>
                </a:solidFill>
                <a:highlight>
                  <a:srgbClr val="FFFFFF"/>
                </a:highlight>
                <a:latin typeface="Arial"/>
                <a:ea typeface="Arial"/>
                <a:cs typeface="Arial"/>
                <a:sym typeface="Arial"/>
              </a:rPr>
              <a:t>, E., Mannix, R., </a:t>
            </a:r>
            <a:r>
              <a:rPr lang="en-GB" sz="600" dirty="0" err="1">
                <a:solidFill>
                  <a:srgbClr val="222222"/>
                </a:solidFill>
                <a:highlight>
                  <a:srgbClr val="FFFFFF"/>
                </a:highlight>
                <a:latin typeface="Arial"/>
                <a:ea typeface="Arial"/>
                <a:cs typeface="Arial"/>
                <a:sym typeface="Arial"/>
              </a:rPr>
              <a:t>Kawata</a:t>
            </a:r>
            <a:r>
              <a:rPr lang="en-GB" sz="600" dirty="0">
                <a:solidFill>
                  <a:srgbClr val="222222"/>
                </a:solidFill>
                <a:highlight>
                  <a:srgbClr val="FFFFFF"/>
                </a:highlight>
                <a:latin typeface="Arial"/>
                <a:ea typeface="Arial"/>
                <a:cs typeface="Arial"/>
                <a:sym typeface="Arial"/>
              </a:rPr>
              <a:t>, K., Chou, Y., Stephen, S. and Gill, J.M., 2023. Effects of physical exertion on early changes in blood-based brain biomarkers: implications for the acute point of care diagnosis of concussion. </a:t>
            </a:r>
            <a:r>
              <a:rPr lang="en-GB" sz="600" i="1" dirty="0">
                <a:solidFill>
                  <a:srgbClr val="222222"/>
                </a:solidFill>
                <a:highlight>
                  <a:srgbClr val="FFFFFF"/>
                </a:highlight>
                <a:latin typeface="Arial"/>
                <a:ea typeface="Arial"/>
                <a:cs typeface="Arial"/>
                <a:sym typeface="Arial"/>
              </a:rPr>
              <a:t>Journal of neurotrauma</a:t>
            </a:r>
            <a:r>
              <a:rPr lang="en-GB" sz="600" dirty="0">
                <a:solidFill>
                  <a:srgbClr val="222222"/>
                </a:solidFill>
                <a:highlight>
                  <a:srgbClr val="FFFFFF"/>
                </a:highlight>
                <a:latin typeface="Arial"/>
                <a:ea typeface="Arial"/>
                <a:cs typeface="Arial"/>
                <a:sym typeface="Arial"/>
              </a:rPr>
              <a:t>, </a:t>
            </a:r>
            <a:r>
              <a:rPr lang="en-GB" sz="600" i="1" dirty="0">
                <a:solidFill>
                  <a:srgbClr val="222222"/>
                </a:solidFill>
                <a:highlight>
                  <a:srgbClr val="FFFFFF"/>
                </a:highlight>
                <a:latin typeface="Arial"/>
                <a:ea typeface="Arial"/>
                <a:cs typeface="Arial"/>
                <a:sym typeface="Arial"/>
              </a:rPr>
              <a:t>40</a:t>
            </a:r>
            <a:r>
              <a:rPr lang="en-GB" sz="600" dirty="0">
                <a:solidFill>
                  <a:srgbClr val="222222"/>
                </a:solidFill>
                <a:highlight>
                  <a:srgbClr val="FFFFFF"/>
                </a:highlight>
                <a:latin typeface="Arial"/>
                <a:ea typeface="Arial"/>
                <a:cs typeface="Arial"/>
                <a:sym typeface="Arial"/>
              </a:rPr>
              <a:t>(7-8), pp.693-705.Available at:</a:t>
            </a:r>
            <a:r>
              <a:rPr lang="en-GB" sz="600" dirty="0">
                <a:solidFill>
                  <a:srgbClr val="222222"/>
                </a:solidFill>
                <a:highlight>
                  <a:srgbClr val="FFFFFF"/>
                </a:highlight>
                <a:uFill>
                  <a:noFill/>
                </a:uFill>
                <a:latin typeface="Arial"/>
                <a:ea typeface="Arial"/>
                <a:cs typeface="Arial"/>
                <a:sym typeface="Arial"/>
                <a:hlinkClick r:id="rId7">
                  <a:extLst>
                    <a:ext uri="{A12FA001-AC4F-418D-AE19-62706E023703}">
                      <ahyp:hlinkClr xmlns:ahyp="http://schemas.microsoft.com/office/drawing/2018/hyperlinkcolor" val="tx"/>
                    </a:ext>
                  </a:extLst>
                </a:hlinkClick>
              </a:rPr>
              <a:t> </a:t>
            </a:r>
            <a:r>
              <a:rPr lang="en-GB" sz="600" u="sng" dirty="0">
                <a:solidFill>
                  <a:srgbClr val="1155CC"/>
                </a:solidFill>
                <a:highlight>
                  <a:srgbClr val="FFFFFF"/>
                </a:highlight>
                <a:latin typeface="Arial"/>
                <a:ea typeface="Arial"/>
                <a:cs typeface="Arial"/>
                <a:sym typeface="Arial"/>
                <a:hlinkClick r:id="rId7">
                  <a:extLst>
                    <a:ext uri="{A12FA001-AC4F-418D-AE19-62706E023703}">
                      <ahyp:hlinkClr xmlns:ahyp="http://schemas.microsoft.com/office/drawing/2018/hyperlinkcolor" val="tx"/>
                    </a:ext>
                  </a:extLst>
                </a:hlinkClick>
              </a:rPr>
              <a:t>https://www.researchgate.net/profile/Jeffrey-Bazarian/publication/364212338_Effects_of_physical_exertion_on_early_changes_in_blood-based_brain_biomarkers_implications_for_the_acute_point_of_care_diagnosis_of_concussion/links/63448ce42752e45ef6a98ee9/Effects-of-Physical-Exertion-on-Early-Changes-in-Blood-Based-Brain-Biomarkers-Implications-for-the-Acute-Point-of-Care-Diagnosis-of-Concussion.pdf</a:t>
            </a:r>
            <a:r>
              <a:rPr lang="en-GB" sz="600" dirty="0">
                <a:solidFill>
                  <a:srgbClr val="222222"/>
                </a:solidFill>
                <a:highlight>
                  <a:srgbClr val="FFFFFF"/>
                </a:highlight>
                <a:latin typeface="Arial"/>
                <a:ea typeface="Arial"/>
                <a:cs typeface="Arial"/>
                <a:sym typeface="Arial"/>
              </a:rPr>
              <a:t>  (Accessed: 09 June 2023).</a:t>
            </a:r>
            <a:endParaRPr sz="600" dirty="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4000"/>
              <a:buNone/>
            </a:pPr>
            <a:r>
              <a:rPr lang="en-GB" sz="600" dirty="0">
                <a:solidFill>
                  <a:srgbClr val="222222"/>
                </a:solidFill>
                <a:highlight>
                  <a:srgbClr val="FFFFFF"/>
                </a:highlight>
                <a:latin typeface="Arial"/>
                <a:ea typeface="Arial"/>
                <a:cs typeface="Arial"/>
                <a:sym typeface="Arial"/>
              </a:rPr>
              <a:t>Calderón, A., Scanlon, D., MacPhail, A. and Moody, B., 2021. An integrated blended learning approach for physical education teacher education programmes: teacher educators’ and pre-service teachers’ experiences. </a:t>
            </a:r>
            <a:r>
              <a:rPr lang="en-GB" sz="600" i="1" dirty="0">
                <a:solidFill>
                  <a:srgbClr val="222222"/>
                </a:solidFill>
                <a:highlight>
                  <a:srgbClr val="FFFFFF"/>
                </a:highlight>
                <a:latin typeface="Arial"/>
                <a:ea typeface="Arial"/>
                <a:cs typeface="Arial"/>
                <a:sym typeface="Arial"/>
              </a:rPr>
              <a:t>Physical Education and Sport Pedagogy</a:t>
            </a:r>
            <a:r>
              <a:rPr lang="en-GB" sz="600" dirty="0">
                <a:solidFill>
                  <a:srgbClr val="222222"/>
                </a:solidFill>
                <a:highlight>
                  <a:srgbClr val="FFFFFF"/>
                </a:highlight>
                <a:latin typeface="Arial"/>
                <a:ea typeface="Arial"/>
                <a:cs typeface="Arial"/>
                <a:sym typeface="Arial"/>
              </a:rPr>
              <a:t>, </a:t>
            </a:r>
            <a:r>
              <a:rPr lang="en-GB" sz="600" i="1" dirty="0">
                <a:solidFill>
                  <a:srgbClr val="222222"/>
                </a:solidFill>
                <a:highlight>
                  <a:srgbClr val="FFFFFF"/>
                </a:highlight>
                <a:latin typeface="Arial"/>
                <a:ea typeface="Arial"/>
                <a:cs typeface="Arial"/>
                <a:sym typeface="Arial"/>
              </a:rPr>
              <a:t>26</a:t>
            </a:r>
            <a:r>
              <a:rPr lang="en-GB" sz="600" dirty="0">
                <a:solidFill>
                  <a:srgbClr val="222222"/>
                </a:solidFill>
                <a:highlight>
                  <a:srgbClr val="FFFFFF"/>
                </a:highlight>
                <a:latin typeface="Arial"/>
                <a:ea typeface="Arial"/>
                <a:cs typeface="Arial"/>
                <a:sym typeface="Arial"/>
              </a:rPr>
              <a:t>(6), pp.562-577.Available at:</a:t>
            </a:r>
            <a:r>
              <a:rPr lang="en-GB" sz="600" dirty="0">
                <a:solidFill>
                  <a:srgbClr val="222222"/>
                </a:solidFill>
                <a:highlight>
                  <a:srgbClr val="FFFFFF"/>
                </a:highlight>
                <a:uFill>
                  <a:noFill/>
                </a:uFill>
                <a:latin typeface="Arial"/>
                <a:ea typeface="Arial"/>
                <a:cs typeface="Arial"/>
                <a:sym typeface="Arial"/>
                <a:hlinkClick r:id="rId8">
                  <a:extLst>
                    <a:ext uri="{A12FA001-AC4F-418D-AE19-62706E023703}">
                      <ahyp:hlinkClr xmlns:ahyp="http://schemas.microsoft.com/office/drawing/2018/hyperlinkcolor" val="tx"/>
                    </a:ext>
                  </a:extLst>
                </a:hlinkClick>
              </a:rPr>
              <a:t> </a:t>
            </a:r>
            <a:r>
              <a:rPr lang="en-GB" sz="600" u="sng" dirty="0">
                <a:solidFill>
                  <a:srgbClr val="1155CC"/>
                </a:solidFill>
                <a:highlight>
                  <a:srgbClr val="FFFFFF"/>
                </a:highlight>
                <a:latin typeface="Arial"/>
                <a:ea typeface="Arial"/>
                <a:cs typeface="Arial"/>
                <a:sym typeface="Arial"/>
                <a:hlinkClick r:id="rId8">
                  <a:extLst>
                    <a:ext uri="{A12FA001-AC4F-418D-AE19-62706E023703}">
                      <ahyp:hlinkClr xmlns:ahyp="http://schemas.microsoft.com/office/drawing/2018/hyperlinkcolor" val="tx"/>
                    </a:ext>
                  </a:extLst>
                </a:hlinkClick>
              </a:rPr>
              <a:t>https://doi.org/10.1080/17408989.2020.1823961</a:t>
            </a:r>
            <a:r>
              <a:rPr lang="en-GB" sz="600" dirty="0">
                <a:solidFill>
                  <a:srgbClr val="222222"/>
                </a:solidFill>
                <a:highlight>
                  <a:srgbClr val="FFFFFF"/>
                </a:highlight>
                <a:latin typeface="Arial"/>
                <a:ea typeface="Arial"/>
                <a:cs typeface="Arial"/>
                <a:sym typeface="Arial"/>
              </a:rPr>
              <a:t> (Accessed: 09 June 2023).</a:t>
            </a:r>
            <a:endParaRPr sz="600" dirty="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4000"/>
              <a:buNone/>
            </a:pPr>
            <a:r>
              <a:rPr lang="en-GB" sz="600" dirty="0">
                <a:solidFill>
                  <a:srgbClr val="222222"/>
                </a:solidFill>
                <a:highlight>
                  <a:srgbClr val="FFFFFF"/>
                </a:highlight>
                <a:latin typeface="Arial"/>
                <a:ea typeface="Arial"/>
                <a:cs typeface="Arial"/>
                <a:sym typeface="Arial"/>
              </a:rPr>
              <a:t>Creese, B., Khan, Z., Henley, W., </a:t>
            </a:r>
            <a:r>
              <a:rPr lang="en-GB" sz="600" dirty="0" err="1">
                <a:solidFill>
                  <a:srgbClr val="222222"/>
                </a:solidFill>
                <a:highlight>
                  <a:srgbClr val="FFFFFF"/>
                </a:highlight>
                <a:latin typeface="Arial"/>
                <a:ea typeface="Arial"/>
                <a:cs typeface="Arial"/>
                <a:sym typeface="Arial"/>
              </a:rPr>
              <a:t>O’Dwyer</a:t>
            </a:r>
            <a:r>
              <a:rPr lang="en-GB" sz="600" dirty="0">
                <a:solidFill>
                  <a:srgbClr val="222222"/>
                </a:solidFill>
                <a:highlight>
                  <a:srgbClr val="FFFFFF"/>
                </a:highlight>
                <a:latin typeface="Arial"/>
                <a:ea typeface="Arial"/>
                <a:cs typeface="Arial"/>
                <a:sym typeface="Arial"/>
              </a:rPr>
              <a:t>, S., Corbett, A., Da Silva, M.V., Mills, K., Wright, N., </a:t>
            </a:r>
            <a:r>
              <a:rPr lang="en-GB" sz="600" dirty="0" err="1">
                <a:solidFill>
                  <a:srgbClr val="222222"/>
                </a:solidFill>
                <a:highlight>
                  <a:srgbClr val="FFFFFF"/>
                </a:highlight>
                <a:latin typeface="Arial"/>
                <a:ea typeface="Arial"/>
                <a:cs typeface="Arial"/>
                <a:sym typeface="Arial"/>
              </a:rPr>
              <a:t>Testad</a:t>
            </a:r>
            <a:r>
              <a:rPr lang="en-GB" sz="600" dirty="0">
                <a:solidFill>
                  <a:srgbClr val="222222"/>
                </a:solidFill>
                <a:highlight>
                  <a:srgbClr val="FFFFFF"/>
                </a:highlight>
                <a:latin typeface="Arial"/>
                <a:ea typeface="Arial"/>
                <a:cs typeface="Arial"/>
                <a:sym typeface="Arial"/>
              </a:rPr>
              <a:t>, I., </a:t>
            </a:r>
            <a:r>
              <a:rPr lang="en-GB" sz="600" dirty="0" err="1">
                <a:solidFill>
                  <a:srgbClr val="222222"/>
                </a:solidFill>
                <a:highlight>
                  <a:srgbClr val="FFFFFF"/>
                </a:highlight>
                <a:latin typeface="Arial"/>
                <a:ea typeface="Arial"/>
                <a:cs typeface="Arial"/>
                <a:sym typeface="Arial"/>
              </a:rPr>
              <a:t>Aarsland</a:t>
            </a:r>
            <a:r>
              <a:rPr lang="en-GB" sz="600" dirty="0">
                <a:solidFill>
                  <a:srgbClr val="222222"/>
                </a:solidFill>
                <a:highlight>
                  <a:srgbClr val="FFFFFF"/>
                </a:highlight>
                <a:latin typeface="Arial"/>
                <a:ea typeface="Arial"/>
                <a:cs typeface="Arial"/>
                <a:sym typeface="Arial"/>
              </a:rPr>
              <a:t>, D. and Ballard, C., 2021. Loneliness, physical activity, and mental health during COVID-19: a longitudinal analysis of depression and anxiety in adults over the age of 50 between 2015 and 2020. </a:t>
            </a:r>
            <a:r>
              <a:rPr lang="en-GB" sz="600" i="1" dirty="0">
                <a:solidFill>
                  <a:srgbClr val="222222"/>
                </a:solidFill>
                <a:highlight>
                  <a:srgbClr val="FFFFFF"/>
                </a:highlight>
                <a:latin typeface="Arial"/>
                <a:ea typeface="Arial"/>
                <a:cs typeface="Arial"/>
                <a:sym typeface="Arial"/>
              </a:rPr>
              <a:t>International Psychogeriatrics</a:t>
            </a:r>
            <a:r>
              <a:rPr lang="en-GB" sz="600" dirty="0">
                <a:solidFill>
                  <a:srgbClr val="222222"/>
                </a:solidFill>
                <a:highlight>
                  <a:srgbClr val="FFFFFF"/>
                </a:highlight>
                <a:latin typeface="Arial"/>
                <a:ea typeface="Arial"/>
                <a:cs typeface="Arial"/>
                <a:sym typeface="Arial"/>
              </a:rPr>
              <a:t>, </a:t>
            </a:r>
            <a:r>
              <a:rPr lang="en-GB" sz="600" i="1" dirty="0">
                <a:solidFill>
                  <a:srgbClr val="222222"/>
                </a:solidFill>
                <a:highlight>
                  <a:srgbClr val="FFFFFF"/>
                </a:highlight>
                <a:latin typeface="Arial"/>
                <a:ea typeface="Arial"/>
                <a:cs typeface="Arial"/>
                <a:sym typeface="Arial"/>
              </a:rPr>
              <a:t>33</a:t>
            </a:r>
            <a:r>
              <a:rPr lang="en-GB" sz="600" dirty="0">
                <a:solidFill>
                  <a:srgbClr val="222222"/>
                </a:solidFill>
                <a:highlight>
                  <a:srgbClr val="FFFFFF"/>
                </a:highlight>
                <a:latin typeface="Arial"/>
                <a:ea typeface="Arial"/>
                <a:cs typeface="Arial"/>
                <a:sym typeface="Arial"/>
              </a:rPr>
              <a:t>(5), pp.505-514.Available at:</a:t>
            </a:r>
            <a:r>
              <a:rPr lang="en-GB" sz="600" dirty="0">
                <a:solidFill>
                  <a:srgbClr val="222222"/>
                </a:solidFill>
                <a:highlight>
                  <a:srgbClr val="FFFFFF"/>
                </a:highlight>
                <a:uFill>
                  <a:noFill/>
                </a:uFill>
                <a:latin typeface="Arial"/>
                <a:ea typeface="Arial"/>
                <a:cs typeface="Arial"/>
                <a:sym typeface="Arial"/>
                <a:hlinkClick r:id="rId9">
                  <a:extLst>
                    <a:ext uri="{A12FA001-AC4F-418D-AE19-62706E023703}">
                      <ahyp:hlinkClr xmlns:ahyp="http://schemas.microsoft.com/office/drawing/2018/hyperlinkcolor" val="tx"/>
                    </a:ext>
                  </a:extLst>
                </a:hlinkClick>
              </a:rPr>
              <a:t> </a:t>
            </a:r>
            <a:r>
              <a:rPr lang="en-GB" sz="600" u="sng" dirty="0">
                <a:solidFill>
                  <a:srgbClr val="1155CC"/>
                </a:solidFill>
                <a:highlight>
                  <a:srgbClr val="FFFFFF"/>
                </a:highlight>
                <a:latin typeface="Arial"/>
                <a:ea typeface="Arial"/>
                <a:cs typeface="Arial"/>
                <a:sym typeface="Arial"/>
                <a:hlinkClick r:id="rId9">
                  <a:extLst>
                    <a:ext uri="{A12FA001-AC4F-418D-AE19-62706E023703}">
                      <ahyp:hlinkClr xmlns:ahyp="http://schemas.microsoft.com/office/drawing/2018/hyperlinkcolor" val="tx"/>
                    </a:ext>
                  </a:extLst>
                </a:hlinkClick>
              </a:rPr>
              <a:t>https://doi.org/10.1017/S1041610220004135</a:t>
            </a:r>
            <a:r>
              <a:rPr lang="en-GB" sz="600" dirty="0">
                <a:solidFill>
                  <a:srgbClr val="222222"/>
                </a:solidFill>
                <a:highlight>
                  <a:srgbClr val="FFFFFF"/>
                </a:highlight>
                <a:latin typeface="Arial"/>
                <a:ea typeface="Arial"/>
                <a:cs typeface="Arial"/>
                <a:sym typeface="Arial"/>
              </a:rPr>
              <a:t>  (Accessed: 09 June 2023).</a:t>
            </a:r>
            <a:endParaRPr sz="600" dirty="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4000"/>
              <a:buNone/>
            </a:pPr>
            <a:r>
              <a:rPr lang="en-GB" sz="600" dirty="0" err="1">
                <a:solidFill>
                  <a:srgbClr val="222222"/>
                </a:solidFill>
                <a:highlight>
                  <a:srgbClr val="FFFFFF"/>
                </a:highlight>
                <a:latin typeface="Arial"/>
                <a:ea typeface="Arial"/>
                <a:cs typeface="Arial"/>
                <a:sym typeface="Arial"/>
              </a:rPr>
              <a:t>Dahlgaard</a:t>
            </a:r>
            <a:r>
              <a:rPr lang="en-GB" sz="600" dirty="0">
                <a:solidFill>
                  <a:srgbClr val="222222"/>
                </a:solidFill>
                <a:highlight>
                  <a:srgbClr val="FFFFFF"/>
                </a:highlight>
                <a:latin typeface="Arial"/>
                <a:ea typeface="Arial"/>
                <a:cs typeface="Arial"/>
                <a:sym typeface="Arial"/>
              </a:rPr>
              <a:t>, J.O., Hansen, J.H., Hansen, K.M. and Bhatti, Y., 2019. Bias in self-reported voting and how it distorts turnout models: Disentangling nonresponse bias and overreporting among Danish voters. </a:t>
            </a:r>
            <a:r>
              <a:rPr lang="en-GB" sz="600" i="1" dirty="0">
                <a:solidFill>
                  <a:srgbClr val="222222"/>
                </a:solidFill>
                <a:highlight>
                  <a:srgbClr val="FFFFFF"/>
                </a:highlight>
                <a:latin typeface="Arial"/>
                <a:ea typeface="Arial"/>
                <a:cs typeface="Arial"/>
                <a:sym typeface="Arial"/>
              </a:rPr>
              <a:t>Political Analysis</a:t>
            </a:r>
            <a:r>
              <a:rPr lang="en-GB" sz="600" dirty="0">
                <a:solidFill>
                  <a:srgbClr val="222222"/>
                </a:solidFill>
                <a:highlight>
                  <a:srgbClr val="FFFFFF"/>
                </a:highlight>
                <a:latin typeface="Arial"/>
                <a:ea typeface="Arial"/>
                <a:cs typeface="Arial"/>
                <a:sym typeface="Arial"/>
              </a:rPr>
              <a:t>, </a:t>
            </a:r>
            <a:r>
              <a:rPr lang="en-GB" sz="600" i="1" dirty="0">
                <a:solidFill>
                  <a:srgbClr val="222222"/>
                </a:solidFill>
                <a:highlight>
                  <a:srgbClr val="FFFFFF"/>
                </a:highlight>
                <a:latin typeface="Arial"/>
                <a:ea typeface="Arial"/>
                <a:cs typeface="Arial"/>
                <a:sym typeface="Arial"/>
              </a:rPr>
              <a:t>27</a:t>
            </a:r>
            <a:r>
              <a:rPr lang="en-GB" sz="600" dirty="0">
                <a:solidFill>
                  <a:srgbClr val="222222"/>
                </a:solidFill>
                <a:highlight>
                  <a:srgbClr val="FFFFFF"/>
                </a:highlight>
                <a:latin typeface="Arial"/>
                <a:ea typeface="Arial"/>
                <a:cs typeface="Arial"/>
                <a:sym typeface="Arial"/>
              </a:rPr>
              <a:t>(4), pp.590-598.Available at:</a:t>
            </a:r>
            <a:r>
              <a:rPr lang="en-GB" sz="600" dirty="0">
                <a:solidFill>
                  <a:srgbClr val="222222"/>
                </a:solidFill>
                <a:highlight>
                  <a:srgbClr val="FFFFFF"/>
                </a:highlight>
                <a:uFill>
                  <a:noFill/>
                </a:uFill>
                <a:latin typeface="Arial"/>
                <a:ea typeface="Arial"/>
                <a:cs typeface="Arial"/>
                <a:sym typeface="Arial"/>
                <a:hlinkClick r:id="rId10">
                  <a:extLst>
                    <a:ext uri="{A12FA001-AC4F-418D-AE19-62706E023703}">
                      <ahyp:hlinkClr xmlns:ahyp="http://schemas.microsoft.com/office/drawing/2018/hyperlinkcolor" val="tx"/>
                    </a:ext>
                  </a:extLst>
                </a:hlinkClick>
              </a:rPr>
              <a:t> </a:t>
            </a:r>
            <a:r>
              <a:rPr lang="en-GB" sz="600" u="sng" dirty="0">
                <a:solidFill>
                  <a:srgbClr val="1155CC"/>
                </a:solidFill>
                <a:highlight>
                  <a:srgbClr val="FFFFFF"/>
                </a:highlight>
                <a:latin typeface="Arial"/>
                <a:ea typeface="Arial"/>
                <a:cs typeface="Arial"/>
                <a:sym typeface="Arial"/>
                <a:hlinkClick r:id="rId10">
                  <a:extLst>
                    <a:ext uri="{A12FA001-AC4F-418D-AE19-62706E023703}">
                      <ahyp:hlinkClr xmlns:ahyp="http://schemas.microsoft.com/office/drawing/2018/hyperlinkcolor" val="tx"/>
                    </a:ext>
                  </a:extLst>
                </a:hlinkClick>
              </a:rPr>
              <a:t>https://doi.org/10.1017/pan.2019.9</a:t>
            </a:r>
            <a:r>
              <a:rPr lang="en-GB" sz="600" dirty="0">
                <a:solidFill>
                  <a:srgbClr val="222222"/>
                </a:solidFill>
                <a:highlight>
                  <a:srgbClr val="FFFFFF"/>
                </a:highlight>
                <a:latin typeface="Arial"/>
                <a:ea typeface="Arial"/>
                <a:cs typeface="Arial"/>
                <a:sym typeface="Arial"/>
              </a:rPr>
              <a:t> (Accessed: 09 June 2023).</a:t>
            </a:r>
            <a:endParaRPr sz="600" dirty="0">
              <a:solidFill>
                <a:srgbClr val="222222"/>
              </a:solidFill>
              <a:highlight>
                <a:srgbClr val="FFFFFF"/>
              </a:highlight>
              <a:latin typeface="Arial"/>
              <a:ea typeface="Arial"/>
              <a:cs typeface="Arial"/>
              <a:sym typeface="Arial"/>
            </a:endParaRPr>
          </a:p>
          <a:p>
            <a:pPr marL="0" lvl="0" indent="0" algn="l" rtl="0">
              <a:lnSpc>
                <a:spcPct val="115000"/>
              </a:lnSpc>
              <a:spcBef>
                <a:spcPts val="1200"/>
              </a:spcBef>
              <a:spcAft>
                <a:spcPts val="1200"/>
              </a:spcAft>
              <a:buSzPts val="4000"/>
              <a:buNone/>
            </a:pPr>
            <a:endParaRPr sz="600" dirty="0">
              <a:latin typeface="Arial"/>
              <a:ea typeface="Arial"/>
              <a:cs typeface="Arial"/>
              <a:sym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0" name="Google Shape;270;p24"/>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000"/>
              <a:buNone/>
            </a:pPr>
            <a:r>
              <a:rPr lang="en-GB">
                <a:latin typeface="Arial"/>
                <a:ea typeface="Arial"/>
                <a:cs typeface="Arial"/>
                <a:sym typeface="Arial"/>
              </a:rPr>
              <a:t>References</a:t>
            </a:r>
            <a:endParaRPr>
              <a:latin typeface="Arial"/>
              <a:ea typeface="Arial"/>
              <a:cs typeface="Arial"/>
              <a:sym typeface="Arial"/>
            </a:endParaRPr>
          </a:p>
        </p:txBody>
      </p:sp>
      <p:sp>
        <p:nvSpPr>
          <p:cNvPr id="271" name="Google Shape;271;p24"/>
          <p:cNvSpPr txBox="1">
            <a:spLocks noGrp="1"/>
          </p:cNvSpPr>
          <p:nvPr>
            <p:ph type="body" idx="1"/>
          </p:nvPr>
        </p:nvSpPr>
        <p:spPr>
          <a:xfrm>
            <a:off x="819150" y="1465525"/>
            <a:ext cx="7505700" cy="29733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SzPts val="3250"/>
              <a:buNone/>
            </a:pPr>
            <a:r>
              <a:rPr lang="en-GB" sz="600">
                <a:solidFill>
                  <a:srgbClr val="222222"/>
                </a:solidFill>
                <a:highlight>
                  <a:srgbClr val="FFFFFF"/>
                </a:highlight>
                <a:latin typeface="Arial"/>
                <a:ea typeface="Arial"/>
                <a:cs typeface="Arial"/>
                <a:sym typeface="Arial"/>
              </a:rPr>
              <a:t>Li, C.P., Liu, X.H., Wang, X.J. and He, L.P., 2023. Trait creativity, personality, and physical activity: a structural equation model.Available at:</a:t>
            </a:r>
            <a:r>
              <a:rPr lang="en-GB" sz="600">
                <a:solidFill>
                  <a:srgbClr val="222222"/>
                </a:solidFill>
                <a:highlight>
                  <a:srgbClr val="FFFFFF"/>
                </a:highlight>
                <a:uFill>
                  <a:noFill/>
                </a:uFill>
                <a:latin typeface="Arial"/>
                <a:ea typeface="Arial"/>
                <a:cs typeface="Arial"/>
                <a:sym typeface="Arial"/>
                <a:hlinkClick r:id="rId3">
                  <a:extLst>
                    <a:ext uri="{A12FA001-AC4F-418D-AE19-62706E023703}">
                      <ahyp:hlinkClr xmlns:ahyp="http://schemas.microsoft.com/office/drawing/2018/hyperlinkcolor" val="tx"/>
                    </a:ext>
                  </a:extLst>
                </a:hlinkClick>
              </a:rPr>
              <a:t> </a:t>
            </a:r>
            <a:r>
              <a:rPr lang="en-GB" sz="600" u="sng">
                <a:solidFill>
                  <a:srgbClr val="1155CC"/>
                </a:solidFill>
                <a:highlight>
                  <a:srgbClr val="FFFFFF"/>
                </a:highlight>
                <a:latin typeface="Arial"/>
                <a:ea typeface="Arial"/>
                <a:cs typeface="Arial"/>
                <a:sym typeface="Arial"/>
                <a:hlinkClick r:id="rId3">
                  <a:extLst>
                    <a:ext uri="{A12FA001-AC4F-418D-AE19-62706E023703}">
                      <ahyp:hlinkClr xmlns:ahyp="http://schemas.microsoft.com/office/drawing/2018/hyperlinkcolor" val="tx"/>
                    </a:ext>
                  </a:extLst>
                </a:hlinkClick>
              </a:rPr>
              <a:t>https://dx.doi.org/10.21037/apm-22-1310</a:t>
            </a:r>
            <a:r>
              <a:rPr lang="en-GB" sz="600">
                <a:solidFill>
                  <a:srgbClr val="222222"/>
                </a:solidFill>
                <a:highlight>
                  <a:srgbClr val="FFFFFF"/>
                </a:highlight>
                <a:latin typeface="Arial"/>
                <a:ea typeface="Arial"/>
                <a:cs typeface="Arial"/>
                <a:sym typeface="Arial"/>
              </a:rPr>
              <a:t> (Accessed: 09 June 2023).</a:t>
            </a:r>
            <a:endParaRPr sz="60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3250"/>
              <a:buNone/>
            </a:pPr>
            <a:r>
              <a:rPr lang="en-GB" sz="600">
                <a:solidFill>
                  <a:srgbClr val="222222"/>
                </a:solidFill>
                <a:highlight>
                  <a:srgbClr val="FFFFFF"/>
                </a:highlight>
                <a:latin typeface="Arial"/>
                <a:ea typeface="Arial"/>
                <a:cs typeface="Arial"/>
                <a:sym typeface="Arial"/>
              </a:rPr>
              <a:t>Liu, J., Qiang, F., Dang, J. and Chen, Q., 2022. Depressive Symptoms as Mediator on the Link between Physical Activity and Cognitive Function: Longitudinal Evidence from Older Adults in China. </a:t>
            </a:r>
            <a:r>
              <a:rPr lang="en-GB" sz="600" i="1">
                <a:solidFill>
                  <a:srgbClr val="222222"/>
                </a:solidFill>
                <a:highlight>
                  <a:srgbClr val="FFFFFF"/>
                </a:highlight>
                <a:latin typeface="Arial"/>
                <a:ea typeface="Arial"/>
                <a:cs typeface="Arial"/>
                <a:sym typeface="Arial"/>
              </a:rPr>
              <a:t>Clinical Gerontologist</a:t>
            </a:r>
            <a:r>
              <a:rPr lang="en-GB" sz="600">
                <a:solidFill>
                  <a:srgbClr val="222222"/>
                </a:solidFill>
                <a:highlight>
                  <a:srgbClr val="FFFFFF"/>
                </a:highlight>
                <a:latin typeface="Arial"/>
                <a:ea typeface="Arial"/>
                <a:cs typeface="Arial"/>
                <a:sym typeface="Arial"/>
              </a:rPr>
              <a:t>, pp.1-11.Available at:</a:t>
            </a:r>
            <a:r>
              <a:rPr lang="en-GB" sz="600">
                <a:solidFill>
                  <a:srgbClr val="222222"/>
                </a:solidFill>
                <a:highlight>
                  <a:srgbClr val="FFFFFF"/>
                </a:highlight>
                <a:uFill>
                  <a:noFill/>
                </a:uFill>
                <a:latin typeface="Arial"/>
                <a:ea typeface="Arial"/>
                <a:cs typeface="Arial"/>
                <a:sym typeface="Arial"/>
                <a:hlinkClick r:id="rId4">
                  <a:extLst>
                    <a:ext uri="{A12FA001-AC4F-418D-AE19-62706E023703}">
                      <ahyp:hlinkClr xmlns:ahyp="http://schemas.microsoft.com/office/drawing/2018/hyperlinkcolor" val="tx"/>
                    </a:ext>
                  </a:extLst>
                </a:hlinkClick>
              </a:rPr>
              <a:t> </a:t>
            </a:r>
            <a:r>
              <a:rPr lang="en-GB" sz="600" u="sng">
                <a:solidFill>
                  <a:srgbClr val="1155CC"/>
                </a:solidFill>
                <a:highlight>
                  <a:srgbClr val="FFFFFF"/>
                </a:highlight>
                <a:latin typeface="Arial"/>
                <a:ea typeface="Arial"/>
                <a:cs typeface="Arial"/>
                <a:sym typeface="Arial"/>
                <a:hlinkClick r:id="rId4">
                  <a:extLst>
                    <a:ext uri="{A12FA001-AC4F-418D-AE19-62706E023703}">
                      <ahyp:hlinkClr xmlns:ahyp="http://schemas.microsoft.com/office/drawing/2018/hyperlinkcolor" val="tx"/>
                    </a:ext>
                  </a:extLst>
                </a:hlinkClick>
              </a:rPr>
              <a:t>https://doi.org/10.1080/07317115.2022.2077158</a:t>
            </a:r>
            <a:r>
              <a:rPr lang="en-GB" sz="600">
                <a:solidFill>
                  <a:srgbClr val="222222"/>
                </a:solidFill>
                <a:highlight>
                  <a:srgbClr val="FFFFFF"/>
                </a:highlight>
                <a:latin typeface="Arial"/>
                <a:ea typeface="Arial"/>
                <a:cs typeface="Arial"/>
                <a:sym typeface="Arial"/>
              </a:rPr>
              <a:t> (Accessed: 09 June 2023).</a:t>
            </a:r>
            <a:endParaRPr sz="60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3250"/>
              <a:buNone/>
            </a:pPr>
            <a:r>
              <a:rPr lang="en-GB" sz="600">
                <a:solidFill>
                  <a:srgbClr val="222222"/>
                </a:solidFill>
                <a:highlight>
                  <a:srgbClr val="FFFFFF"/>
                </a:highlight>
                <a:latin typeface="Arial"/>
                <a:ea typeface="Arial"/>
                <a:cs typeface="Arial"/>
                <a:sym typeface="Arial"/>
              </a:rPr>
              <a:t>Parks, L. and Peters, W., 2022. Natural Language Processing in Mixed-methods Text Analysis: A Workflow Approach. </a:t>
            </a:r>
            <a:r>
              <a:rPr lang="en-GB" sz="600" i="1">
                <a:solidFill>
                  <a:srgbClr val="222222"/>
                </a:solidFill>
                <a:highlight>
                  <a:srgbClr val="FFFFFF"/>
                </a:highlight>
                <a:latin typeface="Arial"/>
                <a:ea typeface="Arial"/>
                <a:cs typeface="Arial"/>
                <a:sym typeface="Arial"/>
              </a:rPr>
              <a:t>International Journal of Social Research Methodology</a:t>
            </a:r>
            <a:r>
              <a:rPr lang="en-GB" sz="600">
                <a:solidFill>
                  <a:srgbClr val="222222"/>
                </a:solidFill>
                <a:highlight>
                  <a:srgbClr val="FFFFFF"/>
                </a:highlight>
                <a:latin typeface="Arial"/>
                <a:ea typeface="Arial"/>
                <a:cs typeface="Arial"/>
                <a:sym typeface="Arial"/>
              </a:rPr>
              <a:t>, pp.1-13.Available at :</a:t>
            </a:r>
            <a:r>
              <a:rPr lang="en-GB" sz="600">
                <a:solidFill>
                  <a:srgbClr val="222222"/>
                </a:solidFill>
                <a:highlight>
                  <a:srgbClr val="FFFFFF"/>
                </a:highlight>
                <a:uFill>
                  <a:noFill/>
                </a:uFill>
                <a:latin typeface="Arial"/>
                <a:ea typeface="Arial"/>
                <a:cs typeface="Arial"/>
                <a:sym typeface="Arial"/>
                <a:hlinkClick r:id="rId5">
                  <a:extLst>
                    <a:ext uri="{A12FA001-AC4F-418D-AE19-62706E023703}">
                      <ahyp:hlinkClr xmlns:ahyp="http://schemas.microsoft.com/office/drawing/2018/hyperlinkcolor" val="tx"/>
                    </a:ext>
                  </a:extLst>
                </a:hlinkClick>
              </a:rPr>
              <a:t> </a:t>
            </a:r>
            <a:r>
              <a:rPr lang="en-GB" sz="600" u="sng">
                <a:solidFill>
                  <a:srgbClr val="1155CC"/>
                </a:solidFill>
                <a:highlight>
                  <a:srgbClr val="FFFFFF"/>
                </a:highlight>
                <a:latin typeface="Arial"/>
                <a:ea typeface="Arial"/>
                <a:cs typeface="Arial"/>
                <a:sym typeface="Arial"/>
                <a:hlinkClick r:id="rId5">
                  <a:extLst>
                    <a:ext uri="{A12FA001-AC4F-418D-AE19-62706E023703}">
                      <ahyp:hlinkClr xmlns:ahyp="http://schemas.microsoft.com/office/drawing/2018/hyperlinkcolor" val="tx"/>
                    </a:ext>
                  </a:extLst>
                </a:hlinkClick>
              </a:rPr>
              <a:t>https://www.researchgate.net/profile/Louisa-Parks-2/publication/357806246_Natural_Language_Processing_in_Mixed-methods_Text_Analysis_A_Workflow_Approach/links/6379f1d937878b3e87c8ab32/Natural-Language-Processing-in-Mixed-methods-Text-Analysis-A-Workflow-Approach.pdf</a:t>
            </a:r>
            <a:r>
              <a:rPr lang="en-GB" sz="600">
                <a:solidFill>
                  <a:srgbClr val="222222"/>
                </a:solidFill>
                <a:highlight>
                  <a:srgbClr val="FFFFFF"/>
                </a:highlight>
                <a:latin typeface="Arial"/>
                <a:ea typeface="Arial"/>
                <a:cs typeface="Arial"/>
                <a:sym typeface="Arial"/>
              </a:rPr>
              <a:t> (Accessed: 09 June 2023).</a:t>
            </a:r>
            <a:endParaRPr sz="60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3250"/>
              <a:buNone/>
            </a:pPr>
            <a:r>
              <a:rPr lang="en-GB" sz="600">
                <a:solidFill>
                  <a:srgbClr val="222222"/>
                </a:solidFill>
                <a:highlight>
                  <a:srgbClr val="FFFFFF"/>
                </a:highlight>
                <a:latin typeface="Arial"/>
                <a:ea typeface="Arial"/>
                <a:cs typeface="Arial"/>
                <a:sym typeface="Arial"/>
              </a:rPr>
              <a:t>Perez, D., Thalken, J.K., Ughelu, N.E., Knight, C.J. and Massey, W.V., 2021. Nowhere to go: Parents' descriptions of children's physical activity during a global pandemic. </a:t>
            </a:r>
            <a:r>
              <a:rPr lang="en-GB" sz="600" i="1">
                <a:solidFill>
                  <a:srgbClr val="222222"/>
                </a:solidFill>
                <a:highlight>
                  <a:srgbClr val="FFFFFF"/>
                </a:highlight>
                <a:latin typeface="Arial"/>
                <a:ea typeface="Arial"/>
                <a:cs typeface="Arial"/>
                <a:sym typeface="Arial"/>
              </a:rPr>
              <a:t>Frontiers in Public Health</a:t>
            </a:r>
            <a:r>
              <a:rPr lang="en-GB" sz="600">
                <a:solidFill>
                  <a:srgbClr val="222222"/>
                </a:solidFill>
                <a:highlight>
                  <a:srgbClr val="FFFFFF"/>
                </a:highlight>
                <a:latin typeface="Arial"/>
                <a:ea typeface="Arial"/>
                <a:cs typeface="Arial"/>
                <a:sym typeface="Arial"/>
              </a:rPr>
              <a:t>, </a:t>
            </a:r>
            <a:r>
              <a:rPr lang="en-GB" sz="600" i="1">
                <a:solidFill>
                  <a:srgbClr val="222222"/>
                </a:solidFill>
                <a:highlight>
                  <a:srgbClr val="FFFFFF"/>
                </a:highlight>
                <a:latin typeface="Arial"/>
                <a:ea typeface="Arial"/>
                <a:cs typeface="Arial"/>
                <a:sym typeface="Arial"/>
              </a:rPr>
              <a:t>9</a:t>
            </a:r>
            <a:r>
              <a:rPr lang="en-GB" sz="600">
                <a:solidFill>
                  <a:srgbClr val="222222"/>
                </a:solidFill>
                <a:highlight>
                  <a:srgbClr val="FFFFFF"/>
                </a:highlight>
                <a:latin typeface="Arial"/>
                <a:ea typeface="Arial"/>
                <a:cs typeface="Arial"/>
                <a:sym typeface="Arial"/>
              </a:rPr>
              <a:t>, p.642932.Available at:</a:t>
            </a:r>
            <a:r>
              <a:rPr lang="en-GB" sz="600">
                <a:solidFill>
                  <a:srgbClr val="222222"/>
                </a:solidFill>
                <a:highlight>
                  <a:srgbClr val="FFFFFF"/>
                </a:highlight>
                <a:uFill>
                  <a:noFill/>
                </a:uFill>
                <a:latin typeface="Arial"/>
                <a:ea typeface="Arial"/>
                <a:cs typeface="Arial"/>
                <a:sym typeface="Arial"/>
                <a:hlinkClick r:id="rId6">
                  <a:extLst>
                    <a:ext uri="{A12FA001-AC4F-418D-AE19-62706E023703}">
                      <ahyp:hlinkClr xmlns:ahyp="http://schemas.microsoft.com/office/drawing/2018/hyperlinkcolor" val="tx"/>
                    </a:ext>
                  </a:extLst>
                </a:hlinkClick>
              </a:rPr>
              <a:t> </a:t>
            </a:r>
            <a:r>
              <a:rPr lang="en-GB" sz="600" u="sng">
                <a:solidFill>
                  <a:srgbClr val="1155CC"/>
                </a:solidFill>
                <a:highlight>
                  <a:srgbClr val="FFFFFF"/>
                </a:highlight>
                <a:latin typeface="Arial"/>
                <a:ea typeface="Arial"/>
                <a:cs typeface="Arial"/>
                <a:sym typeface="Arial"/>
                <a:hlinkClick r:id="rId6">
                  <a:extLst>
                    <a:ext uri="{A12FA001-AC4F-418D-AE19-62706E023703}">
                      <ahyp:hlinkClr xmlns:ahyp="http://schemas.microsoft.com/office/drawing/2018/hyperlinkcolor" val="tx"/>
                    </a:ext>
                  </a:extLst>
                </a:hlinkClick>
              </a:rPr>
              <a:t>https://doi.org/10.3389/fpubh.2021.642932</a:t>
            </a:r>
            <a:r>
              <a:rPr lang="en-GB" sz="600">
                <a:solidFill>
                  <a:srgbClr val="222222"/>
                </a:solidFill>
                <a:highlight>
                  <a:srgbClr val="FFFFFF"/>
                </a:highlight>
                <a:latin typeface="Arial"/>
                <a:ea typeface="Arial"/>
                <a:cs typeface="Arial"/>
                <a:sym typeface="Arial"/>
              </a:rPr>
              <a:t> (Accessed: 09 June 2023).</a:t>
            </a:r>
            <a:endParaRPr sz="60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3250"/>
              <a:buNone/>
            </a:pPr>
            <a:r>
              <a:rPr lang="en-GB" sz="600">
                <a:solidFill>
                  <a:srgbClr val="222222"/>
                </a:solidFill>
                <a:highlight>
                  <a:srgbClr val="FFFFFF"/>
                </a:highlight>
                <a:latin typeface="Arial"/>
                <a:ea typeface="Arial"/>
                <a:cs typeface="Arial"/>
                <a:sym typeface="Arial"/>
              </a:rPr>
              <a:t>Perez-Lasierra, J.L., Casajus, J.A., González-Agüero, A. and Moreno-Franco, B., 2022. Association of physical activity levels and prevalence of major degenerative diseases: Evidence from the national health and nutrition examination survey (NHANES) 1999–2018. </a:t>
            </a:r>
            <a:r>
              <a:rPr lang="en-GB" sz="600" i="1">
                <a:solidFill>
                  <a:srgbClr val="222222"/>
                </a:solidFill>
                <a:highlight>
                  <a:srgbClr val="FFFFFF"/>
                </a:highlight>
                <a:latin typeface="Arial"/>
                <a:ea typeface="Arial"/>
                <a:cs typeface="Arial"/>
                <a:sym typeface="Arial"/>
              </a:rPr>
              <a:t>Experimental Gerontology</a:t>
            </a:r>
            <a:r>
              <a:rPr lang="en-GB" sz="600">
                <a:solidFill>
                  <a:srgbClr val="222222"/>
                </a:solidFill>
                <a:highlight>
                  <a:srgbClr val="FFFFFF"/>
                </a:highlight>
                <a:latin typeface="Arial"/>
                <a:ea typeface="Arial"/>
                <a:cs typeface="Arial"/>
                <a:sym typeface="Arial"/>
              </a:rPr>
              <a:t>, </a:t>
            </a:r>
            <a:r>
              <a:rPr lang="en-GB" sz="600" i="1">
                <a:solidFill>
                  <a:srgbClr val="222222"/>
                </a:solidFill>
                <a:highlight>
                  <a:srgbClr val="FFFFFF"/>
                </a:highlight>
                <a:latin typeface="Arial"/>
                <a:ea typeface="Arial"/>
                <a:cs typeface="Arial"/>
                <a:sym typeface="Arial"/>
              </a:rPr>
              <a:t>158</a:t>
            </a:r>
            <a:r>
              <a:rPr lang="en-GB" sz="600">
                <a:solidFill>
                  <a:srgbClr val="222222"/>
                </a:solidFill>
                <a:highlight>
                  <a:srgbClr val="FFFFFF"/>
                </a:highlight>
                <a:latin typeface="Arial"/>
                <a:ea typeface="Arial"/>
                <a:cs typeface="Arial"/>
                <a:sym typeface="Arial"/>
              </a:rPr>
              <a:t>, p.111656.Available at:</a:t>
            </a:r>
            <a:r>
              <a:rPr lang="en-GB" sz="600">
                <a:solidFill>
                  <a:srgbClr val="222222"/>
                </a:solidFill>
                <a:highlight>
                  <a:srgbClr val="FFFFFF"/>
                </a:highlight>
                <a:uFill>
                  <a:noFill/>
                </a:uFill>
                <a:latin typeface="Arial"/>
                <a:ea typeface="Arial"/>
                <a:cs typeface="Arial"/>
                <a:sym typeface="Arial"/>
                <a:hlinkClick r:id="rId7">
                  <a:extLst>
                    <a:ext uri="{A12FA001-AC4F-418D-AE19-62706E023703}">
                      <ahyp:hlinkClr xmlns:ahyp="http://schemas.microsoft.com/office/drawing/2018/hyperlinkcolor" val="tx"/>
                    </a:ext>
                  </a:extLst>
                </a:hlinkClick>
              </a:rPr>
              <a:t> </a:t>
            </a:r>
            <a:r>
              <a:rPr lang="en-GB" sz="600" u="sng">
                <a:solidFill>
                  <a:srgbClr val="1155CC"/>
                </a:solidFill>
                <a:highlight>
                  <a:srgbClr val="FFFFFF"/>
                </a:highlight>
                <a:latin typeface="Arial"/>
                <a:ea typeface="Arial"/>
                <a:cs typeface="Arial"/>
                <a:sym typeface="Arial"/>
                <a:hlinkClick r:id="rId7">
                  <a:extLst>
                    <a:ext uri="{A12FA001-AC4F-418D-AE19-62706E023703}">
                      <ahyp:hlinkClr xmlns:ahyp="http://schemas.microsoft.com/office/drawing/2018/hyperlinkcolor" val="tx"/>
                    </a:ext>
                  </a:extLst>
                </a:hlinkClick>
              </a:rPr>
              <a:t>https://doi.org/10.1016/j.exger.2021.111656</a:t>
            </a:r>
            <a:r>
              <a:rPr lang="en-GB" sz="600">
                <a:solidFill>
                  <a:srgbClr val="222222"/>
                </a:solidFill>
                <a:highlight>
                  <a:srgbClr val="FFFFFF"/>
                </a:highlight>
                <a:latin typeface="Arial"/>
                <a:ea typeface="Arial"/>
                <a:cs typeface="Arial"/>
                <a:sym typeface="Arial"/>
              </a:rPr>
              <a:t> (Accessed: 09 June 2023).</a:t>
            </a:r>
            <a:endParaRPr sz="60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3250"/>
              <a:buNone/>
            </a:pPr>
            <a:r>
              <a:rPr lang="en-GB" sz="600">
                <a:solidFill>
                  <a:srgbClr val="222222"/>
                </a:solidFill>
                <a:highlight>
                  <a:srgbClr val="FFFFFF"/>
                </a:highlight>
                <a:latin typeface="Arial"/>
                <a:ea typeface="Arial"/>
                <a:cs typeface="Arial"/>
                <a:sym typeface="Arial"/>
              </a:rPr>
              <a:t>Rao, P., Kumar, S., Chavan, M. and Lim, W.M., 2023. A systematic literature review on SME financing: Trends and future directions. </a:t>
            </a:r>
            <a:r>
              <a:rPr lang="en-GB" sz="600" i="1">
                <a:solidFill>
                  <a:srgbClr val="222222"/>
                </a:solidFill>
                <a:highlight>
                  <a:srgbClr val="FFFFFF"/>
                </a:highlight>
                <a:latin typeface="Arial"/>
                <a:ea typeface="Arial"/>
                <a:cs typeface="Arial"/>
                <a:sym typeface="Arial"/>
              </a:rPr>
              <a:t>Journal of Small Business Management</a:t>
            </a:r>
            <a:r>
              <a:rPr lang="en-GB" sz="600">
                <a:solidFill>
                  <a:srgbClr val="222222"/>
                </a:solidFill>
                <a:highlight>
                  <a:srgbClr val="FFFFFF"/>
                </a:highlight>
                <a:latin typeface="Arial"/>
                <a:ea typeface="Arial"/>
                <a:cs typeface="Arial"/>
                <a:sym typeface="Arial"/>
              </a:rPr>
              <a:t>, </a:t>
            </a:r>
            <a:r>
              <a:rPr lang="en-GB" sz="600" i="1">
                <a:solidFill>
                  <a:srgbClr val="222222"/>
                </a:solidFill>
                <a:highlight>
                  <a:srgbClr val="FFFFFF"/>
                </a:highlight>
                <a:latin typeface="Arial"/>
                <a:ea typeface="Arial"/>
                <a:cs typeface="Arial"/>
                <a:sym typeface="Arial"/>
              </a:rPr>
              <a:t>61</a:t>
            </a:r>
            <a:r>
              <a:rPr lang="en-GB" sz="600">
                <a:solidFill>
                  <a:srgbClr val="222222"/>
                </a:solidFill>
                <a:highlight>
                  <a:srgbClr val="FFFFFF"/>
                </a:highlight>
                <a:latin typeface="Arial"/>
                <a:ea typeface="Arial"/>
                <a:cs typeface="Arial"/>
                <a:sym typeface="Arial"/>
              </a:rPr>
              <a:t>(3), pp.1247-1277.Available at:</a:t>
            </a:r>
            <a:r>
              <a:rPr lang="en-GB" sz="600">
                <a:solidFill>
                  <a:srgbClr val="222222"/>
                </a:solidFill>
                <a:highlight>
                  <a:srgbClr val="FFFFFF"/>
                </a:highlight>
                <a:uFill>
                  <a:noFill/>
                </a:uFill>
                <a:latin typeface="Arial"/>
                <a:ea typeface="Arial"/>
                <a:cs typeface="Arial"/>
                <a:sym typeface="Arial"/>
                <a:hlinkClick r:id="rId8">
                  <a:extLst>
                    <a:ext uri="{A12FA001-AC4F-418D-AE19-62706E023703}">
                      <ahyp:hlinkClr xmlns:ahyp="http://schemas.microsoft.com/office/drawing/2018/hyperlinkcolor" val="tx"/>
                    </a:ext>
                  </a:extLst>
                </a:hlinkClick>
              </a:rPr>
              <a:t> </a:t>
            </a:r>
            <a:r>
              <a:rPr lang="en-GB" sz="600" u="sng">
                <a:solidFill>
                  <a:srgbClr val="1155CC"/>
                </a:solidFill>
                <a:highlight>
                  <a:srgbClr val="FFFFFF"/>
                </a:highlight>
                <a:latin typeface="Arial"/>
                <a:ea typeface="Arial"/>
                <a:cs typeface="Arial"/>
                <a:sym typeface="Arial"/>
                <a:hlinkClick r:id="rId8">
                  <a:extLst>
                    <a:ext uri="{A12FA001-AC4F-418D-AE19-62706E023703}">
                      <ahyp:hlinkClr xmlns:ahyp="http://schemas.microsoft.com/office/drawing/2018/hyperlinkcolor" val="tx"/>
                    </a:ext>
                  </a:extLst>
                </a:hlinkClick>
              </a:rPr>
              <a:t>https://doi.org/10.1080/00472778.2021.1955123</a:t>
            </a:r>
            <a:r>
              <a:rPr lang="en-GB" sz="600">
                <a:solidFill>
                  <a:srgbClr val="222222"/>
                </a:solidFill>
                <a:highlight>
                  <a:srgbClr val="FFFFFF"/>
                </a:highlight>
                <a:latin typeface="Arial"/>
                <a:ea typeface="Arial"/>
                <a:cs typeface="Arial"/>
                <a:sym typeface="Arial"/>
              </a:rPr>
              <a:t> (Accessed: 09 June 2023).</a:t>
            </a:r>
            <a:endParaRPr sz="60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3250"/>
              <a:buNone/>
            </a:pPr>
            <a:r>
              <a:rPr lang="en-GB" sz="600">
                <a:solidFill>
                  <a:srgbClr val="222222"/>
                </a:solidFill>
                <a:highlight>
                  <a:srgbClr val="FFFFFF"/>
                </a:highlight>
                <a:latin typeface="Arial"/>
                <a:ea typeface="Arial"/>
                <a:cs typeface="Arial"/>
                <a:sym typeface="Arial"/>
              </a:rPr>
              <a:t>Ricardo, L.I.C., Wendt, A., dos Santos Costa, C., Mielke, G.I., Brazo-Sayavera, J., Khan, A., Kolbe-Alexander, T.L. and Crochemore-Silva, I., 2022. Gender inequalities in physical activity among adolescents from 64 Global South countries. </a:t>
            </a:r>
            <a:r>
              <a:rPr lang="en-GB" sz="600" i="1">
                <a:solidFill>
                  <a:srgbClr val="222222"/>
                </a:solidFill>
                <a:highlight>
                  <a:srgbClr val="FFFFFF"/>
                </a:highlight>
                <a:latin typeface="Arial"/>
                <a:ea typeface="Arial"/>
                <a:cs typeface="Arial"/>
                <a:sym typeface="Arial"/>
              </a:rPr>
              <a:t>Journal of Sport and Health Science</a:t>
            </a:r>
            <a:r>
              <a:rPr lang="en-GB" sz="600">
                <a:solidFill>
                  <a:srgbClr val="222222"/>
                </a:solidFill>
                <a:highlight>
                  <a:srgbClr val="FFFFFF"/>
                </a:highlight>
                <a:latin typeface="Arial"/>
                <a:ea typeface="Arial"/>
                <a:cs typeface="Arial"/>
                <a:sym typeface="Arial"/>
              </a:rPr>
              <a:t>, </a:t>
            </a:r>
            <a:r>
              <a:rPr lang="en-GB" sz="600" i="1">
                <a:solidFill>
                  <a:srgbClr val="222222"/>
                </a:solidFill>
                <a:highlight>
                  <a:srgbClr val="FFFFFF"/>
                </a:highlight>
                <a:latin typeface="Arial"/>
                <a:ea typeface="Arial"/>
                <a:cs typeface="Arial"/>
                <a:sym typeface="Arial"/>
              </a:rPr>
              <a:t>11</a:t>
            </a:r>
            <a:r>
              <a:rPr lang="en-GB" sz="600">
                <a:solidFill>
                  <a:srgbClr val="222222"/>
                </a:solidFill>
                <a:highlight>
                  <a:srgbClr val="FFFFFF"/>
                </a:highlight>
                <a:latin typeface="Arial"/>
                <a:ea typeface="Arial"/>
                <a:cs typeface="Arial"/>
                <a:sym typeface="Arial"/>
              </a:rPr>
              <a:t>(4), pp.509-520.Available at:</a:t>
            </a:r>
            <a:r>
              <a:rPr lang="en-GB" sz="600">
                <a:solidFill>
                  <a:srgbClr val="222222"/>
                </a:solidFill>
                <a:highlight>
                  <a:srgbClr val="FFFFFF"/>
                </a:highlight>
                <a:uFill>
                  <a:noFill/>
                </a:uFill>
                <a:latin typeface="Arial"/>
                <a:ea typeface="Arial"/>
                <a:cs typeface="Arial"/>
                <a:sym typeface="Arial"/>
                <a:hlinkClick r:id="rId9">
                  <a:extLst>
                    <a:ext uri="{A12FA001-AC4F-418D-AE19-62706E023703}">
                      <ahyp:hlinkClr xmlns:ahyp="http://schemas.microsoft.com/office/drawing/2018/hyperlinkcolor" val="tx"/>
                    </a:ext>
                  </a:extLst>
                </a:hlinkClick>
              </a:rPr>
              <a:t> </a:t>
            </a:r>
            <a:r>
              <a:rPr lang="en-GB" sz="600" u="sng">
                <a:solidFill>
                  <a:srgbClr val="1155CC"/>
                </a:solidFill>
                <a:highlight>
                  <a:srgbClr val="FFFFFF"/>
                </a:highlight>
                <a:latin typeface="Arial"/>
                <a:ea typeface="Arial"/>
                <a:cs typeface="Arial"/>
                <a:sym typeface="Arial"/>
                <a:hlinkClick r:id="rId9">
                  <a:extLst>
                    <a:ext uri="{A12FA001-AC4F-418D-AE19-62706E023703}">
                      <ahyp:hlinkClr xmlns:ahyp="http://schemas.microsoft.com/office/drawing/2018/hyperlinkcolor" val="tx"/>
                    </a:ext>
                  </a:extLst>
                </a:hlinkClick>
              </a:rPr>
              <a:t>https://doi.org/10.1016/j.jshs.2022.01.007</a:t>
            </a:r>
            <a:r>
              <a:rPr lang="en-GB" sz="600">
                <a:solidFill>
                  <a:srgbClr val="222222"/>
                </a:solidFill>
                <a:highlight>
                  <a:srgbClr val="FFFFFF"/>
                </a:highlight>
                <a:latin typeface="Arial"/>
                <a:ea typeface="Arial"/>
                <a:cs typeface="Arial"/>
                <a:sym typeface="Arial"/>
              </a:rPr>
              <a:t> (Accessed: 09 June 2023).</a:t>
            </a:r>
            <a:endParaRPr sz="60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3250"/>
              <a:buNone/>
            </a:pPr>
            <a:r>
              <a:rPr lang="en-GB" sz="600">
                <a:solidFill>
                  <a:srgbClr val="222222"/>
                </a:solidFill>
                <a:highlight>
                  <a:srgbClr val="FFFFFF"/>
                </a:highlight>
                <a:latin typeface="Arial"/>
                <a:ea typeface="Arial"/>
                <a:cs typeface="Arial"/>
                <a:sym typeface="Arial"/>
              </a:rPr>
              <a:t>Royer, M.F. and Wharton, C., 2022. Physical activity mitigates the link between adverse childhood experiences and depression among US adults. </a:t>
            </a:r>
            <a:r>
              <a:rPr lang="en-GB" sz="600" i="1">
                <a:solidFill>
                  <a:srgbClr val="222222"/>
                </a:solidFill>
                <a:highlight>
                  <a:srgbClr val="FFFFFF"/>
                </a:highlight>
                <a:latin typeface="Arial"/>
                <a:ea typeface="Arial"/>
                <a:cs typeface="Arial"/>
                <a:sym typeface="Arial"/>
              </a:rPr>
              <a:t>Plos one</a:t>
            </a:r>
            <a:r>
              <a:rPr lang="en-GB" sz="600">
                <a:solidFill>
                  <a:srgbClr val="222222"/>
                </a:solidFill>
                <a:highlight>
                  <a:srgbClr val="FFFFFF"/>
                </a:highlight>
                <a:latin typeface="Arial"/>
                <a:ea typeface="Arial"/>
                <a:cs typeface="Arial"/>
                <a:sym typeface="Arial"/>
              </a:rPr>
              <a:t>, </a:t>
            </a:r>
            <a:r>
              <a:rPr lang="en-GB" sz="600" i="1">
                <a:solidFill>
                  <a:srgbClr val="222222"/>
                </a:solidFill>
                <a:highlight>
                  <a:srgbClr val="FFFFFF"/>
                </a:highlight>
                <a:latin typeface="Arial"/>
                <a:ea typeface="Arial"/>
                <a:cs typeface="Arial"/>
                <a:sym typeface="Arial"/>
              </a:rPr>
              <a:t>17</a:t>
            </a:r>
            <a:r>
              <a:rPr lang="en-GB" sz="600">
                <a:solidFill>
                  <a:srgbClr val="222222"/>
                </a:solidFill>
                <a:highlight>
                  <a:srgbClr val="FFFFFF"/>
                </a:highlight>
                <a:latin typeface="Arial"/>
                <a:ea typeface="Arial"/>
                <a:cs typeface="Arial"/>
                <a:sym typeface="Arial"/>
              </a:rPr>
              <a:t>(10), p.e0275185.Available at:</a:t>
            </a:r>
            <a:r>
              <a:rPr lang="en-GB" sz="600">
                <a:solidFill>
                  <a:srgbClr val="222222"/>
                </a:solidFill>
                <a:highlight>
                  <a:srgbClr val="FFFFFF"/>
                </a:highlight>
                <a:uFill>
                  <a:noFill/>
                </a:uFill>
                <a:latin typeface="Arial"/>
                <a:ea typeface="Arial"/>
                <a:cs typeface="Arial"/>
                <a:sym typeface="Arial"/>
                <a:hlinkClick r:id="rId10">
                  <a:extLst>
                    <a:ext uri="{A12FA001-AC4F-418D-AE19-62706E023703}">
                      <ahyp:hlinkClr xmlns:ahyp="http://schemas.microsoft.com/office/drawing/2018/hyperlinkcolor" val="tx"/>
                    </a:ext>
                  </a:extLst>
                </a:hlinkClick>
              </a:rPr>
              <a:t> </a:t>
            </a:r>
            <a:r>
              <a:rPr lang="en-GB" sz="600" u="sng">
                <a:solidFill>
                  <a:srgbClr val="1155CC"/>
                </a:solidFill>
                <a:highlight>
                  <a:srgbClr val="FFFFFF"/>
                </a:highlight>
                <a:latin typeface="Arial"/>
                <a:ea typeface="Arial"/>
                <a:cs typeface="Arial"/>
                <a:sym typeface="Arial"/>
                <a:hlinkClick r:id="rId10">
                  <a:extLst>
                    <a:ext uri="{A12FA001-AC4F-418D-AE19-62706E023703}">
                      <ahyp:hlinkClr xmlns:ahyp="http://schemas.microsoft.com/office/drawing/2018/hyperlinkcolor" val="tx"/>
                    </a:ext>
                  </a:extLst>
                </a:hlinkClick>
              </a:rPr>
              <a:t>https://doi.org/10.1371/journal.pone.0275185</a:t>
            </a:r>
            <a:r>
              <a:rPr lang="en-GB" sz="600">
                <a:solidFill>
                  <a:srgbClr val="222222"/>
                </a:solidFill>
                <a:highlight>
                  <a:srgbClr val="FFFFFF"/>
                </a:highlight>
                <a:latin typeface="Arial"/>
                <a:ea typeface="Arial"/>
                <a:cs typeface="Arial"/>
                <a:sym typeface="Arial"/>
              </a:rPr>
              <a:t> (Accessed: 09 June 2023).</a:t>
            </a:r>
            <a:endParaRPr sz="600">
              <a:solidFill>
                <a:srgbClr val="222222"/>
              </a:solidFill>
              <a:highlight>
                <a:srgbClr val="FFFFFF"/>
              </a:highlight>
              <a:latin typeface="Arial"/>
              <a:ea typeface="Arial"/>
              <a:cs typeface="Arial"/>
              <a:sym typeface="Arial"/>
            </a:endParaRPr>
          </a:p>
          <a:p>
            <a:pPr marL="0" lvl="0" indent="0" algn="l" rtl="0">
              <a:lnSpc>
                <a:spcPct val="115000"/>
              </a:lnSpc>
              <a:spcBef>
                <a:spcPts val="1200"/>
              </a:spcBef>
              <a:spcAft>
                <a:spcPts val="1200"/>
              </a:spcAft>
              <a:buSzPts val="3250"/>
              <a:buNone/>
            </a:pPr>
            <a:endParaRPr sz="600">
              <a:latin typeface="Arial"/>
              <a:ea typeface="Arial"/>
              <a:cs typeface="Arial"/>
              <a:sym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75"/>
        <p:cNvGrpSpPr/>
        <p:nvPr/>
      </p:nvGrpSpPr>
      <p:grpSpPr>
        <a:xfrm>
          <a:off x="0" y="0"/>
          <a:ext cx="0" cy="0"/>
          <a:chOff x="0" y="0"/>
          <a:chExt cx="0" cy="0"/>
        </a:xfrm>
      </p:grpSpPr>
      <p:sp>
        <p:nvSpPr>
          <p:cNvPr id="276" name="Google Shape;276;p25"/>
          <p:cNvSpPr txBox="1">
            <a:spLocks noGrp="1"/>
          </p:cNvSpPr>
          <p:nvPr>
            <p:ph type="title"/>
          </p:nvPr>
        </p:nvSpPr>
        <p:spPr>
          <a:xfrm>
            <a:off x="857250" y="401100"/>
            <a:ext cx="7505700" cy="9546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3000"/>
              <a:buNone/>
            </a:pPr>
            <a:r>
              <a:rPr lang="en-GB">
                <a:latin typeface="Arial"/>
                <a:ea typeface="Arial"/>
                <a:cs typeface="Arial"/>
                <a:sym typeface="Arial"/>
              </a:rPr>
              <a:t>References</a:t>
            </a:r>
            <a:endParaRPr>
              <a:latin typeface="Arial"/>
              <a:ea typeface="Arial"/>
              <a:cs typeface="Arial"/>
              <a:sym typeface="Arial"/>
            </a:endParaRPr>
          </a:p>
        </p:txBody>
      </p:sp>
      <p:sp>
        <p:nvSpPr>
          <p:cNvPr id="277" name="Google Shape;277;p25"/>
          <p:cNvSpPr txBox="1">
            <a:spLocks noGrp="1"/>
          </p:cNvSpPr>
          <p:nvPr>
            <p:ph type="body" idx="1"/>
          </p:nvPr>
        </p:nvSpPr>
        <p:spPr>
          <a:xfrm>
            <a:off x="427200" y="944525"/>
            <a:ext cx="8716800" cy="31005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SzPts val="5200"/>
              <a:buNone/>
            </a:pPr>
            <a:r>
              <a:rPr lang="en-GB" sz="600" dirty="0">
                <a:solidFill>
                  <a:srgbClr val="222222"/>
                </a:solidFill>
                <a:highlight>
                  <a:srgbClr val="FFFFFF"/>
                </a:highlight>
                <a:latin typeface="Arial"/>
                <a:ea typeface="Arial"/>
                <a:cs typeface="Arial"/>
                <a:sym typeface="Arial"/>
              </a:rPr>
              <a:t>Sallis, J.F., Adlakha, D., Oyeyemi, A. and Salvo, D., 2020. An international physical activity and public health research agenda to inform coronavirus disease-2019 policies and practices. </a:t>
            </a:r>
            <a:r>
              <a:rPr lang="en-GB" sz="600" i="1" dirty="0">
                <a:solidFill>
                  <a:srgbClr val="222222"/>
                </a:solidFill>
                <a:highlight>
                  <a:srgbClr val="FFFFFF"/>
                </a:highlight>
                <a:latin typeface="Arial"/>
                <a:ea typeface="Arial"/>
                <a:cs typeface="Arial"/>
                <a:sym typeface="Arial"/>
              </a:rPr>
              <a:t>Journal of sport and health science</a:t>
            </a:r>
            <a:r>
              <a:rPr lang="en-GB" sz="600" dirty="0">
                <a:solidFill>
                  <a:srgbClr val="222222"/>
                </a:solidFill>
                <a:highlight>
                  <a:srgbClr val="FFFFFF"/>
                </a:highlight>
                <a:latin typeface="Arial"/>
                <a:ea typeface="Arial"/>
                <a:cs typeface="Arial"/>
                <a:sym typeface="Arial"/>
              </a:rPr>
              <a:t>, </a:t>
            </a:r>
            <a:r>
              <a:rPr lang="en-GB" sz="600" i="1" dirty="0">
                <a:solidFill>
                  <a:srgbClr val="222222"/>
                </a:solidFill>
                <a:highlight>
                  <a:srgbClr val="FFFFFF"/>
                </a:highlight>
                <a:latin typeface="Arial"/>
                <a:ea typeface="Arial"/>
                <a:cs typeface="Arial"/>
                <a:sym typeface="Arial"/>
              </a:rPr>
              <a:t>9</a:t>
            </a:r>
            <a:r>
              <a:rPr lang="en-GB" sz="600" dirty="0">
                <a:solidFill>
                  <a:srgbClr val="222222"/>
                </a:solidFill>
                <a:highlight>
                  <a:srgbClr val="FFFFFF"/>
                </a:highlight>
                <a:latin typeface="Arial"/>
                <a:ea typeface="Arial"/>
                <a:cs typeface="Arial"/>
                <a:sym typeface="Arial"/>
              </a:rPr>
              <a:t>(4), pp.328-334.Available at:</a:t>
            </a:r>
            <a:r>
              <a:rPr lang="en-GB" sz="600" dirty="0">
                <a:solidFill>
                  <a:srgbClr val="222222"/>
                </a:solidFill>
                <a:highlight>
                  <a:srgbClr val="FFFFFF"/>
                </a:highlight>
                <a:uFill>
                  <a:noFill/>
                </a:uFill>
                <a:latin typeface="Arial"/>
                <a:ea typeface="Arial"/>
                <a:cs typeface="Arial"/>
                <a:sym typeface="Arial"/>
                <a:hlinkClick r:id="rId3">
                  <a:extLst>
                    <a:ext uri="{A12FA001-AC4F-418D-AE19-62706E023703}">
                      <ahyp:hlinkClr xmlns:ahyp="http://schemas.microsoft.com/office/drawing/2018/hyperlinkcolor" val="tx"/>
                    </a:ext>
                  </a:extLst>
                </a:hlinkClick>
              </a:rPr>
              <a:t> </a:t>
            </a:r>
            <a:r>
              <a:rPr lang="en-GB" sz="600" u="sng" dirty="0">
                <a:solidFill>
                  <a:srgbClr val="1155CC"/>
                </a:solidFill>
                <a:highlight>
                  <a:srgbClr val="FFFFFF"/>
                </a:highlight>
                <a:latin typeface="Arial"/>
                <a:ea typeface="Arial"/>
                <a:cs typeface="Arial"/>
                <a:sym typeface="Arial"/>
                <a:hlinkClick r:id="rId3">
                  <a:extLst>
                    <a:ext uri="{A12FA001-AC4F-418D-AE19-62706E023703}">
                      <ahyp:hlinkClr xmlns:ahyp="http://schemas.microsoft.com/office/drawing/2018/hyperlinkcolor" val="tx"/>
                    </a:ext>
                  </a:extLst>
                </a:hlinkClick>
              </a:rPr>
              <a:t>https://doi.org/10.1016/j.jshs.2020.05.005</a:t>
            </a:r>
            <a:r>
              <a:rPr lang="en-GB" sz="600" dirty="0">
                <a:solidFill>
                  <a:srgbClr val="222222"/>
                </a:solidFill>
                <a:highlight>
                  <a:srgbClr val="FFFFFF"/>
                </a:highlight>
                <a:latin typeface="Arial"/>
                <a:ea typeface="Arial"/>
                <a:cs typeface="Arial"/>
                <a:sym typeface="Arial"/>
              </a:rPr>
              <a:t> (Accessed: 09 June 2023).</a:t>
            </a:r>
            <a:endParaRPr sz="600" dirty="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5200"/>
              <a:buNone/>
            </a:pPr>
            <a:r>
              <a:rPr lang="en-GB" sz="600" dirty="0">
                <a:solidFill>
                  <a:srgbClr val="222222"/>
                </a:solidFill>
                <a:highlight>
                  <a:srgbClr val="FFFFFF"/>
                </a:highlight>
                <a:latin typeface="Arial"/>
                <a:ea typeface="Arial"/>
                <a:cs typeface="Arial"/>
                <a:sym typeface="Arial"/>
              </a:rPr>
              <a:t>Srivastav, A.K., Sharma, N. and Samuel, A.J., 2021. Impact of Coronavirus disease-19 (COVID-19) lockdown on physical activity and energy expenditure among physiotherapy professionals and students using web-based open E-survey sent through WhatsApp, Facebook and Instagram messengers. </a:t>
            </a:r>
            <a:r>
              <a:rPr lang="en-GB" sz="600" i="1" dirty="0">
                <a:solidFill>
                  <a:srgbClr val="222222"/>
                </a:solidFill>
                <a:highlight>
                  <a:srgbClr val="FFFFFF"/>
                </a:highlight>
                <a:latin typeface="Arial"/>
                <a:ea typeface="Arial"/>
                <a:cs typeface="Arial"/>
                <a:sym typeface="Arial"/>
              </a:rPr>
              <a:t>Clinical epidemiology and global health</a:t>
            </a:r>
            <a:r>
              <a:rPr lang="en-GB" sz="600" dirty="0">
                <a:solidFill>
                  <a:srgbClr val="222222"/>
                </a:solidFill>
                <a:highlight>
                  <a:srgbClr val="FFFFFF"/>
                </a:highlight>
                <a:latin typeface="Arial"/>
                <a:ea typeface="Arial"/>
                <a:cs typeface="Arial"/>
                <a:sym typeface="Arial"/>
              </a:rPr>
              <a:t>, </a:t>
            </a:r>
            <a:r>
              <a:rPr lang="en-GB" sz="600" i="1" dirty="0">
                <a:solidFill>
                  <a:srgbClr val="222222"/>
                </a:solidFill>
                <a:highlight>
                  <a:srgbClr val="FFFFFF"/>
                </a:highlight>
                <a:latin typeface="Arial"/>
                <a:ea typeface="Arial"/>
                <a:cs typeface="Arial"/>
                <a:sym typeface="Arial"/>
              </a:rPr>
              <a:t>9</a:t>
            </a:r>
            <a:r>
              <a:rPr lang="en-GB" sz="600" dirty="0">
                <a:solidFill>
                  <a:srgbClr val="222222"/>
                </a:solidFill>
                <a:highlight>
                  <a:srgbClr val="FFFFFF"/>
                </a:highlight>
                <a:latin typeface="Arial"/>
                <a:ea typeface="Arial"/>
                <a:cs typeface="Arial"/>
                <a:sym typeface="Arial"/>
              </a:rPr>
              <a:t>, pp.78-84.Available at:</a:t>
            </a:r>
            <a:r>
              <a:rPr lang="en-GB" sz="600" dirty="0">
                <a:solidFill>
                  <a:srgbClr val="222222"/>
                </a:solidFill>
                <a:highlight>
                  <a:srgbClr val="FFFFFF"/>
                </a:highlight>
                <a:uFill>
                  <a:noFill/>
                </a:uFill>
                <a:latin typeface="Arial"/>
                <a:ea typeface="Arial"/>
                <a:cs typeface="Arial"/>
                <a:sym typeface="Arial"/>
                <a:hlinkClick r:id="rId4">
                  <a:extLst>
                    <a:ext uri="{A12FA001-AC4F-418D-AE19-62706E023703}">
                      <ahyp:hlinkClr xmlns:ahyp="http://schemas.microsoft.com/office/drawing/2018/hyperlinkcolor" val="tx"/>
                    </a:ext>
                  </a:extLst>
                </a:hlinkClick>
              </a:rPr>
              <a:t> </a:t>
            </a:r>
            <a:r>
              <a:rPr lang="en-GB" sz="600" u="sng" dirty="0">
                <a:solidFill>
                  <a:srgbClr val="1155CC"/>
                </a:solidFill>
                <a:highlight>
                  <a:srgbClr val="FFFFFF"/>
                </a:highlight>
                <a:latin typeface="Arial"/>
                <a:ea typeface="Arial"/>
                <a:cs typeface="Arial"/>
                <a:sym typeface="Arial"/>
                <a:hlinkClick r:id="rId4">
                  <a:extLst>
                    <a:ext uri="{A12FA001-AC4F-418D-AE19-62706E023703}">
                      <ahyp:hlinkClr xmlns:ahyp="http://schemas.microsoft.com/office/drawing/2018/hyperlinkcolor" val="tx"/>
                    </a:ext>
                  </a:extLst>
                </a:hlinkClick>
              </a:rPr>
              <a:t>https://doi.org/10.1016/j.cegh.2020.07.003</a:t>
            </a:r>
            <a:r>
              <a:rPr lang="en-GB" sz="600" dirty="0">
                <a:solidFill>
                  <a:srgbClr val="222222"/>
                </a:solidFill>
                <a:highlight>
                  <a:srgbClr val="FFFFFF"/>
                </a:highlight>
                <a:latin typeface="Arial"/>
                <a:ea typeface="Arial"/>
                <a:cs typeface="Arial"/>
                <a:sym typeface="Arial"/>
              </a:rPr>
              <a:t> (Accessed: 09 June 2023).</a:t>
            </a:r>
            <a:endParaRPr sz="600" dirty="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5200"/>
              <a:buNone/>
            </a:pPr>
            <a:r>
              <a:rPr lang="en-GB" sz="600" dirty="0" err="1">
                <a:solidFill>
                  <a:srgbClr val="222222"/>
                </a:solidFill>
                <a:highlight>
                  <a:srgbClr val="FFFFFF"/>
                </a:highlight>
                <a:latin typeface="Arial"/>
                <a:ea typeface="Arial"/>
                <a:cs typeface="Arial"/>
                <a:sym typeface="Arial"/>
              </a:rPr>
              <a:t>statista</a:t>
            </a:r>
            <a:r>
              <a:rPr lang="en-GB" sz="600" dirty="0">
                <a:solidFill>
                  <a:srgbClr val="222222"/>
                </a:solidFill>
                <a:highlight>
                  <a:srgbClr val="FFFFFF"/>
                </a:highlight>
                <a:latin typeface="Arial"/>
                <a:ea typeface="Arial"/>
                <a:cs typeface="Arial"/>
                <a:sym typeface="Arial"/>
              </a:rPr>
              <a:t> (2023) </a:t>
            </a:r>
            <a:r>
              <a:rPr lang="en-GB" sz="600" i="1" dirty="0">
                <a:solidFill>
                  <a:srgbClr val="222222"/>
                </a:solidFill>
                <a:highlight>
                  <a:srgbClr val="FFFFFF"/>
                </a:highlight>
                <a:latin typeface="Arial"/>
                <a:ea typeface="Arial"/>
                <a:cs typeface="Arial"/>
                <a:sym typeface="Arial"/>
              </a:rPr>
              <a:t>Topic: Physical activity</a:t>
            </a:r>
            <a:r>
              <a:rPr lang="en-GB" sz="600" dirty="0">
                <a:solidFill>
                  <a:srgbClr val="222222"/>
                </a:solidFill>
                <a:highlight>
                  <a:srgbClr val="FFFFFF"/>
                </a:highlight>
                <a:latin typeface="Arial"/>
                <a:ea typeface="Arial"/>
                <a:cs typeface="Arial"/>
                <a:sym typeface="Arial"/>
              </a:rPr>
              <a:t>, </a:t>
            </a:r>
            <a:r>
              <a:rPr lang="en-GB" sz="600" i="1" dirty="0">
                <a:solidFill>
                  <a:srgbClr val="222222"/>
                </a:solidFill>
                <a:highlight>
                  <a:srgbClr val="FFFFFF"/>
                </a:highlight>
                <a:latin typeface="Arial"/>
                <a:ea typeface="Arial"/>
                <a:cs typeface="Arial"/>
                <a:sym typeface="Arial"/>
              </a:rPr>
              <a:t>Statista</a:t>
            </a:r>
            <a:r>
              <a:rPr lang="en-GB" sz="600" dirty="0">
                <a:solidFill>
                  <a:srgbClr val="222222"/>
                </a:solidFill>
                <a:highlight>
                  <a:srgbClr val="FFFFFF"/>
                </a:highlight>
                <a:latin typeface="Arial"/>
                <a:ea typeface="Arial"/>
                <a:cs typeface="Arial"/>
                <a:sym typeface="Arial"/>
              </a:rPr>
              <a:t>. Available at:</a:t>
            </a:r>
            <a:r>
              <a:rPr lang="en-GB" sz="600" dirty="0">
                <a:solidFill>
                  <a:srgbClr val="222222"/>
                </a:solidFill>
                <a:highlight>
                  <a:srgbClr val="FFFFFF"/>
                </a:highlight>
                <a:uFill>
                  <a:noFill/>
                </a:uFill>
                <a:latin typeface="Arial"/>
                <a:ea typeface="Arial"/>
                <a:cs typeface="Arial"/>
                <a:sym typeface="Arial"/>
                <a:hlinkClick r:id="rId5">
                  <a:extLst>
                    <a:ext uri="{A12FA001-AC4F-418D-AE19-62706E023703}">
                      <ahyp:hlinkClr xmlns:ahyp="http://schemas.microsoft.com/office/drawing/2018/hyperlinkcolor" val="tx"/>
                    </a:ext>
                  </a:extLst>
                </a:hlinkClick>
              </a:rPr>
              <a:t> </a:t>
            </a:r>
            <a:r>
              <a:rPr lang="en-GB" sz="600" u="sng" dirty="0">
                <a:solidFill>
                  <a:srgbClr val="1155CC"/>
                </a:solidFill>
                <a:highlight>
                  <a:srgbClr val="FFFFFF"/>
                </a:highlight>
                <a:latin typeface="Arial"/>
                <a:ea typeface="Arial"/>
                <a:cs typeface="Arial"/>
                <a:sym typeface="Arial"/>
                <a:hlinkClick r:id="rId5">
                  <a:extLst>
                    <a:ext uri="{A12FA001-AC4F-418D-AE19-62706E023703}">
                      <ahyp:hlinkClr xmlns:ahyp="http://schemas.microsoft.com/office/drawing/2018/hyperlinkcolor" val="tx"/>
                    </a:ext>
                  </a:extLst>
                </a:hlinkClick>
              </a:rPr>
              <a:t>https://www.statista.com/topics/1749/physical-activity/#topicOverview</a:t>
            </a:r>
            <a:r>
              <a:rPr lang="en-GB" sz="600" dirty="0">
                <a:solidFill>
                  <a:srgbClr val="222222"/>
                </a:solidFill>
                <a:highlight>
                  <a:srgbClr val="FFFFFF"/>
                </a:highlight>
                <a:latin typeface="Arial"/>
                <a:ea typeface="Arial"/>
                <a:cs typeface="Arial"/>
                <a:sym typeface="Arial"/>
              </a:rPr>
              <a:t>  (Accessed: 09 June 2023).</a:t>
            </a:r>
            <a:endParaRPr sz="600" dirty="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5200"/>
              <a:buNone/>
            </a:pPr>
            <a:r>
              <a:rPr lang="en-GB" sz="600" dirty="0">
                <a:solidFill>
                  <a:srgbClr val="222222"/>
                </a:solidFill>
                <a:highlight>
                  <a:srgbClr val="FFFFFF"/>
                </a:highlight>
                <a:latin typeface="Arial"/>
                <a:ea typeface="Arial"/>
                <a:cs typeface="Arial"/>
                <a:sym typeface="Arial"/>
              </a:rPr>
              <a:t>Strain, T., Brage, S., Sharp, S.J., Richards, J., </a:t>
            </a:r>
            <a:r>
              <a:rPr lang="en-GB" sz="600" dirty="0" err="1">
                <a:solidFill>
                  <a:srgbClr val="222222"/>
                </a:solidFill>
                <a:highlight>
                  <a:srgbClr val="FFFFFF"/>
                </a:highlight>
                <a:latin typeface="Arial"/>
                <a:ea typeface="Arial"/>
                <a:cs typeface="Arial"/>
                <a:sym typeface="Arial"/>
              </a:rPr>
              <a:t>Tainio</a:t>
            </a:r>
            <a:r>
              <a:rPr lang="en-GB" sz="600" dirty="0">
                <a:solidFill>
                  <a:srgbClr val="222222"/>
                </a:solidFill>
                <a:highlight>
                  <a:srgbClr val="FFFFFF"/>
                </a:highlight>
                <a:latin typeface="Arial"/>
                <a:ea typeface="Arial"/>
                <a:cs typeface="Arial"/>
                <a:sym typeface="Arial"/>
              </a:rPr>
              <a:t>, M., Ding, D., </a:t>
            </a:r>
            <a:r>
              <a:rPr lang="en-GB" sz="600" dirty="0" err="1">
                <a:solidFill>
                  <a:srgbClr val="222222"/>
                </a:solidFill>
                <a:highlight>
                  <a:srgbClr val="FFFFFF"/>
                </a:highlight>
                <a:latin typeface="Arial"/>
                <a:ea typeface="Arial"/>
                <a:cs typeface="Arial"/>
                <a:sym typeface="Arial"/>
              </a:rPr>
              <a:t>Benichou</a:t>
            </a:r>
            <a:r>
              <a:rPr lang="en-GB" sz="600" dirty="0">
                <a:solidFill>
                  <a:srgbClr val="222222"/>
                </a:solidFill>
                <a:highlight>
                  <a:srgbClr val="FFFFFF"/>
                </a:highlight>
                <a:latin typeface="Arial"/>
                <a:ea typeface="Arial"/>
                <a:cs typeface="Arial"/>
                <a:sym typeface="Arial"/>
              </a:rPr>
              <a:t>, J. and Kelly, P., 2020. Use of the prevented fraction for the population to determine deaths averted by the existing prevalence of physical activity: a descriptive study. </a:t>
            </a:r>
            <a:r>
              <a:rPr lang="en-GB" sz="600" i="1" dirty="0">
                <a:solidFill>
                  <a:srgbClr val="222222"/>
                </a:solidFill>
                <a:highlight>
                  <a:srgbClr val="FFFFFF"/>
                </a:highlight>
                <a:latin typeface="Arial"/>
                <a:ea typeface="Arial"/>
                <a:cs typeface="Arial"/>
                <a:sym typeface="Arial"/>
              </a:rPr>
              <a:t>The Lancet Global Health</a:t>
            </a:r>
            <a:r>
              <a:rPr lang="en-GB" sz="600" dirty="0">
                <a:solidFill>
                  <a:srgbClr val="222222"/>
                </a:solidFill>
                <a:highlight>
                  <a:srgbClr val="FFFFFF"/>
                </a:highlight>
                <a:latin typeface="Arial"/>
                <a:ea typeface="Arial"/>
                <a:cs typeface="Arial"/>
                <a:sym typeface="Arial"/>
              </a:rPr>
              <a:t>, </a:t>
            </a:r>
            <a:r>
              <a:rPr lang="en-GB" sz="600" i="1" dirty="0">
                <a:solidFill>
                  <a:srgbClr val="222222"/>
                </a:solidFill>
                <a:highlight>
                  <a:srgbClr val="FFFFFF"/>
                </a:highlight>
                <a:latin typeface="Arial"/>
                <a:ea typeface="Arial"/>
                <a:cs typeface="Arial"/>
                <a:sym typeface="Arial"/>
              </a:rPr>
              <a:t>8</a:t>
            </a:r>
            <a:r>
              <a:rPr lang="en-GB" sz="600" dirty="0">
                <a:solidFill>
                  <a:srgbClr val="222222"/>
                </a:solidFill>
                <a:highlight>
                  <a:srgbClr val="FFFFFF"/>
                </a:highlight>
                <a:latin typeface="Arial"/>
                <a:ea typeface="Arial"/>
                <a:cs typeface="Arial"/>
                <a:sym typeface="Arial"/>
              </a:rPr>
              <a:t>(7), pp.e920-e930.Available at:</a:t>
            </a:r>
            <a:r>
              <a:rPr lang="en-GB" sz="600" dirty="0">
                <a:solidFill>
                  <a:srgbClr val="222222"/>
                </a:solidFill>
                <a:highlight>
                  <a:srgbClr val="FFFFFF"/>
                </a:highlight>
                <a:uFill>
                  <a:noFill/>
                </a:uFill>
                <a:latin typeface="Arial"/>
                <a:ea typeface="Arial"/>
                <a:cs typeface="Arial"/>
                <a:sym typeface="Arial"/>
                <a:hlinkClick r:id="rId6">
                  <a:extLst>
                    <a:ext uri="{A12FA001-AC4F-418D-AE19-62706E023703}">
                      <ahyp:hlinkClr xmlns:ahyp="http://schemas.microsoft.com/office/drawing/2018/hyperlinkcolor" val="tx"/>
                    </a:ext>
                  </a:extLst>
                </a:hlinkClick>
              </a:rPr>
              <a:t> </a:t>
            </a:r>
            <a:r>
              <a:rPr lang="en-GB" sz="600" u="sng" dirty="0">
                <a:solidFill>
                  <a:srgbClr val="1155CC"/>
                </a:solidFill>
                <a:highlight>
                  <a:srgbClr val="FFFFFF"/>
                </a:highlight>
                <a:latin typeface="Arial"/>
                <a:ea typeface="Arial"/>
                <a:cs typeface="Arial"/>
                <a:sym typeface="Arial"/>
                <a:hlinkClick r:id="rId6">
                  <a:extLst>
                    <a:ext uri="{A12FA001-AC4F-418D-AE19-62706E023703}">
                      <ahyp:hlinkClr xmlns:ahyp="http://schemas.microsoft.com/office/drawing/2018/hyperlinkcolor" val="tx"/>
                    </a:ext>
                  </a:extLst>
                </a:hlinkClick>
              </a:rPr>
              <a:t>https://doi.org/10.1016/S2214-109X(20)30211-4</a:t>
            </a:r>
            <a:r>
              <a:rPr lang="en-GB" sz="600" dirty="0">
                <a:solidFill>
                  <a:srgbClr val="222222"/>
                </a:solidFill>
                <a:highlight>
                  <a:srgbClr val="FFFFFF"/>
                </a:highlight>
                <a:latin typeface="Arial"/>
                <a:ea typeface="Arial"/>
                <a:cs typeface="Arial"/>
                <a:sym typeface="Arial"/>
              </a:rPr>
              <a:t>  (Accessed: 09 June 2023).</a:t>
            </a:r>
            <a:endParaRPr sz="600" dirty="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5200"/>
              <a:buNone/>
            </a:pPr>
            <a:r>
              <a:rPr lang="en-GB" sz="600" dirty="0" err="1">
                <a:solidFill>
                  <a:srgbClr val="222222"/>
                </a:solidFill>
                <a:highlight>
                  <a:srgbClr val="FFFFFF"/>
                </a:highlight>
                <a:latin typeface="Arial"/>
                <a:ea typeface="Arial"/>
                <a:cs typeface="Arial"/>
                <a:sym typeface="Arial"/>
              </a:rPr>
              <a:t>Strassle</a:t>
            </a:r>
            <a:r>
              <a:rPr lang="en-GB" sz="600" dirty="0">
                <a:solidFill>
                  <a:srgbClr val="222222"/>
                </a:solidFill>
                <a:highlight>
                  <a:srgbClr val="FFFFFF"/>
                </a:highlight>
                <a:latin typeface="Arial"/>
                <a:ea typeface="Arial"/>
                <a:cs typeface="Arial"/>
                <a:sym typeface="Arial"/>
              </a:rPr>
              <a:t>, P.D., Stewart, A.L., Quintero, S.M., Bonilla, J., </a:t>
            </a:r>
            <a:r>
              <a:rPr lang="en-GB" sz="600" dirty="0" err="1">
                <a:solidFill>
                  <a:srgbClr val="222222"/>
                </a:solidFill>
                <a:highlight>
                  <a:srgbClr val="FFFFFF"/>
                </a:highlight>
                <a:latin typeface="Arial"/>
                <a:ea typeface="Arial"/>
                <a:cs typeface="Arial"/>
                <a:sym typeface="Arial"/>
              </a:rPr>
              <a:t>Alhomsi</a:t>
            </a:r>
            <a:r>
              <a:rPr lang="en-GB" sz="600" dirty="0">
                <a:solidFill>
                  <a:srgbClr val="222222"/>
                </a:solidFill>
                <a:highlight>
                  <a:srgbClr val="FFFFFF"/>
                </a:highlight>
                <a:latin typeface="Arial"/>
                <a:ea typeface="Arial"/>
                <a:cs typeface="Arial"/>
                <a:sym typeface="Arial"/>
              </a:rPr>
              <a:t>, A., Santana-</a:t>
            </a:r>
            <a:r>
              <a:rPr lang="en-GB" sz="600" dirty="0" err="1">
                <a:solidFill>
                  <a:srgbClr val="222222"/>
                </a:solidFill>
                <a:highlight>
                  <a:srgbClr val="FFFFFF"/>
                </a:highlight>
                <a:latin typeface="Arial"/>
                <a:ea typeface="Arial"/>
                <a:cs typeface="Arial"/>
                <a:sym typeface="Arial"/>
              </a:rPr>
              <a:t>Ufret</a:t>
            </a:r>
            <a:r>
              <a:rPr lang="en-GB" sz="600" dirty="0">
                <a:solidFill>
                  <a:srgbClr val="222222"/>
                </a:solidFill>
                <a:highlight>
                  <a:srgbClr val="FFFFFF"/>
                </a:highlight>
                <a:latin typeface="Arial"/>
                <a:ea typeface="Arial"/>
                <a:cs typeface="Arial"/>
                <a:sym typeface="Arial"/>
              </a:rPr>
              <a:t>, V., Maldonado, A.I., Forde, A.T. and </a:t>
            </a:r>
            <a:r>
              <a:rPr lang="en-GB" sz="600" dirty="0" err="1">
                <a:solidFill>
                  <a:srgbClr val="222222"/>
                </a:solidFill>
                <a:highlight>
                  <a:srgbClr val="FFFFFF"/>
                </a:highlight>
                <a:latin typeface="Arial"/>
                <a:ea typeface="Arial"/>
                <a:cs typeface="Arial"/>
                <a:sym typeface="Arial"/>
              </a:rPr>
              <a:t>Nápoles</a:t>
            </a:r>
            <a:r>
              <a:rPr lang="en-GB" sz="600" dirty="0">
                <a:solidFill>
                  <a:srgbClr val="222222"/>
                </a:solidFill>
                <a:highlight>
                  <a:srgbClr val="FFFFFF"/>
                </a:highlight>
                <a:latin typeface="Arial"/>
                <a:ea typeface="Arial"/>
                <a:cs typeface="Arial"/>
                <a:sym typeface="Arial"/>
              </a:rPr>
              <a:t>, A.M., 2022. COVID-19–related discrimination among racial/ethnic minorities and other marginalized communities in the United States. </a:t>
            </a:r>
            <a:r>
              <a:rPr lang="en-GB" sz="600" i="1" dirty="0">
                <a:solidFill>
                  <a:srgbClr val="222222"/>
                </a:solidFill>
                <a:highlight>
                  <a:srgbClr val="FFFFFF"/>
                </a:highlight>
                <a:latin typeface="Arial"/>
                <a:ea typeface="Arial"/>
                <a:cs typeface="Arial"/>
                <a:sym typeface="Arial"/>
              </a:rPr>
              <a:t>American Journal of Public Health</a:t>
            </a:r>
            <a:r>
              <a:rPr lang="en-GB" sz="600" dirty="0">
                <a:solidFill>
                  <a:srgbClr val="222222"/>
                </a:solidFill>
                <a:highlight>
                  <a:srgbClr val="FFFFFF"/>
                </a:highlight>
                <a:latin typeface="Arial"/>
                <a:ea typeface="Arial"/>
                <a:cs typeface="Arial"/>
                <a:sym typeface="Arial"/>
              </a:rPr>
              <a:t>, </a:t>
            </a:r>
            <a:r>
              <a:rPr lang="en-GB" sz="600" i="1" dirty="0">
                <a:solidFill>
                  <a:srgbClr val="222222"/>
                </a:solidFill>
                <a:highlight>
                  <a:srgbClr val="FFFFFF"/>
                </a:highlight>
                <a:latin typeface="Arial"/>
                <a:ea typeface="Arial"/>
                <a:cs typeface="Arial"/>
                <a:sym typeface="Arial"/>
              </a:rPr>
              <a:t>112</a:t>
            </a:r>
            <a:r>
              <a:rPr lang="en-GB" sz="600" dirty="0">
                <a:solidFill>
                  <a:srgbClr val="222222"/>
                </a:solidFill>
                <a:highlight>
                  <a:srgbClr val="FFFFFF"/>
                </a:highlight>
                <a:latin typeface="Arial"/>
                <a:ea typeface="Arial"/>
                <a:cs typeface="Arial"/>
                <a:sym typeface="Arial"/>
              </a:rPr>
              <a:t>(3), pp.453-466.Available at:</a:t>
            </a:r>
            <a:r>
              <a:rPr lang="en-GB" sz="600" dirty="0">
                <a:solidFill>
                  <a:srgbClr val="222222"/>
                </a:solidFill>
                <a:highlight>
                  <a:srgbClr val="FFFFFF"/>
                </a:highlight>
                <a:uFill>
                  <a:noFill/>
                </a:uFill>
                <a:latin typeface="Arial"/>
                <a:ea typeface="Arial"/>
                <a:cs typeface="Arial"/>
                <a:sym typeface="Arial"/>
                <a:hlinkClick r:id="rId7">
                  <a:extLst>
                    <a:ext uri="{A12FA001-AC4F-418D-AE19-62706E023703}">
                      <ahyp:hlinkClr xmlns:ahyp="http://schemas.microsoft.com/office/drawing/2018/hyperlinkcolor" val="tx"/>
                    </a:ext>
                  </a:extLst>
                </a:hlinkClick>
              </a:rPr>
              <a:t> </a:t>
            </a:r>
            <a:r>
              <a:rPr lang="en-GB" sz="600" u="sng" dirty="0">
                <a:solidFill>
                  <a:srgbClr val="1155CC"/>
                </a:solidFill>
                <a:highlight>
                  <a:srgbClr val="FFFFFF"/>
                </a:highlight>
                <a:latin typeface="Arial"/>
                <a:ea typeface="Arial"/>
                <a:cs typeface="Arial"/>
                <a:sym typeface="Arial"/>
                <a:hlinkClick r:id="rId7">
                  <a:extLst>
                    <a:ext uri="{A12FA001-AC4F-418D-AE19-62706E023703}">
                      <ahyp:hlinkClr xmlns:ahyp="http://schemas.microsoft.com/office/drawing/2018/hyperlinkcolor" val="tx"/>
                    </a:ext>
                  </a:extLst>
                </a:hlinkClick>
              </a:rPr>
              <a:t>https://doi.org/10.2105/AJPH.2021.306594</a:t>
            </a:r>
            <a:r>
              <a:rPr lang="en-GB" sz="600" dirty="0">
                <a:solidFill>
                  <a:srgbClr val="222222"/>
                </a:solidFill>
                <a:highlight>
                  <a:srgbClr val="FFFFFF"/>
                </a:highlight>
                <a:latin typeface="Arial"/>
                <a:ea typeface="Arial"/>
                <a:cs typeface="Arial"/>
                <a:sym typeface="Arial"/>
              </a:rPr>
              <a:t>  (Accessed: 09 June 2023).</a:t>
            </a:r>
            <a:endParaRPr sz="600" dirty="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5200"/>
              <a:buNone/>
            </a:pPr>
            <a:r>
              <a:rPr lang="en-GB" sz="600" dirty="0">
                <a:solidFill>
                  <a:srgbClr val="222222"/>
                </a:solidFill>
                <a:highlight>
                  <a:srgbClr val="FFFFFF"/>
                </a:highlight>
                <a:latin typeface="Arial"/>
                <a:ea typeface="Arial"/>
                <a:cs typeface="Arial"/>
                <a:sym typeface="Arial"/>
              </a:rPr>
              <a:t>Xiang, M.Q., Tan, X.M., Sun, J., Yang, H.Y., Zhao, X.P., Liu, L., Hou, X.H. and Hu, M., 2020. Relationship of physical activity with Anxiety and depression symptoms in Chinese college students during the COVID-19 Outbreak. </a:t>
            </a:r>
            <a:r>
              <a:rPr lang="en-GB" sz="600" i="1" dirty="0">
                <a:solidFill>
                  <a:srgbClr val="222222"/>
                </a:solidFill>
                <a:highlight>
                  <a:srgbClr val="FFFFFF"/>
                </a:highlight>
                <a:latin typeface="Arial"/>
                <a:ea typeface="Arial"/>
                <a:cs typeface="Arial"/>
                <a:sym typeface="Arial"/>
              </a:rPr>
              <a:t>Frontiers in Psychology</a:t>
            </a:r>
            <a:r>
              <a:rPr lang="en-GB" sz="600" dirty="0">
                <a:solidFill>
                  <a:srgbClr val="222222"/>
                </a:solidFill>
                <a:highlight>
                  <a:srgbClr val="FFFFFF"/>
                </a:highlight>
                <a:latin typeface="Arial"/>
                <a:ea typeface="Arial"/>
                <a:cs typeface="Arial"/>
                <a:sym typeface="Arial"/>
              </a:rPr>
              <a:t>, </a:t>
            </a:r>
            <a:r>
              <a:rPr lang="en-GB" sz="600" i="1" dirty="0">
                <a:solidFill>
                  <a:srgbClr val="222222"/>
                </a:solidFill>
                <a:highlight>
                  <a:srgbClr val="FFFFFF"/>
                </a:highlight>
                <a:latin typeface="Arial"/>
                <a:ea typeface="Arial"/>
                <a:cs typeface="Arial"/>
                <a:sym typeface="Arial"/>
              </a:rPr>
              <a:t>11</a:t>
            </a:r>
            <a:r>
              <a:rPr lang="en-GB" sz="600" dirty="0">
                <a:solidFill>
                  <a:srgbClr val="222222"/>
                </a:solidFill>
                <a:highlight>
                  <a:srgbClr val="FFFFFF"/>
                </a:highlight>
                <a:latin typeface="Arial"/>
                <a:ea typeface="Arial"/>
                <a:cs typeface="Arial"/>
                <a:sym typeface="Arial"/>
              </a:rPr>
              <a:t>, p.582436.Available at:</a:t>
            </a:r>
            <a:r>
              <a:rPr lang="en-GB" sz="600" dirty="0">
                <a:solidFill>
                  <a:srgbClr val="222222"/>
                </a:solidFill>
                <a:highlight>
                  <a:srgbClr val="FFFFFF"/>
                </a:highlight>
                <a:uFill>
                  <a:noFill/>
                </a:uFill>
                <a:latin typeface="Arial"/>
                <a:ea typeface="Arial"/>
                <a:cs typeface="Arial"/>
                <a:sym typeface="Arial"/>
                <a:hlinkClick r:id="rId8">
                  <a:extLst>
                    <a:ext uri="{A12FA001-AC4F-418D-AE19-62706E023703}">
                      <ahyp:hlinkClr xmlns:ahyp="http://schemas.microsoft.com/office/drawing/2018/hyperlinkcolor" val="tx"/>
                    </a:ext>
                  </a:extLst>
                </a:hlinkClick>
              </a:rPr>
              <a:t> </a:t>
            </a:r>
            <a:r>
              <a:rPr lang="en-GB" sz="600" u="sng" dirty="0">
                <a:solidFill>
                  <a:srgbClr val="1155CC"/>
                </a:solidFill>
                <a:highlight>
                  <a:srgbClr val="FFFFFF"/>
                </a:highlight>
                <a:latin typeface="Arial"/>
                <a:ea typeface="Arial"/>
                <a:cs typeface="Arial"/>
                <a:sym typeface="Arial"/>
                <a:hlinkClick r:id="rId8">
                  <a:extLst>
                    <a:ext uri="{A12FA001-AC4F-418D-AE19-62706E023703}">
                      <ahyp:hlinkClr xmlns:ahyp="http://schemas.microsoft.com/office/drawing/2018/hyperlinkcolor" val="tx"/>
                    </a:ext>
                  </a:extLst>
                </a:hlinkClick>
              </a:rPr>
              <a:t>https://doi.org/10.3389/fpsyg.2020.582436</a:t>
            </a:r>
            <a:r>
              <a:rPr lang="en-GB" sz="600" dirty="0">
                <a:solidFill>
                  <a:srgbClr val="222222"/>
                </a:solidFill>
                <a:highlight>
                  <a:srgbClr val="FFFFFF"/>
                </a:highlight>
                <a:latin typeface="Arial"/>
                <a:ea typeface="Arial"/>
                <a:cs typeface="Arial"/>
                <a:sym typeface="Arial"/>
              </a:rPr>
              <a:t> (Accessed: 09 June 2023).</a:t>
            </a:r>
            <a:endParaRPr sz="600" dirty="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5200"/>
              <a:buNone/>
            </a:pPr>
            <a:r>
              <a:rPr lang="en-GB" sz="600" dirty="0">
                <a:solidFill>
                  <a:srgbClr val="222222"/>
                </a:solidFill>
                <a:highlight>
                  <a:srgbClr val="FFFFFF"/>
                </a:highlight>
                <a:latin typeface="Arial"/>
                <a:ea typeface="Arial"/>
                <a:cs typeface="Arial"/>
                <a:sym typeface="Arial"/>
              </a:rPr>
              <a:t>Xin, F., Zhu, Z., Chen, S., Chen, H., Hu, X., Ma, X., Liang, K., Liu, Y., Wang, L., Cai, Y. and Chen, A., 2022. Prevalence and correlates of meeting the muscle-strengthening exercise recommendations among Chinese children and adolescents: Results from 2019 Physical Activity and Fitness in China—The Youth Study. </a:t>
            </a:r>
            <a:r>
              <a:rPr lang="en-GB" sz="600" i="1" dirty="0">
                <a:solidFill>
                  <a:srgbClr val="222222"/>
                </a:solidFill>
                <a:highlight>
                  <a:srgbClr val="FFFFFF"/>
                </a:highlight>
                <a:latin typeface="Arial"/>
                <a:ea typeface="Arial"/>
                <a:cs typeface="Arial"/>
                <a:sym typeface="Arial"/>
              </a:rPr>
              <a:t>Journal of Sport and Health Science</a:t>
            </a:r>
            <a:r>
              <a:rPr lang="en-GB" sz="600" dirty="0">
                <a:solidFill>
                  <a:srgbClr val="222222"/>
                </a:solidFill>
                <a:highlight>
                  <a:srgbClr val="FFFFFF"/>
                </a:highlight>
                <a:latin typeface="Arial"/>
                <a:ea typeface="Arial"/>
                <a:cs typeface="Arial"/>
                <a:sym typeface="Arial"/>
              </a:rPr>
              <a:t>, </a:t>
            </a:r>
            <a:r>
              <a:rPr lang="en-GB" sz="600" i="1" dirty="0">
                <a:solidFill>
                  <a:srgbClr val="222222"/>
                </a:solidFill>
                <a:highlight>
                  <a:srgbClr val="FFFFFF"/>
                </a:highlight>
                <a:latin typeface="Arial"/>
                <a:ea typeface="Arial"/>
                <a:cs typeface="Arial"/>
                <a:sym typeface="Arial"/>
              </a:rPr>
              <a:t>11</a:t>
            </a:r>
            <a:r>
              <a:rPr lang="en-GB" sz="600" dirty="0">
                <a:solidFill>
                  <a:srgbClr val="222222"/>
                </a:solidFill>
                <a:highlight>
                  <a:srgbClr val="FFFFFF"/>
                </a:highlight>
                <a:latin typeface="Arial"/>
                <a:ea typeface="Arial"/>
                <a:cs typeface="Arial"/>
                <a:sym typeface="Arial"/>
              </a:rPr>
              <a:t>(3), pp.358-366.Available at:</a:t>
            </a:r>
            <a:r>
              <a:rPr lang="en-GB" sz="600" dirty="0">
                <a:solidFill>
                  <a:srgbClr val="222222"/>
                </a:solidFill>
                <a:highlight>
                  <a:srgbClr val="FFFFFF"/>
                </a:highlight>
                <a:uFill>
                  <a:noFill/>
                </a:uFill>
                <a:latin typeface="Arial"/>
                <a:ea typeface="Arial"/>
                <a:cs typeface="Arial"/>
                <a:sym typeface="Arial"/>
                <a:hlinkClick r:id="rId9">
                  <a:extLst>
                    <a:ext uri="{A12FA001-AC4F-418D-AE19-62706E023703}">
                      <ahyp:hlinkClr xmlns:ahyp="http://schemas.microsoft.com/office/drawing/2018/hyperlinkcolor" val="tx"/>
                    </a:ext>
                  </a:extLst>
                </a:hlinkClick>
              </a:rPr>
              <a:t> </a:t>
            </a:r>
            <a:r>
              <a:rPr lang="en-GB" sz="600" u="sng" dirty="0">
                <a:solidFill>
                  <a:srgbClr val="1155CC"/>
                </a:solidFill>
                <a:highlight>
                  <a:srgbClr val="FFFFFF"/>
                </a:highlight>
                <a:latin typeface="Arial"/>
                <a:ea typeface="Arial"/>
                <a:cs typeface="Arial"/>
                <a:sym typeface="Arial"/>
                <a:hlinkClick r:id="rId9">
                  <a:extLst>
                    <a:ext uri="{A12FA001-AC4F-418D-AE19-62706E023703}">
                      <ahyp:hlinkClr xmlns:ahyp="http://schemas.microsoft.com/office/drawing/2018/hyperlinkcolor" val="tx"/>
                    </a:ext>
                  </a:extLst>
                </a:hlinkClick>
              </a:rPr>
              <a:t>https://doi.org/10.1016/j.jshs.2021.09.010</a:t>
            </a:r>
            <a:r>
              <a:rPr lang="en-GB" sz="600" dirty="0">
                <a:solidFill>
                  <a:srgbClr val="222222"/>
                </a:solidFill>
                <a:highlight>
                  <a:srgbClr val="FFFFFF"/>
                </a:highlight>
                <a:latin typeface="Arial"/>
                <a:ea typeface="Arial"/>
                <a:cs typeface="Arial"/>
                <a:sym typeface="Arial"/>
              </a:rPr>
              <a:t> (Accessed: 09 June 2023).</a:t>
            </a:r>
            <a:endParaRPr sz="600" dirty="0">
              <a:solidFill>
                <a:srgbClr val="222222"/>
              </a:solidFill>
              <a:highlight>
                <a:srgbClr val="FFFFFF"/>
              </a:highlight>
              <a:latin typeface="Arial"/>
              <a:ea typeface="Arial"/>
              <a:cs typeface="Arial"/>
              <a:sym typeface="Arial"/>
            </a:endParaRPr>
          </a:p>
          <a:p>
            <a:pPr marL="0" lvl="0" indent="0" algn="just" rtl="0">
              <a:lnSpc>
                <a:spcPct val="150000"/>
              </a:lnSpc>
              <a:spcBef>
                <a:spcPts val="1200"/>
              </a:spcBef>
              <a:spcAft>
                <a:spcPts val="0"/>
              </a:spcAft>
              <a:buSzPts val="5200"/>
              <a:buNone/>
            </a:pPr>
            <a:r>
              <a:rPr lang="en-GB" sz="600" dirty="0">
                <a:solidFill>
                  <a:srgbClr val="222222"/>
                </a:solidFill>
                <a:highlight>
                  <a:srgbClr val="FFFFFF"/>
                </a:highlight>
                <a:latin typeface="Arial"/>
                <a:ea typeface="Arial"/>
                <a:cs typeface="Arial"/>
                <a:sym typeface="Arial"/>
              </a:rPr>
              <a:t>Zhang, Z., Wang, T., </a:t>
            </a:r>
            <a:r>
              <a:rPr lang="en-GB" sz="600" dirty="0" err="1">
                <a:solidFill>
                  <a:srgbClr val="222222"/>
                </a:solidFill>
                <a:highlight>
                  <a:srgbClr val="FFFFFF"/>
                </a:highlight>
                <a:latin typeface="Arial"/>
                <a:ea typeface="Arial"/>
                <a:cs typeface="Arial"/>
                <a:sym typeface="Arial"/>
              </a:rPr>
              <a:t>Kuang</a:t>
            </a:r>
            <a:r>
              <a:rPr lang="en-GB" sz="600" dirty="0">
                <a:solidFill>
                  <a:srgbClr val="222222"/>
                </a:solidFill>
                <a:highlight>
                  <a:srgbClr val="FFFFFF"/>
                </a:highlight>
                <a:latin typeface="Arial"/>
                <a:ea typeface="Arial"/>
                <a:cs typeface="Arial"/>
                <a:sym typeface="Arial"/>
              </a:rPr>
              <a:t>, J., Herold, F., </a:t>
            </a:r>
            <a:r>
              <a:rPr lang="en-GB" sz="600" dirty="0" err="1">
                <a:solidFill>
                  <a:srgbClr val="222222"/>
                </a:solidFill>
                <a:highlight>
                  <a:srgbClr val="FFFFFF"/>
                </a:highlight>
                <a:latin typeface="Arial"/>
                <a:ea typeface="Arial"/>
                <a:cs typeface="Arial"/>
                <a:sym typeface="Arial"/>
              </a:rPr>
              <a:t>Ludyga</a:t>
            </a:r>
            <a:r>
              <a:rPr lang="en-GB" sz="600" dirty="0">
                <a:solidFill>
                  <a:srgbClr val="222222"/>
                </a:solidFill>
                <a:highlight>
                  <a:srgbClr val="FFFFFF"/>
                </a:highlight>
                <a:latin typeface="Arial"/>
                <a:ea typeface="Arial"/>
                <a:cs typeface="Arial"/>
                <a:sym typeface="Arial"/>
              </a:rPr>
              <a:t>, S., Li, J., Hall, D.L., Taylor, A., Healy, S., Yeung, A.S. and Kramer, A.F., 2022. The roles of exercise tolerance and resilience in the effect of physical activity on emotional states among college students. </a:t>
            </a:r>
            <a:r>
              <a:rPr lang="en-GB" sz="600" i="1" dirty="0">
                <a:solidFill>
                  <a:srgbClr val="222222"/>
                </a:solidFill>
                <a:highlight>
                  <a:srgbClr val="FFFFFF"/>
                </a:highlight>
                <a:latin typeface="Arial"/>
                <a:ea typeface="Arial"/>
                <a:cs typeface="Arial"/>
                <a:sym typeface="Arial"/>
              </a:rPr>
              <a:t>International Journal of Clinical and health psychology</a:t>
            </a:r>
            <a:r>
              <a:rPr lang="en-GB" sz="600" dirty="0">
                <a:solidFill>
                  <a:srgbClr val="222222"/>
                </a:solidFill>
                <a:highlight>
                  <a:srgbClr val="FFFFFF"/>
                </a:highlight>
                <a:latin typeface="Arial"/>
                <a:ea typeface="Arial"/>
                <a:cs typeface="Arial"/>
                <a:sym typeface="Arial"/>
              </a:rPr>
              <a:t>, </a:t>
            </a:r>
            <a:r>
              <a:rPr lang="en-GB" sz="600" i="1" dirty="0">
                <a:solidFill>
                  <a:srgbClr val="222222"/>
                </a:solidFill>
                <a:highlight>
                  <a:srgbClr val="FFFFFF"/>
                </a:highlight>
                <a:latin typeface="Arial"/>
                <a:ea typeface="Arial"/>
                <a:cs typeface="Arial"/>
                <a:sym typeface="Arial"/>
              </a:rPr>
              <a:t>22</a:t>
            </a:r>
            <a:r>
              <a:rPr lang="en-GB" sz="600" dirty="0">
                <a:solidFill>
                  <a:srgbClr val="222222"/>
                </a:solidFill>
                <a:highlight>
                  <a:srgbClr val="FFFFFF"/>
                </a:highlight>
                <a:latin typeface="Arial"/>
                <a:ea typeface="Arial"/>
                <a:cs typeface="Arial"/>
                <a:sym typeface="Arial"/>
              </a:rPr>
              <a:t>(3), p.100312.Available at:</a:t>
            </a:r>
            <a:r>
              <a:rPr lang="en-GB" sz="600" dirty="0">
                <a:solidFill>
                  <a:srgbClr val="222222"/>
                </a:solidFill>
                <a:highlight>
                  <a:srgbClr val="FFFFFF"/>
                </a:highlight>
                <a:uFill>
                  <a:noFill/>
                </a:uFill>
                <a:latin typeface="Arial"/>
                <a:ea typeface="Arial"/>
                <a:cs typeface="Arial"/>
                <a:sym typeface="Arial"/>
                <a:hlinkClick r:id="rId10">
                  <a:extLst>
                    <a:ext uri="{A12FA001-AC4F-418D-AE19-62706E023703}">
                      <ahyp:hlinkClr xmlns:ahyp="http://schemas.microsoft.com/office/drawing/2018/hyperlinkcolor" val="tx"/>
                    </a:ext>
                  </a:extLst>
                </a:hlinkClick>
              </a:rPr>
              <a:t> </a:t>
            </a:r>
            <a:r>
              <a:rPr lang="en-GB" sz="600" u="sng" dirty="0">
                <a:solidFill>
                  <a:srgbClr val="1155CC"/>
                </a:solidFill>
                <a:highlight>
                  <a:srgbClr val="FFFFFF"/>
                </a:highlight>
                <a:latin typeface="Arial"/>
                <a:ea typeface="Arial"/>
                <a:cs typeface="Arial"/>
                <a:sym typeface="Arial"/>
                <a:hlinkClick r:id="rId10">
                  <a:extLst>
                    <a:ext uri="{A12FA001-AC4F-418D-AE19-62706E023703}">
                      <ahyp:hlinkClr xmlns:ahyp="http://schemas.microsoft.com/office/drawing/2018/hyperlinkcolor" val="tx"/>
                    </a:ext>
                  </a:extLst>
                </a:hlinkClick>
              </a:rPr>
              <a:t>https://doi.org/10.1016/j.ijchp.2022.100312</a:t>
            </a:r>
            <a:r>
              <a:rPr lang="en-GB" sz="600" dirty="0">
                <a:solidFill>
                  <a:srgbClr val="222222"/>
                </a:solidFill>
                <a:highlight>
                  <a:srgbClr val="FFFFFF"/>
                </a:highlight>
                <a:latin typeface="Arial"/>
                <a:ea typeface="Arial"/>
                <a:cs typeface="Arial"/>
                <a:sym typeface="Arial"/>
              </a:rPr>
              <a:t> (Accessed: 09 June 2023). </a:t>
            </a:r>
            <a:endParaRPr sz="600" dirty="0">
              <a:solidFill>
                <a:srgbClr val="222222"/>
              </a:solidFill>
              <a:highlight>
                <a:srgbClr val="FFFFFF"/>
              </a:highlight>
              <a:latin typeface="Arial"/>
              <a:ea typeface="Arial"/>
              <a:cs typeface="Arial"/>
              <a:sym typeface="Arial"/>
            </a:endParaRPr>
          </a:p>
          <a:p>
            <a:pPr marL="0" lvl="0" indent="0" algn="l" rtl="0">
              <a:lnSpc>
                <a:spcPct val="115000"/>
              </a:lnSpc>
              <a:spcBef>
                <a:spcPts val="1200"/>
              </a:spcBef>
              <a:spcAft>
                <a:spcPts val="1200"/>
              </a:spcAft>
              <a:buSzPts val="5200"/>
              <a:buNone/>
            </a:pPr>
            <a:endParaRPr sz="600" dirty="0">
              <a:latin typeface="Arial"/>
              <a:ea typeface="Arial"/>
              <a:cs typeface="Arial"/>
              <a:sym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pic>
        <p:nvPicPr>
          <p:cNvPr id="282" name="Google Shape;282;p26"/>
          <p:cNvPicPr preferRelativeResize="0"/>
          <p:nvPr/>
        </p:nvPicPr>
        <p:blipFill rotWithShape="1">
          <a:blip r:embed="rId3">
            <a:alphaModFix/>
          </a:blip>
          <a:srcRect/>
          <a:stretch/>
        </p:blipFill>
        <p:spPr>
          <a:xfrm>
            <a:off x="0" y="0"/>
            <a:ext cx="9144000" cy="5143500"/>
          </a:xfrm>
          <a:prstGeom prst="rect">
            <a:avLst/>
          </a:prstGeom>
          <a:noFill/>
          <a:ln>
            <a:noFill/>
          </a:ln>
        </p:spPr>
      </p:pic>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TotalTime>
  <Words>4548</Words>
  <Application>Microsoft Office PowerPoint</Application>
  <PresentationFormat>On-screen Show (16:9)</PresentationFormat>
  <Paragraphs>138</Paragraphs>
  <Slides>25</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Nunito</vt:lpstr>
      <vt:lpstr>Arial</vt:lpstr>
      <vt:lpstr>Calibri</vt:lpstr>
      <vt:lpstr>Shift</vt:lpstr>
      <vt:lpstr>PowerPoint Presentation</vt:lpstr>
      <vt:lpstr>Introduction</vt:lpstr>
      <vt:lpstr>Literature Based Background</vt:lpstr>
      <vt:lpstr>To be continued</vt:lpstr>
      <vt:lpstr>Rationale of the study</vt:lpstr>
      <vt:lpstr>Significance of the research</vt:lpstr>
      <vt:lpstr>Proposed Research Question/Aim</vt:lpstr>
      <vt:lpstr>PowerPoint Presentation</vt:lpstr>
      <vt:lpstr>Research objectives</vt:lpstr>
      <vt:lpstr>Research methodology</vt:lpstr>
      <vt:lpstr>To be continued</vt:lpstr>
      <vt:lpstr>Research Design</vt:lpstr>
      <vt:lpstr>To be continued</vt:lpstr>
      <vt:lpstr>Recruitment</vt:lpstr>
      <vt:lpstr>Sampling &amp; Study Participants</vt:lpstr>
      <vt:lpstr>Data Collection Method</vt:lpstr>
      <vt:lpstr>To be continued</vt:lpstr>
      <vt:lpstr>Proposed data analysis technique</vt:lpstr>
      <vt:lpstr>Ethical considerations</vt:lpstr>
      <vt:lpstr>Implication of research</vt:lpstr>
      <vt:lpstr>Plan of Work and Scheduling of time</vt:lpstr>
      <vt:lpstr>References</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ashwini krishna</cp:lastModifiedBy>
  <cp:revision>8</cp:revision>
  <dcterms:modified xsi:type="dcterms:W3CDTF">2023-06-23T00:08:26Z</dcterms:modified>
</cp:coreProperties>
</file>