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8288000" cy="10287000"/>
  <p:notesSz cx="6858000" cy="9144000"/>
  <p:embeddedFontLst>
    <p:embeddedFont>
      <p:font typeface="Calibri" panose="020F0502020204030204" pitchFamily="34" charset="0"/>
      <p:regular r:id="rId17"/>
      <p:bold r:id="rId18"/>
      <p:italic r:id="rId19"/>
      <p:boldItalic r:id="rId20"/>
    </p:embeddedFont>
    <p:embeddedFont>
      <p:font typeface="Lato Bold" panose="020B0604020202020204" charset="0"/>
      <p:regular r:id="rId21"/>
    </p:embeddedFont>
    <p:embeddedFont>
      <p:font typeface="League Spartan" panose="020B0604020202020204" charset="0"/>
      <p:regular r:id="rId22"/>
    </p:embeddedFont>
    <p:embeddedFont>
      <p:font typeface="Poppins" panose="00000500000000000000" pitchFamily="2" charset="0"/>
      <p:regular r:id="rId23"/>
    </p:embeddedFont>
    <p:embeddedFont>
      <p:font typeface="Poppins Bold" panose="00000800000000000000"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0" d="100"/>
          <a:sy n="40" d="100"/>
        </p:scale>
        <p:origin x="640" y="4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5.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10/11/2025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sv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sp>
        <p:nvSpPr>
          <p:cNvPr id="3" name="AutoShape 3"/>
          <p:cNvSpPr/>
          <p:nvPr/>
        </p:nvSpPr>
        <p:spPr>
          <a:xfrm>
            <a:off x="1028700" y="4078370"/>
            <a:ext cx="6492240" cy="0"/>
          </a:xfrm>
          <a:prstGeom prst="line">
            <a:avLst/>
          </a:prstGeom>
          <a:ln w="38100" cap="flat">
            <a:solidFill>
              <a:srgbClr val="000000"/>
            </a:solidFill>
            <a:prstDash val="solid"/>
            <a:headEnd type="none" w="sm" len="sm"/>
            <a:tailEnd type="none" w="sm" len="sm"/>
          </a:ln>
        </p:spPr>
      </p:sp>
      <p:sp>
        <p:nvSpPr>
          <p:cNvPr id="6" name="Freeform 6"/>
          <p:cNvSpPr/>
          <p:nvPr/>
        </p:nvSpPr>
        <p:spPr>
          <a:xfrm>
            <a:off x="15294102" y="8734915"/>
            <a:ext cx="1046769" cy="1046769"/>
          </a:xfrm>
          <a:custGeom>
            <a:avLst/>
            <a:gdLst/>
            <a:ahLst/>
            <a:cxnLst/>
            <a:rect l="l" t="t" r="r" b="b"/>
            <a:pathLst>
              <a:path w="1046769" h="1046769">
                <a:moveTo>
                  <a:pt x="0" y="0"/>
                </a:moveTo>
                <a:lnTo>
                  <a:pt x="1046769" y="0"/>
                </a:lnTo>
                <a:lnTo>
                  <a:pt x="1046769" y="1046770"/>
                </a:lnTo>
                <a:lnTo>
                  <a:pt x="0" y="104677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7" name="Group 7"/>
          <p:cNvGrpSpPr/>
          <p:nvPr/>
        </p:nvGrpSpPr>
        <p:grpSpPr>
          <a:xfrm>
            <a:off x="11590454" y="2247507"/>
            <a:ext cx="10687050" cy="10687050"/>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9" name="TextBox 9"/>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10" name="Group 10"/>
          <p:cNvGrpSpPr>
            <a:grpSpLocks noChangeAspect="1"/>
          </p:cNvGrpSpPr>
          <p:nvPr/>
        </p:nvGrpSpPr>
        <p:grpSpPr>
          <a:xfrm>
            <a:off x="9715493" y="2251772"/>
            <a:ext cx="5806137" cy="5783457"/>
            <a:chOff x="0" y="0"/>
            <a:chExt cx="6502400" cy="6477000"/>
          </a:xfrm>
        </p:grpSpPr>
        <p:sp>
          <p:nvSpPr>
            <p:cNvPr id="11" name="Freeform 11"/>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5"/>
              <a:stretch>
                <a:fillRect l="223" r="-99330"/>
              </a:stretch>
            </a:blipFill>
          </p:spPr>
        </p:sp>
        <p:sp>
          <p:nvSpPr>
            <p:cNvPr id="12" name="Freeform 12"/>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F3F3F3"/>
            </a:solidFill>
          </p:spPr>
        </p:sp>
      </p:grpSp>
      <p:grpSp>
        <p:nvGrpSpPr>
          <p:cNvPr id="13" name="Group 13"/>
          <p:cNvGrpSpPr/>
          <p:nvPr/>
        </p:nvGrpSpPr>
        <p:grpSpPr>
          <a:xfrm rot="1509401">
            <a:off x="4481195" y="-3468689"/>
            <a:ext cx="4539441" cy="4282066"/>
            <a:chOff x="0" y="0"/>
            <a:chExt cx="1195573" cy="1127787"/>
          </a:xfrm>
        </p:grpSpPr>
        <p:sp>
          <p:nvSpPr>
            <p:cNvPr id="14" name="Freeform 14"/>
            <p:cNvSpPr/>
            <p:nvPr/>
          </p:nvSpPr>
          <p:spPr>
            <a:xfrm>
              <a:off x="0" y="0"/>
              <a:ext cx="1195573" cy="1127787"/>
            </a:xfrm>
            <a:custGeom>
              <a:avLst/>
              <a:gdLst/>
              <a:ahLst/>
              <a:cxnLst/>
              <a:rect l="l" t="t" r="r" b="b"/>
              <a:pathLst>
                <a:path w="1195573" h="1127787">
                  <a:moveTo>
                    <a:pt x="86979" y="0"/>
                  </a:moveTo>
                  <a:lnTo>
                    <a:pt x="1108594" y="0"/>
                  </a:lnTo>
                  <a:cubicBezTo>
                    <a:pt x="1156631" y="0"/>
                    <a:pt x="1195573" y="38942"/>
                    <a:pt x="1195573" y="86979"/>
                  </a:cubicBezTo>
                  <a:lnTo>
                    <a:pt x="1195573" y="1040807"/>
                  </a:lnTo>
                  <a:cubicBezTo>
                    <a:pt x="1195573" y="1088845"/>
                    <a:pt x="1156631" y="1127787"/>
                    <a:pt x="1108594" y="1127787"/>
                  </a:cubicBezTo>
                  <a:lnTo>
                    <a:pt x="86979" y="1127787"/>
                  </a:lnTo>
                  <a:cubicBezTo>
                    <a:pt x="63911" y="1127787"/>
                    <a:pt x="41787" y="1118623"/>
                    <a:pt x="25476" y="1102311"/>
                  </a:cubicBezTo>
                  <a:cubicBezTo>
                    <a:pt x="9164" y="1085999"/>
                    <a:pt x="0" y="1063876"/>
                    <a:pt x="0" y="1040807"/>
                  </a:cubicBezTo>
                  <a:lnTo>
                    <a:pt x="0" y="86979"/>
                  </a:lnTo>
                  <a:cubicBezTo>
                    <a:pt x="0" y="63911"/>
                    <a:pt x="9164" y="41787"/>
                    <a:pt x="25476" y="25476"/>
                  </a:cubicBezTo>
                  <a:cubicBezTo>
                    <a:pt x="41787" y="9164"/>
                    <a:pt x="63911" y="0"/>
                    <a:pt x="86979" y="0"/>
                  </a:cubicBezTo>
                  <a:close/>
                </a:path>
              </a:pathLst>
            </a:custGeom>
            <a:solidFill>
              <a:srgbClr val="00BF63"/>
            </a:solidFill>
          </p:spPr>
        </p:sp>
        <p:sp>
          <p:nvSpPr>
            <p:cNvPr id="15" name="TextBox 15"/>
            <p:cNvSpPr txBox="1"/>
            <p:nvPr/>
          </p:nvSpPr>
          <p:spPr>
            <a:xfrm>
              <a:off x="0" y="-47625"/>
              <a:ext cx="1195573" cy="1175412"/>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a:off x="13388094" y="8122800"/>
            <a:ext cx="4267071" cy="1388738"/>
          </a:xfrm>
          <a:custGeom>
            <a:avLst/>
            <a:gdLst/>
            <a:ahLst/>
            <a:cxnLst/>
            <a:rect l="l" t="t" r="r" b="b"/>
            <a:pathLst>
              <a:path w="4267071" h="1388738">
                <a:moveTo>
                  <a:pt x="0" y="0"/>
                </a:moveTo>
                <a:lnTo>
                  <a:pt x="4267072" y="0"/>
                </a:lnTo>
                <a:lnTo>
                  <a:pt x="4267072" y="1388738"/>
                </a:lnTo>
                <a:lnTo>
                  <a:pt x="0" y="1388738"/>
                </a:lnTo>
                <a:lnTo>
                  <a:pt x="0" y="0"/>
                </a:lnTo>
                <a:close/>
              </a:path>
            </a:pathLst>
          </a:custGeom>
          <a:blipFill>
            <a:blip r:embed="rId6">
              <a:alphaModFix amt="61000"/>
              <a:extLst>
                <a:ext uri="{96DAC541-7B7A-43D3-8B79-37D633B846F1}">
                  <asvg:svgBlip xmlns:asvg="http://schemas.microsoft.com/office/drawing/2016/SVG/main" r:embed="rId7"/>
                </a:ext>
              </a:extLst>
            </a:blip>
            <a:stretch>
              <a:fillRect/>
            </a:stretch>
          </a:blipFill>
        </p:spPr>
      </p:sp>
      <p:sp>
        <p:nvSpPr>
          <p:cNvPr id="17" name="TextBox 17"/>
          <p:cNvSpPr txBox="1"/>
          <p:nvPr/>
        </p:nvSpPr>
        <p:spPr>
          <a:xfrm>
            <a:off x="1028700" y="2067168"/>
            <a:ext cx="8686793" cy="1871242"/>
          </a:xfrm>
          <a:prstGeom prst="rect">
            <a:avLst/>
          </a:prstGeom>
        </p:spPr>
        <p:txBody>
          <a:bodyPr lIns="0" tIns="0" rIns="0" bIns="0" rtlCol="0" anchor="t">
            <a:spAutoFit/>
          </a:bodyPr>
          <a:lstStyle/>
          <a:p>
            <a:pPr algn="l">
              <a:lnSpc>
                <a:spcPts val="5010"/>
              </a:lnSpc>
              <a:spcBef>
                <a:spcPct val="0"/>
              </a:spcBef>
            </a:pPr>
            <a:r>
              <a:rPr lang="en-US" sz="3579" b="1">
                <a:solidFill>
                  <a:srgbClr val="00BF63"/>
                </a:solidFill>
                <a:latin typeface="Lato Bold"/>
                <a:ea typeface="Lato Bold"/>
                <a:cs typeface="Lato Bold"/>
                <a:sym typeface="Lato Bold"/>
              </a:rPr>
              <a:t>INTEGRATION OF HEALTH, WELLBEING, AND SUSTAINABLE DEVELOPMENT IN HEALTH AND SOCIAL CARE</a:t>
            </a:r>
          </a:p>
        </p:txBody>
      </p:sp>
      <p:sp>
        <p:nvSpPr>
          <p:cNvPr id="18" name="TextBox 18"/>
          <p:cNvSpPr txBox="1"/>
          <p:nvPr/>
        </p:nvSpPr>
        <p:spPr>
          <a:xfrm>
            <a:off x="1028700" y="4439958"/>
            <a:ext cx="7104669" cy="2285369"/>
          </a:xfrm>
          <a:prstGeom prst="rect">
            <a:avLst/>
          </a:prstGeom>
        </p:spPr>
        <p:txBody>
          <a:bodyPr lIns="0" tIns="0" rIns="0" bIns="0" rtlCol="0" anchor="t">
            <a:spAutoFit/>
          </a:bodyPr>
          <a:lstStyle/>
          <a:p>
            <a:pPr marL="556256" lvl="1" indent="-278128" algn="l">
              <a:lnSpc>
                <a:spcPts val="3607"/>
              </a:lnSpc>
              <a:buFont typeface="Arial"/>
              <a:buChar char="•"/>
            </a:pPr>
            <a:r>
              <a:rPr lang="en-US" sz="2576" dirty="0">
                <a:latin typeface="Poppins"/>
                <a:ea typeface="Poppins"/>
                <a:cs typeface="Poppins"/>
                <a:sym typeface="Poppins"/>
              </a:rPr>
              <a:t>Name: Sonia Tariq</a:t>
            </a:r>
          </a:p>
          <a:p>
            <a:pPr marL="556256" lvl="1" indent="-278128" algn="l">
              <a:lnSpc>
                <a:spcPts val="3607"/>
              </a:lnSpc>
              <a:buFont typeface="Arial"/>
              <a:buChar char="•"/>
            </a:pPr>
            <a:r>
              <a:rPr lang="en-US" sz="2576" dirty="0">
                <a:latin typeface="Poppins"/>
                <a:ea typeface="Poppins"/>
                <a:cs typeface="Poppins"/>
                <a:sym typeface="Poppins"/>
              </a:rPr>
              <a:t>Student ID: 2208954</a:t>
            </a:r>
          </a:p>
          <a:p>
            <a:pPr marL="556256" lvl="1" indent="-278128" algn="l">
              <a:lnSpc>
                <a:spcPts val="3607"/>
              </a:lnSpc>
              <a:buFont typeface="Arial"/>
              <a:buChar char="•"/>
            </a:pPr>
            <a:r>
              <a:rPr lang="en-US" sz="2576" dirty="0">
                <a:latin typeface="Poppins"/>
                <a:ea typeface="Poppins"/>
                <a:cs typeface="Poppins"/>
                <a:sym typeface="Poppins"/>
              </a:rPr>
              <a:t>Lecturer’s name: </a:t>
            </a:r>
            <a:r>
              <a:rPr lang="en-US" sz="2576" dirty="0" err="1">
                <a:latin typeface="Poppins"/>
                <a:ea typeface="Poppins"/>
                <a:cs typeface="Poppins"/>
                <a:sym typeface="Poppins"/>
              </a:rPr>
              <a:t>Parese</a:t>
            </a:r>
            <a:r>
              <a:rPr lang="en-US" sz="2576" dirty="0">
                <a:latin typeface="Poppins"/>
                <a:ea typeface="Poppins"/>
                <a:cs typeface="Poppins"/>
                <a:sym typeface="Poppins"/>
              </a:rPr>
              <a:t> Ahmed </a:t>
            </a:r>
          </a:p>
          <a:p>
            <a:pPr marL="556256" lvl="1" indent="-278128" algn="l">
              <a:lnSpc>
                <a:spcPts val="3607"/>
              </a:lnSpc>
              <a:buFont typeface="Arial"/>
              <a:buChar char="•"/>
            </a:pPr>
            <a:r>
              <a:rPr lang="en-US" sz="2576" dirty="0">
                <a:latin typeface="Poppins"/>
                <a:ea typeface="Poppins"/>
                <a:cs typeface="Poppins"/>
                <a:sym typeface="Poppins"/>
              </a:rPr>
              <a:t>Module code and title: BMHP6030</a:t>
            </a:r>
          </a:p>
          <a:p>
            <a:pPr algn="l">
              <a:lnSpc>
                <a:spcPts val="3607"/>
              </a:lnSpc>
              <a:spcBef>
                <a:spcPct val="0"/>
              </a:spcBef>
            </a:pPr>
            <a:endParaRPr lang="en-US" sz="2576" dirty="0">
              <a:solidFill>
                <a:srgbClr val="7A7065"/>
              </a:solidFill>
              <a:latin typeface="Poppins"/>
              <a:ea typeface="Poppins"/>
              <a:cs typeface="Poppins"/>
              <a:sym typeface="Poppi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a:grpSpLocks noChangeAspect="1"/>
          </p:cNvGrpSpPr>
          <p:nvPr/>
        </p:nvGrpSpPr>
        <p:grpSpPr>
          <a:xfrm>
            <a:off x="9342743" y="1028700"/>
            <a:ext cx="8266822" cy="8234530"/>
            <a:chOff x="0" y="0"/>
            <a:chExt cx="6502400" cy="6477000"/>
          </a:xfrm>
        </p:grpSpPr>
        <p:sp>
          <p:nvSpPr>
            <p:cNvPr id="4" name="Freeform 4"/>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32275" r="-32275"/>
              </a:stretch>
            </a:blipFill>
          </p:spPr>
        </p:sp>
        <p:sp>
          <p:nvSpPr>
            <p:cNvPr id="5" name="Freeform 5"/>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00BF63"/>
            </a:solidFill>
          </p:spPr>
        </p:sp>
      </p:grpSp>
      <p:grpSp>
        <p:nvGrpSpPr>
          <p:cNvPr id="6" name="Group 6"/>
          <p:cNvGrpSpPr/>
          <p:nvPr/>
        </p:nvGrpSpPr>
        <p:grpSpPr>
          <a:xfrm>
            <a:off x="9626717" y="1306902"/>
            <a:ext cx="1751378" cy="175137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8" name="TextBox 8"/>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5118006" y="7506922"/>
            <a:ext cx="1751378" cy="175137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1509401">
            <a:off x="5760154" y="9144379"/>
            <a:ext cx="4539441" cy="4282066"/>
            <a:chOff x="0" y="0"/>
            <a:chExt cx="1195573" cy="1127787"/>
          </a:xfrm>
        </p:grpSpPr>
        <p:sp>
          <p:nvSpPr>
            <p:cNvPr id="13" name="Freeform 13"/>
            <p:cNvSpPr/>
            <p:nvPr/>
          </p:nvSpPr>
          <p:spPr>
            <a:xfrm>
              <a:off x="0" y="0"/>
              <a:ext cx="1195573" cy="1127787"/>
            </a:xfrm>
            <a:custGeom>
              <a:avLst/>
              <a:gdLst/>
              <a:ahLst/>
              <a:cxnLst/>
              <a:rect l="l" t="t" r="r" b="b"/>
              <a:pathLst>
                <a:path w="1195573" h="1127787">
                  <a:moveTo>
                    <a:pt x="86979" y="0"/>
                  </a:moveTo>
                  <a:lnTo>
                    <a:pt x="1108594" y="0"/>
                  </a:lnTo>
                  <a:cubicBezTo>
                    <a:pt x="1156631" y="0"/>
                    <a:pt x="1195573" y="38942"/>
                    <a:pt x="1195573" y="86979"/>
                  </a:cubicBezTo>
                  <a:lnTo>
                    <a:pt x="1195573" y="1040807"/>
                  </a:lnTo>
                  <a:cubicBezTo>
                    <a:pt x="1195573" y="1088845"/>
                    <a:pt x="1156631" y="1127787"/>
                    <a:pt x="1108594" y="1127787"/>
                  </a:cubicBezTo>
                  <a:lnTo>
                    <a:pt x="86979" y="1127787"/>
                  </a:lnTo>
                  <a:cubicBezTo>
                    <a:pt x="63911" y="1127787"/>
                    <a:pt x="41787" y="1118623"/>
                    <a:pt x="25476" y="1102311"/>
                  </a:cubicBezTo>
                  <a:cubicBezTo>
                    <a:pt x="9164" y="1085999"/>
                    <a:pt x="0" y="1063876"/>
                    <a:pt x="0" y="1040807"/>
                  </a:cubicBezTo>
                  <a:lnTo>
                    <a:pt x="0" y="86979"/>
                  </a:lnTo>
                  <a:cubicBezTo>
                    <a:pt x="0" y="63911"/>
                    <a:pt x="9164" y="41787"/>
                    <a:pt x="25476" y="25476"/>
                  </a:cubicBezTo>
                  <a:cubicBezTo>
                    <a:pt x="41787" y="9164"/>
                    <a:pt x="63911" y="0"/>
                    <a:pt x="86979" y="0"/>
                  </a:cubicBezTo>
                  <a:close/>
                </a:path>
              </a:pathLst>
            </a:custGeom>
            <a:solidFill>
              <a:srgbClr val="00BF63"/>
            </a:solidFill>
          </p:spPr>
        </p:sp>
        <p:sp>
          <p:nvSpPr>
            <p:cNvPr id="14" name="TextBox 14"/>
            <p:cNvSpPr txBox="1"/>
            <p:nvPr/>
          </p:nvSpPr>
          <p:spPr>
            <a:xfrm>
              <a:off x="0" y="-47625"/>
              <a:ext cx="1195573" cy="1175412"/>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1028700" y="952500"/>
            <a:ext cx="4789891" cy="719988"/>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INTRODUCTION</a:t>
            </a:r>
          </a:p>
        </p:txBody>
      </p:sp>
      <p:sp>
        <p:nvSpPr>
          <p:cNvPr id="16" name="TextBox 16"/>
          <p:cNvSpPr txBox="1"/>
          <p:nvPr/>
        </p:nvSpPr>
        <p:spPr>
          <a:xfrm>
            <a:off x="1028700" y="2244424"/>
            <a:ext cx="7661908" cy="5651227"/>
          </a:xfrm>
          <a:prstGeom prst="rect">
            <a:avLst/>
          </a:prstGeom>
        </p:spPr>
        <p:txBody>
          <a:bodyPr lIns="0" tIns="0" rIns="0" bIns="0" rtlCol="0" anchor="t">
            <a:spAutoFit/>
          </a:bodyPr>
          <a:lstStyle/>
          <a:p>
            <a:pPr marL="399391" lvl="1" indent="-199696" algn="just">
              <a:lnSpc>
                <a:spcPts val="2589"/>
              </a:lnSpc>
              <a:buFont typeface="Arial"/>
              <a:buChar char="•"/>
            </a:pPr>
            <a:r>
              <a:rPr lang="en-US" sz="1849" b="1" dirty="0">
                <a:latin typeface="Poppins Bold"/>
                <a:ea typeface="Poppins Bold"/>
                <a:cs typeface="Poppins Bold"/>
                <a:sym typeface="Poppins Bold"/>
              </a:rPr>
              <a:t>Purpose:</a:t>
            </a:r>
          </a:p>
          <a:p>
            <a:pPr marL="399391" lvl="1" indent="-199696" algn="just">
              <a:lnSpc>
                <a:spcPts val="2589"/>
              </a:lnSpc>
              <a:buFont typeface="Arial"/>
              <a:buChar char="•"/>
            </a:pPr>
            <a:r>
              <a:rPr lang="en-US" sz="1849" dirty="0">
                <a:latin typeface="Poppins"/>
                <a:ea typeface="Poppins"/>
                <a:cs typeface="Poppins"/>
                <a:sym typeface="Poppins"/>
              </a:rPr>
              <a:t> The aim of this presentation is to critically examine how the concepts of health, wellbeing, and sustainable development are interconnected and integrated within the health and social care sector. It seeks to highlight how these elements collectively influence the design, implementation, and delivery of healthcare services that promote long-term health outcomes and societal resilience.</a:t>
            </a:r>
          </a:p>
          <a:p>
            <a:pPr marL="399391" lvl="1" indent="-199696" algn="just">
              <a:lnSpc>
                <a:spcPts val="2589"/>
              </a:lnSpc>
              <a:buFont typeface="Arial"/>
              <a:buChar char="•"/>
            </a:pPr>
            <a:r>
              <a:rPr lang="en-US" sz="1849" b="1" dirty="0">
                <a:latin typeface="Poppins Bold"/>
                <a:ea typeface="Poppins Bold"/>
                <a:cs typeface="Poppins Bold"/>
                <a:sym typeface="Poppins Bold"/>
              </a:rPr>
              <a:t>Focus:</a:t>
            </a:r>
          </a:p>
          <a:p>
            <a:pPr marL="399391" lvl="1" indent="-199696" algn="just">
              <a:lnSpc>
                <a:spcPts val="2589"/>
              </a:lnSpc>
              <a:buFont typeface="Arial"/>
              <a:buChar char="•"/>
            </a:pPr>
            <a:r>
              <a:rPr lang="en-US" sz="1849" dirty="0">
                <a:latin typeface="Poppins"/>
                <a:ea typeface="Poppins"/>
                <a:cs typeface="Poppins"/>
                <a:sym typeface="Poppins"/>
              </a:rPr>
              <a:t> The discussion will focus on key theoretical perspectives, policy frameworks, and practical applications that shape modern healthcare systems. It will also explore how global strategies such as the World Health Organization’s Sustainable Development Goals (SDGs) have reshaped healthcare priorities to include holistic wellbeing, sustainability, and equity in access to services.</a:t>
            </a:r>
          </a:p>
          <a:p>
            <a:pPr algn="just">
              <a:lnSpc>
                <a:spcPts val="2589"/>
              </a:lnSpc>
              <a:spcBef>
                <a:spcPct val="0"/>
              </a:spcBef>
            </a:pPr>
            <a:endParaRPr lang="en-US" sz="1849" dirty="0">
              <a:solidFill>
                <a:srgbClr val="7A7065"/>
              </a:solidFill>
              <a:latin typeface="Poppins"/>
              <a:ea typeface="Poppins"/>
              <a:cs typeface="Poppins"/>
              <a:sym typeface="Poppin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a:grpSpLocks noChangeAspect="1"/>
          </p:cNvGrpSpPr>
          <p:nvPr/>
        </p:nvGrpSpPr>
        <p:grpSpPr>
          <a:xfrm>
            <a:off x="9342743" y="1028700"/>
            <a:ext cx="8266822" cy="8234530"/>
            <a:chOff x="0" y="0"/>
            <a:chExt cx="6502400" cy="6477000"/>
          </a:xfrm>
        </p:grpSpPr>
        <p:sp>
          <p:nvSpPr>
            <p:cNvPr id="4" name="Freeform 4"/>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32961" r="-32961"/>
              </a:stretch>
            </a:blipFill>
          </p:spPr>
        </p:sp>
        <p:sp>
          <p:nvSpPr>
            <p:cNvPr id="5" name="Freeform 5"/>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00BF63"/>
            </a:solidFill>
          </p:spPr>
        </p:sp>
      </p:grpSp>
      <p:grpSp>
        <p:nvGrpSpPr>
          <p:cNvPr id="6" name="Group 6"/>
          <p:cNvGrpSpPr/>
          <p:nvPr/>
        </p:nvGrpSpPr>
        <p:grpSpPr>
          <a:xfrm>
            <a:off x="9626717" y="1306902"/>
            <a:ext cx="1751378" cy="175137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8" name="TextBox 8"/>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5118006" y="7506922"/>
            <a:ext cx="1751378" cy="175137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1509401">
            <a:off x="5760154" y="9144379"/>
            <a:ext cx="4539441" cy="4282066"/>
            <a:chOff x="0" y="0"/>
            <a:chExt cx="1195573" cy="1127787"/>
          </a:xfrm>
        </p:grpSpPr>
        <p:sp>
          <p:nvSpPr>
            <p:cNvPr id="13" name="Freeform 13"/>
            <p:cNvSpPr/>
            <p:nvPr/>
          </p:nvSpPr>
          <p:spPr>
            <a:xfrm>
              <a:off x="0" y="0"/>
              <a:ext cx="1195573" cy="1127787"/>
            </a:xfrm>
            <a:custGeom>
              <a:avLst/>
              <a:gdLst/>
              <a:ahLst/>
              <a:cxnLst/>
              <a:rect l="l" t="t" r="r" b="b"/>
              <a:pathLst>
                <a:path w="1195573" h="1127787">
                  <a:moveTo>
                    <a:pt x="86979" y="0"/>
                  </a:moveTo>
                  <a:lnTo>
                    <a:pt x="1108594" y="0"/>
                  </a:lnTo>
                  <a:cubicBezTo>
                    <a:pt x="1156631" y="0"/>
                    <a:pt x="1195573" y="38942"/>
                    <a:pt x="1195573" y="86979"/>
                  </a:cubicBezTo>
                  <a:lnTo>
                    <a:pt x="1195573" y="1040807"/>
                  </a:lnTo>
                  <a:cubicBezTo>
                    <a:pt x="1195573" y="1088845"/>
                    <a:pt x="1156631" y="1127787"/>
                    <a:pt x="1108594" y="1127787"/>
                  </a:cubicBezTo>
                  <a:lnTo>
                    <a:pt x="86979" y="1127787"/>
                  </a:lnTo>
                  <a:cubicBezTo>
                    <a:pt x="63911" y="1127787"/>
                    <a:pt x="41787" y="1118623"/>
                    <a:pt x="25476" y="1102311"/>
                  </a:cubicBezTo>
                  <a:cubicBezTo>
                    <a:pt x="9164" y="1085999"/>
                    <a:pt x="0" y="1063876"/>
                    <a:pt x="0" y="1040807"/>
                  </a:cubicBezTo>
                  <a:lnTo>
                    <a:pt x="0" y="86979"/>
                  </a:lnTo>
                  <a:cubicBezTo>
                    <a:pt x="0" y="63911"/>
                    <a:pt x="9164" y="41787"/>
                    <a:pt x="25476" y="25476"/>
                  </a:cubicBezTo>
                  <a:cubicBezTo>
                    <a:pt x="41787" y="9164"/>
                    <a:pt x="63911" y="0"/>
                    <a:pt x="86979" y="0"/>
                  </a:cubicBezTo>
                  <a:close/>
                </a:path>
              </a:pathLst>
            </a:custGeom>
            <a:solidFill>
              <a:srgbClr val="00BF63"/>
            </a:solidFill>
          </p:spPr>
        </p:sp>
        <p:sp>
          <p:nvSpPr>
            <p:cNvPr id="14" name="TextBox 14"/>
            <p:cNvSpPr txBox="1"/>
            <p:nvPr/>
          </p:nvSpPr>
          <p:spPr>
            <a:xfrm>
              <a:off x="0" y="-47625"/>
              <a:ext cx="1195573" cy="1175412"/>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1028700" y="952500"/>
            <a:ext cx="5673396" cy="719988"/>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DEFINING HEALTH</a:t>
            </a:r>
          </a:p>
        </p:txBody>
      </p:sp>
      <p:sp>
        <p:nvSpPr>
          <p:cNvPr id="16" name="TextBox 16"/>
          <p:cNvSpPr txBox="1"/>
          <p:nvPr/>
        </p:nvSpPr>
        <p:spPr>
          <a:xfrm>
            <a:off x="1028700" y="2244424"/>
            <a:ext cx="7661908" cy="4317529"/>
          </a:xfrm>
          <a:prstGeom prst="rect">
            <a:avLst/>
          </a:prstGeom>
        </p:spPr>
        <p:txBody>
          <a:bodyPr lIns="0" tIns="0" rIns="0" bIns="0" rtlCol="0" anchor="t">
            <a:spAutoFit/>
          </a:bodyPr>
          <a:lstStyle/>
          <a:p>
            <a:pPr algn="just">
              <a:lnSpc>
                <a:spcPts val="2589"/>
              </a:lnSpc>
            </a:pPr>
            <a:r>
              <a:rPr lang="en-US" sz="1849" b="1" dirty="0">
                <a:latin typeface="Poppins Bold"/>
                <a:ea typeface="Poppins Bold"/>
                <a:cs typeface="Poppins Bold"/>
                <a:sym typeface="Poppins Bold"/>
              </a:rPr>
              <a:t>Understanding Health:</a:t>
            </a:r>
          </a:p>
          <a:p>
            <a:pPr algn="just">
              <a:lnSpc>
                <a:spcPts val="2589"/>
              </a:lnSpc>
            </a:pPr>
            <a:endParaRPr lang="en-US" sz="1849" b="1" dirty="0">
              <a:latin typeface="Poppins Bold"/>
              <a:ea typeface="Poppins Bold"/>
              <a:cs typeface="Poppins Bold"/>
              <a:sym typeface="Poppins Bold"/>
            </a:endParaRPr>
          </a:p>
          <a:p>
            <a:pPr marL="399391" lvl="1" indent="-199696" algn="just">
              <a:lnSpc>
                <a:spcPts val="2589"/>
              </a:lnSpc>
              <a:buFont typeface="Arial"/>
              <a:buChar char="•"/>
            </a:pPr>
            <a:r>
              <a:rPr lang="en-US" sz="1849" dirty="0">
                <a:latin typeface="Poppins"/>
                <a:ea typeface="Poppins"/>
                <a:cs typeface="Poppins"/>
                <a:sym typeface="Poppins"/>
              </a:rPr>
              <a:t>WHO definition: “A state of complete physical, mental, and social well-being, not merely the absence of disease.” (Gautam et al., 2024).</a:t>
            </a:r>
          </a:p>
          <a:p>
            <a:pPr algn="just">
              <a:lnSpc>
                <a:spcPts val="2589"/>
              </a:lnSpc>
            </a:pPr>
            <a:endParaRPr lang="en-US" sz="1849" dirty="0">
              <a:latin typeface="Poppins"/>
              <a:ea typeface="Poppins"/>
              <a:cs typeface="Poppins"/>
              <a:sym typeface="Poppins"/>
            </a:endParaRPr>
          </a:p>
          <a:p>
            <a:pPr algn="just">
              <a:lnSpc>
                <a:spcPts val="2589"/>
              </a:lnSpc>
            </a:pPr>
            <a:endParaRPr lang="en-US" sz="1849" dirty="0">
              <a:latin typeface="Poppins"/>
              <a:ea typeface="Poppins"/>
              <a:cs typeface="Poppins"/>
              <a:sym typeface="Poppins"/>
            </a:endParaRPr>
          </a:p>
          <a:p>
            <a:pPr algn="just">
              <a:lnSpc>
                <a:spcPts val="2589"/>
              </a:lnSpc>
            </a:pPr>
            <a:r>
              <a:rPr lang="en-US" sz="1849" b="1" dirty="0">
                <a:latin typeface="Poppins Bold"/>
                <a:ea typeface="Poppins Bold"/>
                <a:cs typeface="Poppins Bold"/>
                <a:sym typeface="Poppins Bold"/>
              </a:rPr>
              <a:t>Components:</a:t>
            </a:r>
          </a:p>
          <a:p>
            <a:pPr marL="399391" lvl="1" indent="-199696" algn="just">
              <a:lnSpc>
                <a:spcPts val="2589"/>
              </a:lnSpc>
              <a:buFont typeface="Arial"/>
              <a:buChar char="•"/>
            </a:pPr>
            <a:r>
              <a:rPr lang="en-US" sz="1849" b="1" dirty="0">
                <a:latin typeface="Poppins Bold"/>
                <a:ea typeface="Poppins Bold"/>
                <a:cs typeface="Poppins Bold"/>
                <a:sym typeface="Poppins Bold"/>
              </a:rPr>
              <a:t>Physical health: </a:t>
            </a:r>
            <a:r>
              <a:rPr lang="en-US" sz="1849" dirty="0">
                <a:latin typeface="Poppins"/>
                <a:ea typeface="Poppins"/>
                <a:cs typeface="Poppins"/>
                <a:sym typeface="Poppins"/>
              </a:rPr>
              <a:t>Proper body functioning, nutrition, fitness.</a:t>
            </a:r>
          </a:p>
          <a:p>
            <a:pPr marL="399391" lvl="1" indent="-199696" algn="just">
              <a:lnSpc>
                <a:spcPts val="2589"/>
              </a:lnSpc>
              <a:buFont typeface="Arial"/>
              <a:buChar char="•"/>
            </a:pPr>
            <a:r>
              <a:rPr lang="en-US" sz="1849" b="1" dirty="0">
                <a:latin typeface="Poppins Bold"/>
                <a:ea typeface="Poppins Bold"/>
                <a:cs typeface="Poppins Bold"/>
                <a:sym typeface="Poppins Bold"/>
              </a:rPr>
              <a:t>Mental health:</a:t>
            </a:r>
            <a:r>
              <a:rPr lang="en-US" sz="1849" dirty="0">
                <a:latin typeface="Poppins"/>
                <a:ea typeface="Poppins"/>
                <a:cs typeface="Poppins"/>
                <a:sym typeface="Poppins"/>
              </a:rPr>
              <a:t> Emotional balance, cognitive well-being.</a:t>
            </a:r>
          </a:p>
          <a:p>
            <a:pPr marL="399391" lvl="1" indent="-199696" algn="just">
              <a:lnSpc>
                <a:spcPts val="2589"/>
              </a:lnSpc>
              <a:buFont typeface="Arial"/>
              <a:buChar char="•"/>
            </a:pPr>
            <a:r>
              <a:rPr lang="en-US" sz="1849" b="1" dirty="0">
                <a:latin typeface="Poppins Bold"/>
                <a:ea typeface="Poppins Bold"/>
                <a:cs typeface="Poppins Bold"/>
                <a:sym typeface="Poppins Bold"/>
              </a:rPr>
              <a:t>Social health:</a:t>
            </a:r>
            <a:r>
              <a:rPr lang="en-US" sz="1849" dirty="0">
                <a:latin typeface="Poppins"/>
                <a:ea typeface="Poppins"/>
                <a:cs typeface="Poppins"/>
                <a:sym typeface="Poppins"/>
              </a:rPr>
              <a:t> Relationships, social participation, community belonging.</a:t>
            </a:r>
          </a:p>
          <a:p>
            <a:pPr algn="just">
              <a:lnSpc>
                <a:spcPts val="2589"/>
              </a:lnSpc>
              <a:spcBef>
                <a:spcPct val="0"/>
              </a:spcBef>
            </a:pPr>
            <a:endParaRPr lang="en-US" sz="1849" dirty="0">
              <a:solidFill>
                <a:srgbClr val="7A7065"/>
              </a:solidFill>
              <a:latin typeface="Poppins"/>
              <a:ea typeface="Poppins"/>
              <a:cs typeface="Poppins"/>
              <a:sym typeface="Poppin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a:grpSpLocks noChangeAspect="1"/>
          </p:cNvGrpSpPr>
          <p:nvPr/>
        </p:nvGrpSpPr>
        <p:grpSpPr>
          <a:xfrm>
            <a:off x="9342743" y="1028700"/>
            <a:ext cx="8266822" cy="8234530"/>
            <a:chOff x="0" y="0"/>
            <a:chExt cx="6502400" cy="6477000"/>
          </a:xfrm>
        </p:grpSpPr>
        <p:sp>
          <p:nvSpPr>
            <p:cNvPr id="4" name="Freeform 4"/>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44813" r="-44813"/>
              </a:stretch>
            </a:blipFill>
          </p:spPr>
        </p:sp>
        <p:sp>
          <p:nvSpPr>
            <p:cNvPr id="5" name="Freeform 5"/>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00BF63"/>
            </a:solidFill>
          </p:spPr>
        </p:sp>
      </p:grpSp>
      <p:grpSp>
        <p:nvGrpSpPr>
          <p:cNvPr id="6" name="Group 6"/>
          <p:cNvGrpSpPr/>
          <p:nvPr/>
        </p:nvGrpSpPr>
        <p:grpSpPr>
          <a:xfrm>
            <a:off x="9626717" y="1306902"/>
            <a:ext cx="1751378" cy="175137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8" name="TextBox 8"/>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5118006" y="7506922"/>
            <a:ext cx="1751378" cy="175137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1509401">
            <a:off x="5760154" y="9144379"/>
            <a:ext cx="4539441" cy="4282066"/>
            <a:chOff x="0" y="0"/>
            <a:chExt cx="1195573" cy="1127787"/>
          </a:xfrm>
        </p:grpSpPr>
        <p:sp>
          <p:nvSpPr>
            <p:cNvPr id="13" name="Freeform 13"/>
            <p:cNvSpPr/>
            <p:nvPr/>
          </p:nvSpPr>
          <p:spPr>
            <a:xfrm>
              <a:off x="0" y="0"/>
              <a:ext cx="1195573" cy="1127787"/>
            </a:xfrm>
            <a:custGeom>
              <a:avLst/>
              <a:gdLst/>
              <a:ahLst/>
              <a:cxnLst/>
              <a:rect l="l" t="t" r="r" b="b"/>
              <a:pathLst>
                <a:path w="1195573" h="1127787">
                  <a:moveTo>
                    <a:pt x="86979" y="0"/>
                  </a:moveTo>
                  <a:lnTo>
                    <a:pt x="1108594" y="0"/>
                  </a:lnTo>
                  <a:cubicBezTo>
                    <a:pt x="1156631" y="0"/>
                    <a:pt x="1195573" y="38942"/>
                    <a:pt x="1195573" y="86979"/>
                  </a:cubicBezTo>
                  <a:lnTo>
                    <a:pt x="1195573" y="1040807"/>
                  </a:lnTo>
                  <a:cubicBezTo>
                    <a:pt x="1195573" y="1088845"/>
                    <a:pt x="1156631" y="1127787"/>
                    <a:pt x="1108594" y="1127787"/>
                  </a:cubicBezTo>
                  <a:lnTo>
                    <a:pt x="86979" y="1127787"/>
                  </a:lnTo>
                  <a:cubicBezTo>
                    <a:pt x="63911" y="1127787"/>
                    <a:pt x="41787" y="1118623"/>
                    <a:pt x="25476" y="1102311"/>
                  </a:cubicBezTo>
                  <a:cubicBezTo>
                    <a:pt x="9164" y="1085999"/>
                    <a:pt x="0" y="1063876"/>
                    <a:pt x="0" y="1040807"/>
                  </a:cubicBezTo>
                  <a:lnTo>
                    <a:pt x="0" y="86979"/>
                  </a:lnTo>
                  <a:cubicBezTo>
                    <a:pt x="0" y="63911"/>
                    <a:pt x="9164" y="41787"/>
                    <a:pt x="25476" y="25476"/>
                  </a:cubicBezTo>
                  <a:cubicBezTo>
                    <a:pt x="41787" y="9164"/>
                    <a:pt x="63911" y="0"/>
                    <a:pt x="86979" y="0"/>
                  </a:cubicBezTo>
                  <a:close/>
                </a:path>
              </a:pathLst>
            </a:custGeom>
            <a:solidFill>
              <a:srgbClr val="00BF63"/>
            </a:solidFill>
          </p:spPr>
        </p:sp>
        <p:sp>
          <p:nvSpPr>
            <p:cNvPr id="14" name="TextBox 14"/>
            <p:cNvSpPr txBox="1"/>
            <p:nvPr/>
          </p:nvSpPr>
          <p:spPr>
            <a:xfrm>
              <a:off x="0" y="-47625"/>
              <a:ext cx="1195573" cy="1175412"/>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1028700" y="952500"/>
            <a:ext cx="5673396"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DEFINING WELLBEING</a:t>
            </a:r>
          </a:p>
        </p:txBody>
      </p:sp>
      <p:sp>
        <p:nvSpPr>
          <p:cNvPr id="16" name="TextBox 16"/>
          <p:cNvSpPr txBox="1"/>
          <p:nvPr/>
        </p:nvSpPr>
        <p:spPr>
          <a:xfrm>
            <a:off x="1028700" y="3010655"/>
            <a:ext cx="7661908" cy="3317255"/>
          </a:xfrm>
          <a:prstGeom prst="rect">
            <a:avLst/>
          </a:prstGeom>
        </p:spPr>
        <p:txBody>
          <a:bodyPr lIns="0" tIns="0" rIns="0" bIns="0" rtlCol="0" anchor="t">
            <a:spAutoFit/>
          </a:bodyPr>
          <a:lstStyle/>
          <a:p>
            <a:pPr algn="just">
              <a:lnSpc>
                <a:spcPts val="2589"/>
              </a:lnSpc>
            </a:pPr>
            <a:r>
              <a:rPr lang="en-US" sz="1849" b="1" dirty="0">
                <a:latin typeface="Poppins Bold"/>
                <a:ea typeface="Poppins Bold"/>
                <a:cs typeface="Poppins Bold"/>
                <a:sym typeface="Poppins Bold"/>
              </a:rPr>
              <a:t>The Concept of Wellbeing:</a:t>
            </a:r>
          </a:p>
          <a:p>
            <a:pPr marL="399391" lvl="1" indent="-199696" algn="just">
              <a:lnSpc>
                <a:spcPts val="2589"/>
              </a:lnSpc>
              <a:buFont typeface="Arial"/>
              <a:buChar char="•"/>
            </a:pPr>
            <a:r>
              <a:rPr lang="en-US" sz="1849" dirty="0">
                <a:latin typeface="Poppins"/>
                <a:ea typeface="Poppins"/>
                <a:cs typeface="Poppins"/>
                <a:sym typeface="Poppins"/>
              </a:rPr>
              <a:t>Holistic state encompassing physical, emotional, psychological, and social factors (</a:t>
            </a:r>
            <a:r>
              <a:rPr lang="en-US" sz="1849" dirty="0" err="1">
                <a:latin typeface="Poppins"/>
                <a:ea typeface="Poppins"/>
                <a:cs typeface="Poppins"/>
                <a:sym typeface="Poppins"/>
              </a:rPr>
              <a:t>Physiopedia</a:t>
            </a:r>
            <a:r>
              <a:rPr lang="en-US" sz="1849" dirty="0">
                <a:latin typeface="Poppins"/>
                <a:ea typeface="Poppins"/>
                <a:cs typeface="Poppins"/>
                <a:sym typeface="Poppins"/>
              </a:rPr>
              <a:t>, 2025).</a:t>
            </a:r>
          </a:p>
          <a:p>
            <a:pPr marL="399391" lvl="1" indent="-199696" algn="just">
              <a:lnSpc>
                <a:spcPts val="2589"/>
              </a:lnSpc>
              <a:buFont typeface="Arial"/>
              <a:buChar char="•"/>
            </a:pPr>
            <a:r>
              <a:rPr lang="en-US" sz="1849" b="1" dirty="0">
                <a:latin typeface="Poppins Bold"/>
                <a:ea typeface="Poppins Bold"/>
                <a:cs typeface="Poppins Bold"/>
                <a:sym typeface="Poppins Bold"/>
              </a:rPr>
              <a:t>Influenced by:</a:t>
            </a:r>
          </a:p>
          <a:p>
            <a:pPr marL="798783" lvl="2" indent="-266261" algn="just">
              <a:lnSpc>
                <a:spcPts val="2589"/>
              </a:lnSpc>
              <a:buFont typeface="Arial"/>
              <a:buChar char="⚬"/>
            </a:pPr>
            <a:r>
              <a:rPr lang="en-US" sz="1849" dirty="0">
                <a:latin typeface="Poppins"/>
                <a:ea typeface="Poppins"/>
                <a:cs typeface="Poppins"/>
                <a:sym typeface="Poppins"/>
              </a:rPr>
              <a:t>Lifestyle and personal choices.</a:t>
            </a:r>
          </a:p>
          <a:p>
            <a:pPr marL="798783" lvl="2" indent="-266261" algn="just">
              <a:lnSpc>
                <a:spcPts val="2589"/>
              </a:lnSpc>
              <a:buFont typeface="Arial"/>
              <a:buChar char="⚬"/>
            </a:pPr>
            <a:r>
              <a:rPr lang="en-US" sz="1849" dirty="0">
                <a:latin typeface="Poppins"/>
                <a:ea typeface="Poppins"/>
                <a:cs typeface="Poppins"/>
                <a:sym typeface="Poppins"/>
              </a:rPr>
              <a:t>Social support systems.</a:t>
            </a:r>
          </a:p>
          <a:p>
            <a:pPr marL="798783" lvl="2" indent="-266261" algn="just">
              <a:lnSpc>
                <a:spcPts val="2589"/>
              </a:lnSpc>
              <a:buFont typeface="Arial"/>
              <a:buChar char="⚬"/>
            </a:pPr>
            <a:r>
              <a:rPr lang="en-US" sz="1849" dirty="0">
                <a:latin typeface="Poppins"/>
                <a:ea typeface="Poppins"/>
                <a:cs typeface="Poppins"/>
                <a:sym typeface="Poppins"/>
              </a:rPr>
              <a:t>Economic and environmental factors.</a:t>
            </a:r>
          </a:p>
          <a:p>
            <a:pPr marL="399391" lvl="1" indent="-199696" algn="just">
              <a:lnSpc>
                <a:spcPts val="2589"/>
              </a:lnSpc>
              <a:buFont typeface="Arial"/>
              <a:buChar char="•"/>
            </a:pPr>
            <a:r>
              <a:rPr lang="en-US" sz="1849" dirty="0">
                <a:latin typeface="Poppins"/>
                <a:ea typeface="Poppins"/>
                <a:cs typeface="Poppins"/>
                <a:sym typeface="Poppins"/>
              </a:rPr>
              <a:t>Connection between health and wellbeing: both reinforce quality of life and life satisfaction.</a:t>
            </a:r>
          </a:p>
          <a:p>
            <a:pPr algn="just">
              <a:lnSpc>
                <a:spcPts val="2589"/>
              </a:lnSpc>
              <a:spcBef>
                <a:spcPct val="0"/>
              </a:spcBef>
            </a:pPr>
            <a:endParaRPr lang="en-US" sz="1849" dirty="0">
              <a:solidFill>
                <a:srgbClr val="7A7065"/>
              </a:solidFill>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a:grpSpLocks noChangeAspect="1"/>
          </p:cNvGrpSpPr>
          <p:nvPr/>
        </p:nvGrpSpPr>
        <p:grpSpPr>
          <a:xfrm>
            <a:off x="9342743" y="1028700"/>
            <a:ext cx="8266822" cy="8234530"/>
            <a:chOff x="0" y="0"/>
            <a:chExt cx="6502400" cy="6477000"/>
          </a:xfrm>
        </p:grpSpPr>
        <p:sp>
          <p:nvSpPr>
            <p:cNvPr id="4" name="Freeform 4"/>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11559" r="-11559"/>
              </a:stretch>
            </a:blipFill>
          </p:spPr>
        </p:sp>
        <p:sp>
          <p:nvSpPr>
            <p:cNvPr id="5" name="Freeform 5"/>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00BF63"/>
            </a:solidFill>
          </p:spPr>
        </p:sp>
      </p:grpSp>
      <p:grpSp>
        <p:nvGrpSpPr>
          <p:cNvPr id="6" name="Group 6"/>
          <p:cNvGrpSpPr/>
          <p:nvPr/>
        </p:nvGrpSpPr>
        <p:grpSpPr>
          <a:xfrm>
            <a:off x="9626717" y="1306902"/>
            <a:ext cx="1751378" cy="1751378"/>
            <a:chOff x="0" y="0"/>
            <a:chExt cx="812800" cy="812800"/>
          </a:xfrm>
        </p:grpSpPr>
        <p:sp>
          <p:nvSpPr>
            <p:cNvPr id="7" name="Freeform 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8" name="TextBox 8"/>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9" name="Group 9"/>
          <p:cNvGrpSpPr/>
          <p:nvPr/>
        </p:nvGrpSpPr>
        <p:grpSpPr>
          <a:xfrm>
            <a:off x="15118006" y="7506922"/>
            <a:ext cx="1751378" cy="1751378"/>
            <a:chOff x="0" y="0"/>
            <a:chExt cx="812800" cy="812800"/>
          </a:xfrm>
        </p:grpSpPr>
        <p:sp>
          <p:nvSpPr>
            <p:cNvPr id="10" name="Freeform 1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11" name="TextBox 11"/>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rot="1509401">
            <a:off x="5760154" y="9144379"/>
            <a:ext cx="4539441" cy="4282066"/>
            <a:chOff x="0" y="0"/>
            <a:chExt cx="1195573" cy="1127787"/>
          </a:xfrm>
        </p:grpSpPr>
        <p:sp>
          <p:nvSpPr>
            <p:cNvPr id="13" name="Freeform 13"/>
            <p:cNvSpPr/>
            <p:nvPr/>
          </p:nvSpPr>
          <p:spPr>
            <a:xfrm>
              <a:off x="0" y="0"/>
              <a:ext cx="1195573" cy="1127787"/>
            </a:xfrm>
            <a:custGeom>
              <a:avLst/>
              <a:gdLst/>
              <a:ahLst/>
              <a:cxnLst/>
              <a:rect l="l" t="t" r="r" b="b"/>
              <a:pathLst>
                <a:path w="1195573" h="1127787">
                  <a:moveTo>
                    <a:pt x="86979" y="0"/>
                  </a:moveTo>
                  <a:lnTo>
                    <a:pt x="1108594" y="0"/>
                  </a:lnTo>
                  <a:cubicBezTo>
                    <a:pt x="1156631" y="0"/>
                    <a:pt x="1195573" y="38942"/>
                    <a:pt x="1195573" y="86979"/>
                  </a:cubicBezTo>
                  <a:lnTo>
                    <a:pt x="1195573" y="1040807"/>
                  </a:lnTo>
                  <a:cubicBezTo>
                    <a:pt x="1195573" y="1088845"/>
                    <a:pt x="1156631" y="1127787"/>
                    <a:pt x="1108594" y="1127787"/>
                  </a:cubicBezTo>
                  <a:lnTo>
                    <a:pt x="86979" y="1127787"/>
                  </a:lnTo>
                  <a:cubicBezTo>
                    <a:pt x="63911" y="1127787"/>
                    <a:pt x="41787" y="1118623"/>
                    <a:pt x="25476" y="1102311"/>
                  </a:cubicBezTo>
                  <a:cubicBezTo>
                    <a:pt x="9164" y="1085999"/>
                    <a:pt x="0" y="1063876"/>
                    <a:pt x="0" y="1040807"/>
                  </a:cubicBezTo>
                  <a:lnTo>
                    <a:pt x="0" y="86979"/>
                  </a:lnTo>
                  <a:cubicBezTo>
                    <a:pt x="0" y="63911"/>
                    <a:pt x="9164" y="41787"/>
                    <a:pt x="25476" y="25476"/>
                  </a:cubicBezTo>
                  <a:cubicBezTo>
                    <a:pt x="41787" y="9164"/>
                    <a:pt x="63911" y="0"/>
                    <a:pt x="86979" y="0"/>
                  </a:cubicBezTo>
                  <a:close/>
                </a:path>
              </a:pathLst>
            </a:custGeom>
            <a:solidFill>
              <a:srgbClr val="00BF63"/>
            </a:solidFill>
          </p:spPr>
        </p:sp>
        <p:sp>
          <p:nvSpPr>
            <p:cNvPr id="14" name="TextBox 14"/>
            <p:cNvSpPr txBox="1"/>
            <p:nvPr/>
          </p:nvSpPr>
          <p:spPr>
            <a:xfrm>
              <a:off x="0" y="-47625"/>
              <a:ext cx="1195573" cy="1175412"/>
            </a:xfrm>
            <a:prstGeom prst="rect">
              <a:avLst/>
            </a:prstGeom>
          </p:spPr>
          <p:txBody>
            <a:bodyPr lIns="50800" tIns="50800" rIns="50800" bIns="50800" rtlCol="0" anchor="ctr"/>
            <a:lstStyle/>
            <a:p>
              <a:pPr algn="ctr">
                <a:lnSpc>
                  <a:spcPts val="2659"/>
                </a:lnSpc>
              </a:pPr>
              <a:endParaRPr/>
            </a:p>
          </p:txBody>
        </p:sp>
      </p:grpSp>
      <p:sp>
        <p:nvSpPr>
          <p:cNvPr id="15" name="TextBox 15"/>
          <p:cNvSpPr txBox="1"/>
          <p:nvPr/>
        </p:nvSpPr>
        <p:spPr>
          <a:xfrm>
            <a:off x="1028700" y="952500"/>
            <a:ext cx="5673396"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SUSTAINABLE DEVELOPMENT</a:t>
            </a:r>
          </a:p>
        </p:txBody>
      </p:sp>
      <p:sp>
        <p:nvSpPr>
          <p:cNvPr id="16" name="TextBox 16"/>
          <p:cNvSpPr txBox="1"/>
          <p:nvPr/>
        </p:nvSpPr>
        <p:spPr>
          <a:xfrm>
            <a:off x="1028700" y="3001130"/>
            <a:ext cx="7661908" cy="3779523"/>
          </a:xfrm>
          <a:prstGeom prst="rect">
            <a:avLst/>
          </a:prstGeom>
        </p:spPr>
        <p:txBody>
          <a:bodyPr lIns="0" tIns="0" rIns="0" bIns="0" rtlCol="0" anchor="t">
            <a:spAutoFit/>
          </a:bodyPr>
          <a:lstStyle/>
          <a:p>
            <a:pPr algn="just">
              <a:lnSpc>
                <a:spcPts val="2729"/>
              </a:lnSpc>
            </a:pPr>
            <a:r>
              <a:rPr lang="en-US" sz="1949" b="1" dirty="0">
                <a:latin typeface="Poppins Bold"/>
                <a:ea typeface="Poppins Bold"/>
                <a:cs typeface="Poppins Bold"/>
                <a:sym typeface="Poppins Bold"/>
              </a:rPr>
              <a:t>Sustainable Development and Health</a:t>
            </a:r>
          </a:p>
          <a:p>
            <a:pPr algn="just">
              <a:lnSpc>
                <a:spcPts val="2729"/>
              </a:lnSpc>
            </a:pPr>
            <a:endParaRPr lang="en-US" sz="1949" b="1" dirty="0">
              <a:latin typeface="Poppins Bold"/>
              <a:ea typeface="Poppins Bold"/>
              <a:cs typeface="Poppins Bold"/>
              <a:sym typeface="Poppins Bold"/>
            </a:endParaRPr>
          </a:p>
          <a:p>
            <a:pPr marL="420981" lvl="1" indent="-210490" algn="just">
              <a:lnSpc>
                <a:spcPts val="2729"/>
              </a:lnSpc>
              <a:buFont typeface="Arial"/>
              <a:buChar char="•"/>
            </a:pPr>
            <a:r>
              <a:rPr lang="en-US" sz="1949" b="1" dirty="0">
                <a:latin typeface="Poppins Bold"/>
                <a:ea typeface="Poppins Bold"/>
                <a:cs typeface="Poppins Bold"/>
                <a:sym typeface="Poppins Bold"/>
              </a:rPr>
              <a:t>Definition:</a:t>
            </a:r>
            <a:r>
              <a:rPr lang="en-US" sz="1949" dirty="0">
                <a:latin typeface="Poppins"/>
                <a:ea typeface="Poppins"/>
                <a:cs typeface="Poppins"/>
                <a:sym typeface="Poppins"/>
              </a:rPr>
              <a:t> Meeting present needs without compromising future generations’ ability to meet theirs (HEC PARIS, 2020).</a:t>
            </a:r>
          </a:p>
          <a:p>
            <a:pPr marL="420981" lvl="1" indent="-210490" algn="just">
              <a:lnSpc>
                <a:spcPts val="2729"/>
              </a:lnSpc>
              <a:buFont typeface="Arial"/>
              <a:buChar char="•"/>
            </a:pPr>
            <a:r>
              <a:rPr lang="en-US" sz="1949" b="1" dirty="0">
                <a:latin typeface="Poppins Bold"/>
                <a:ea typeface="Poppins Bold"/>
                <a:cs typeface="Poppins Bold"/>
                <a:sym typeface="Poppins Bold"/>
              </a:rPr>
              <a:t>Relevance in health:</a:t>
            </a:r>
            <a:r>
              <a:rPr lang="en-US" sz="1949" dirty="0">
                <a:latin typeface="Poppins"/>
                <a:ea typeface="Poppins"/>
                <a:cs typeface="Poppins"/>
                <a:sym typeface="Poppins"/>
              </a:rPr>
              <a:t> Ensures long-term resource availability, healthy environments, and equitable access.</a:t>
            </a:r>
          </a:p>
          <a:p>
            <a:pPr marL="420981" lvl="1" indent="-210490" algn="just">
              <a:lnSpc>
                <a:spcPts val="2729"/>
              </a:lnSpc>
              <a:buFont typeface="Arial"/>
              <a:buChar char="•"/>
            </a:pPr>
            <a:r>
              <a:rPr lang="en-US" sz="1949" dirty="0">
                <a:latin typeface="Poppins"/>
                <a:ea typeface="Poppins"/>
                <a:cs typeface="Poppins"/>
                <a:sym typeface="Poppins"/>
              </a:rPr>
              <a:t>Linked to UN Sustainable Development Goals (SDGs) — particularly SDG 3:</a:t>
            </a:r>
            <a:r>
              <a:rPr lang="en-US" sz="1949" b="1" dirty="0">
                <a:latin typeface="Poppins Bold"/>
                <a:ea typeface="Poppins Bold"/>
                <a:cs typeface="Poppins Bold"/>
                <a:sym typeface="Poppins Bold"/>
              </a:rPr>
              <a:t> Good Health and Wellbeing.</a:t>
            </a:r>
          </a:p>
          <a:p>
            <a:pPr marL="420981" lvl="1" indent="-210490" algn="just">
              <a:lnSpc>
                <a:spcPts val="2729"/>
              </a:lnSpc>
              <a:buFont typeface="Arial"/>
              <a:buChar char="•"/>
            </a:pPr>
            <a:r>
              <a:rPr lang="en-US" sz="1949" b="1" dirty="0">
                <a:latin typeface="Poppins Bold"/>
                <a:ea typeface="Poppins Bold"/>
                <a:cs typeface="Poppins Bold"/>
                <a:sym typeface="Poppins Bold"/>
              </a:rPr>
              <a:t>Example:</a:t>
            </a:r>
            <a:r>
              <a:rPr lang="en-US" sz="1949" dirty="0">
                <a:latin typeface="Poppins"/>
                <a:ea typeface="Poppins"/>
                <a:cs typeface="Poppins"/>
                <a:sym typeface="Poppins"/>
              </a:rPr>
              <a:t> Promoting green hospitals, waste reduction, and climate-resilient healthcare systems.</a:t>
            </a:r>
          </a:p>
          <a:p>
            <a:pPr algn="just">
              <a:lnSpc>
                <a:spcPts val="2729"/>
              </a:lnSpc>
              <a:spcBef>
                <a:spcPct val="0"/>
              </a:spcBef>
            </a:pPr>
            <a:endParaRPr lang="en-US" sz="1949" dirty="0">
              <a:solidFill>
                <a:srgbClr val="7A7065"/>
              </a:solidFill>
              <a:latin typeface="Poppins"/>
              <a:ea typeface="Poppins"/>
              <a:cs typeface="Poppins"/>
              <a:sym typeface="Poppi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rot="-7767475">
            <a:off x="-1676165" y="-1889459"/>
            <a:ext cx="8708721" cy="8708721"/>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389922" y="766556"/>
            <a:ext cx="6130498" cy="2734070"/>
          </a:xfrm>
          <a:prstGeom prst="rect">
            <a:avLst/>
          </a:prstGeom>
        </p:spPr>
        <p:txBody>
          <a:bodyPr lIns="0" tIns="0" rIns="0" bIns="0" rtlCol="0" anchor="t">
            <a:spAutoFit/>
          </a:bodyPr>
          <a:lstStyle/>
          <a:p>
            <a:pPr algn="l">
              <a:lnSpc>
                <a:spcPts val="7328"/>
              </a:lnSpc>
              <a:spcBef>
                <a:spcPct val="0"/>
              </a:spcBef>
            </a:pPr>
            <a:r>
              <a:rPr lang="en-US" sz="5234">
                <a:solidFill>
                  <a:srgbClr val="FFFFFF"/>
                </a:solidFill>
                <a:latin typeface="League Spartan"/>
                <a:ea typeface="League Spartan"/>
                <a:cs typeface="League Spartan"/>
                <a:sym typeface="League Spartan"/>
              </a:rPr>
              <a:t>INTEGRATION OF HEALTH AND WELLBEING</a:t>
            </a:r>
          </a:p>
        </p:txBody>
      </p:sp>
      <p:sp>
        <p:nvSpPr>
          <p:cNvPr id="7" name="TextBox 7"/>
          <p:cNvSpPr txBox="1"/>
          <p:nvPr/>
        </p:nvSpPr>
        <p:spPr>
          <a:xfrm>
            <a:off x="1028700" y="4322500"/>
            <a:ext cx="4852942" cy="809374"/>
          </a:xfrm>
          <a:prstGeom prst="rect">
            <a:avLst/>
          </a:prstGeom>
        </p:spPr>
        <p:txBody>
          <a:bodyPr lIns="0" tIns="0" rIns="0" bIns="0" rtlCol="0" anchor="t">
            <a:spAutoFit/>
          </a:bodyPr>
          <a:lstStyle/>
          <a:p>
            <a:pPr algn="l">
              <a:lnSpc>
                <a:spcPts val="3163"/>
              </a:lnSpc>
              <a:spcBef>
                <a:spcPct val="0"/>
              </a:spcBef>
            </a:pPr>
            <a:r>
              <a:rPr lang="en-US" sz="2259">
                <a:solidFill>
                  <a:srgbClr val="FEFEFE"/>
                </a:solidFill>
                <a:latin typeface="Poppins"/>
                <a:ea typeface="Poppins"/>
                <a:cs typeface="Poppins"/>
                <a:sym typeface="Poppins"/>
              </a:rPr>
              <a:t>Integrating Health and Wellbeing Approaches</a:t>
            </a:r>
          </a:p>
        </p:txBody>
      </p:sp>
      <p:sp>
        <p:nvSpPr>
          <p:cNvPr id="8" name="TextBox 8"/>
          <p:cNvSpPr txBox="1"/>
          <p:nvPr/>
        </p:nvSpPr>
        <p:spPr>
          <a:xfrm>
            <a:off x="7735527" y="1486957"/>
            <a:ext cx="8194444" cy="8865312"/>
          </a:xfrm>
          <a:prstGeom prst="rect">
            <a:avLst/>
          </a:prstGeom>
        </p:spPr>
        <p:txBody>
          <a:bodyPr lIns="0" tIns="0" rIns="0" bIns="0" rtlCol="0" anchor="t">
            <a:spAutoFit/>
          </a:bodyPr>
          <a:lstStyle/>
          <a:p>
            <a:pPr marL="505828" lvl="1" indent="-252914" algn="just">
              <a:lnSpc>
                <a:spcPts val="3280"/>
              </a:lnSpc>
              <a:buFont typeface="Arial"/>
              <a:buChar char="•"/>
            </a:pPr>
            <a:r>
              <a:rPr lang="en-US" sz="2342" b="1" dirty="0">
                <a:latin typeface="Poppins Bold"/>
                <a:ea typeface="Poppins Bold"/>
                <a:cs typeface="Poppins Bold"/>
                <a:sym typeface="Poppins Bold"/>
              </a:rPr>
              <a:t>Holistic Approach:</a:t>
            </a:r>
            <a:r>
              <a:rPr lang="en-US" sz="2342" dirty="0">
                <a:latin typeface="Poppins"/>
                <a:ea typeface="Poppins"/>
                <a:cs typeface="Poppins"/>
                <a:sym typeface="Poppins"/>
              </a:rPr>
              <a:t> Focuses on treating the whole person, addressing physical, mental, emotional, and social needs rather than just the symptoms of illness (</a:t>
            </a:r>
            <a:r>
              <a:rPr lang="en-US" sz="2342" dirty="0" err="1">
                <a:latin typeface="Poppins"/>
                <a:ea typeface="Poppins"/>
                <a:cs typeface="Poppins"/>
                <a:sym typeface="Poppins"/>
              </a:rPr>
              <a:t>Ambushe</a:t>
            </a:r>
            <a:r>
              <a:rPr lang="en-US" sz="2342" dirty="0">
                <a:latin typeface="Poppins"/>
                <a:ea typeface="Poppins"/>
                <a:cs typeface="Poppins"/>
                <a:sym typeface="Poppins"/>
              </a:rPr>
              <a:t> et al., 2023).</a:t>
            </a:r>
          </a:p>
          <a:p>
            <a:pPr marL="505828" lvl="1" indent="-252914" algn="just">
              <a:lnSpc>
                <a:spcPts val="3280"/>
              </a:lnSpc>
              <a:buFont typeface="Arial"/>
              <a:buChar char="•"/>
            </a:pPr>
            <a:r>
              <a:rPr lang="en-US" sz="2342" b="1" dirty="0">
                <a:latin typeface="Poppins Bold"/>
                <a:ea typeface="Poppins Bold"/>
                <a:cs typeface="Poppins Bold"/>
                <a:sym typeface="Poppins Bold"/>
              </a:rPr>
              <a:t>Collaborative Practice:</a:t>
            </a:r>
            <a:r>
              <a:rPr lang="en-US" sz="2342" dirty="0">
                <a:latin typeface="Poppins"/>
                <a:ea typeface="Poppins"/>
                <a:cs typeface="Poppins"/>
                <a:sym typeface="Poppins"/>
              </a:rPr>
              <a:t> Involves multi-disciplinary teams, including medical professionals, mental health specialists, and social care workers, to deliver coordinated and person-</a:t>
            </a:r>
            <a:r>
              <a:rPr lang="en-US" sz="2342" dirty="0" err="1">
                <a:latin typeface="Poppins"/>
                <a:ea typeface="Poppins"/>
                <a:cs typeface="Poppins"/>
                <a:sym typeface="Poppins"/>
              </a:rPr>
              <a:t>centred</a:t>
            </a:r>
            <a:r>
              <a:rPr lang="en-US" sz="2342" dirty="0">
                <a:latin typeface="Poppins"/>
                <a:ea typeface="Poppins"/>
                <a:cs typeface="Poppins"/>
                <a:sym typeface="Poppins"/>
              </a:rPr>
              <a:t> care.</a:t>
            </a:r>
          </a:p>
          <a:p>
            <a:pPr marL="505828" lvl="1" indent="-252914" algn="just">
              <a:lnSpc>
                <a:spcPts val="3280"/>
              </a:lnSpc>
              <a:buFont typeface="Arial"/>
              <a:buChar char="•"/>
            </a:pPr>
            <a:r>
              <a:rPr lang="en-US" sz="2342" b="1" dirty="0">
                <a:latin typeface="Poppins Bold"/>
                <a:ea typeface="Poppins Bold"/>
                <a:cs typeface="Poppins Bold"/>
                <a:sym typeface="Poppins Bold"/>
              </a:rPr>
              <a:t>Preventive Focus: </a:t>
            </a:r>
            <a:r>
              <a:rPr lang="en-US" sz="2342" dirty="0">
                <a:latin typeface="Poppins"/>
                <a:ea typeface="Poppins"/>
                <a:cs typeface="Poppins"/>
                <a:sym typeface="Poppins"/>
              </a:rPr>
              <a:t>Shifts emphasis from reactive treatment to prevention, early intervention, and patient empowerment through lifestyle education and self-management.</a:t>
            </a:r>
          </a:p>
          <a:p>
            <a:pPr marL="505828" lvl="1" indent="-252914" algn="just">
              <a:lnSpc>
                <a:spcPts val="3280"/>
              </a:lnSpc>
              <a:buFont typeface="Arial"/>
              <a:buChar char="•"/>
            </a:pPr>
            <a:r>
              <a:rPr lang="en-US" sz="2342" b="1" dirty="0">
                <a:latin typeface="Poppins Bold"/>
                <a:ea typeface="Poppins Bold"/>
                <a:cs typeface="Poppins Bold"/>
                <a:sym typeface="Poppins Bold"/>
              </a:rPr>
              <a:t>Example:</a:t>
            </a:r>
            <a:r>
              <a:rPr lang="en-US" sz="2342" dirty="0">
                <a:latin typeface="Poppins"/>
                <a:ea typeface="Poppins"/>
                <a:cs typeface="Poppins"/>
                <a:sym typeface="Poppins"/>
              </a:rPr>
              <a:t> NHS MECC Initiative: Encourages healthcare staff to use every interaction with patients as an opportunity to promote positive health </a:t>
            </a:r>
            <a:r>
              <a:rPr lang="en-US" sz="2342" dirty="0" err="1">
                <a:latin typeface="Poppins"/>
                <a:ea typeface="Poppins"/>
                <a:cs typeface="Poppins"/>
                <a:sym typeface="Poppins"/>
              </a:rPr>
              <a:t>behaviours</a:t>
            </a:r>
            <a:r>
              <a:rPr lang="en-US" sz="2342" dirty="0">
                <a:latin typeface="Poppins"/>
                <a:ea typeface="Poppins"/>
                <a:cs typeface="Poppins"/>
                <a:sym typeface="Poppins"/>
              </a:rPr>
              <a:t> and wellbeing (NHS England, 2020).</a:t>
            </a:r>
          </a:p>
          <a:p>
            <a:pPr algn="just">
              <a:lnSpc>
                <a:spcPts val="3280"/>
              </a:lnSpc>
            </a:pPr>
            <a:endParaRPr lang="en-US" sz="2342" dirty="0">
              <a:solidFill>
                <a:srgbClr val="7A7065"/>
              </a:solidFill>
              <a:latin typeface="Poppins"/>
              <a:ea typeface="Poppins"/>
              <a:cs typeface="Poppins"/>
              <a:sym typeface="Poppins"/>
            </a:endParaRPr>
          </a:p>
          <a:p>
            <a:pPr algn="just">
              <a:lnSpc>
                <a:spcPts val="3280"/>
              </a:lnSpc>
            </a:pPr>
            <a:endParaRPr lang="en-US" sz="2342" dirty="0">
              <a:solidFill>
                <a:srgbClr val="7A7065"/>
              </a:solidFill>
              <a:latin typeface="Poppins"/>
              <a:ea typeface="Poppins"/>
              <a:cs typeface="Poppins"/>
              <a:sym typeface="Poppins"/>
            </a:endParaRPr>
          </a:p>
          <a:p>
            <a:pPr algn="just">
              <a:lnSpc>
                <a:spcPts val="3280"/>
              </a:lnSpc>
            </a:pPr>
            <a:endParaRPr lang="en-US" sz="2342" dirty="0">
              <a:solidFill>
                <a:srgbClr val="7A7065"/>
              </a:solidFill>
              <a:latin typeface="Poppins"/>
              <a:ea typeface="Poppins"/>
              <a:cs typeface="Poppins"/>
              <a:sym typeface="Poppins"/>
            </a:endParaRPr>
          </a:p>
          <a:p>
            <a:pPr algn="just">
              <a:lnSpc>
                <a:spcPts val="3280"/>
              </a:lnSpc>
              <a:spcBef>
                <a:spcPct val="0"/>
              </a:spcBef>
            </a:pPr>
            <a:endParaRPr lang="en-US" sz="2342" dirty="0">
              <a:solidFill>
                <a:srgbClr val="7A7065"/>
              </a:solidFill>
              <a:latin typeface="Poppins"/>
              <a:ea typeface="Poppins"/>
              <a:cs typeface="Poppins"/>
              <a:sym typeface="Poppi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10700811" y="-1967053"/>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sp>
        <p:nvSpPr>
          <p:cNvPr id="6" name="Freeform 6"/>
          <p:cNvSpPr/>
          <p:nvPr/>
        </p:nvSpPr>
        <p:spPr>
          <a:xfrm>
            <a:off x="10700811" y="3584969"/>
            <a:ext cx="7701163" cy="4479574"/>
          </a:xfrm>
          <a:custGeom>
            <a:avLst/>
            <a:gdLst/>
            <a:ahLst/>
            <a:cxnLst/>
            <a:rect l="l" t="t" r="r" b="b"/>
            <a:pathLst>
              <a:path w="7701163" h="4479574">
                <a:moveTo>
                  <a:pt x="0" y="0"/>
                </a:moveTo>
                <a:lnTo>
                  <a:pt x="7701164" y="0"/>
                </a:lnTo>
                <a:lnTo>
                  <a:pt x="7701164" y="4479574"/>
                </a:lnTo>
                <a:lnTo>
                  <a:pt x="0" y="4479574"/>
                </a:lnTo>
                <a:lnTo>
                  <a:pt x="0" y="0"/>
                </a:lnTo>
                <a:close/>
              </a:path>
            </a:pathLst>
          </a:custGeom>
          <a:blipFill>
            <a:blip r:embed="rId3"/>
            <a:stretch>
              <a:fillRect b="-9124"/>
            </a:stretch>
          </a:blipFill>
        </p:spPr>
      </p:sp>
      <p:sp>
        <p:nvSpPr>
          <p:cNvPr id="7" name="TextBox 7"/>
          <p:cNvSpPr txBox="1"/>
          <p:nvPr/>
        </p:nvSpPr>
        <p:spPr>
          <a:xfrm>
            <a:off x="1028700" y="952500"/>
            <a:ext cx="8508084"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SUSTAINABLE DEVELOPMENT IN HEALTH POLICIES</a:t>
            </a:r>
          </a:p>
        </p:txBody>
      </p:sp>
      <p:sp>
        <p:nvSpPr>
          <p:cNvPr id="8" name="TextBox 8"/>
          <p:cNvSpPr txBox="1"/>
          <p:nvPr/>
        </p:nvSpPr>
        <p:spPr>
          <a:xfrm>
            <a:off x="1028700" y="3084885"/>
            <a:ext cx="8508084" cy="4814972"/>
          </a:xfrm>
          <a:prstGeom prst="rect">
            <a:avLst/>
          </a:prstGeom>
        </p:spPr>
        <p:txBody>
          <a:bodyPr lIns="0" tIns="0" rIns="0" bIns="0" rtlCol="0" anchor="t">
            <a:spAutoFit/>
          </a:bodyPr>
          <a:lstStyle/>
          <a:p>
            <a:pPr marL="441059" lvl="1" indent="-220530" algn="just">
              <a:lnSpc>
                <a:spcPts val="2860"/>
              </a:lnSpc>
              <a:buFont typeface="Arial"/>
              <a:buChar char="•"/>
            </a:pPr>
            <a:r>
              <a:rPr lang="en-US" sz="2042" b="1" dirty="0">
                <a:latin typeface="Poppins Bold"/>
                <a:ea typeface="Poppins Bold"/>
                <a:cs typeface="Poppins Bold"/>
                <a:sym typeface="Poppins Bold"/>
              </a:rPr>
              <a:t>Health in All Policies (</a:t>
            </a:r>
            <a:r>
              <a:rPr lang="en-US" sz="2042" b="1" dirty="0" err="1">
                <a:latin typeface="Poppins Bold"/>
                <a:ea typeface="Poppins Bold"/>
                <a:cs typeface="Poppins Bold"/>
                <a:sym typeface="Poppins Bold"/>
              </a:rPr>
              <a:t>HiAP</a:t>
            </a:r>
            <a:r>
              <a:rPr lang="en-US" sz="2042" b="1" dirty="0">
                <a:latin typeface="Poppins Bold"/>
                <a:ea typeface="Poppins Bold"/>
                <a:cs typeface="Poppins Bold"/>
                <a:sym typeface="Poppins Bold"/>
              </a:rPr>
              <a:t>): </a:t>
            </a:r>
            <a:r>
              <a:rPr lang="en-US" sz="2042" dirty="0">
                <a:latin typeface="Poppins"/>
                <a:ea typeface="Poppins"/>
                <a:cs typeface="Poppins"/>
                <a:sym typeface="Poppins"/>
              </a:rPr>
              <a:t>A WHO framework promoting collaboration across sectors to ensure all policies consider their health impact.</a:t>
            </a:r>
          </a:p>
          <a:p>
            <a:pPr marL="441059" lvl="1" indent="-220530" algn="just">
              <a:lnSpc>
                <a:spcPts val="2860"/>
              </a:lnSpc>
              <a:buFont typeface="Arial"/>
              <a:buChar char="•"/>
            </a:pPr>
            <a:r>
              <a:rPr lang="en-US" sz="2042" b="1" dirty="0">
                <a:latin typeface="Poppins Bold"/>
                <a:ea typeface="Poppins Bold"/>
                <a:cs typeface="Poppins Bold"/>
                <a:sym typeface="Poppins Bold"/>
              </a:rPr>
              <a:t>Triple Bottom Line Approach:</a:t>
            </a:r>
            <a:r>
              <a:rPr lang="en-US" sz="2042" dirty="0">
                <a:latin typeface="Poppins"/>
                <a:ea typeface="Poppins"/>
                <a:cs typeface="Poppins"/>
                <a:sym typeface="Poppins"/>
              </a:rPr>
              <a:t> Integrates environmental, social, and economic sustainability into healthcare planning and decision-making.</a:t>
            </a:r>
          </a:p>
          <a:p>
            <a:pPr marL="441059" lvl="1" indent="-220530" algn="just">
              <a:lnSpc>
                <a:spcPts val="2860"/>
              </a:lnSpc>
              <a:buFont typeface="Arial"/>
              <a:buChar char="•"/>
            </a:pPr>
            <a:r>
              <a:rPr lang="en-US" sz="2042" b="1" dirty="0">
                <a:latin typeface="Poppins Bold"/>
                <a:ea typeface="Poppins Bold"/>
                <a:cs typeface="Poppins Bold"/>
                <a:sym typeface="Poppins Bold"/>
              </a:rPr>
              <a:t>Environmental Sustainability:</a:t>
            </a:r>
            <a:r>
              <a:rPr lang="en-US" sz="2042" dirty="0">
                <a:latin typeface="Poppins"/>
                <a:ea typeface="Poppins"/>
                <a:cs typeface="Poppins"/>
                <a:sym typeface="Poppins"/>
              </a:rPr>
              <a:t> Focuses on reducing healthcare’s carbon footprint through waste reduction, resource efficiency, and eco-friendly operations.</a:t>
            </a:r>
          </a:p>
          <a:p>
            <a:pPr marL="441059" lvl="1" indent="-220530" algn="just">
              <a:lnSpc>
                <a:spcPts val="2860"/>
              </a:lnSpc>
              <a:buFont typeface="Arial"/>
              <a:buChar char="•"/>
            </a:pPr>
            <a:r>
              <a:rPr lang="en-US" sz="2042" b="1" dirty="0">
                <a:latin typeface="Poppins Bold"/>
                <a:ea typeface="Poppins Bold"/>
                <a:cs typeface="Poppins Bold"/>
                <a:sym typeface="Poppins Bold"/>
              </a:rPr>
              <a:t>Example: </a:t>
            </a:r>
            <a:r>
              <a:rPr lang="en-US" sz="2042" dirty="0">
                <a:latin typeface="Poppins"/>
                <a:ea typeface="Poppins"/>
                <a:cs typeface="Poppins"/>
                <a:sym typeface="Poppins"/>
              </a:rPr>
              <a:t>NHS Net Zero Strategy: Aims to achieve carbon neutrality by promoting renewable energy, sustainable transport, and green supply chains (NHS England, 2022).</a:t>
            </a:r>
          </a:p>
          <a:p>
            <a:pPr algn="just">
              <a:lnSpc>
                <a:spcPts val="2860"/>
              </a:lnSpc>
              <a:spcBef>
                <a:spcPct val="0"/>
              </a:spcBef>
            </a:pPr>
            <a:endParaRPr lang="en-US" sz="2042" dirty="0">
              <a:solidFill>
                <a:srgbClr val="7A7065"/>
              </a:solidFill>
              <a:latin typeface="Poppins"/>
              <a:ea typeface="Poppins"/>
              <a:cs typeface="Poppins"/>
              <a:sym typeface="Poppi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10039566" y="-1967053"/>
            <a:ext cx="10039370" cy="10039370"/>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a:grpSpLocks noChangeAspect="1"/>
          </p:cNvGrpSpPr>
          <p:nvPr/>
        </p:nvGrpSpPr>
        <p:grpSpPr>
          <a:xfrm>
            <a:off x="10039566" y="1028700"/>
            <a:ext cx="8565545" cy="8532086"/>
            <a:chOff x="0" y="0"/>
            <a:chExt cx="6502400" cy="6477000"/>
          </a:xfrm>
        </p:grpSpPr>
        <p:sp>
          <p:nvSpPr>
            <p:cNvPr id="7" name="Freeform 7"/>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16369" r="-16369"/>
              </a:stretch>
            </a:blipFill>
          </p:spPr>
        </p:sp>
        <p:sp>
          <p:nvSpPr>
            <p:cNvPr id="8" name="Freeform 8"/>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FFFFFF"/>
            </a:solidFill>
          </p:spPr>
        </p:sp>
      </p:grpSp>
      <p:sp>
        <p:nvSpPr>
          <p:cNvPr id="9" name="TextBox 9"/>
          <p:cNvSpPr txBox="1"/>
          <p:nvPr/>
        </p:nvSpPr>
        <p:spPr>
          <a:xfrm>
            <a:off x="1028700" y="952500"/>
            <a:ext cx="8508084" cy="719988"/>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THEORETICAL PERSPECTIVES</a:t>
            </a:r>
          </a:p>
        </p:txBody>
      </p:sp>
      <p:sp>
        <p:nvSpPr>
          <p:cNvPr id="10" name="TextBox 10"/>
          <p:cNvSpPr txBox="1"/>
          <p:nvPr/>
        </p:nvSpPr>
        <p:spPr>
          <a:xfrm>
            <a:off x="635916" y="2196375"/>
            <a:ext cx="8508084" cy="5837101"/>
          </a:xfrm>
          <a:prstGeom prst="rect">
            <a:avLst/>
          </a:prstGeom>
        </p:spPr>
        <p:txBody>
          <a:bodyPr lIns="0" tIns="0" rIns="0" bIns="0" rtlCol="0" anchor="t">
            <a:spAutoFit/>
          </a:bodyPr>
          <a:lstStyle/>
          <a:p>
            <a:pPr marL="419470" lvl="1" indent="-209735" algn="just">
              <a:lnSpc>
                <a:spcPts val="2720"/>
              </a:lnSpc>
              <a:buFont typeface="Arial"/>
              <a:buChar char="•"/>
            </a:pPr>
            <a:r>
              <a:rPr lang="en-US" sz="1942" b="1" dirty="0">
                <a:latin typeface="Poppins Bold"/>
                <a:ea typeface="Poppins Bold"/>
                <a:cs typeface="Poppins Bold"/>
                <a:sym typeface="Poppins Bold"/>
              </a:rPr>
              <a:t>Biopsychosocial Model:</a:t>
            </a:r>
            <a:r>
              <a:rPr lang="en-US" sz="1942" dirty="0">
                <a:latin typeface="Poppins"/>
                <a:ea typeface="Poppins"/>
                <a:cs typeface="Poppins"/>
                <a:sym typeface="Poppins"/>
              </a:rPr>
              <a:t> Emphasizes that health is shaped by the interaction of biological, psychological, and social factors, promoting a more comprehensive and person-</a:t>
            </a:r>
            <a:r>
              <a:rPr lang="en-US" sz="1942" dirty="0" err="1">
                <a:latin typeface="Poppins"/>
                <a:ea typeface="Poppins"/>
                <a:cs typeface="Poppins"/>
                <a:sym typeface="Poppins"/>
              </a:rPr>
              <a:t>centred</a:t>
            </a:r>
            <a:r>
              <a:rPr lang="en-US" sz="1942" dirty="0">
                <a:latin typeface="Poppins"/>
                <a:ea typeface="Poppins"/>
                <a:cs typeface="Poppins"/>
                <a:sym typeface="Poppins"/>
              </a:rPr>
              <a:t> approach to care.</a:t>
            </a:r>
          </a:p>
          <a:p>
            <a:pPr marL="419470" lvl="1" indent="-209735" algn="just">
              <a:lnSpc>
                <a:spcPts val="2720"/>
              </a:lnSpc>
              <a:buFont typeface="Arial"/>
              <a:buChar char="•"/>
            </a:pPr>
            <a:r>
              <a:rPr lang="en-US" sz="1942" b="1" dirty="0">
                <a:latin typeface="Poppins Bold"/>
                <a:ea typeface="Poppins Bold"/>
                <a:cs typeface="Poppins Bold"/>
                <a:sym typeface="Poppins Bold"/>
              </a:rPr>
              <a:t>Social Determinants of Health Framework:</a:t>
            </a:r>
            <a:r>
              <a:rPr lang="en-US" sz="1942" dirty="0">
                <a:latin typeface="Poppins"/>
                <a:ea typeface="Poppins"/>
                <a:cs typeface="Poppins"/>
                <a:sym typeface="Poppins"/>
              </a:rPr>
              <a:t> Highlights how socioeconomic conditions such as income, education, employment, and living environment directly influence individual and community health outcomes.</a:t>
            </a:r>
          </a:p>
          <a:p>
            <a:pPr marL="419470" lvl="1" indent="-209735" algn="just">
              <a:lnSpc>
                <a:spcPts val="2720"/>
              </a:lnSpc>
              <a:buFont typeface="Arial"/>
              <a:buChar char="•"/>
            </a:pPr>
            <a:r>
              <a:rPr lang="en-US" sz="1942" b="1" dirty="0">
                <a:latin typeface="Poppins Bold"/>
                <a:ea typeface="Poppins Bold"/>
                <a:cs typeface="Poppins Bold"/>
                <a:sym typeface="Poppins Bold"/>
              </a:rPr>
              <a:t>Ecological Model of Health</a:t>
            </a:r>
            <a:r>
              <a:rPr lang="en-US" sz="1942" dirty="0">
                <a:latin typeface="Poppins"/>
                <a:ea typeface="Poppins"/>
                <a:cs typeface="Poppins"/>
                <a:sym typeface="Poppins"/>
              </a:rPr>
              <a:t>: Recognizes multiple layers of influence on wellbeing, including individual </a:t>
            </a:r>
            <a:r>
              <a:rPr lang="en-US" sz="1942" dirty="0" err="1">
                <a:latin typeface="Poppins"/>
                <a:ea typeface="Poppins"/>
                <a:cs typeface="Poppins"/>
                <a:sym typeface="Poppins"/>
              </a:rPr>
              <a:t>behaviour</a:t>
            </a:r>
            <a:r>
              <a:rPr lang="en-US" sz="1942" dirty="0">
                <a:latin typeface="Poppins"/>
                <a:ea typeface="Poppins"/>
                <a:cs typeface="Poppins"/>
                <a:sym typeface="Poppins"/>
              </a:rPr>
              <a:t>, interpersonal relationships, community structures, and broader policy contexts (Rural Health Information Hub, 2025).</a:t>
            </a:r>
          </a:p>
          <a:p>
            <a:pPr algn="just">
              <a:lnSpc>
                <a:spcPts val="2720"/>
              </a:lnSpc>
            </a:pPr>
            <a:endParaRPr lang="en-US" sz="1942" dirty="0">
              <a:latin typeface="Poppins"/>
              <a:ea typeface="Poppins"/>
              <a:cs typeface="Poppins"/>
              <a:sym typeface="Poppins"/>
            </a:endParaRPr>
          </a:p>
          <a:p>
            <a:pPr algn="just">
              <a:lnSpc>
                <a:spcPts val="2720"/>
              </a:lnSpc>
            </a:pPr>
            <a:r>
              <a:rPr lang="en-US" sz="1942" dirty="0">
                <a:latin typeface="Poppins"/>
                <a:ea typeface="Poppins"/>
                <a:cs typeface="Poppins"/>
                <a:sym typeface="Poppins"/>
              </a:rPr>
              <a:t>Together, these models support a holistic understanding of health and guide integrated care practices within the health and social care system.</a:t>
            </a:r>
          </a:p>
          <a:p>
            <a:pPr algn="just">
              <a:lnSpc>
                <a:spcPts val="2720"/>
              </a:lnSpc>
              <a:spcBef>
                <a:spcPct val="0"/>
              </a:spcBef>
            </a:pPr>
            <a:endParaRPr lang="en-US" sz="1942" dirty="0">
              <a:solidFill>
                <a:srgbClr val="7A7065"/>
              </a:solidFill>
              <a:latin typeface="Poppins"/>
              <a:ea typeface="Poppins"/>
              <a:cs typeface="Poppins"/>
              <a:sym typeface="Poppi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2288314" y="-2976234"/>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7259300" y="7137642"/>
            <a:ext cx="6363681" cy="8083600"/>
            <a:chOff x="0" y="0"/>
            <a:chExt cx="1676031" cy="2129014"/>
          </a:xfrm>
        </p:grpSpPr>
        <p:sp>
          <p:nvSpPr>
            <p:cNvPr id="7" name="Freeform 7"/>
            <p:cNvSpPr/>
            <p:nvPr/>
          </p:nvSpPr>
          <p:spPr>
            <a:xfrm>
              <a:off x="0" y="0"/>
              <a:ext cx="1676031" cy="2129014"/>
            </a:xfrm>
            <a:custGeom>
              <a:avLst/>
              <a:gdLst/>
              <a:ahLst/>
              <a:cxnLst/>
              <a:rect l="l" t="t" r="r" b="b"/>
              <a:pathLst>
                <a:path w="1676031" h="2129014">
                  <a:moveTo>
                    <a:pt x="62046" y="0"/>
                  </a:moveTo>
                  <a:lnTo>
                    <a:pt x="1613986" y="0"/>
                  </a:lnTo>
                  <a:cubicBezTo>
                    <a:pt x="1648253" y="0"/>
                    <a:pt x="1676031" y="27779"/>
                    <a:pt x="1676031" y="62046"/>
                  </a:cubicBezTo>
                  <a:lnTo>
                    <a:pt x="1676031" y="2066969"/>
                  </a:lnTo>
                  <a:cubicBezTo>
                    <a:pt x="1676031" y="2083424"/>
                    <a:pt x="1669494" y="2099206"/>
                    <a:pt x="1657859" y="2110841"/>
                  </a:cubicBezTo>
                  <a:cubicBezTo>
                    <a:pt x="1646223" y="2122477"/>
                    <a:pt x="1630441" y="2129014"/>
                    <a:pt x="1613986" y="2129014"/>
                  </a:cubicBezTo>
                  <a:lnTo>
                    <a:pt x="62046" y="2129014"/>
                  </a:lnTo>
                  <a:cubicBezTo>
                    <a:pt x="27779" y="2129014"/>
                    <a:pt x="0" y="2101235"/>
                    <a:pt x="0" y="2066969"/>
                  </a:cubicBezTo>
                  <a:lnTo>
                    <a:pt x="0" y="62046"/>
                  </a:lnTo>
                  <a:cubicBezTo>
                    <a:pt x="0" y="45590"/>
                    <a:pt x="6537" y="29809"/>
                    <a:pt x="18173" y="18173"/>
                  </a:cubicBezTo>
                  <a:cubicBezTo>
                    <a:pt x="29809" y="6537"/>
                    <a:pt x="45590" y="0"/>
                    <a:pt x="62046" y="0"/>
                  </a:cubicBezTo>
                  <a:close/>
                </a:path>
              </a:pathLst>
            </a:custGeom>
            <a:solidFill>
              <a:srgbClr val="00BF63"/>
            </a:solidFill>
          </p:spPr>
        </p:sp>
        <p:sp>
          <p:nvSpPr>
            <p:cNvPr id="8" name="TextBox 8"/>
            <p:cNvSpPr txBox="1"/>
            <p:nvPr/>
          </p:nvSpPr>
          <p:spPr>
            <a:xfrm>
              <a:off x="0" y="-47625"/>
              <a:ext cx="1676031" cy="2176639"/>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798728" y="2738324"/>
            <a:ext cx="6062949" cy="6356958"/>
          </a:xfrm>
          <a:custGeom>
            <a:avLst/>
            <a:gdLst/>
            <a:ahLst/>
            <a:cxnLst/>
            <a:rect l="l" t="t" r="r" b="b"/>
            <a:pathLst>
              <a:path w="6062949" h="6356958">
                <a:moveTo>
                  <a:pt x="0" y="0"/>
                </a:moveTo>
                <a:lnTo>
                  <a:pt x="6062949" y="0"/>
                </a:lnTo>
                <a:lnTo>
                  <a:pt x="6062949" y="6356958"/>
                </a:lnTo>
                <a:lnTo>
                  <a:pt x="0" y="6356958"/>
                </a:lnTo>
                <a:lnTo>
                  <a:pt x="0" y="0"/>
                </a:lnTo>
                <a:close/>
              </a:path>
            </a:pathLst>
          </a:custGeom>
          <a:blipFill>
            <a:blip r:embed="rId3"/>
            <a:stretch>
              <a:fillRect/>
            </a:stretch>
          </a:blipFill>
        </p:spPr>
      </p:sp>
      <p:sp>
        <p:nvSpPr>
          <p:cNvPr id="10" name="TextBox 10"/>
          <p:cNvSpPr txBox="1"/>
          <p:nvPr/>
        </p:nvSpPr>
        <p:spPr>
          <a:xfrm>
            <a:off x="10729851" y="630606"/>
            <a:ext cx="4789891"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POLICY AND GOVERNANCE</a:t>
            </a:r>
          </a:p>
        </p:txBody>
      </p:sp>
      <p:sp>
        <p:nvSpPr>
          <p:cNvPr id="11" name="TextBox 11"/>
          <p:cNvSpPr txBox="1"/>
          <p:nvPr/>
        </p:nvSpPr>
        <p:spPr>
          <a:xfrm>
            <a:off x="7757199" y="2681174"/>
            <a:ext cx="8918913" cy="5930663"/>
          </a:xfrm>
          <a:prstGeom prst="rect">
            <a:avLst/>
          </a:prstGeom>
        </p:spPr>
        <p:txBody>
          <a:bodyPr lIns="0" tIns="0" rIns="0" bIns="0" rtlCol="0" anchor="t">
            <a:spAutoFit/>
          </a:bodyPr>
          <a:lstStyle/>
          <a:p>
            <a:pPr marL="441061" lvl="1" indent="-220531" algn="just">
              <a:lnSpc>
                <a:spcPts val="2860"/>
              </a:lnSpc>
              <a:buFont typeface="Arial"/>
              <a:buChar char="•"/>
            </a:pPr>
            <a:r>
              <a:rPr lang="en-US" sz="2042" b="1" dirty="0">
                <a:latin typeface="Poppins Bold"/>
                <a:ea typeface="Poppins Bold"/>
                <a:cs typeface="Poppins Bold"/>
                <a:sym typeface="Poppins Bold"/>
              </a:rPr>
              <a:t>Supportive Policies:</a:t>
            </a:r>
            <a:r>
              <a:rPr lang="en-US" sz="2042" dirty="0">
                <a:latin typeface="Poppins"/>
                <a:ea typeface="Poppins"/>
                <a:cs typeface="Poppins"/>
                <a:sym typeface="Poppins"/>
              </a:rPr>
              <a:t> Governments and health authorities promote holistic health through preventive health strategies, national mental health and wellbeing frameworks, and the development of integrated care systems that connect primary, secondary, and social care services (Funk et al., 2021).</a:t>
            </a:r>
          </a:p>
          <a:p>
            <a:pPr marL="441061" lvl="1" indent="-220531" algn="just">
              <a:lnSpc>
                <a:spcPts val="2860"/>
              </a:lnSpc>
              <a:buFont typeface="Arial"/>
              <a:buChar char="•"/>
            </a:pPr>
            <a:r>
              <a:rPr lang="en-US" sz="2042" b="1" dirty="0">
                <a:latin typeface="Poppins Bold"/>
                <a:ea typeface="Poppins Bold"/>
                <a:cs typeface="Poppins Bold"/>
                <a:sym typeface="Poppins Bold"/>
              </a:rPr>
              <a:t>Preventive Focus:</a:t>
            </a:r>
            <a:r>
              <a:rPr lang="en-US" sz="2042" dirty="0">
                <a:latin typeface="Poppins"/>
                <a:ea typeface="Poppins"/>
                <a:cs typeface="Poppins"/>
                <a:sym typeface="Poppins"/>
              </a:rPr>
              <a:t> Policies increasingly emphasize early intervention, health promotion, and community-based care to reduce long-term healthcare costs and improve population wellbeing.</a:t>
            </a:r>
          </a:p>
          <a:p>
            <a:pPr marL="441061" lvl="1" indent="-220531" algn="just">
              <a:lnSpc>
                <a:spcPts val="2860"/>
              </a:lnSpc>
              <a:buFont typeface="Arial"/>
              <a:buChar char="•"/>
            </a:pPr>
            <a:r>
              <a:rPr lang="en-US" sz="2042" b="1" dirty="0">
                <a:latin typeface="Poppins Bold"/>
                <a:ea typeface="Poppins Bold"/>
                <a:cs typeface="Poppins Bold"/>
                <a:sym typeface="Poppins Bold"/>
              </a:rPr>
              <a:t>Major Problems:</a:t>
            </a:r>
            <a:r>
              <a:rPr lang="en-US" sz="2042" dirty="0">
                <a:latin typeface="Poppins"/>
                <a:ea typeface="Poppins"/>
                <a:cs typeface="Poppins"/>
                <a:sym typeface="Poppins"/>
              </a:rPr>
              <a:t> Funding constraints, disjointed policy practices, and unequal resource allocation are hindering improvements.</a:t>
            </a:r>
          </a:p>
          <a:p>
            <a:pPr marL="441061" lvl="1" indent="-220531" algn="just">
              <a:lnSpc>
                <a:spcPts val="2860"/>
              </a:lnSpc>
              <a:buFont typeface="Arial"/>
              <a:buChar char="•"/>
            </a:pPr>
            <a:r>
              <a:rPr lang="en-US" sz="2042" b="1" dirty="0">
                <a:latin typeface="Poppins Bold"/>
                <a:ea typeface="Poppins Bold"/>
                <a:cs typeface="Poppins Bold"/>
                <a:sym typeface="Poppins Bold"/>
              </a:rPr>
              <a:t>Goal</a:t>
            </a:r>
            <a:r>
              <a:rPr lang="en-US" sz="2042" dirty="0">
                <a:latin typeface="Poppins"/>
                <a:ea typeface="Poppins"/>
                <a:cs typeface="Poppins"/>
                <a:sym typeface="Poppins"/>
              </a:rPr>
              <a:t>: Strengthen governance, coordination and accountability to deliver equitable and sustainable initiatives on health and wellbeing.</a:t>
            </a:r>
          </a:p>
          <a:p>
            <a:pPr algn="just">
              <a:lnSpc>
                <a:spcPts val="2860"/>
              </a:lnSpc>
            </a:pPr>
            <a:endParaRPr lang="en-US" sz="2042" dirty="0">
              <a:solidFill>
                <a:srgbClr val="7A7065"/>
              </a:solidFill>
              <a:latin typeface="Poppins"/>
              <a:ea typeface="Poppins"/>
              <a:cs typeface="Poppins"/>
              <a:sym typeface="Poppins"/>
            </a:endParaRPr>
          </a:p>
          <a:p>
            <a:pPr algn="just">
              <a:lnSpc>
                <a:spcPts val="2860"/>
              </a:lnSpc>
              <a:spcBef>
                <a:spcPct val="0"/>
              </a:spcBef>
            </a:pPr>
            <a:endParaRPr lang="en-US" sz="2042" dirty="0">
              <a:solidFill>
                <a:srgbClr val="7A7065"/>
              </a:solidFill>
              <a:latin typeface="Poppins"/>
              <a:ea typeface="Poppins"/>
              <a:cs typeface="Poppins"/>
              <a:sym typeface="Poppi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2288314" y="-2976234"/>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7259300" y="7137642"/>
            <a:ext cx="6363681" cy="8083600"/>
            <a:chOff x="0" y="0"/>
            <a:chExt cx="1676031" cy="2129014"/>
          </a:xfrm>
        </p:grpSpPr>
        <p:sp>
          <p:nvSpPr>
            <p:cNvPr id="7" name="Freeform 7"/>
            <p:cNvSpPr/>
            <p:nvPr/>
          </p:nvSpPr>
          <p:spPr>
            <a:xfrm>
              <a:off x="0" y="0"/>
              <a:ext cx="1676031" cy="2129014"/>
            </a:xfrm>
            <a:custGeom>
              <a:avLst/>
              <a:gdLst/>
              <a:ahLst/>
              <a:cxnLst/>
              <a:rect l="l" t="t" r="r" b="b"/>
              <a:pathLst>
                <a:path w="1676031" h="2129014">
                  <a:moveTo>
                    <a:pt x="62046" y="0"/>
                  </a:moveTo>
                  <a:lnTo>
                    <a:pt x="1613986" y="0"/>
                  </a:lnTo>
                  <a:cubicBezTo>
                    <a:pt x="1648253" y="0"/>
                    <a:pt x="1676031" y="27779"/>
                    <a:pt x="1676031" y="62046"/>
                  </a:cubicBezTo>
                  <a:lnTo>
                    <a:pt x="1676031" y="2066969"/>
                  </a:lnTo>
                  <a:cubicBezTo>
                    <a:pt x="1676031" y="2083424"/>
                    <a:pt x="1669494" y="2099206"/>
                    <a:pt x="1657859" y="2110841"/>
                  </a:cubicBezTo>
                  <a:cubicBezTo>
                    <a:pt x="1646223" y="2122477"/>
                    <a:pt x="1630441" y="2129014"/>
                    <a:pt x="1613986" y="2129014"/>
                  </a:cubicBezTo>
                  <a:lnTo>
                    <a:pt x="62046" y="2129014"/>
                  </a:lnTo>
                  <a:cubicBezTo>
                    <a:pt x="27779" y="2129014"/>
                    <a:pt x="0" y="2101235"/>
                    <a:pt x="0" y="2066969"/>
                  </a:cubicBezTo>
                  <a:lnTo>
                    <a:pt x="0" y="62046"/>
                  </a:lnTo>
                  <a:cubicBezTo>
                    <a:pt x="0" y="45590"/>
                    <a:pt x="6537" y="29809"/>
                    <a:pt x="18173" y="18173"/>
                  </a:cubicBezTo>
                  <a:cubicBezTo>
                    <a:pt x="29809" y="6537"/>
                    <a:pt x="45590" y="0"/>
                    <a:pt x="62046" y="0"/>
                  </a:cubicBezTo>
                  <a:close/>
                </a:path>
              </a:pathLst>
            </a:custGeom>
            <a:solidFill>
              <a:srgbClr val="00BF63"/>
            </a:solidFill>
          </p:spPr>
        </p:sp>
        <p:sp>
          <p:nvSpPr>
            <p:cNvPr id="8" name="TextBox 8"/>
            <p:cNvSpPr txBox="1"/>
            <p:nvPr/>
          </p:nvSpPr>
          <p:spPr>
            <a:xfrm>
              <a:off x="0" y="-47625"/>
              <a:ext cx="1676031" cy="2176639"/>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0" y="2738324"/>
            <a:ext cx="7223156" cy="5964348"/>
          </a:xfrm>
          <a:custGeom>
            <a:avLst/>
            <a:gdLst/>
            <a:ahLst/>
            <a:cxnLst/>
            <a:rect l="l" t="t" r="r" b="b"/>
            <a:pathLst>
              <a:path w="7223156" h="5964348">
                <a:moveTo>
                  <a:pt x="0" y="0"/>
                </a:moveTo>
                <a:lnTo>
                  <a:pt x="7223156" y="0"/>
                </a:lnTo>
                <a:lnTo>
                  <a:pt x="7223156" y="5964348"/>
                </a:lnTo>
                <a:lnTo>
                  <a:pt x="0" y="5964348"/>
                </a:lnTo>
                <a:lnTo>
                  <a:pt x="0" y="0"/>
                </a:lnTo>
                <a:close/>
              </a:path>
            </a:pathLst>
          </a:custGeom>
          <a:blipFill>
            <a:blip r:embed="rId3"/>
            <a:stretch>
              <a:fillRect/>
            </a:stretch>
          </a:blipFill>
        </p:spPr>
      </p:sp>
      <p:sp>
        <p:nvSpPr>
          <p:cNvPr id="10" name="TextBox 10"/>
          <p:cNvSpPr txBox="1"/>
          <p:nvPr/>
        </p:nvSpPr>
        <p:spPr>
          <a:xfrm>
            <a:off x="10729851" y="630606"/>
            <a:ext cx="4789891"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SERVICE DELIVERY</a:t>
            </a:r>
          </a:p>
        </p:txBody>
      </p:sp>
      <p:sp>
        <p:nvSpPr>
          <p:cNvPr id="11" name="TextBox 11"/>
          <p:cNvSpPr txBox="1"/>
          <p:nvPr/>
        </p:nvSpPr>
        <p:spPr>
          <a:xfrm>
            <a:off x="7606564" y="2681174"/>
            <a:ext cx="9069548" cy="5558766"/>
          </a:xfrm>
          <a:prstGeom prst="rect">
            <a:avLst/>
          </a:prstGeom>
        </p:spPr>
        <p:txBody>
          <a:bodyPr lIns="0" tIns="0" rIns="0" bIns="0" rtlCol="0" anchor="t">
            <a:spAutoFit/>
          </a:bodyPr>
          <a:lstStyle/>
          <a:p>
            <a:pPr algn="just">
              <a:lnSpc>
                <a:spcPts val="2860"/>
              </a:lnSpc>
            </a:pPr>
            <a:r>
              <a:rPr lang="en-US" sz="2042" dirty="0">
                <a:latin typeface="Poppins"/>
                <a:ea typeface="Poppins"/>
                <a:cs typeface="Poppins"/>
                <a:sym typeface="Poppins"/>
              </a:rPr>
              <a:t>N</a:t>
            </a:r>
            <a:r>
              <a:rPr lang="en-US" sz="2042" b="1" dirty="0">
                <a:latin typeface="Poppins Bold"/>
                <a:ea typeface="Poppins Bold"/>
                <a:cs typeface="Poppins Bold"/>
                <a:sym typeface="Poppins Bold"/>
              </a:rPr>
              <a:t>ew Care Models</a:t>
            </a:r>
            <a:r>
              <a:rPr lang="en-US" sz="2042" dirty="0">
                <a:latin typeface="Poppins"/>
                <a:ea typeface="Poppins"/>
                <a:cs typeface="Poppins"/>
                <a:sym typeface="Poppins"/>
              </a:rPr>
              <a:t>: Health systems are embracing new models like telehealth, mobile health applications, and digital monitoring systems to enhance the accessibility and continuity of care (Ahmed et al., 2025).</a:t>
            </a:r>
          </a:p>
          <a:p>
            <a:pPr algn="just">
              <a:lnSpc>
                <a:spcPts val="2860"/>
              </a:lnSpc>
            </a:pPr>
            <a:r>
              <a:rPr lang="en-US" sz="2042" b="1" dirty="0">
                <a:latin typeface="Poppins Bold"/>
                <a:ea typeface="Poppins Bold"/>
                <a:cs typeface="Poppins Bold"/>
                <a:sym typeface="Poppins Bold"/>
              </a:rPr>
              <a:t>Community-Based </a:t>
            </a:r>
            <a:r>
              <a:rPr lang="en-US" sz="2042" b="1" dirty="0" err="1">
                <a:latin typeface="Poppins Bold"/>
                <a:ea typeface="Poppins Bold"/>
                <a:cs typeface="Poppins Bold"/>
                <a:sym typeface="Poppins Bold"/>
              </a:rPr>
              <a:t>Programmes</a:t>
            </a:r>
            <a:r>
              <a:rPr lang="en-US" sz="2042" b="1" dirty="0">
                <a:latin typeface="Poppins Bold"/>
                <a:ea typeface="Poppins Bold"/>
                <a:cs typeface="Poppins Bold"/>
                <a:sym typeface="Poppins Bold"/>
              </a:rPr>
              <a:t>:</a:t>
            </a:r>
            <a:r>
              <a:rPr lang="en-US" sz="2042" dirty="0">
                <a:latin typeface="Poppins"/>
                <a:ea typeface="Poppins"/>
                <a:cs typeface="Poppins"/>
                <a:sym typeface="Poppins"/>
              </a:rPr>
              <a:t> Local wellness programs enhance preventive health, lifestyle education and social support, enhancing connections between the healthcare provider and community.</a:t>
            </a:r>
          </a:p>
          <a:p>
            <a:pPr algn="just">
              <a:lnSpc>
                <a:spcPts val="2860"/>
              </a:lnSpc>
            </a:pPr>
            <a:r>
              <a:rPr lang="en-US" sz="2042" b="1" dirty="0">
                <a:latin typeface="Poppins Bold"/>
                <a:ea typeface="Poppins Bold"/>
                <a:cs typeface="Poppins Bold"/>
                <a:sym typeface="Poppins Bold"/>
              </a:rPr>
              <a:t>Case Study: </a:t>
            </a:r>
            <a:r>
              <a:rPr lang="en-US" sz="2042" dirty="0">
                <a:latin typeface="Poppins"/>
                <a:ea typeface="Poppins"/>
                <a:cs typeface="Poppins"/>
                <a:sym typeface="Poppins"/>
              </a:rPr>
              <a:t>The NHS Integrated Care Systems (ICS) and the integrative medicine model at Mayo Clinic describe that integration within the discipline is encouraged to provide holistic and coordinated care (Van der Feltz-Cornelis et al., 2023).</a:t>
            </a:r>
          </a:p>
          <a:p>
            <a:pPr algn="just">
              <a:lnSpc>
                <a:spcPts val="2860"/>
              </a:lnSpc>
            </a:pPr>
            <a:r>
              <a:rPr lang="en-US" sz="2042" b="1" dirty="0">
                <a:latin typeface="Poppins Bold"/>
                <a:ea typeface="Poppins Bold"/>
                <a:cs typeface="Poppins Bold"/>
                <a:sym typeface="Poppins Bold"/>
              </a:rPr>
              <a:t>Patient-</a:t>
            </a:r>
            <a:r>
              <a:rPr lang="en-US" sz="2042" b="1" dirty="0" err="1">
                <a:latin typeface="Poppins Bold"/>
                <a:ea typeface="Poppins Bold"/>
                <a:cs typeface="Poppins Bold"/>
                <a:sym typeface="Poppins Bold"/>
              </a:rPr>
              <a:t>Centred</a:t>
            </a:r>
            <a:r>
              <a:rPr lang="en-US" sz="2042" b="1" dirty="0">
                <a:latin typeface="Poppins Bold"/>
                <a:ea typeface="Poppins Bold"/>
                <a:cs typeface="Poppins Bold"/>
                <a:sym typeface="Poppins Bold"/>
              </a:rPr>
              <a:t> Focus:</a:t>
            </a:r>
            <a:r>
              <a:rPr lang="en-US" sz="2042" dirty="0">
                <a:latin typeface="Poppins"/>
                <a:ea typeface="Poppins"/>
                <a:cs typeface="Poppins"/>
                <a:sym typeface="Poppins"/>
              </a:rPr>
              <a:t> Employs preventive, individualized, and active care as the first choice that allows individuals to play an active role in controlling their health.</a:t>
            </a:r>
          </a:p>
          <a:p>
            <a:pPr algn="just">
              <a:lnSpc>
                <a:spcPts val="2860"/>
              </a:lnSpc>
              <a:spcBef>
                <a:spcPct val="0"/>
              </a:spcBef>
            </a:pPr>
            <a:endParaRPr lang="en-US" sz="2042" dirty="0">
              <a:solidFill>
                <a:srgbClr val="7A7065"/>
              </a:solidFill>
              <a:latin typeface="Poppins"/>
              <a:ea typeface="Poppins"/>
              <a:cs typeface="Poppins"/>
              <a:sym typeface="Poppin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2288314" y="-2976234"/>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7259300" y="7137642"/>
            <a:ext cx="6363681" cy="8083600"/>
            <a:chOff x="0" y="0"/>
            <a:chExt cx="1676031" cy="2129014"/>
          </a:xfrm>
        </p:grpSpPr>
        <p:sp>
          <p:nvSpPr>
            <p:cNvPr id="7" name="Freeform 7"/>
            <p:cNvSpPr/>
            <p:nvPr/>
          </p:nvSpPr>
          <p:spPr>
            <a:xfrm>
              <a:off x="0" y="0"/>
              <a:ext cx="1676031" cy="2129014"/>
            </a:xfrm>
            <a:custGeom>
              <a:avLst/>
              <a:gdLst/>
              <a:ahLst/>
              <a:cxnLst/>
              <a:rect l="l" t="t" r="r" b="b"/>
              <a:pathLst>
                <a:path w="1676031" h="2129014">
                  <a:moveTo>
                    <a:pt x="62046" y="0"/>
                  </a:moveTo>
                  <a:lnTo>
                    <a:pt x="1613986" y="0"/>
                  </a:lnTo>
                  <a:cubicBezTo>
                    <a:pt x="1648253" y="0"/>
                    <a:pt x="1676031" y="27779"/>
                    <a:pt x="1676031" y="62046"/>
                  </a:cubicBezTo>
                  <a:lnTo>
                    <a:pt x="1676031" y="2066969"/>
                  </a:lnTo>
                  <a:cubicBezTo>
                    <a:pt x="1676031" y="2083424"/>
                    <a:pt x="1669494" y="2099206"/>
                    <a:pt x="1657859" y="2110841"/>
                  </a:cubicBezTo>
                  <a:cubicBezTo>
                    <a:pt x="1646223" y="2122477"/>
                    <a:pt x="1630441" y="2129014"/>
                    <a:pt x="1613986" y="2129014"/>
                  </a:cubicBezTo>
                  <a:lnTo>
                    <a:pt x="62046" y="2129014"/>
                  </a:lnTo>
                  <a:cubicBezTo>
                    <a:pt x="27779" y="2129014"/>
                    <a:pt x="0" y="2101235"/>
                    <a:pt x="0" y="2066969"/>
                  </a:cubicBezTo>
                  <a:lnTo>
                    <a:pt x="0" y="62046"/>
                  </a:lnTo>
                  <a:cubicBezTo>
                    <a:pt x="0" y="45590"/>
                    <a:pt x="6537" y="29809"/>
                    <a:pt x="18173" y="18173"/>
                  </a:cubicBezTo>
                  <a:cubicBezTo>
                    <a:pt x="29809" y="6537"/>
                    <a:pt x="45590" y="0"/>
                    <a:pt x="62046" y="0"/>
                  </a:cubicBezTo>
                  <a:close/>
                </a:path>
              </a:pathLst>
            </a:custGeom>
            <a:solidFill>
              <a:srgbClr val="00BF63"/>
            </a:solidFill>
          </p:spPr>
        </p:sp>
        <p:sp>
          <p:nvSpPr>
            <p:cNvPr id="8" name="TextBox 8"/>
            <p:cNvSpPr txBox="1"/>
            <p:nvPr/>
          </p:nvSpPr>
          <p:spPr>
            <a:xfrm>
              <a:off x="0" y="-47625"/>
              <a:ext cx="1676031" cy="2176639"/>
            </a:xfrm>
            <a:prstGeom prst="rect">
              <a:avLst/>
            </a:prstGeom>
          </p:spPr>
          <p:txBody>
            <a:bodyPr lIns="50800" tIns="50800" rIns="50800" bIns="50800" rtlCol="0" anchor="ctr"/>
            <a:lstStyle/>
            <a:p>
              <a:pPr algn="ctr">
                <a:lnSpc>
                  <a:spcPts val="2659"/>
                </a:lnSpc>
              </a:pPr>
              <a:endParaRPr/>
            </a:p>
          </p:txBody>
        </p:sp>
      </p:grpSp>
      <p:sp>
        <p:nvSpPr>
          <p:cNvPr id="9" name="Freeform 9"/>
          <p:cNvSpPr/>
          <p:nvPr/>
        </p:nvSpPr>
        <p:spPr>
          <a:xfrm>
            <a:off x="0" y="3292977"/>
            <a:ext cx="7355980" cy="4903987"/>
          </a:xfrm>
          <a:custGeom>
            <a:avLst/>
            <a:gdLst/>
            <a:ahLst/>
            <a:cxnLst/>
            <a:rect l="l" t="t" r="r" b="b"/>
            <a:pathLst>
              <a:path w="7355980" h="4903987">
                <a:moveTo>
                  <a:pt x="0" y="0"/>
                </a:moveTo>
                <a:lnTo>
                  <a:pt x="7355980" y="0"/>
                </a:lnTo>
                <a:lnTo>
                  <a:pt x="7355980" y="4903987"/>
                </a:lnTo>
                <a:lnTo>
                  <a:pt x="0" y="4903987"/>
                </a:lnTo>
                <a:lnTo>
                  <a:pt x="0" y="0"/>
                </a:lnTo>
                <a:close/>
              </a:path>
            </a:pathLst>
          </a:custGeom>
          <a:blipFill>
            <a:blip r:embed="rId3"/>
            <a:stretch>
              <a:fillRect/>
            </a:stretch>
          </a:blipFill>
        </p:spPr>
      </p:sp>
      <p:sp>
        <p:nvSpPr>
          <p:cNvPr id="10" name="TextBox 10"/>
          <p:cNvSpPr txBox="1"/>
          <p:nvPr/>
        </p:nvSpPr>
        <p:spPr>
          <a:xfrm>
            <a:off x="10729851" y="630606"/>
            <a:ext cx="4789891"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PUBLIC HEALTH INITIATIVES</a:t>
            </a:r>
          </a:p>
        </p:txBody>
      </p:sp>
      <p:sp>
        <p:nvSpPr>
          <p:cNvPr id="11" name="TextBox 11"/>
          <p:cNvSpPr txBox="1"/>
          <p:nvPr/>
        </p:nvSpPr>
        <p:spPr>
          <a:xfrm>
            <a:off x="8020810" y="2681174"/>
            <a:ext cx="8655302" cy="4808400"/>
          </a:xfrm>
          <a:prstGeom prst="rect">
            <a:avLst/>
          </a:prstGeom>
        </p:spPr>
        <p:txBody>
          <a:bodyPr lIns="0" tIns="0" rIns="0" bIns="0" rtlCol="0" anchor="t">
            <a:spAutoFit/>
          </a:bodyPr>
          <a:lstStyle/>
          <a:p>
            <a:pPr marL="419472" lvl="1" indent="-209736" algn="just">
              <a:lnSpc>
                <a:spcPts val="2720"/>
              </a:lnSpc>
              <a:buFont typeface="Arial"/>
              <a:buChar char="•"/>
            </a:pPr>
            <a:r>
              <a:rPr lang="en-US" sz="1942" b="1" dirty="0">
                <a:latin typeface="Poppins Bold"/>
                <a:ea typeface="Poppins Bold"/>
                <a:cs typeface="Poppins Bold"/>
                <a:sym typeface="Poppins Bold"/>
              </a:rPr>
              <a:t>National Campaigns: </a:t>
            </a:r>
            <a:r>
              <a:rPr lang="en-US" sz="1942" dirty="0" err="1">
                <a:latin typeface="Poppins"/>
                <a:ea typeface="Poppins"/>
                <a:cs typeface="Poppins"/>
                <a:sym typeface="Poppins"/>
              </a:rPr>
              <a:t>Programmes</a:t>
            </a:r>
            <a:r>
              <a:rPr lang="en-US" sz="1942" dirty="0">
                <a:latin typeface="Poppins"/>
                <a:ea typeface="Poppins"/>
                <a:cs typeface="Poppins"/>
                <a:sym typeface="Poppins"/>
              </a:rPr>
              <a:t> such as “Change4Life” and “Every Mind Matters” promote healthier lifestyles, balanced nutrition, physical activity, and mental health awareness across all age groups (NHS, 2022).</a:t>
            </a:r>
          </a:p>
          <a:p>
            <a:pPr marL="419472" lvl="1" indent="-209736" algn="just">
              <a:lnSpc>
                <a:spcPts val="2720"/>
              </a:lnSpc>
              <a:buFont typeface="Arial"/>
              <a:buChar char="•"/>
            </a:pPr>
            <a:r>
              <a:rPr lang="en-US" sz="1942" b="1" dirty="0">
                <a:latin typeface="Poppins Bold"/>
                <a:ea typeface="Poppins Bold"/>
                <a:cs typeface="Poppins Bold"/>
                <a:sym typeface="Poppins Bold"/>
              </a:rPr>
              <a:t>Health Education: </a:t>
            </a:r>
            <a:r>
              <a:rPr lang="en-US" sz="1942" dirty="0">
                <a:latin typeface="Poppins"/>
                <a:ea typeface="Poppins"/>
                <a:cs typeface="Poppins"/>
                <a:sym typeface="Poppins"/>
              </a:rPr>
              <a:t>Public health initiatives aim to inform and empower individuals to make positive lifestyle choices that prevent chronic diseases and improve overall wellbeing.</a:t>
            </a:r>
          </a:p>
          <a:p>
            <a:pPr marL="419472" lvl="1" indent="-209736" algn="just">
              <a:lnSpc>
                <a:spcPts val="2720"/>
              </a:lnSpc>
              <a:buFont typeface="Arial"/>
              <a:buChar char="•"/>
            </a:pPr>
            <a:r>
              <a:rPr lang="en-US" sz="1942" b="1" dirty="0">
                <a:latin typeface="Poppins Bold"/>
                <a:ea typeface="Poppins Bold"/>
                <a:cs typeface="Poppins Bold"/>
                <a:sym typeface="Poppins Bold"/>
              </a:rPr>
              <a:t>Collaborative Approach:</a:t>
            </a:r>
            <a:r>
              <a:rPr lang="en-US" sz="1942" dirty="0">
                <a:latin typeface="Poppins"/>
                <a:ea typeface="Poppins"/>
                <a:cs typeface="Poppins"/>
                <a:sym typeface="Poppins"/>
              </a:rPr>
              <a:t> Effective implementation involves partnerships between healthcare providers, schools, workplaces, and community organizations.</a:t>
            </a:r>
          </a:p>
          <a:p>
            <a:pPr marL="419472" lvl="1" indent="-209736" algn="just">
              <a:lnSpc>
                <a:spcPts val="2720"/>
              </a:lnSpc>
              <a:buFont typeface="Arial"/>
              <a:buChar char="•"/>
            </a:pPr>
            <a:r>
              <a:rPr lang="en-US" sz="1942" b="1" dirty="0">
                <a:latin typeface="Poppins Bold"/>
                <a:ea typeface="Poppins Bold"/>
                <a:cs typeface="Poppins Bold"/>
                <a:sym typeface="Poppins Bold"/>
              </a:rPr>
              <a:t>Key Outcomes:</a:t>
            </a:r>
            <a:r>
              <a:rPr lang="en-US" sz="1942" dirty="0">
                <a:latin typeface="Poppins"/>
                <a:ea typeface="Poppins"/>
                <a:cs typeface="Poppins"/>
                <a:sym typeface="Poppins"/>
              </a:rPr>
              <a:t> Increased public awareness, healthier </a:t>
            </a:r>
            <a:r>
              <a:rPr lang="en-US" sz="1942" dirty="0" err="1">
                <a:latin typeface="Poppins"/>
                <a:ea typeface="Poppins"/>
                <a:cs typeface="Poppins"/>
                <a:sym typeface="Poppins"/>
              </a:rPr>
              <a:t>behavioural</a:t>
            </a:r>
            <a:r>
              <a:rPr lang="en-US" sz="1942" dirty="0">
                <a:latin typeface="Poppins"/>
                <a:ea typeface="Poppins"/>
                <a:cs typeface="Poppins"/>
                <a:sym typeface="Poppins"/>
              </a:rPr>
              <a:t> patterns, early detection of health risks, and a measurable reduction in preventable diseases across communities.</a:t>
            </a:r>
          </a:p>
          <a:p>
            <a:pPr algn="just">
              <a:lnSpc>
                <a:spcPts val="2720"/>
              </a:lnSpc>
              <a:spcBef>
                <a:spcPct val="0"/>
              </a:spcBef>
            </a:pPr>
            <a:endParaRPr lang="en-US" sz="1942" dirty="0">
              <a:solidFill>
                <a:srgbClr val="7A7065"/>
              </a:solidFill>
              <a:latin typeface="Poppins"/>
              <a:ea typeface="Poppins"/>
              <a:cs typeface="Poppins"/>
              <a:sym typeface="Poppins"/>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2288314" y="-2976234"/>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a:grpSpLocks noChangeAspect="1"/>
          </p:cNvGrpSpPr>
          <p:nvPr/>
        </p:nvGrpSpPr>
        <p:grpSpPr>
          <a:xfrm>
            <a:off x="1028700" y="2788992"/>
            <a:ext cx="5104060" cy="5084122"/>
            <a:chOff x="0" y="0"/>
            <a:chExt cx="6502400" cy="6477000"/>
          </a:xfrm>
        </p:grpSpPr>
        <p:sp>
          <p:nvSpPr>
            <p:cNvPr id="7" name="Freeform 7"/>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223" r="223"/>
              </a:stretch>
            </a:blipFill>
          </p:spPr>
        </p:sp>
        <p:sp>
          <p:nvSpPr>
            <p:cNvPr id="8" name="Freeform 8"/>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FFFFFF"/>
            </a:solidFill>
          </p:spPr>
        </p:sp>
      </p:grpSp>
      <p:grpSp>
        <p:nvGrpSpPr>
          <p:cNvPr id="9" name="Group 9"/>
          <p:cNvGrpSpPr/>
          <p:nvPr/>
        </p:nvGrpSpPr>
        <p:grpSpPr>
          <a:xfrm>
            <a:off x="17259300" y="7137642"/>
            <a:ext cx="6363681" cy="8083600"/>
            <a:chOff x="0" y="0"/>
            <a:chExt cx="1676031" cy="2129014"/>
          </a:xfrm>
        </p:grpSpPr>
        <p:sp>
          <p:nvSpPr>
            <p:cNvPr id="10" name="Freeform 10"/>
            <p:cNvSpPr/>
            <p:nvPr/>
          </p:nvSpPr>
          <p:spPr>
            <a:xfrm>
              <a:off x="0" y="0"/>
              <a:ext cx="1676031" cy="2129014"/>
            </a:xfrm>
            <a:custGeom>
              <a:avLst/>
              <a:gdLst/>
              <a:ahLst/>
              <a:cxnLst/>
              <a:rect l="l" t="t" r="r" b="b"/>
              <a:pathLst>
                <a:path w="1676031" h="2129014">
                  <a:moveTo>
                    <a:pt x="62046" y="0"/>
                  </a:moveTo>
                  <a:lnTo>
                    <a:pt x="1613986" y="0"/>
                  </a:lnTo>
                  <a:cubicBezTo>
                    <a:pt x="1648253" y="0"/>
                    <a:pt x="1676031" y="27779"/>
                    <a:pt x="1676031" y="62046"/>
                  </a:cubicBezTo>
                  <a:lnTo>
                    <a:pt x="1676031" y="2066969"/>
                  </a:lnTo>
                  <a:cubicBezTo>
                    <a:pt x="1676031" y="2083424"/>
                    <a:pt x="1669494" y="2099206"/>
                    <a:pt x="1657859" y="2110841"/>
                  </a:cubicBezTo>
                  <a:cubicBezTo>
                    <a:pt x="1646223" y="2122477"/>
                    <a:pt x="1630441" y="2129014"/>
                    <a:pt x="1613986" y="2129014"/>
                  </a:cubicBezTo>
                  <a:lnTo>
                    <a:pt x="62046" y="2129014"/>
                  </a:lnTo>
                  <a:cubicBezTo>
                    <a:pt x="27779" y="2129014"/>
                    <a:pt x="0" y="2101235"/>
                    <a:pt x="0" y="2066969"/>
                  </a:cubicBezTo>
                  <a:lnTo>
                    <a:pt x="0" y="62046"/>
                  </a:lnTo>
                  <a:cubicBezTo>
                    <a:pt x="0" y="45590"/>
                    <a:pt x="6537" y="29809"/>
                    <a:pt x="18173" y="18173"/>
                  </a:cubicBezTo>
                  <a:cubicBezTo>
                    <a:pt x="29809" y="6537"/>
                    <a:pt x="45590" y="0"/>
                    <a:pt x="62046" y="0"/>
                  </a:cubicBezTo>
                  <a:close/>
                </a:path>
              </a:pathLst>
            </a:custGeom>
            <a:solidFill>
              <a:srgbClr val="00BF63"/>
            </a:solidFill>
          </p:spPr>
        </p:sp>
        <p:sp>
          <p:nvSpPr>
            <p:cNvPr id="11" name="TextBox 11"/>
            <p:cNvSpPr txBox="1"/>
            <p:nvPr/>
          </p:nvSpPr>
          <p:spPr>
            <a:xfrm>
              <a:off x="0" y="-47625"/>
              <a:ext cx="1676031" cy="2176639"/>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10729851" y="630606"/>
            <a:ext cx="4789891"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EQUITY AND ACCESS</a:t>
            </a:r>
          </a:p>
        </p:txBody>
      </p:sp>
      <p:sp>
        <p:nvSpPr>
          <p:cNvPr id="13" name="TextBox 13"/>
          <p:cNvSpPr txBox="1"/>
          <p:nvPr/>
        </p:nvSpPr>
        <p:spPr>
          <a:xfrm>
            <a:off x="7719540" y="2681174"/>
            <a:ext cx="8956572" cy="4465500"/>
          </a:xfrm>
          <a:prstGeom prst="rect">
            <a:avLst/>
          </a:prstGeom>
        </p:spPr>
        <p:txBody>
          <a:bodyPr lIns="0" tIns="0" rIns="0" bIns="0" rtlCol="0" anchor="t">
            <a:spAutoFit/>
          </a:bodyPr>
          <a:lstStyle/>
          <a:p>
            <a:pPr marL="419472" lvl="1" indent="-209736" algn="just">
              <a:lnSpc>
                <a:spcPts val="2720"/>
              </a:lnSpc>
              <a:buFont typeface="Arial"/>
              <a:buChar char="•"/>
            </a:pPr>
            <a:r>
              <a:rPr lang="en-US" sz="1942" b="1" dirty="0">
                <a:latin typeface="Poppins Bold"/>
                <a:ea typeface="Poppins Bold"/>
                <a:cs typeface="Poppins Bold"/>
                <a:sym typeface="Poppins Bold"/>
              </a:rPr>
              <a:t>Health Inequalities:</a:t>
            </a:r>
            <a:r>
              <a:rPr lang="en-US" sz="1942" dirty="0">
                <a:latin typeface="Poppins"/>
                <a:ea typeface="Poppins"/>
                <a:cs typeface="Poppins"/>
                <a:sym typeface="Poppins"/>
              </a:rPr>
              <a:t> Persistent disparities exist in access, quality, and outcomes of healthcare services based on factors such as geography, income, ethnicity, gender, and disability (Chen, 2025).</a:t>
            </a:r>
          </a:p>
          <a:p>
            <a:pPr marL="419472" lvl="1" indent="-209736" algn="just">
              <a:lnSpc>
                <a:spcPts val="2720"/>
              </a:lnSpc>
              <a:buFont typeface="Arial"/>
              <a:buChar char="•"/>
            </a:pPr>
            <a:r>
              <a:rPr lang="en-US" sz="1942" b="1" dirty="0">
                <a:latin typeface="Poppins Bold"/>
                <a:ea typeface="Poppins Bold"/>
                <a:cs typeface="Poppins Bold"/>
                <a:sym typeface="Poppins Bold"/>
              </a:rPr>
              <a:t>Universal Healthcare Systems</a:t>
            </a:r>
            <a:r>
              <a:rPr lang="en-US" sz="1942" dirty="0">
                <a:latin typeface="Poppins"/>
                <a:ea typeface="Poppins"/>
                <a:cs typeface="Poppins"/>
                <a:sym typeface="Poppins"/>
              </a:rPr>
              <a:t>: Aim to provide equitable access to essential health services regardless of socio-economic status or location.</a:t>
            </a:r>
          </a:p>
          <a:p>
            <a:pPr marL="419472" lvl="1" indent="-209736" algn="just">
              <a:lnSpc>
                <a:spcPts val="2720"/>
              </a:lnSpc>
              <a:buFont typeface="Arial"/>
              <a:buChar char="•"/>
            </a:pPr>
            <a:r>
              <a:rPr lang="en-US" sz="1942" b="1" dirty="0">
                <a:latin typeface="Poppins Bold"/>
                <a:ea typeface="Poppins Bold"/>
                <a:cs typeface="Poppins Bold"/>
                <a:sym typeface="Poppins Bold"/>
              </a:rPr>
              <a:t>Targeted Interventions: </a:t>
            </a:r>
            <a:r>
              <a:rPr lang="en-US" sz="1942" dirty="0">
                <a:latin typeface="Poppins"/>
                <a:ea typeface="Poppins"/>
                <a:cs typeface="Poppins"/>
                <a:sym typeface="Poppins"/>
              </a:rPr>
              <a:t>Focused </a:t>
            </a:r>
            <a:r>
              <a:rPr lang="en-US" sz="1942" dirty="0" err="1">
                <a:latin typeface="Poppins"/>
                <a:ea typeface="Poppins"/>
                <a:cs typeface="Poppins"/>
                <a:sym typeface="Poppins"/>
              </a:rPr>
              <a:t>programmes</a:t>
            </a:r>
            <a:r>
              <a:rPr lang="en-US" sz="1942" dirty="0">
                <a:latin typeface="Poppins"/>
                <a:ea typeface="Poppins"/>
                <a:cs typeface="Poppins"/>
                <a:sym typeface="Poppins"/>
              </a:rPr>
              <a:t> address the specific needs of vulnerable and marginalized groups, including rural communities, minorities, and low-income populations.</a:t>
            </a:r>
          </a:p>
          <a:p>
            <a:pPr marL="419472" lvl="1" indent="-209736" algn="just">
              <a:lnSpc>
                <a:spcPts val="2720"/>
              </a:lnSpc>
              <a:spcBef>
                <a:spcPct val="0"/>
              </a:spcBef>
              <a:buFont typeface="Arial"/>
              <a:buChar char="•"/>
            </a:pPr>
            <a:r>
              <a:rPr lang="en-US" sz="1942" b="1" dirty="0">
                <a:latin typeface="Poppins Bold"/>
                <a:ea typeface="Poppins Bold"/>
                <a:cs typeface="Poppins Bold"/>
                <a:sym typeface="Poppins Bold"/>
              </a:rPr>
              <a:t>Cultural Competence and Accessibility:</a:t>
            </a:r>
            <a:r>
              <a:rPr lang="en-US" sz="1942" dirty="0">
                <a:latin typeface="Poppins"/>
                <a:ea typeface="Poppins"/>
                <a:cs typeface="Poppins"/>
                <a:sym typeface="Poppins"/>
              </a:rPr>
              <a:t> Promotes inclusive service delivery by training healthcare professionals to respect cultural diversity and ensure services are physically and linguistically accessible to all.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grpSp>
        <p:nvGrpSpPr>
          <p:cNvPr id="3" name="Group 3"/>
          <p:cNvGrpSpPr/>
          <p:nvPr/>
        </p:nvGrpSpPr>
        <p:grpSpPr>
          <a:xfrm>
            <a:off x="-2288314" y="-2976234"/>
            <a:ext cx="9378125" cy="9378125"/>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BF63"/>
            </a:solidFill>
          </p:spPr>
        </p:sp>
        <p:sp>
          <p:nvSpPr>
            <p:cNvPr id="5" name="TextBox 5"/>
            <p:cNvSpPr txBox="1"/>
            <p:nvPr/>
          </p:nvSpPr>
          <p:spPr>
            <a:xfrm>
              <a:off x="76200" y="28575"/>
              <a:ext cx="660400" cy="708025"/>
            </a:xfrm>
            <a:prstGeom prst="rect">
              <a:avLst/>
            </a:prstGeom>
          </p:spPr>
          <p:txBody>
            <a:bodyPr lIns="50800" tIns="50800" rIns="50800" bIns="50800" rtlCol="0" anchor="ctr"/>
            <a:lstStyle/>
            <a:p>
              <a:pPr algn="ctr">
                <a:lnSpc>
                  <a:spcPts val="2659"/>
                </a:lnSpc>
              </a:pPr>
              <a:endParaRPr/>
            </a:p>
          </p:txBody>
        </p:sp>
      </p:grpSp>
      <p:grpSp>
        <p:nvGrpSpPr>
          <p:cNvPr id="6" name="Group 6"/>
          <p:cNvGrpSpPr>
            <a:grpSpLocks noChangeAspect="1"/>
          </p:cNvGrpSpPr>
          <p:nvPr/>
        </p:nvGrpSpPr>
        <p:grpSpPr>
          <a:xfrm>
            <a:off x="1028700" y="1028700"/>
            <a:ext cx="8912703" cy="8877887"/>
            <a:chOff x="0" y="0"/>
            <a:chExt cx="6502400" cy="6477000"/>
          </a:xfrm>
        </p:grpSpPr>
        <p:sp>
          <p:nvSpPr>
            <p:cNvPr id="7" name="Freeform 7"/>
            <p:cNvSpPr/>
            <p:nvPr/>
          </p:nvSpPr>
          <p:spPr>
            <a:xfrm>
              <a:off x="-23042" y="119185"/>
              <a:ext cx="6542159" cy="6244242"/>
            </a:xfrm>
            <a:custGeom>
              <a:avLst/>
              <a:gdLst/>
              <a:ahLst/>
              <a:cxnLst/>
              <a:rect l="l" t="t" r="r" b="b"/>
              <a:pathLst>
                <a:path w="6542159" h="6244242">
                  <a:moveTo>
                    <a:pt x="3271080" y="4996"/>
                  </a:moveTo>
                  <a:cubicBezTo>
                    <a:pt x="2154117" y="0"/>
                    <a:pt x="1119857" y="593026"/>
                    <a:pt x="559929" y="1559521"/>
                  </a:cubicBezTo>
                  <a:cubicBezTo>
                    <a:pt x="0" y="2526015"/>
                    <a:pt x="0" y="3718228"/>
                    <a:pt x="559929" y="4684723"/>
                  </a:cubicBezTo>
                  <a:cubicBezTo>
                    <a:pt x="1119857" y="5651217"/>
                    <a:pt x="2154117" y="6244243"/>
                    <a:pt x="3271080" y="6239248"/>
                  </a:cubicBezTo>
                  <a:cubicBezTo>
                    <a:pt x="4388043" y="6244243"/>
                    <a:pt x="5422303" y="5651217"/>
                    <a:pt x="5982231" y="4684723"/>
                  </a:cubicBezTo>
                  <a:cubicBezTo>
                    <a:pt x="6542160" y="3718229"/>
                    <a:pt x="6542160" y="2526015"/>
                    <a:pt x="5982231" y="1559521"/>
                  </a:cubicBezTo>
                  <a:cubicBezTo>
                    <a:pt x="5422303" y="593027"/>
                    <a:pt x="4388043" y="1"/>
                    <a:pt x="3271080" y="4996"/>
                  </a:cubicBezTo>
                  <a:close/>
                </a:path>
              </a:pathLst>
            </a:custGeom>
            <a:blipFill>
              <a:blip r:embed="rId3"/>
              <a:stretch>
                <a:fillRect l="-24665" r="-24665"/>
              </a:stretch>
            </a:blipFill>
          </p:spPr>
        </p:sp>
        <p:sp>
          <p:nvSpPr>
            <p:cNvPr id="8" name="Freeform 8"/>
            <p:cNvSpPr/>
            <p:nvPr/>
          </p:nvSpPr>
          <p:spPr>
            <a:xfrm>
              <a:off x="73038" y="66269"/>
              <a:ext cx="6350000" cy="6349987"/>
            </a:xfrm>
            <a:custGeom>
              <a:avLst/>
              <a:gdLst/>
              <a:ahLst/>
              <a:cxnLst/>
              <a:rect l="l" t="t" r="r" b="b"/>
              <a:pathLst>
                <a:path w="6350000" h="6349987">
                  <a:moveTo>
                    <a:pt x="3175000" y="6349987"/>
                  </a:moveTo>
                  <a:cubicBezTo>
                    <a:pt x="1424279" y="6349987"/>
                    <a:pt x="0" y="4925733"/>
                    <a:pt x="0" y="3175038"/>
                  </a:cubicBezTo>
                  <a:cubicBezTo>
                    <a:pt x="0" y="1424317"/>
                    <a:pt x="1424292" y="0"/>
                    <a:pt x="3175000" y="0"/>
                  </a:cubicBezTo>
                  <a:cubicBezTo>
                    <a:pt x="4925733" y="0"/>
                    <a:pt x="6350000" y="1424330"/>
                    <a:pt x="6350000" y="3175038"/>
                  </a:cubicBezTo>
                  <a:cubicBezTo>
                    <a:pt x="6350000" y="4925720"/>
                    <a:pt x="4925733" y="6349987"/>
                    <a:pt x="3175000" y="6349987"/>
                  </a:cubicBezTo>
                  <a:close/>
                  <a:moveTo>
                    <a:pt x="3175000" y="115760"/>
                  </a:moveTo>
                  <a:cubicBezTo>
                    <a:pt x="1488135" y="115760"/>
                    <a:pt x="115760" y="1488148"/>
                    <a:pt x="115760" y="3175038"/>
                  </a:cubicBezTo>
                  <a:cubicBezTo>
                    <a:pt x="115760" y="4861915"/>
                    <a:pt x="1488135" y="6234265"/>
                    <a:pt x="3175000" y="6234265"/>
                  </a:cubicBezTo>
                  <a:cubicBezTo>
                    <a:pt x="4861852" y="6234265"/>
                    <a:pt x="6234265" y="4861890"/>
                    <a:pt x="6234265" y="3175038"/>
                  </a:cubicBezTo>
                  <a:cubicBezTo>
                    <a:pt x="6234265" y="1488148"/>
                    <a:pt x="4861852" y="115760"/>
                    <a:pt x="3175000" y="115760"/>
                  </a:cubicBezTo>
                  <a:close/>
                </a:path>
              </a:pathLst>
            </a:custGeom>
            <a:solidFill>
              <a:srgbClr val="FFFFFF"/>
            </a:solidFill>
          </p:spPr>
        </p:sp>
      </p:grpSp>
      <p:grpSp>
        <p:nvGrpSpPr>
          <p:cNvPr id="9" name="Group 9"/>
          <p:cNvGrpSpPr/>
          <p:nvPr/>
        </p:nvGrpSpPr>
        <p:grpSpPr>
          <a:xfrm>
            <a:off x="17259300" y="7137642"/>
            <a:ext cx="6363681" cy="8083600"/>
            <a:chOff x="0" y="0"/>
            <a:chExt cx="1676031" cy="2129014"/>
          </a:xfrm>
        </p:grpSpPr>
        <p:sp>
          <p:nvSpPr>
            <p:cNvPr id="10" name="Freeform 10"/>
            <p:cNvSpPr/>
            <p:nvPr/>
          </p:nvSpPr>
          <p:spPr>
            <a:xfrm>
              <a:off x="0" y="0"/>
              <a:ext cx="1676031" cy="2129014"/>
            </a:xfrm>
            <a:custGeom>
              <a:avLst/>
              <a:gdLst/>
              <a:ahLst/>
              <a:cxnLst/>
              <a:rect l="l" t="t" r="r" b="b"/>
              <a:pathLst>
                <a:path w="1676031" h="2129014">
                  <a:moveTo>
                    <a:pt x="62046" y="0"/>
                  </a:moveTo>
                  <a:lnTo>
                    <a:pt x="1613986" y="0"/>
                  </a:lnTo>
                  <a:cubicBezTo>
                    <a:pt x="1648253" y="0"/>
                    <a:pt x="1676031" y="27779"/>
                    <a:pt x="1676031" y="62046"/>
                  </a:cubicBezTo>
                  <a:lnTo>
                    <a:pt x="1676031" y="2066969"/>
                  </a:lnTo>
                  <a:cubicBezTo>
                    <a:pt x="1676031" y="2083424"/>
                    <a:pt x="1669494" y="2099206"/>
                    <a:pt x="1657859" y="2110841"/>
                  </a:cubicBezTo>
                  <a:cubicBezTo>
                    <a:pt x="1646223" y="2122477"/>
                    <a:pt x="1630441" y="2129014"/>
                    <a:pt x="1613986" y="2129014"/>
                  </a:cubicBezTo>
                  <a:lnTo>
                    <a:pt x="62046" y="2129014"/>
                  </a:lnTo>
                  <a:cubicBezTo>
                    <a:pt x="27779" y="2129014"/>
                    <a:pt x="0" y="2101235"/>
                    <a:pt x="0" y="2066969"/>
                  </a:cubicBezTo>
                  <a:lnTo>
                    <a:pt x="0" y="62046"/>
                  </a:lnTo>
                  <a:cubicBezTo>
                    <a:pt x="0" y="45590"/>
                    <a:pt x="6537" y="29809"/>
                    <a:pt x="18173" y="18173"/>
                  </a:cubicBezTo>
                  <a:cubicBezTo>
                    <a:pt x="29809" y="6537"/>
                    <a:pt x="45590" y="0"/>
                    <a:pt x="62046" y="0"/>
                  </a:cubicBezTo>
                  <a:close/>
                </a:path>
              </a:pathLst>
            </a:custGeom>
            <a:solidFill>
              <a:srgbClr val="00BF63"/>
            </a:solidFill>
          </p:spPr>
        </p:sp>
        <p:sp>
          <p:nvSpPr>
            <p:cNvPr id="11" name="TextBox 11"/>
            <p:cNvSpPr txBox="1"/>
            <p:nvPr/>
          </p:nvSpPr>
          <p:spPr>
            <a:xfrm>
              <a:off x="0" y="-47625"/>
              <a:ext cx="1676031" cy="2176639"/>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10729851" y="630606"/>
            <a:ext cx="5561071" cy="1472463"/>
          </a:xfrm>
          <a:prstGeom prst="rect">
            <a:avLst/>
          </a:prstGeom>
        </p:spPr>
        <p:txBody>
          <a:bodyPr lIns="0" tIns="0" rIns="0" bIns="0" rtlCol="0" anchor="t">
            <a:spAutoFit/>
          </a:bodyPr>
          <a:lstStyle/>
          <a:p>
            <a:pPr algn="l">
              <a:lnSpc>
                <a:spcPts val="5990"/>
              </a:lnSpc>
              <a:spcBef>
                <a:spcPct val="0"/>
              </a:spcBef>
            </a:pPr>
            <a:r>
              <a:rPr lang="en-US" sz="4279" b="1">
                <a:solidFill>
                  <a:srgbClr val="00BF63"/>
                </a:solidFill>
                <a:latin typeface="Lato Bold"/>
                <a:ea typeface="Lato Bold"/>
                <a:cs typeface="Lato Bold"/>
                <a:sym typeface="Lato Bold"/>
              </a:rPr>
              <a:t>CHALLENGES AND FUTURE DIRECTIONS</a:t>
            </a:r>
          </a:p>
        </p:txBody>
      </p:sp>
      <p:sp>
        <p:nvSpPr>
          <p:cNvPr id="13" name="TextBox 13"/>
          <p:cNvSpPr txBox="1"/>
          <p:nvPr/>
        </p:nvSpPr>
        <p:spPr>
          <a:xfrm>
            <a:off x="9941403" y="2671649"/>
            <a:ext cx="6734709" cy="4751622"/>
          </a:xfrm>
          <a:prstGeom prst="rect">
            <a:avLst/>
          </a:prstGeom>
        </p:spPr>
        <p:txBody>
          <a:bodyPr lIns="0" tIns="0" rIns="0" bIns="0" rtlCol="0" anchor="t">
            <a:spAutoFit/>
          </a:bodyPr>
          <a:lstStyle/>
          <a:p>
            <a:pPr algn="l">
              <a:lnSpc>
                <a:spcPts val="3140"/>
              </a:lnSpc>
            </a:pPr>
            <a:r>
              <a:rPr lang="en-US" sz="2242" b="1" dirty="0">
                <a:latin typeface="Poppins Bold"/>
                <a:ea typeface="Poppins Bold"/>
                <a:cs typeface="Poppins Bold"/>
                <a:sym typeface="Poppins Bold"/>
              </a:rPr>
              <a:t>Challenges:</a:t>
            </a:r>
          </a:p>
          <a:p>
            <a:pPr marL="484240" lvl="1" indent="-242120" algn="l">
              <a:lnSpc>
                <a:spcPts val="3140"/>
              </a:lnSpc>
              <a:buFont typeface="Arial"/>
              <a:buChar char="•"/>
            </a:pPr>
            <a:r>
              <a:rPr lang="en-US" sz="2242" dirty="0">
                <a:latin typeface="Poppins"/>
                <a:ea typeface="Poppins"/>
                <a:cs typeface="Poppins"/>
                <a:sym typeface="Poppins"/>
              </a:rPr>
              <a:t>Inequality, policy fragmentation, resource scarcity.</a:t>
            </a:r>
          </a:p>
          <a:p>
            <a:pPr marL="484240" lvl="1" indent="-242120" algn="l">
              <a:lnSpc>
                <a:spcPts val="3140"/>
              </a:lnSpc>
              <a:buFont typeface="Arial"/>
              <a:buChar char="•"/>
            </a:pPr>
            <a:r>
              <a:rPr lang="en-US" sz="2242" dirty="0">
                <a:latin typeface="Poppins"/>
                <a:ea typeface="Poppins"/>
                <a:cs typeface="Poppins"/>
                <a:sym typeface="Poppins"/>
              </a:rPr>
              <a:t>Workforce burnout and ageing populations.</a:t>
            </a:r>
          </a:p>
          <a:p>
            <a:pPr algn="l">
              <a:lnSpc>
                <a:spcPts val="3140"/>
              </a:lnSpc>
            </a:pPr>
            <a:endParaRPr lang="en-US" sz="2242" dirty="0">
              <a:latin typeface="Poppins"/>
              <a:ea typeface="Poppins"/>
              <a:cs typeface="Poppins"/>
              <a:sym typeface="Poppins"/>
            </a:endParaRPr>
          </a:p>
          <a:p>
            <a:pPr algn="l">
              <a:lnSpc>
                <a:spcPts val="3140"/>
              </a:lnSpc>
            </a:pPr>
            <a:r>
              <a:rPr lang="en-US" sz="2242" b="1" dirty="0">
                <a:latin typeface="Poppins Bold"/>
                <a:ea typeface="Poppins Bold"/>
                <a:cs typeface="Poppins Bold"/>
                <a:sym typeface="Poppins Bold"/>
              </a:rPr>
              <a:t>Future directions:</a:t>
            </a:r>
          </a:p>
          <a:p>
            <a:pPr marL="484240" lvl="1" indent="-242120" algn="l">
              <a:lnSpc>
                <a:spcPts val="3140"/>
              </a:lnSpc>
              <a:buFont typeface="Arial"/>
              <a:buChar char="•"/>
            </a:pPr>
            <a:r>
              <a:rPr lang="en-US" sz="2242" dirty="0">
                <a:latin typeface="Poppins"/>
                <a:ea typeface="Poppins"/>
                <a:cs typeface="Poppins"/>
                <a:sym typeface="Poppins"/>
              </a:rPr>
              <a:t>Integrate sustainability into all levels of healthcare.</a:t>
            </a:r>
          </a:p>
          <a:p>
            <a:pPr marL="484240" lvl="1" indent="-242120" algn="l">
              <a:lnSpc>
                <a:spcPts val="3140"/>
              </a:lnSpc>
              <a:buFont typeface="Arial"/>
              <a:buChar char="•"/>
            </a:pPr>
            <a:r>
              <a:rPr lang="en-US" sz="2242" dirty="0">
                <a:latin typeface="Poppins"/>
                <a:ea typeface="Poppins"/>
                <a:cs typeface="Poppins"/>
                <a:sym typeface="Poppins"/>
              </a:rPr>
              <a:t>Strengthen prevention and digital health innovations.</a:t>
            </a:r>
          </a:p>
          <a:p>
            <a:pPr marL="484240" lvl="1" indent="-242120" algn="l">
              <a:lnSpc>
                <a:spcPts val="3140"/>
              </a:lnSpc>
              <a:buFont typeface="Arial"/>
              <a:buChar char="•"/>
            </a:pPr>
            <a:r>
              <a:rPr lang="en-US" sz="2242" dirty="0">
                <a:latin typeface="Poppins"/>
                <a:ea typeface="Poppins"/>
                <a:cs typeface="Poppins"/>
                <a:sym typeface="Poppins"/>
              </a:rPr>
              <a:t>Foster global partnerships for health equity.</a:t>
            </a:r>
          </a:p>
          <a:p>
            <a:pPr algn="l">
              <a:lnSpc>
                <a:spcPts val="3140"/>
              </a:lnSpc>
              <a:spcBef>
                <a:spcPct val="0"/>
              </a:spcBef>
            </a:pPr>
            <a:endParaRPr lang="en-US" sz="2242" dirty="0">
              <a:solidFill>
                <a:srgbClr val="7A7065"/>
              </a:solidFill>
              <a:latin typeface="Poppins"/>
              <a:ea typeface="Poppins"/>
              <a:cs typeface="Poppins"/>
              <a:sym typeface="Poppin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sp>
        <p:nvSpPr>
          <p:cNvPr id="3" name="TextBox 3"/>
          <p:cNvSpPr txBox="1"/>
          <p:nvPr/>
        </p:nvSpPr>
        <p:spPr>
          <a:xfrm>
            <a:off x="6749055" y="692066"/>
            <a:ext cx="4789891" cy="719988"/>
          </a:xfrm>
          <a:prstGeom prst="rect">
            <a:avLst/>
          </a:prstGeom>
        </p:spPr>
        <p:txBody>
          <a:bodyPr lIns="0" tIns="0" rIns="0" bIns="0" rtlCol="0" anchor="t">
            <a:spAutoFit/>
          </a:bodyPr>
          <a:lstStyle/>
          <a:p>
            <a:pPr algn="ctr">
              <a:lnSpc>
                <a:spcPts val="5990"/>
              </a:lnSpc>
              <a:spcBef>
                <a:spcPct val="0"/>
              </a:spcBef>
            </a:pPr>
            <a:r>
              <a:rPr lang="en-US" sz="4279" b="1">
                <a:solidFill>
                  <a:srgbClr val="00BF63"/>
                </a:solidFill>
                <a:latin typeface="Lato Bold"/>
                <a:ea typeface="Lato Bold"/>
                <a:cs typeface="Lato Bold"/>
                <a:sym typeface="Lato Bold"/>
              </a:rPr>
              <a:t>CONCLUSION</a:t>
            </a:r>
          </a:p>
        </p:txBody>
      </p:sp>
      <p:sp>
        <p:nvSpPr>
          <p:cNvPr id="4" name="TextBox 4"/>
          <p:cNvSpPr txBox="1"/>
          <p:nvPr/>
        </p:nvSpPr>
        <p:spPr>
          <a:xfrm>
            <a:off x="3967225" y="2557599"/>
            <a:ext cx="10353550" cy="2809421"/>
          </a:xfrm>
          <a:prstGeom prst="rect">
            <a:avLst/>
          </a:prstGeom>
        </p:spPr>
        <p:txBody>
          <a:bodyPr lIns="0" tIns="0" rIns="0" bIns="0" rtlCol="0" anchor="t">
            <a:spAutoFit/>
          </a:bodyPr>
          <a:lstStyle/>
          <a:p>
            <a:pPr marL="570596" lvl="1" indent="-285298" algn="l">
              <a:lnSpc>
                <a:spcPts val="3700"/>
              </a:lnSpc>
              <a:buFont typeface="Arial"/>
              <a:buChar char="•"/>
            </a:pPr>
            <a:r>
              <a:rPr lang="en-US" sz="2642" dirty="0">
                <a:latin typeface="Poppins"/>
                <a:ea typeface="Poppins"/>
                <a:cs typeface="Poppins"/>
                <a:sym typeface="Poppins"/>
              </a:rPr>
              <a:t>Health, wellbeing, and sustainability are interdependent.</a:t>
            </a:r>
          </a:p>
          <a:p>
            <a:pPr marL="570596" lvl="1" indent="-285298" algn="l">
              <a:lnSpc>
                <a:spcPts val="3700"/>
              </a:lnSpc>
              <a:buFont typeface="Arial"/>
              <a:buChar char="•"/>
            </a:pPr>
            <a:r>
              <a:rPr lang="en-US" sz="2642" dirty="0">
                <a:latin typeface="Poppins"/>
                <a:ea typeface="Poppins"/>
                <a:cs typeface="Poppins"/>
                <a:sym typeface="Poppins"/>
              </a:rPr>
              <a:t>Integration ensures improved quality of life, system resilience, and equity.</a:t>
            </a:r>
          </a:p>
          <a:p>
            <a:pPr marL="570596" lvl="1" indent="-285298" algn="l">
              <a:lnSpc>
                <a:spcPts val="3700"/>
              </a:lnSpc>
              <a:buFont typeface="Arial"/>
              <a:buChar char="•"/>
            </a:pPr>
            <a:r>
              <a:rPr lang="en-US" sz="2642" dirty="0">
                <a:latin typeface="Poppins"/>
                <a:ea typeface="Poppins"/>
                <a:cs typeface="Poppins"/>
                <a:sym typeface="Poppins"/>
              </a:rPr>
              <a:t>Collaborative policies, sustainable governance, and inclusive practices are key for future-ready healthcare.</a:t>
            </a:r>
          </a:p>
          <a:p>
            <a:pPr algn="l">
              <a:lnSpc>
                <a:spcPts val="3700"/>
              </a:lnSpc>
              <a:spcBef>
                <a:spcPct val="0"/>
              </a:spcBef>
            </a:pPr>
            <a:endParaRPr lang="en-US" sz="2642" dirty="0">
              <a:solidFill>
                <a:srgbClr val="7A7065"/>
              </a:solidFill>
              <a:latin typeface="Poppins"/>
              <a:ea typeface="Poppins"/>
              <a:cs typeface="Poppins"/>
              <a:sym typeface="Poppins"/>
            </a:endParaRPr>
          </a:p>
        </p:txBody>
      </p:sp>
      <p:sp>
        <p:nvSpPr>
          <p:cNvPr id="5" name="TextBox 5"/>
          <p:cNvSpPr txBox="1"/>
          <p:nvPr/>
        </p:nvSpPr>
        <p:spPr>
          <a:xfrm>
            <a:off x="12592792" y="6881806"/>
            <a:ext cx="3125683" cy="486784"/>
          </a:xfrm>
          <a:prstGeom prst="rect">
            <a:avLst/>
          </a:prstGeom>
        </p:spPr>
        <p:txBody>
          <a:bodyPr lIns="0" tIns="0" rIns="0" bIns="0" rtlCol="0" anchor="t">
            <a:spAutoFit/>
          </a:bodyPr>
          <a:lstStyle/>
          <a:p>
            <a:pPr algn="ctr">
              <a:lnSpc>
                <a:spcPts val="3909"/>
              </a:lnSpc>
              <a:spcBef>
                <a:spcPct val="0"/>
              </a:spcBef>
            </a:pPr>
            <a:r>
              <a:rPr lang="en-US" sz="2792" b="1">
                <a:solidFill>
                  <a:srgbClr val="FFFFFF"/>
                </a:solidFill>
                <a:latin typeface="Lato Bold"/>
                <a:ea typeface="Lato Bold"/>
                <a:cs typeface="Lato Bold"/>
                <a:sym typeface="Lato Bold"/>
              </a:rPr>
              <a:t>CHIDI EZE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16666" b="-16666"/>
            </a:stretch>
          </a:blipFill>
        </p:spPr>
      </p:sp>
      <p:sp>
        <p:nvSpPr>
          <p:cNvPr id="3" name="TextBox 3"/>
          <p:cNvSpPr txBox="1"/>
          <p:nvPr/>
        </p:nvSpPr>
        <p:spPr>
          <a:xfrm>
            <a:off x="1028700" y="981075"/>
            <a:ext cx="16552980" cy="8985217"/>
          </a:xfrm>
          <a:prstGeom prst="rect">
            <a:avLst/>
          </a:prstGeom>
        </p:spPr>
        <p:txBody>
          <a:bodyPr lIns="0" tIns="0" rIns="0" bIns="0" rtlCol="0" anchor="t">
            <a:spAutoFit/>
          </a:bodyPr>
          <a:lstStyle/>
          <a:p>
            <a:pPr algn="l">
              <a:lnSpc>
                <a:spcPts val="2580"/>
              </a:lnSpc>
            </a:pPr>
            <a:r>
              <a:rPr lang="en-US" sz="1842" b="1" dirty="0">
                <a:latin typeface="Poppins Bold"/>
                <a:ea typeface="Poppins Bold"/>
                <a:cs typeface="Poppins Bold"/>
                <a:sym typeface="Poppins Bold"/>
              </a:rPr>
              <a:t>Reference list</a:t>
            </a:r>
          </a:p>
          <a:p>
            <a:pPr marL="397880" lvl="1" indent="-198940" algn="l">
              <a:lnSpc>
                <a:spcPts val="2580"/>
              </a:lnSpc>
              <a:buAutoNum type="arabicPeriod"/>
            </a:pPr>
            <a:r>
              <a:rPr lang="en-US" sz="1842" dirty="0">
                <a:latin typeface="Poppins"/>
                <a:ea typeface="Poppins"/>
                <a:cs typeface="Poppins"/>
                <a:sym typeface="Poppins"/>
              </a:rPr>
              <a:t>Ahmed, M.M., </a:t>
            </a:r>
            <a:r>
              <a:rPr lang="en-US" sz="1842" dirty="0" err="1">
                <a:latin typeface="Poppins"/>
                <a:ea typeface="Poppins"/>
                <a:cs typeface="Poppins"/>
                <a:sym typeface="Poppins"/>
              </a:rPr>
              <a:t>Okesanya</a:t>
            </a:r>
            <a:r>
              <a:rPr lang="en-US" sz="1842" dirty="0">
                <a:latin typeface="Poppins"/>
                <a:ea typeface="Poppins"/>
                <a:cs typeface="Poppins"/>
                <a:sym typeface="Poppins"/>
              </a:rPr>
              <a:t>, O.J., </a:t>
            </a:r>
            <a:r>
              <a:rPr lang="en-US" sz="1842" dirty="0" err="1">
                <a:latin typeface="Poppins"/>
                <a:ea typeface="Poppins"/>
                <a:cs typeface="Poppins"/>
                <a:sym typeface="Poppins"/>
              </a:rPr>
              <a:t>Olaleke</a:t>
            </a:r>
            <a:r>
              <a:rPr lang="en-US" sz="1842" dirty="0">
                <a:latin typeface="Poppins"/>
                <a:ea typeface="Poppins"/>
                <a:cs typeface="Poppins"/>
                <a:sym typeface="Poppins"/>
              </a:rPr>
              <a:t>, N.O., Adigun, O.A., Adebayo, U.O., Oso, T.A., </a:t>
            </a:r>
            <a:r>
              <a:rPr lang="en-US" sz="1842" dirty="0" err="1">
                <a:latin typeface="Poppins"/>
                <a:ea typeface="Poppins"/>
                <a:cs typeface="Poppins"/>
                <a:sym typeface="Poppins"/>
              </a:rPr>
              <a:t>Eshun</a:t>
            </a:r>
            <a:r>
              <a:rPr lang="en-US" sz="1842" dirty="0">
                <a:latin typeface="Poppins"/>
                <a:ea typeface="Poppins"/>
                <a:cs typeface="Poppins"/>
                <a:sym typeface="Poppins"/>
              </a:rPr>
              <a:t>, G. and Lucero-</a:t>
            </a:r>
            <a:r>
              <a:rPr lang="en-US" sz="1842" dirty="0" err="1">
                <a:latin typeface="Poppins"/>
                <a:ea typeface="Poppins"/>
                <a:cs typeface="Poppins"/>
                <a:sym typeface="Poppins"/>
              </a:rPr>
              <a:t>Prisno</a:t>
            </a:r>
            <a:r>
              <a:rPr lang="en-US" sz="1842" dirty="0">
                <a:latin typeface="Poppins"/>
                <a:ea typeface="Poppins"/>
                <a:cs typeface="Poppins"/>
                <a:sym typeface="Poppins"/>
              </a:rPr>
              <a:t>, D.E. (2025). Integrating Digital Health Innovations to Achieve Universal Health Coverage: Promoting Health Outcomes and Quality Through Global Public Health Equity. Healthcare, 13(9), p.1060. </a:t>
            </a:r>
            <a:r>
              <a:rPr lang="en-US" sz="1842" dirty="0" err="1">
                <a:latin typeface="Poppins"/>
                <a:ea typeface="Poppins"/>
                <a:cs typeface="Poppins"/>
                <a:sym typeface="Poppins"/>
              </a:rPr>
              <a:t>doi:https</a:t>
            </a:r>
            <a:r>
              <a:rPr lang="en-US" sz="1842" dirty="0">
                <a:latin typeface="Poppins"/>
                <a:ea typeface="Poppins"/>
                <a:cs typeface="Poppins"/>
                <a:sym typeface="Poppins"/>
              </a:rPr>
              <a:t>://doi.org/10.3390/healthcare13091060.</a:t>
            </a:r>
          </a:p>
          <a:p>
            <a:pPr marL="397880" lvl="1" indent="-198940" algn="l">
              <a:lnSpc>
                <a:spcPts val="2580"/>
              </a:lnSpc>
              <a:buAutoNum type="arabicPeriod"/>
            </a:pPr>
            <a:r>
              <a:rPr lang="en-US" sz="1842" dirty="0" err="1">
                <a:latin typeface="Poppins"/>
                <a:ea typeface="Poppins"/>
                <a:cs typeface="Poppins"/>
                <a:sym typeface="Poppins"/>
              </a:rPr>
              <a:t>Ambushe</a:t>
            </a:r>
            <a:r>
              <a:rPr lang="en-US" sz="1842" dirty="0">
                <a:latin typeface="Poppins"/>
                <a:ea typeface="Poppins"/>
                <a:cs typeface="Poppins"/>
                <a:sym typeface="Poppins"/>
              </a:rPr>
              <a:t>, S.A., Awoke, N., </a:t>
            </a:r>
            <a:r>
              <a:rPr lang="en-US" sz="1842" dirty="0" err="1">
                <a:latin typeface="Poppins"/>
                <a:ea typeface="Poppins"/>
                <a:cs typeface="Poppins"/>
                <a:sym typeface="Poppins"/>
              </a:rPr>
              <a:t>Demissie</a:t>
            </a:r>
            <a:r>
              <a:rPr lang="en-US" sz="1842" dirty="0">
                <a:latin typeface="Poppins"/>
                <a:ea typeface="Poppins"/>
                <a:cs typeface="Poppins"/>
                <a:sym typeface="Poppins"/>
              </a:rPr>
              <a:t>, B.W. and </a:t>
            </a:r>
            <a:r>
              <a:rPr lang="en-US" sz="1842" dirty="0" err="1">
                <a:latin typeface="Poppins"/>
                <a:ea typeface="Poppins"/>
                <a:cs typeface="Poppins"/>
                <a:sym typeface="Poppins"/>
              </a:rPr>
              <a:t>Tekalign</a:t>
            </a:r>
            <a:r>
              <a:rPr lang="en-US" sz="1842" dirty="0">
                <a:latin typeface="Poppins"/>
                <a:ea typeface="Poppins"/>
                <a:cs typeface="Poppins"/>
                <a:sym typeface="Poppins"/>
              </a:rPr>
              <a:t>, T. (2023). Holistic nursing care practice and associated factors among nurses in public hospitals of </a:t>
            </a:r>
            <a:r>
              <a:rPr lang="en-US" sz="1842" dirty="0" err="1">
                <a:latin typeface="Poppins"/>
                <a:ea typeface="Poppins"/>
                <a:cs typeface="Poppins"/>
                <a:sym typeface="Poppins"/>
              </a:rPr>
              <a:t>wolaita</a:t>
            </a:r>
            <a:r>
              <a:rPr lang="en-US" sz="1842" dirty="0">
                <a:latin typeface="Poppins"/>
                <a:ea typeface="Poppins"/>
                <a:cs typeface="Poppins"/>
                <a:sym typeface="Poppins"/>
              </a:rPr>
              <a:t> zone, south </a:t>
            </a:r>
            <a:r>
              <a:rPr lang="en-US" sz="1842" dirty="0" err="1">
                <a:latin typeface="Poppins"/>
                <a:ea typeface="Poppins"/>
                <a:cs typeface="Poppins"/>
                <a:sym typeface="Poppins"/>
              </a:rPr>
              <a:t>ethiopia</a:t>
            </a:r>
            <a:r>
              <a:rPr lang="en-US" sz="1842" dirty="0">
                <a:latin typeface="Poppins"/>
                <a:ea typeface="Poppins"/>
                <a:cs typeface="Poppins"/>
                <a:sym typeface="Poppins"/>
              </a:rPr>
              <a:t>. BMC Nursing, [online] 22(1). Available at: https://bmcnurs.biomedcentral.com/articles/10.1186/s12912-023-01517-0.</a:t>
            </a:r>
          </a:p>
          <a:p>
            <a:pPr marL="397880" lvl="1" indent="-198940" algn="l">
              <a:lnSpc>
                <a:spcPts val="2580"/>
              </a:lnSpc>
              <a:buAutoNum type="arabicPeriod"/>
            </a:pPr>
            <a:r>
              <a:rPr lang="en-US" sz="1842" dirty="0">
                <a:latin typeface="Poppins"/>
                <a:ea typeface="Poppins"/>
                <a:cs typeface="Poppins"/>
                <a:sym typeface="Poppins"/>
              </a:rPr>
              <a:t>Chen, A.M. (2025). Barriers to health equity in the United States of America: Can they be overcome? International Journal for Equity in Health, 24(1). </a:t>
            </a:r>
            <a:r>
              <a:rPr lang="en-US" sz="1842" dirty="0" err="1">
                <a:latin typeface="Poppins"/>
                <a:ea typeface="Poppins"/>
                <a:cs typeface="Poppins"/>
                <a:sym typeface="Poppins"/>
              </a:rPr>
              <a:t>doi:https</a:t>
            </a:r>
            <a:r>
              <a:rPr lang="en-US" sz="1842" dirty="0">
                <a:latin typeface="Poppins"/>
                <a:ea typeface="Poppins"/>
                <a:cs typeface="Poppins"/>
                <a:sym typeface="Poppins"/>
              </a:rPr>
              <a:t>://doi.org/10.1186/s12939-025-02401-w.</a:t>
            </a:r>
          </a:p>
          <a:p>
            <a:pPr marL="397880" lvl="1" indent="-198940" algn="l">
              <a:lnSpc>
                <a:spcPts val="2580"/>
              </a:lnSpc>
              <a:buAutoNum type="arabicPeriod"/>
            </a:pPr>
            <a:r>
              <a:rPr lang="en-US" sz="1842" dirty="0">
                <a:latin typeface="Poppins"/>
                <a:ea typeface="Poppins"/>
                <a:cs typeface="Poppins"/>
                <a:sym typeface="Poppins"/>
              </a:rPr>
              <a:t>Funk, M., </a:t>
            </a:r>
            <a:r>
              <a:rPr lang="en-US" sz="1842" dirty="0" err="1">
                <a:latin typeface="Poppins"/>
                <a:ea typeface="Poppins"/>
                <a:cs typeface="Poppins"/>
                <a:sym typeface="Poppins"/>
              </a:rPr>
              <a:t>Saraceno</a:t>
            </a:r>
            <a:r>
              <a:rPr lang="en-US" sz="1842" dirty="0">
                <a:latin typeface="Poppins"/>
                <a:ea typeface="Poppins"/>
                <a:cs typeface="Poppins"/>
                <a:sym typeface="Poppins"/>
              </a:rPr>
              <a:t>, B., Drew, N. and </a:t>
            </a:r>
            <a:r>
              <a:rPr lang="en-US" sz="1842" dirty="0" err="1">
                <a:latin typeface="Poppins"/>
                <a:ea typeface="Poppins"/>
                <a:cs typeface="Poppins"/>
                <a:sym typeface="Poppins"/>
              </a:rPr>
              <a:t>Faydi</a:t>
            </a:r>
            <a:r>
              <a:rPr lang="en-US" sz="1842" dirty="0">
                <a:latin typeface="Poppins"/>
                <a:ea typeface="Poppins"/>
                <a:cs typeface="Poppins"/>
                <a:sym typeface="Poppins"/>
              </a:rPr>
              <a:t>, E. (2021). Integrating mental health into primary healthcare. Mental health in family medicine, [online] 5(1), p.5. Available at: https://pmc.ncbi.nlm.nih.gov/articles/PMC2777555/.</a:t>
            </a:r>
          </a:p>
          <a:p>
            <a:pPr marL="397880" lvl="1" indent="-198940" algn="l">
              <a:lnSpc>
                <a:spcPts val="2580"/>
              </a:lnSpc>
              <a:buAutoNum type="arabicPeriod"/>
            </a:pPr>
            <a:r>
              <a:rPr lang="en-US" sz="1842" dirty="0">
                <a:latin typeface="Poppins"/>
                <a:ea typeface="Poppins"/>
                <a:cs typeface="Poppins"/>
                <a:sym typeface="Poppins"/>
              </a:rPr>
              <a:t>Gautam, S., Jain, A., Chaudhary, J., Gautam, M., Gaur, M. and Grover, S. (2024). Concept of Mental Health and Mental well-being, it’s Determinants and Coping Strategies. Indian Journal of Psychiatry, [online] 66(Suppl 2), pp.S231–S244. </a:t>
            </a:r>
            <a:r>
              <a:rPr lang="en-US" sz="1842" dirty="0" err="1">
                <a:latin typeface="Poppins"/>
                <a:ea typeface="Poppins"/>
                <a:cs typeface="Poppins"/>
                <a:sym typeface="Poppins"/>
              </a:rPr>
              <a:t>doi:https</a:t>
            </a:r>
            <a:r>
              <a:rPr lang="en-US" sz="1842" dirty="0">
                <a:latin typeface="Poppins"/>
                <a:ea typeface="Poppins"/>
                <a:cs typeface="Poppins"/>
                <a:sym typeface="Poppins"/>
              </a:rPr>
              <a:t>://doi.org/10.4103/indianjpsychiatry.indianjpsychiatry_707_23.</a:t>
            </a:r>
          </a:p>
          <a:p>
            <a:pPr marL="397880" lvl="1" indent="-198940" algn="l">
              <a:lnSpc>
                <a:spcPts val="2580"/>
              </a:lnSpc>
              <a:buAutoNum type="arabicPeriod"/>
            </a:pPr>
            <a:r>
              <a:rPr lang="en-US" sz="1842" dirty="0">
                <a:latin typeface="Poppins"/>
                <a:ea typeface="Poppins"/>
                <a:cs typeface="Poppins"/>
                <a:sym typeface="Poppins"/>
              </a:rPr>
              <a:t>HEC PARIS (2020). What is Sustainability? [online] HEC Paris. Available at: https://www.hec.edu/en/institutes-and-centers-expertise/sustainability-organizations/think/executive-factsheets/what-sustainability [Accessed 16 Mar. 2025].</a:t>
            </a:r>
          </a:p>
          <a:p>
            <a:pPr marL="397880" lvl="1" indent="-198940" algn="l">
              <a:lnSpc>
                <a:spcPts val="2580"/>
              </a:lnSpc>
              <a:buAutoNum type="arabicPeriod"/>
            </a:pPr>
            <a:r>
              <a:rPr lang="en-US" sz="1842" dirty="0">
                <a:latin typeface="Poppins"/>
                <a:ea typeface="Poppins"/>
                <a:cs typeface="Poppins"/>
                <a:sym typeface="Poppins"/>
              </a:rPr>
              <a:t>NHS (2022). Healthier Families. [online] nhs.uk. Available at: https://www.nhs.uk/healthier-families/.</a:t>
            </a:r>
          </a:p>
          <a:p>
            <a:pPr marL="397880" lvl="1" indent="-198940" algn="l">
              <a:lnSpc>
                <a:spcPts val="2580"/>
              </a:lnSpc>
              <a:buAutoNum type="arabicPeriod"/>
            </a:pPr>
            <a:r>
              <a:rPr lang="en-US" sz="1842" dirty="0">
                <a:latin typeface="Poppins"/>
                <a:ea typeface="Poppins"/>
                <a:cs typeface="Poppins"/>
                <a:sym typeface="Poppins"/>
              </a:rPr>
              <a:t>NHS England (2020). Making Every Contact Count (MECC). [online] NHS England. Available at: https://www.hee.nhs.uk/our-work/population-health/our-resources-hub/making-every-contact-count-mecc.</a:t>
            </a:r>
          </a:p>
          <a:p>
            <a:pPr marL="397880" lvl="1" indent="-198940" algn="l">
              <a:lnSpc>
                <a:spcPts val="2580"/>
              </a:lnSpc>
              <a:buAutoNum type="arabicPeriod"/>
            </a:pPr>
            <a:r>
              <a:rPr lang="en-US" sz="1842" dirty="0">
                <a:latin typeface="Poppins"/>
                <a:ea typeface="Poppins"/>
                <a:cs typeface="Poppins"/>
                <a:sym typeface="Poppins"/>
              </a:rPr>
              <a:t>NHS England (2022). Delivering a net zero NHS. [online] www.england.nhs.uk. Available at: https://www.england.nhs.uk/greenernhs/a-net-zero-nhs/.</a:t>
            </a:r>
          </a:p>
          <a:p>
            <a:pPr marL="397880" lvl="1" indent="-198940" algn="l">
              <a:lnSpc>
                <a:spcPts val="2580"/>
              </a:lnSpc>
              <a:buAutoNum type="arabicPeriod"/>
            </a:pPr>
            <a:r>
              <a:rPr lang="en-US" sz="1842" dirty="0" err="1">
                <a:latin typeface="Poppins"/>
                <a:ea typeface="Poppins"/>
                <a:cs typeface="Poppins"/>
                <a:sym typeface="Poppins"/>
              </a:rPr>
              <a:t>Physiopedia</a:t>
            </a:r>
            <a:r>
              <a:rPr lang="en-US" sz="1842" dirty="0">
                <a:latin typeface="Poppins"/>
                <a:ea typeface="Poppins"/>
                <a:cs typeface="Poppins"/>
                <a:sym typeface="Poppins"/>
              </a:rPr>
              <a:t> (2025). The Concept of Wellness. [online] </a:t>
            </a:r>
            <a:r>
              <a:rPr lang="en-US" sz="1842" dirty="0" err="1">
                <a:latin typeface="Poppins"/>
                <a:ea typeface="Poppins"/>
                <a:cs typeface="Poppins"/>
                <a:sym typeface="Poppins"/>
              </a:rPr>
              <a:t>Physiopedia</a:t>
            </a:r>
            <a:r>
              <a:rPr lang="en-US" sz="1842" dirty="0">
                <a:latin typeface="Poppins"/>
                <a:ea typeface="Poppins"/>
                <a:cs typeface="Poppins"/>
                <a:sym typeface="Poppins"/>
              </a:rPr>
              <a:t>. Available at: https://www.physio-pedia.com/The_Concept_of_Wellness.</a:t>
            </a:r>
          </a:p>
          <a:p>
            <a:pPr marL="397880" lvl="1" indent="-198940" algn="l">
              <a:lnSpc>
                <a:spcPts val="2580"/>
              </a:lnSpc>
              <a:buAutoNum type="arabicPeriod"/>
            </a:pPr>
            <a:r>
              <a:rPr lang="en-US" sz="1842" dirty="0">
                <a:latin typeface="Poppins"/>
                <a:ea typeface="Poppins"/>
                <a:cs typeface="Poppins"/>
                <a:sym typeface="Poppins"/>
              </a:rPr>
              <a:t>Rural Health Information Hub (2025). Ecological models. [online] Ruralhealthinfo.org. Available at: https://www.ruralhealthinfo.org/toolkits/health-promotion/2/theories-and-models/ecological.</a:t>
            </a:r>
          </a:p>
          <a:p>
            <a:pPr marL="397880" lvl="1" indent="-198940" algn="l">
              <a:lnSpc>
                <a:spcPts val="2580"/>
              </a:lnSpc>
              <a:buAutoNum type="arabicPeriod"/>
            </a:pPr>
            <a:r>
              <a:rPr lang="en-US" sz="1842" dirty="0">
                <a:latin typeface="Poppins"/>
                <a:ea typeface="Poppins"/>
                <a:cs typeface="Poppins"/>
                <a:sym typeface="Poppins"/>
              </a:rPr>
              <a:t>Van der Feltz-Cornelis, C., </a:t>
            </a:r>
            <a:r>
              <a:rPr lang="en-US" sz="1842" dirty="0" err="1">
                <a:latin typeface="Poppins"/>
                <a:ea typeface="Poppins"/>
                <a:cs typeface="Poppins"/>
                <a:sym typeface="Poppins"/>
              </a:rPr>
              <a:t>Attree</a:t>
            </a:r>
            <a:r>
              <a:rPr lang="en-US" sz="1842" dirty="0">
                <a:latin typeface="Poppins"/>
                <a:ea typeface="Poppins"/>
                <a:cs typeface="Poppins"/>
                <a:sym typeface="Poppins"/>
              </a:rPr>
              <a:t>, E., </a:t>
            </a:r>
            <a:r>
              <a:rPr lang="en-US" sz="1842" dirty="0" err="1">
                <a:latin typeface="Poppins"/>
                <a:ea typeface="Poppins"/>
                <a:cs typeface="Poppins"/>
                <a:sym typeface="Poppins"/>
              </a:rPr>
              <a:t>Heightman</a:t>
            </a:r>
            <a:r>
              <a:rPr lang="en-US" sz="1842" dirty="0">
                <a:latin typeface="Poppins"/>
                <a:ea typeface="Poppins"/>
                <a:cs typeface="Poppins"/>
                <a:sym typeface="Poppins"/>
              </a:rPr>
              <a:t>, M., </a:t>
            </a:r>
            <a:r>
              <a:rPr lang="en-US" sz="1842" dirty="0" err="1">
                <a:latin typeface="Poppins"/>
                <a:ea typeface="Poppins"/>
                <a:cs typeface="Poppins"/>
                <a:sym typeface="Poppins"/>
              </a:rPr>
              <a:t>Gabbay</a:t>
            </a:r>
            <a:r>
              <a:rPr lang="en-US" sz="1842" dirty="0">
                <a:latin typeface="Poppins"/>
                <a:ea typeface="Poppins"/>
                <a:cs typeface="Poppins"/>
                <a:sym typeface="Poppins"/>
              </a:rPr>
              <a:t>, M. and Allsopp, G. (2023). Integrated Care pathways: a New Approach for Integrated Care Systems. The British Journal of General Practice, 73(734), p.422. </a:t>
            </a:r>
            <a:r>
              <a:rPr lang="en-US" sz="1842" dirty="0" err="1">
                <a:latin typeface="Poppins"/>
                <a:ea typeface="Poppins"/>
                <a:cs typeface="Poppins"/>
                <a:sym typeface="Poppins"/>
              </a:rPr>
              <a:t>doi:https</a:t>
            </a:r>
            <a:r>
              <a:rPr lang="en-US" sz="1842" dirty="0">
                <a:latin typeface="Poppins"/>
                <a:ea typeface="Poppins"/>
                <a:cs typeface="Poppins"/>
                <a:sym typeface="Poppins"/>
              </a:rPr>
              <a:t>://doi.org/10.3399/bjgp23X734925</a:t>
            </a:r>
            <a:r>
              <a:rPr lang="en-US" sz="1842" dirty="0">
                <a:solidFill>
                  <a:srgbClr val="7A7065"/>
                </a:solidFill>
                <a:latin typeface="Poppins"/>
                <a:ea typeface="Poppins"/>
                <a:cs typeface="Poppins"/>
                <a:sym typeface="Poppins"/>
              </a:rPr>
              <a:t>.</a:t>
            </a:r>
          </a:p>
        </p:txBody>
      </p:sp>
      <p:sp>
        <p:nvSpPr>
          <p:cNvPr id="4" name="TextBox 4"/>
          <p:cNvSpPr txBox="1"/>
          <p:nvPr/>
        </p:nvSpPr>
        <p:spPr>
          <a:xfrm>
            <a:off x="12592792" y="6881806"/>
            <a:ext cx="3125683" cy="486784"/>
          </a:xfrm>
          <a:prstGeom prst="rect">
            <a:avLst/>
          </a:prstGeom>
        </p:spPr>
        <p:txBody>
          <a:bodyPr lIns="0" tIns="0" rIns="0" bIns="0" rtlCol="0" anchor="t">
            <a:spAutoFit/>
          </a:bodyPr>
          <a:lstStyle/>
          <a:p>
            <a:pPr algn="ctr">
              <a:lnSpc>
                <a:spcPts val="3909"/>
              </a:lnSpc>
              <a:spcBef>
                <a:spcPct val="0"/>
              </a:spcBef>
            </a:pPr>
            <a:r>
              <a:rPr lang="en-US" sz="2792" b="1">
                <a:solidFill>
                  <a:srgbClr val="FFFFFF"/>
                </a:solidFill>
                <a:latin typeface="Lato Bold"/>
                <a:ea typeface="Lato Bold"/>
                <a:cs typeface="Lato Bold"/>
                <a:sym typeface="Lato Bold"/>
              </a:rPr>
              <a:t>CHIDI EZE</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TotalTime>
  <Words>1882</Words>
  <Application>Microsoft Office PowerPoint</Application>
  <PresentationFormat>Custom</PresentationFormat>
  <Paragraphs>102</Paragraphs>
  <Slides>15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League Spartan</vt:lpstr>
      <vt:lpstr>Arial</vt:lpstr>
      <vt:lpstr>Calibri</vt:lpstr>
      <vt:lpstr>Poppins</vt:lpstr>
      <vt:lpstr>Lato Bold</vt:lpstr>
      <vt:lpstr>Poppins 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 TASK 03 COPY</dc:title>
  <cp:lastModifiedBy>Abdullah</cp:lastModifiedBy>
  <cp:revision>5</cp:revision>
  <dcterms:created xsi:type="dcterms:W3CDTF">2006-08-16T00:00:00Z</dcterms:created>
  <dcterms:modified xsi:type="dcterms:W3CDTF">2025-10-11T17:49:44Z</dcterms:modified>
  <dc:identifier>DAG1JWV3TDQ</dc:identifier>
</cp:coreProperties>
</file>