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handoutMasterIdLst>
    <p:handoutMasterId r:id="rId32"/>
  </p:handoutMasterIdLst>
  <p:sldIdLst>
    <p:sldId id="256" r:id="rId5"/>
    <p:sldId id="422" r:id="rId6"/>
    <p:sldId id="427" r:id="rId7"/>
    <p:sldId id="472" r:id="rId8"/>
    <p:sldId id="475" r:id="rId9"/>
    <p:sldId id="476" r:id="rId10"/>
    <p:sldId id="477" r:id="rId11"/>
    <p:sldId id="478" r:id="rId12"/>
    <p:sldId id="473" r:id="rId13"/>
    <p:sldId id="474" r:id="rId14"/>
    <p:sldId id="439" r:id="rId15"/>
    <p:sldId id="440" r:id="rId16"/>
    <p:sldId id="451" r:id="rId17"/>
    <p:sldId id="452" r:id="rId18"/>
    <p:sldId id="453" r:id="rId19"/>
    <p:sldId id="450" r:id="rId20"/>
    <p:sldId id="441" r:id="rId21"/>
    <p:sldId id="442" r:id="rId22"/>
    <p:sldId id="443" r:id="rId23"/>
    <p:sldId id="444" r:id="rId24"/>
    <p:sldId id="445" r:id="rId25"/>
    <p:sldId id="446" r:id="rId26"/>
    <p:sldId id="448" r:id="rId27"/>
    <p:sldId id="449" r:id="rId28"/>
    <p:sldId id="447" r:id="rId29"/>
    <p:sldId id="454" r:id="rId3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07F0B8-13B2-46F6-9299-FDA86A0FD949}" v="2" dt="2025-01-31T11:06:19.1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961" autoAdjust="0"/>
  </p:normalViewPr>
  <p:slideViewPr>
    <p:cSldViewPr>
      <p:cViewPr varScale="1">
        <p:scale>
          <a:sx n="51" d="100"/>
          <a:sy n="51" d="100"/>
        </p:scale>
        <p:origin x="1720"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tina Schmidt" userId="32f9f094-ca9c-4781-adf1-b860fa553cc7" providerId="ADAL" clId="{F207F0B8-13B2-46F6-9299-FDA86A0FD949}"/>
    <pc:docChg chg="custSel addSld delSld modSld">
      <pc:chgData name="Bettina Schmidt" userId="32f9f094-ca9c-4781-adf1-b860fa553cc7" providerId="ADAL" clId="{F207F0B8-13B2-46F6-9299-FDA86A0FD949}" dt="2025-01-31T11:06:28.387" v="148" actId="47"/>
      <pc:docMkLst>
        <pc:docMk/>
      </pc:docMkLst>
      <pc:sldChg chg="modSp mod">
        <pc:chgData name="Bettina Schmidt" userId="32f9f094-ca9c-4781-adf1-b860fa553cc7" providerId="ADAL" clId="{F207F0B8-13B2-46F6-9299-FDA86A0FD949}" dt="2025-01-27T15:01:18.281" v="81" actId="6549"/>
        <pc:sldMkLst>
          <pc:docMk/>
          <pc:sldMk cId="3408955283" sldId="256"/>
        </pc:sldMkLst>
        <pc:spChg chg="mod">
          <ac:chgData name="Bettina Schmidt" userId="32f9f094-ca9c-4781-adf1-b860fa553cc7" providerId="ADAL" clId="{F207F0B8-13B2-46F6-9299-FDA86A0FD949}" dt="2025-01-27T15:01:18.281" v="81" actId="6549"/>
          <ac:spMkLst>
            <pc:docMk/>
            <pc:sldMk cId="3408955283" sldId="256"/>
            <ac:spMk id="2" creationId="{00000000-0000-0000-0000-000000000000}"/>
          </ac:spMkLst>
        </pc:spChg>
      </pc:sldChg>
      <pc:sldChg chg="addSp delSp modSp mod modClrScheme chgLayout">
        <pc:chgData name="Bettina Schmidt" userId="32f9f094-ca9c-4781-adf1-b860fa553cc7" providerId="ADAL" clId="{F207F0B8-13B2-46F6-9299-FDA86A0FD949}" dt="2025-01-27T15:01:29.200" v="83" actId="700"/>
        <pc:sldMkLst>
          <pc:docMk/>
          <pc:sldMk cId="2117669501" sldId="422"/>
        </pc:sldMkLst>
        <pc:spChg chg="mod ord">
          <ac:chgData name="Bettina Schmidt" userId="32f9f094-ca9c-4781-adf1-b860fa553cc7" providerId="ADAL" clId="{F207F0B8-13B2-46F6-9299-FDA86A0FD949}" dt="2025-01-27T15:01:29.200" v="83" actId="700"/>
          <ac:spMkLst>
            <pc:docMk/>
            <pc:sldMk cId="2117669501" sldId="422"/>
            <ac:spMk id="2" creationId="{00000000-0000-0000-0000-000000000000}"/>
          </ac:spMkLst>
        </pc:spChg>
        <pc:spChg chg="mod ord">
          <ac:chgData name="Bettina Schmidt" userId="32f9f094-ca9c-4781-adf1-b860fa553cc7" providerId="ADAL" clId="{F207F0B8-13B2-46F6-9299-FDA86A0FD949}" dt="2025-01-27T15:01:29.200" v="83" actId="700"/>
          <ac:spMkLst>
            <pc:docMk/>
            <pc:sldMk cId="2117669501" sldId="422"/>
            <ac:spMk id="3" creationId="{00000000-0000-0000-0000-000000000000}"/>
          </ac:spMkLst>
        </pc:spChg>
      </pc:sldChg>
      <pc:sldChg chg="new del">
        <pc:chgData name="Bettina Schmidt" userId="32f9f094-ca9c-4781-adf1-b860fa553cc7" providerId="ADAL" clId="{F207F0B8-13B2-46F6-9299-FDA86A0FD949}" dt="2025-01-31T11:05:31.994" v="86" actId="47"/>
        <pc:sldMkLst>
          <pc:docMk/>
          <pc:sldMk cId="2272837225" sldId="455"/>
        </pc:sldMkLst>
      </pc:sldChg>
      <pc:sldChg chg="modSp add mod">
        <pc:chgData name="Bettina Schmidt" userId="32f9f094-ca9c-4781-adf1-b860fa553cc7" providerId="ADAL" clId="{F207F0B8-13B2-46F6-9299-FDA86A0FD949}" dt="2025-01-31T11:05:48.995" v="145" actId="6549"/>
        <pc:sldMkLst>
          <pc:docMk/>
          <pc:sldMk cId="3732932271" sldId="472"/>
        </pc:sldMkLst>
        <pc:spChg chg="mod">
          <ac:chgData name="Bettina Schmidt" userId="32f9f094-ca9c-4781-adf1-b860fa553cc7" providerId="ADAL" clId="{F207F0B8-13B2-46F6-9299-FDA86A0FD949}" dt="2025-01-31T11:05:48.995" v="145" actId="6549"/>
          <ac:spMkLst>
            <pc:docMk/>
            <pc:sldMk cId="3732932271" sldId="472"/>
            <ac:spMk id="2" creationId="{0FF44A8C-0F4B-7B18-17E6-533FC0FF1F31}"/>
          </ac:spMkLst>
        </pc:spChg>
      </pc:sldChg>
      <pc:sldChg chg="add del">
        <pc:chgData name="Bettina Schmidt" userId="32f9f094-ca9c-4781-adf1-b860fa553cc7" providerId="ADAL" clId="{F207F0B8-13B2-46F6-9299-FDA86A0FD949}" dt="2025-01-31T11:06:09.624" v="146" actId="2696"/>
        <pc:sldMkLst>
          <pc:docMk/>
          <pc:sldMk cId="428928281" sldId="473"/>
        </pc:sldMkLst>
      </pc:sldChg>
      <pc:sldChg chg="add">
        <pc:chgData name="Bettina Schmidt" userId="32f9f094-ca9c-4781-adf1-b860fa553cc7" providerId="ADAL" clId="{F207F0B8-13B2-46F6-9299-FDA86A0FD949}" dt="2025-01-31T11:06:19.175" v="147"/>
        <pc:sldMkLst>
          <pc:docMk/>
          <pc:sldMk cId="1439066510" sldId="473"/>
        </pc:sldMkLst>
      </pc:sldChg>
      <pc:sldChg chg="add del">
        <pc:chgData name="Bettina Schmidt" userId="32f9f094-ca9c-4781-adf1-b860fa553cc7" providerId="ADAL" clId="{F207F0B8-13B2-46F6-9299-FDA86A0FD949}" dt="2025-01-31T11:06:09.624" v="146" actId="2696"/>
        <pc:sldMkLst>
          <pc:docMk/>
          <pc:sldMk cId="1460400865" sldId="474"/>
        </pc:sldMkLst>
      </pc:sldChg>
      <pc:sldChg chg="add">
        <pc:chgData name="Bettina Schmidt" userId="32f9f094-ca9c-4781-adf1-b860fa553cc7" providerId="ADAL" clId="{F207F0B8-13B2-46F6-9299-FDA86A0FD949}" dt="2025-01-31T11:06:19.175" v="147"/>
        <pc:sldMkLst>
          <pc:docMk/>
          <pc:sldMk cId="3968925325" sldId="474"/>
        </pc:sldMkLst>
      </pc:sldChg>
      <pc:sldChg chg="add">
        <pc:chgData name="Bettina Schmidt" userId="32f9f094-ca9c-4781-adf1-b860fa553cc7" providerId="ADAL" clId="{F207F0B8-13B2-46F6-9299-FDA86A0FD949}" dt="2025-01-31T11:05:27.772" v="85"/>
        <pc:sldMkLst>
          <pc:docMk/>
          <pc:sldMk cId="313083840" sldId="475"/>
        </pc:sldMkLst>
      </pc:sldChg>
      <pc:sldChg chg="add">
        <pc:chgData name="Bettina Schmidt" userId="32f9f094-ca9c-4781-adf1-b860fa553cc7" providerId="ADAL" clId="{F207F0B8-13B2-46F6-9299-FDA86A0FD949}" dt="2025-01-31T11:05:27.772" v="85"/>
        <pc:sldMkLst>
          <pc:docMk/>
          <pc:sldMk cId="1592402414" sldId="476"/>
        </pc:sldMkLst>
      </pc:sldChg>
      <pc:sldChg chg="add">
        <pc:chgData name="Bettina Schmidt" userId="32f9f094-ca9c-4781-adf1-b860fa553cc7" providerId="ADAL" clId="{F207F0B8-13B2-46F6-9299-FDA86A0FD949}" dt="2025-01-31T11:05:27.772" v="85"/>
        <pc:sldMkLst>
          <pc:docMk/>
          <pc:sldMk cId="522058037" sldId="477"/>
        </pc:sldMkLst>
      </pc:sldChg>
      <pc:sldChg chg="add">
        <pc:chgData name="Bettina Schmidt" userId="32f9f094-ca9c-4781-adf1-b860fa553cc7" providerId="ADAL" clId="{F207F0B8-13B2-46F6-9299-FDA86A0FD949}" dt="2025-01-31T11:05:27.772" v="85"/>
        <pc:sldMkLst>
          <pc:docMk/>
          <pc:sldMk cId="844473228" sldId="478"/>
        </pc:sldMkLst>
      </pc:sldChg>
      <pc:sldChg chg="add del">
        <pc:chgData name="Bettina Schmidt" userId="32f9f094-ca9c-4781-adf1-b860fa553cc7" providerId="ADAL" clId="{F207F0B8-13B2-46F6-9299-FDA86A0FD949}" dt="2025-01-31T11:06:28.387" v="148" actId="47"/>
        <pc:sldMkLst>
          <pc:docMk/>
          <pc:sldMk cId="1296124791" sldId="47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31/01/2025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5DF58F-8671-456E-AFAD-17BFC9F0FA41}" type="datetimeFigureOut">
              <a:rPr lang="en-GB" smtClean="0"/>
              <a:pPr/>
              <a:t>31/01/2025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983270C-3725-49C9-9AFB-E0CEEAD016AD}" type="slidenum">
              <a:rPr lang="en-GB" smtClean="0"/>
              <a:pPr/>
              <a:t>‹#›</a:t>
            </a:fld>
            <a:endParaRPr lang="en-GB"/>
          </a:p>
        </p:txBody>
      </p:sp>
    </p:spTree>
    <p:extLst>
      <p:ext uri="{BB962C8B-B14F-4D97-AF65-F5344CB8AC3E}">
        <p14:creationId xmlns:p14="http://schemas.microsoft.com/office/powerpoint/2010/main" val="217098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83270C-3725-49C9-9AFB-E0CEEAD016AD}" type="slidenum">
              <a:rPr lang="en-GB" smtClean="0"/>
              <a:pPr/>
              <a:t>1</a:t>
            </a:fld>
            <a:endParaRPr lang="en-GB"/>
          </a:p>
        </p:txBody>
      </p:sp>
    </p:spTree>
    <p:extLst>
      <p:ext uri="{BB962C8B-B14F-4D97-AF65-F5344CB8AC3E}">
        <p14:creationId xmlns:p14="http://schemas.microsoft.com/office/powerpoint/2010/main" val="42751016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31/01/2025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31/01/2025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8400"/>
            <a:ext cx="2895600" cy="45720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768E8D67-9C04-4453-90A4-A7D6F5B35014}" type="slidenum">
              <a:rPr lang="en-US"/>
              <a:pPr>
                <a:defRPr/>
              </a:pPr>
              <a:t>‹#›</a:t>
            </a:fld>
            <a:endParaRPr lang="en-US"/>
          </a:p>
        </p:txBody>
      </p:sp>
    </p:spTree>
    <p:extLst>
      <p:ext uri="{BB962C8B-B14F-4D97-AF65-F5344CB8AC3E}">
        <p14:creationId xmlns:p14="http://schemas.microsoft.com/office/powerpoint/2010/main" val="3323644893"/>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31/01/2025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b="1" dirty="0">
                <a:solidFill>
                  <a:schemeClr val="bg1"/>
                </a:solidFill>
              </a:rPr>
              <a:t>Religions in Africa</a:t>
            </a:r>
            <a:endParaRPr lang="en-GB" sz="3600" dirty="0">
              <a:solidFill>
                <a:schemeClr val="bg1"/>
              </a:solidFill>
            </a:endParaRPr>
          </a:p>
        </p:txBody>
      </p:sp>
      <p:sp>
        <p:nvSpPr>
          <p:cNvPr id="3" name="Subtitle 2"/>
          <p:cNvSpPr>
            <a:spLocks noGrp="1"/>
          </p:cNvSpPr>
          <p:nvPr>
            <p:ph type="subTitle" idx="1"/>
          </p:nvPr>
        </p:nvSpPr>
        <p:spPr/>
        <p:txBody>
          <a:bodyPr>
            <a:normAutofit/>
          </a:bodyPr>
          <a:lstStyle/>
          <a:p>
            <a:r>
              <a:rPr lang="en-GB" sz="3600" dirty="0">
                <a:solidFill>
                  <a:schemeClr val="bg1"/>
                </a:solidFill>
              </a:rPr>
              <a:t>Prof Bettina E. Schmidt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today</a:t>
            </a:r>
          </a:p>
        </p:txBody>
      </p:sp>
      <p:sp>
        <p:nvSpPr>
          <p:cNvPr id="3" name="Content Placeholder 2"/>
          <p:cNvSpPr>
            <a:spLocks noGrp="1"/>
          </p:cNvSpPr>
          <p:nvPr>
            <p:ph idx="1"/>
          </p:nvPr>
        </p:nvSpPr>
        <p:spPr/>
        <p:txBody>
          <a:bodyPr/>
          <a:lstStyle/>
          <a:p>
            <a:r>
              <a:rPr lang="en-GB" b="1" dirty="0"/>
              <a:t>Why study indigenous religions? </a:t>
            </a:r>
          </a:p>
          <a:p>
            <a:pPr lvl="1"/>
            <a:r>
              <a:rPr lang="en-GB" dirty="0"/>
              <a:t>The relevance of the study of indigenous religions</a:t>
            </a:r>
          </a:p>
        </p:txBody>
      </p:sp>
    </p:spTree>
    <p:extLst>
      <p:ext uri="{BB962C8B-B14F-4D97-AF65-F5344CB8AC3E}">
        <p14:creationId xmlns:p14="http://schemas.microsoft.com/office/powerpoint/2010/main" val="21176695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Suggested Reading</a:t>
            </a:r>
            <a:r>
              <a:rPr lang="en-GB" dirty="0"/>
              <a:t>: </a:t>
            </a:r>
          </a:p>
        </p:txBody>
      </p:sp>
      <p:sp>
        <p:nvSpPr>
          <p:cNvPr id="3" name="Content Placeholder 2"/>
          <p:cNvSpPr>
            <a:spLocks noGrp="1"/>
          </p:cNvSpPr>
          <p:nvPr>
            <p:ph idx="1"/>
          </p:nvPr>
        </p:nvSpPr>
        <p:spPr>
          <a:xfrm>
            <a:off x="457200" y="1600201"/>
            <a:ext cx="5266928" cy="3917032"/>
          </a:xfrm>
        </p:spPr>
        <p:txBody>
          <a:bodyPr/>
          <a:lstStyle/>
          <a:p>
            <a:r>
              <a:rPr lang="en-GB" sz="2400" dirty="0"/>
              <a:t>Cox, J.L., </a:t>
            </a:r>
            <a:r>
              <a:rPr lang="en-GB" sz="2400" i="1" dirty="0"/>
              <a:t>From Primitive to Indigenous: The Academic Study of Indigenous Religions </a:t>
            </a:r>
            <a:r>
              <a:rPr lang="en-GB" sz="2400" dirty="0"/>
              <a:t>(London: </a:t>
            </a:r>
            <a:r>
              <a:rPr lang="en-GB" sz="2400" dirty="0" err="1"/>
              <a:t>Ashgate</a:t>
            </a:r>
            <a:r>
              <a:rPr lang="en-GB" sz="2400" dirty="0"/>
              <a:t>, 2007).</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2200" y="1916832"/>
            <a:ext cx="1619250" cy="2505075"/>
          </a:xfrm>
          <a:prstGeom prst="rect">
            <a:avLst/>
          </a:prstGeom>
        </p:spPr>
      </p:pic>
    </p:spTree>
    <p:extLst>
      <p:ext uri="{BB962C8B-B14F-4D97-AF65-F5344CB8AC3E}">
        <p14:creationId xmlns:p14="http://schemas.microsoft.com/office/powerpoint/2010/main" val="722802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44A8C-0F4B-7B18-17E6-533FC0FF1F31}"/>
              </a:ext>
            </a:extLst>
          </p:cNvPr>
          <p:cNvSpPr>
            <a:spLocks noGrp="1"/>
          </p:cNvSpPr>
          <p:nvPr>
            <p:ph type="title"/>
          </p:nvPr>
        </p:nvSpPr>
        <p:spPr/>
        <p:txBody>
          <a:bodyPr>
            <a:normAutofit/>
          </a:bodyPr>
          <a:lstStyle/>
          <a:p>
            <a:r>
              <a:rPr lang="en-GB" dirty="0"/>
              <a:t>Decolonizing Research </a:t>
            </a:r>
          </a:p>
        </p:txBody>
      </p:sp>
      <p:sp>
        <p:nvSpPr>
          <p:cNvPr id="4" name="Content Placeholder 3">
            <a:extLst>
              <a:ext uri="{FF2B5EF4-FFF2-40B4-BE49-F238E27FC236}">
                <a16:creationId xmlns:a16="http://schemas.microsoft.com/office/drawing/2014/main" id="{072496C0-CBBE-EB57-CE1E-A713500DDC9C}"/>
              </a:ext>
            </a:extLst>
          </p:cNvPr>
          <p:cNvSpPr>
            <a:spLocks noGrp="1"/>
          </p:cNvSpPr>
          <p:nvPr>
            <p:ph sz="half" idx="1"/>
          </p:nvPr>
        </p:nvSpPr>
        <p:spPr/>
        <p:txBody>
          <a:bodyPr/>
          <a:lstStyle/>
          <a:p>
            <a:r>
              <a:rPr lang="en-GB" dirty="0"/>
              <a:t>Indigenous storytellers of the past, present and future have kept and will keep Indigenous stories at the core</a:t>
            </a:r>
          </a:p>
        </p:txBody>
      </p:sp>
      <p:pic>
        <p:nvPicPr>
          <p:cNvPr id="7" name="Content Placeholder 6" descr="A book cover of a book&#10;&#10;Description automatically generated">
            <a:extLst>
              <a:ext uri="{FF2B5EF4-FFF2-40B4-BE49-F238E27FC236}">
                <a16:creationId xmlns:a16="http://schemas.microsoft.com/office/drawing/2014/main" id="{184E066C-83BB-6534-2596-C65B7792DFB8}"/>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724525" y="1417638"/>
            <a:ext cx="2809194" cy="3277393"/>
          </a:xfrm>
        </p:spPr>
      </p:pic>
    </p:spTree>
    <p:extLst>
      <p:ext uri="{BB962C8B-B14F-4D97-AF65-F5344CB8AC3E}">
        <p14:creationId xmlns:p14="http://schemas.microsoft.com/office/powerpoint/2010/main" val="3732932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062CB-5381-DCDF-C742-355F26DF3D91}"/>
              </a:ext>
            </a:extLst>
          </p:cNvPr>
          <p:cNvSpPr>
            <a:spLocks noGrp="1"/>
          </p:cNvSpPr>
          <p:nvPr>
            <p:ph type="title"/>
          </p:nvPr>
        </p:nvSpPr>
        <p:spPr/>
        <p:txBody>
          <a:bodyPr/>
          <a:lstStyle/>
          <a:p>
            <a:r>
              <a:rPr lang="en-GB" dirty="0"/>
              <a:t>Ngugi </a:t>
            </a:r>
            <a:r>
              <a:rPr lang="en-GB" dirty="0" err="1"/>
              <a:t>wa</a:t>
            </a:r>
            <a:r>
              <a:rPr lang="en-GB" dirty="0"/>
              <a:t> Thiong’o (2017)</a:t>
            </a:r>
          </a:p>
        </p:txBody>
      </p:sp>
      <p:sp>
        <p:nvSpPr>
          <p:cNvPr id="3" name="Content Placeholder 2">
            <a:extLst>
              <a:ext uri="{FF2B5EF4-FFF2-40B4-BE49-F238E27FC236}">
                <a16:creationId xmlns:a16="http://schemas.microsoft.com/office/drawing/2014/main" id="{99BED161-7BAB-B18B-1A6A-776D6A86C63F}"/>
              </a:ext>
            </a:extLst>
          </p:cNvPr>
          <p:cNvSpPr>
            <a:spLocks noGrp="1"/>
          </p:cNvSpPr>
          <p:nvPr>
            <p:ph idx="1"/>
          </p:nvPr>
        </p:nvSpPr>
        <p:spPr/>
        <p:txBody>
          <a:bodyPr/>
          <a:lstStyle/>
          <a:p>
            <a:r>
              <a:rPr lang="en-GB" dirty="0"/>
              <a:t>“Until the lions have their storytellers, the story of the hunt will always glorify the hunter”</a:t>
            </a:r>
          </a:p>
          <a:p>
            <a:r>
              <a:rPr lang="en-GB" dirty="0"/>
              <a:t>Ngugi </a:t>
            </a:r>
            <a:r>
              <a:rPr lang="en-GB" dirty="0" err="1"/>
              <a:t>wa</a:t>
            </a:r>
            <a:r>
              <a:rPr lang="en-GB" dirty="0"/>
              <a:t> Thiong’o points out the power of the storyteller </a:t>
            </a:r>
          </a:p>
          <a:p>
            <a:r>
              <a:rPr lang="en-GB" dirty="0"/>
              <a:t>-&gt; drawing attention to the relationship between the colonizer and the colonized </a:t>
            </a:r>
          </a:p>
          <a:p>
            <a:endParaRPr lang="en-GB" dirty="0"/>
          </a:p>
        </p:txBody>
      </p:sp>
    </p:spTree>
    <p:extLst>
      <p:ext uri="{BB962C8B-B14F-4D97-AF65-F5344CB8AC3E}">
        <p14:creationId xmlns:p14="http://schemas.microsoft.com/office/powerpoint/2010/main" val="313083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F278F-9E3A-86DE-C6BE-7C1DEB2EAF60}"/>
              </a:ext>
            </a:extLst>
          </p:cNvPr>
          <p:cNvSpPr>
            <a:spLocks noGrp="1"/>
          </p:cNvSpPr>
          <p:nvPr>
            <p:ph type="title"/>
          </p:nvPr>
        </p:nvSpPr>
        <p:spPr/>
        <p:txBody>
          <a:bodyPr/>
          <a:lstStyle/>
          <a:p>
            <a:r>
              <a:rPr lang="en-GB" dirty="0"/>
              <a:t>Stories and Colonization </a:t>
            </a:r>
          </a:p>
        </p:txBody>
      </p:sp>
      <p:sp>
        <p:nvSpPr>
          <p:cNvPr id="3" name="Content Placeholder 2">
            <a:extLst>
              <a:ext uri="{FF2B5EF4-FFF2-40B4-BE49-F238E27FC236}">
                <a16:creationId xmlns:a16="http://schemas.microsoft.com/office/drawing/2014/main" id="{B537F219-5FB6-C00E-6397-AD457AA47206}"/>
              </a:ext>
            </a:extLst>
          </p:cNvPr>
          <p:cNvSpPr>
            <a:spLocks noGrp="1"/>
          </p:cNvSpPr>
          <p:nvPr>
            <p:ph idx="1"/>
          </p:nvPr>
        </p:nvSpPr>
        <p:spPr/>
        <p:txBody>
          <a:bodyPr>
            <a:normAutofit lnSpcReduction="10000"/>
          </a:bodyPr>
          <a:lstStyle/>
          <a:p>
            <a:r>
              <a:rPr lang="en-GB" dirty="0"/>
              <a:t>Research was a critical tool of colonization during which story-taking and story-making was used (mis-used):</a:t>
            </a:r>
          </a:p>
          <a:p>
            <a:r>
              <a:rPr lang="en-GB" dirty="0"/>
              <a:t>“Colonial Western research of our traditional stories and research stories of our peoples was used to define, destroy, and deter the valuing of Indigenous knowledge, people, and practices.” (p. 5) </a:t>
            </a:r>
          </a:p>
        </p:txBody>
      </p:sp>
    </p:spTree>
    <p:extLst>
      <p:ext uri="{BB962C8B-B14F-4D97-AF65-F5344CB8AC3E}">
        <p14:creationId xmlns:p14="http://schemas.microsoft.com/office/powerpoint/2010/main" val="1592402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A795E-70C2-80AC-4173-0D5991C0211D}"/>
              </a:ext>
            </a:extLst>
          </p:cNvPr>
          <p:cNvSpPr>
            <a:spLocks noGrp="1"/>
          </p:cNvSpPr>
          <p:nvPr>
            <p:ph type="title"/>
          </p:nvPr>
        </p:nvSpPr>
        <p:spPr/>
        <p:txBody>
          <a:bodyPr/>
          <a:lstStyle/>
          <a:p>
            <a:r>
              <a:rPr lang="en-GB" dirty="0"/>
              <a:t>Research as Theft and Invasion </a:t>
            </a:r>
          </a:p>
        </p:txBody>
      </p:sp>
      <p:sp>
        <p:nvSpPr>
          <p:cNvPr id="3" name="Content Placeholder 2">
            <a:extLst>
              <a:ext uri="{FF2B5EF4-FFF2-40B4-BE49-F238E27FC236}">
                <a16:creationId xmlns:a16="http://schemas.microsoft.com/office/drawing/2014/main" id="{672E33E7-E0EA-1696-D01A-7F550B62CB06}"/>
              </a:ext>
            </a:extLst>
          </p:cNvPr>
          <p:cNvSpPr>
            <a:spLocks noGrp="1"/>
          </p:cNvSpPr>
          <p:nvPr>
            <p:ph idx="1"/>
          </p:nvPr>
        </p:nvSpPr>
        <p:spPr/>
        <p:txBody>
          <a:bodyPr/>
          <a:lstStyle/>
          <a:p>
            <a:r>
              <a:rPr lang="en-GB" dirty="0"/>
              <a:t>“With an objective façade of research, and an assumed position of racial superiority, the story-takers and story-makers usually misrepresented, misappropriated, and misused our Indigenous stories”. (p. 5)</a:t>
            </a:r>
          </a:p>
          <a:p>
            <a:r>
              <a:rPr lang="en-GB" dirty="0"/>
              <a:t>-&gt; need to decolonizing methodologies </a:t>
            </a:r>
          </a:p>
        </p:txBody>
      </p:sp>
    </p:spTree>
    <p:extLst>
      <p:ext uri="{BB962C8B-B14F-4D97-AF65-F5344CB8AC3E}">
        <p14:creationId xmlns:p14="http://schemas.microsoft.com/office/powerpoint/2010/main" val="522058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705BF-6891-6D1B-E3C8-ACAE6ADD52DD}"/>
              </a:ext>
            </a:extLst>
          </p:cNvPr>
          <p:cNvSpPr>
            <a:spLocks noGrp="1"/>
          </p:cNvSpPr>
          <p:nvPr>
            <p:ph type="title"/>
          </p:nvPr>
        </p:nvSpPr>
        <p:spPr/>
        <p:txBody>
          <a:bodyPr/>
          <a:lstStyle/>
          <a:p>
            <a:r>
              <a:rPr lang="en-GB" dirty="0"/>
              <a:t>Linda Smith (2012)</a:t>
            </a:r>
          </a:p>
        </p:txBody>
      </p:sp>
      <p:sp>
        <p:nvSpPr>
          <p:cNvPr id="3" name="Content Placeholder 2">
            <a:extLst>
              <a:ext uri="{FF2B5EF4-FFF2-40B4-BE49-F238E27FC236}">
                <a16:creationId xmlns:a16="http://schemas.microsoft.com/office/drawing/2014/main" id="{7B3DC7A0-F88D-8731-49D5-FD52DEDFBD67}"/>
              </a:ext>
            </a:extLst>
          </p:cNvPr>
          <p:cNvSpPr>
            <a:spLocks noGrp="1"/>
          </p:cNvSpPr>
          <p:nvPr>
            <p:ph idx="1"/>
          </p:nvPr>
        </p:nvSpPr>
        <p:spPr/>
        <p:txBody>
          <a:bodyPr>
            <a:normAutofit lnSpcReduction="10000"/>
          </a:bodyPr>
          <a:lstStyle/>
          <a:p>
            <a:r>
              <a:rPr lang="en-GB" dirty="0"/>
              <a:t>“Decolonizing … does not mean and has not meant a total rejection of all theory or research or Western knowledge. Rather, it is about centring our concerns and world views and then coming to know and understand theory and research from our perspectives and for our purposes.” (2012: 39)</a:t>
            </a:r>
          </a:p>
        </p:txBody>
      </p:sp>
    </p:spTree>
    <p:extLst>
      <p:ext uri="{BB962C8B-B14F-4D97-AF65-F5344CB8AC3E}">
        <p14:creationId xmlns:p14="http://schemas.microsoft.com/office/powerpoint/2010/main" val="844473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D4C47-0545-3C17-E9D4-6BB1E0E3C670}"/>
              </a:ext>
            </a:extLst>
          </p:cNvPr>
          <p:cNvSpPr>
            <a:spLocks noGrp="1"/>
          </p:cNvSpPr>
          <p:nvPr>
            <p:ph type="title"/>
          </p:nvPr>
        </p:nvSpPr>
        <p:spPr/>
        <p:txBody>
          <a:bodyPr>
            <a:normAutofit fontScale="90000"/>
          </a:bodyPr>
          <a:lstStyle/>
          <a:p>
            <a:r>
              <a:rPr lang="en-GB" dirty="0"/>
              <a:t>Principals of Indigenous </a:t>
            </a:r>
            <a:r>
              <a:rPr lang="en-GB" dirty="0" err="1"/>
              <a:t>storywork</a:t>
            </a:r>
            <a:r>
              <a:rPr lang="en-GB" dirty="0"/>
              <a:t> </a:t>
            </a:r>
          </a:p>
        </p:txBody>
      </p:sp>
      <p:sp>
        <p:nvSpPr>
          <p:cNvPr id="3" name="Content Placeholder 2">
            <a:extLst>
              <a:ext uri="{FF2B5EF4-FFF2-40B4-BE49-F238E27FC236}">
                <a16:creationId xmlns:a16="http://schemas.microsoft.com/office/drawing/2014/main" id="{A2A49810-9BF7-19EB-7FCE-CA1528B4C07F}"/>
              </a:ext>
            </a:extLst>
          </p:cNvPr>
          <p:cNvSpPr>
            <a:spLocks noGrp="1"/>
          </p:cNvSpPr>
          <p:nvPr>
            <p:ph idx="1"/>
          </p:nvPr>
        </p:nvSpPr>
        <p:spPr/>
        <p:txBody>
          <a:bodyPr/>
          <a:lstStyle/>
          <a:p>
            <a:r>
              <a:rPr lang="en-GB" dirty="0"/>
              <a:t>The four principals of respect, responsibility, reverence and reciprocity act as an ethical guide for the researcher to work with Indigenous people, their Indigenous knowledges, and stories (p. 1)</a:t>
            </a:r>
          </a:p>
        </p:txBody>
      </p:sp>
    </p:spTree>
    <p:extLst>
      <p:ext uri="{BB962C8B-B14F-4D97-AF65-F5344CB8AC3E}">
        <p14:creationId xmlns:p14="http://schemas.microsoft.com/office/powerpoint/2010/main" val="1439066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01F16-228B-494D-DF77-665C9EC90A8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6D02496-7D26-2105-3BDD-0DE6C0F931E9}"/>
              </a:ext>
            </a:extLst>
          </p:cNvPr>
          <p:cNvSpPr>
            <a:spLocks noGrp="1"/>
          </p:cNvSpPr>
          <p:nvPr>
            <p:ph idx="1"/>
          </p:nvPr>
        </p:nvSpPr>
        <p:spPr/>
        <p:txBody>
          <a:bodyPr/>
          <a:lstStyle/>
          <a:p>
            <a:r>
              <a:rPr lang="en-GB" dirty="0"/>
              <a:t>The research must listen to Indigenous Peoples’ stories with respect, develop story relationships in a responsible manner, treat story knowledge with reverence and strengthen storied impact through reciprocity (p. 2)</a:t>
            </a:r>
          </a:p>
        </p:txBody>
      </p:sp>
    </p:spTree>
    <p:extLst>
      <p:ext uri="{BB962C8B-B14F-4D97-AF65-F5344CB8AC3E}">
        <p14:creationId xmlns:p14="http://schemas.microsoft.com/office/powerpoint/2010/main" val="3968925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Significance of the Study of Indigenous Religions </a:t>
            </a:r>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67744" y="2204864"/>
            <a:ext cx="4608512" cy="3003763"/>
          </a:xfrm>
        </p:spPr>
      </p:pic>
    </p:spTree>
    <p:extLst>
      <p:ext uri="{BB962C8B-B14F-4D97-AF65-F5344CB8AC3E}">
        <p14:creationId xmlns:p14="http://schemas.microsoft.com/office/powerpoint/2010/main" val="2081420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World Religion Paradigm </a:t>
            </a:r>
          </a:p>
        </p:txBody>
      </p:sp>
      <p:sp>
        <p:nvSpPr>
          <p:cNvPr id="3" name="Content Placeholder 2"/>
          <p:cNvSpPr>
            <a:spLocks noGrp="1"/>
          </p:cNvSpPr>
          <p:nvPr>
            <p:ph idx="1"/>
          </p:nvPr>
        </p:nvSpPr>
        <p:spPr/>
        <p:txBody>
          <a:bodyPr/>
          <a:lstStyle/>
          <a:p>
            <a:r>
              <a:rPr lang="en-GB" dirty="0"/>
              <a:t>= Study of religions commonly defined by Western scholars as the major traditions of the world </a:t>
            </a:r>
          </a:p>
        </p:txBody>
      </p:sp>
    </p:spTree>
    <p:extLst>
      <p:ext uri="{BB962C8B-B14F-4D97-AF65-F5344CB8AC3E}">
        <p14:creationId xmlns:p14="http://schemas.microsoft.com/office/powerpoint/2010/main" val="3598489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Tomoko </a:t>
            </a:r>
            <a:r>
              <a:rPr lang="en-GB" dirty="0" err="1"/>
              <a:t>Masuzawa</a:t>
            </a:r>
            <a:r>
              <a:rPr lang="en-GB" dirty="0"/>
              <a:t> (2005) agues …</a:t>
            </a:r>
          </a:p>
        </p:txBody>
      </p:sp>
      <p:sp>
        <p:nvSpPr>
          <p:cNvPr id="3" name="Content Placeholder 2"/>
          <p:cNvSpPr>
            <a:spLocks noGrp="1"/>
          </p:cNvSpPr>
          <p:nvPr>
            <p:ph idx="1"/>
          </p:nvPr>
        </p:nvSpPr>
        <p:spPr/>
        <p:txBody>
          <a:bodyPr/>
          <a:lstStyle/>
          <a:p>
            <a:r>
              <a:rPr lang="en-GB" dirty="0"/>
              <a:t>“by creating systems for classifying the so-called great world faiths, scholars intended primarily ‘to distinguish the West from the rest.’ This, she argues, has been done by creating either binary or tripartite divisions.” </a:t>
            </a:r>
          </a:p>
        </p:txBody>
      </p:sp>
    </p:spTree>
    <p:extLst>
      <p:ext uri="{BB962C8B-B14F-4D97-AF65-F5344CB8AC3E}">
        <p14:creationId xmlns:p14="http://schemas.microsoft.com/office/powerpoint/2010/main" val="724510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a:p>
        </p:txBody>
      </p:sp>
      <p:sp>
        <p:nvSpPr>
          <p:cNvPr id="8" name="Text Placeholder 7"/>
          <p:cNvSpPr>
            <a:spLocks noGrp="1"/>
          </p:cNvSpPr>
          <p:nvPr>
            <p:ph type="body" idx="1"/>
          </p:nvPr>
        </p:nvSpPr>
        <p:spPr/>
        <p:txBody>
          <a:bodyPr/>
          <a:lstStyle/>
          <a:p>
            <a:r>
              <a:rPr lang="en-GB" dirty="0"/>
              <a:t>Binary classification</a:t>
            </a:r>
          </a:p>
        </p:txBody>
      </p:sp>
      <p:sp>
        <p:nvSpPr>
          <p:cNvPr id="9" name="Content Placeholder 8"/>
          <p:cNvSpPr>
            <a:spLocks noGrp="1"/>
          </p:cNvSpPr>
          <p:nvPr>
            <p:ph sz="half" idx="2"/>
          </p:nvPr>
        </p:nvSpPr>
        <p:spPr/>
        <p:txBody>
          <a:bodyPr>
            <a:normAutofit fontScale="92500" lnSpcReduction="10000"/>
          </a:bodyPr>
          <a:lstStyle/>
          <a:p>
            <a:r>
              <a:rPr lang="en-GB" dirty="0"/>
              <a:t>Religions divided in ‘East’ and ‘West’ (e.g. Semitic-Judaic-Christian tradition in the West and  the religions of the Orient in the East)</a:t>
            </a:r>
          </a:p>
          <a:p>
            <a:endParaRPr lang="en-GB" dirty="0"/>
          </a:p>
          <a:p>
            <a:r>
              <a:rPr lang="en-GB" dirty="0"/>
              <a:t>-&gt; colonial enterprise </a:t>
            </a:r>
          </a:p>
        </p:txBody>
      </p:sp>
      <p:sp>
        <p:nvSpPr>
          <p:cNvPr id="10" name="Text Placeholder 9"/>
          <p:cNvSpPr>
            <a:spLocks noGrp="1"/>
          </p:cNvSpPr>
          <p:nvPr>
            <p:ph type="body" sz="quarter" idx="3"/>
          </p:nvPr>
        </p:nvSpPr>
        <p:spPr/>
        <p:txBody>
          <a:bodyPr/>
          <a:lstStyle/>
          <a:p>
            <a:r>
              <a:rPr lang="en-GB" dirty="0"/>
              <a:t>tripartite</a:t>
            </a:r>
          </a:p>
        </p:txBody>
      </p:sp>
      <p:sp>
        <p:nvSpPr>
          <p:cNvPr id="11" name="Content Placeholder 10"/>
          <p:cNvSpPr>
            <a:spLocks noGrp="1"/>
          </p:cNvSpPr>
          <p:nvPr>
            <p:ph sz="quarter" idx="4"/>
          </p:nvPr>
        </p:nvSpPr>
        <p:spPr/>
        <p:txBody>
          <a:bodyPr>
            <a:normAutofit fontScale="92500" lnSpcReduction="10000"/>
          </a:bodyPr>
          <a:lstStyle/>
          <a:p>
            <a:r>
              <a:rPr lang="en-GB" dirty="0"/>
              <a:t>Division of religions according to geography (e.g. religions originated in the Ancient Near East (Judaism, Christianity and Islam), religions of South Asia (Hinduism, Buddhism and Jainism) and religions developed in the Far East (Confucianism, Taoism ad Shinto) </a:t>
            </a:r>
          </a:p>
        </p:txBody>
      </p:sp>
    </p:spTree>
    <p:extLst>
      <p:ext uri="{BB962C8B-B14F-4D97-AF65-F5344CB8AC3E}">
        <p14:creationId xmlns:p14="http://schemas.microsoft.com/office/powerpoint/2010/main" val="5326711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But … </a:t>
            </a:r>
          </a:p>
        </p:txBody>
      </p:sp>
      <p:sp>
        <p:nvSpPr>
          <p:cNvPr id="8" name="Content Placeholder 7"/>
          <p:cNvSpPr>
            <a:spLocks noGrp="1"/>
          </p:cNvSpPr>
          <p:nvPr>
            <p:ph idx="1"/>
          </p:nvPr>
        </p:nvSpPr>
        <p:spPr/>
        <p:txBody>
          <a:bodyPr/>
          <a:lstStyle/>
          <a:p>
            <a:r>
              <a:rPr lang="en-GB" dirty="0"/>
              <a:t>While the geographical division appears scientific and neutral </a:t>
            </a:r>
            <a:r>
              <a:rPr lang="en-GB" dirty="0" err="1"/>
              <a:t>Masuzawa</a:t>
            </a:r>
            <a:r>
              <a:rPr lang="en-GB" dirty="0"/>
              <a:t> notes that it is tainted by “a </a:t>
            </a:r>
            <a:r>
              <a:rPr lang="en-GB" dirty="0" err="1"/>
              <a:t>racialized</a:t>
            </a:r>
            <a:r>
              <a:rPr lang="en-GB" dirty="0"/>
              <a:t> notion of ethnic difference.”</a:t>
            </a:r>
          </a:p>
          <a:p>
            <a:r>
              <a:rPr lang="en-GB" dirty="0"/>
              <a:t>(summarized by Cox, p. 33)</a:t>
            </a:r>
          </a:p>
        </p:txBody>
      </p:sp>
    </p:spTree>
    <p:extLst>
      <p:ext uri="{BB962C8B-B14F-4D97-AF65-F5344CB8AC3E}">
        <p14:creationId xmlns:p14="http://schemas.microsoft.com/office/powerpoint/2010/main" val="2704180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Underlying assumption among many scholars is that ‘indigenous religions’ is a distinct tradition alongside ‘world religions’</a:t>
            </a:r>
          </a:p>
          <a:p>
            <a:r>
              <a:rPr lang="en-GB" dirty="0"/>
              <a:t>And most university departments focus on teaching of so-called ‘major traditions’ and little attention is given to traditions outside the main divisions </a:t>
            </a:r>
          </a:p>
          <a:p>
            <a:endParaRPr lang="en-GB" dirty="0"/>
          </a:p>
        </p:txBody>
      </p:sp>
    </p:spTree>
    <p:extLst>
      <p:ext uri="{BB962C8B-B14F-4D97-AF65-F5344CB8AC3E}">
        <p14:creationId xmlns:p14="http://schemas.microsoft.com/office/powerpoint/2010/main" val="1934878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Jacob </a:t>
            </a:r>
            <a:r>
              <a:rPr lang="en-GB" dirty="0" err="1"/>
              <a:t>Olupona</a:t>
            </a:r>
            <a:endParaRPr lang="en-GB" dirty="0"/>
          </a:p>
        </p:txBody>
      </p:sp>
      <p:sp>
        <p:nvSpPr>
          <p:cNvPr id="3" name="Content Placeholder 2"/>
          <p:cNvSpPr>
            <a:spLocks noGrp="1"/>
          </p:cNvSpPr>
          <p:nvPr>
            <p:ph idx="1"/>
          </p:nvPr>
        </p:nvSpPr>
        <p:spPr/>
        <p:txBody>
          <a:bodyPr/>
          <a:lstStyle/>
          <a:p>
            <a:r>
              <a:rPr lang="en-GB" dirty="0"/>
              <a:t>“While the “world” religious traditions of Buddhism, Judaism, Hinduism, Islam, and Christianity are amply studies and represented in the academy, the study of “indigenous” religions is speciously cut off from religious studies.” (in: </a:t>
            </a:r>
            <a:r>
              <a:rPr lang="en-GB" i="1" dirty="0"/>
              <a:t>Beyond Primitivism</a:t>
            </a:r>
            <a:r>
              <a:rPr lang="en-GB" dirty="0"/>
              <a:t>, 2004, p. xiv)</a:t>
            </a:r>
          </a:p>
        </p:txBody>
      </p:sp>
    </p:spTree>
    <p:extLst>
      <p:ext uri="{BB962C8B-B14F-4D97-AF65-F5344CB8AC3E}">
        <p14:creationId xmlns:p14="http://schemas.microsoft.com/office/powerpoint/2010/main" val="149627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Consequence </a:t>
            </a:r>
          </a:p>
        </p:txBody>
      </p:sp>
      <p:sp>
        <p:nvSpPr>
          <p:cNvPr id="3" name="Content Placeholder 2"/>
          <p:cNvSpPr>
            <a:spLocks noGrp="1"/>
          </p:cNvSpPr>
          <p:nvPr>
            <p:ph idx="1"/>
          </p:nvPr>
        </p:nvSpPr>
        <p:spPr/>
        <p:txBody>
          <a:bodyPr/>
          <a:lstStyle/>
          <a:p>
            <a:r>
              <a:rPr lang="en-GB" dirty="0"/>
              <a:t>A significant portion of the world’s religious adherents is excluded from scholarly research and teaching in religious studies (</a:t>
            </a:r>
            <a:r>
              <a:rPr lang="en-GB" dirty="0" err="1"/>
              <a:t>Olupona</a:t>
            </a:r>
            <a:r>
              <a:rPr lang="en-GB" dirty="0"/>
              <a:t> 2004)</a:t>
            </a:r>
          </a:p>
          <a:p>
            <a:endParaRPr lang="en-GB" dirty="0"/>
          </a:p>
          <a:p>
            <a:r>
              <a:rPr lang="en-GB" dirty="0"/>
              <a:t>But there is more to it as James Cox argues ….</a:t>
            </a:r>
          </a:p>
        </p:txBody>
      </p:sp>
    </p:spTree>
    <p:extLst>
      <p:ext uri="{BB962C8B-B14F-4D97-AF65-F5344CB8AC3E}">
        <p14:creationId xmlns:p14="http://schemas.microsoft.com/office/powerpoint/2010/main" val="3182937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Cox’ critique against the World Religion Paradigm </a:t>
            </a:r>
          </a:p>
        </p:txBody>
      </p:sp>
      <p:sp>
        <p:nvSpPr>
          <p:cNvPr id="3" name="Content Placeholder 2"/>
          <p:cNvSpPr>
            <a:spLocks noGrp="1"/>
          </p:cNvSpPr>
          <p:nvPr>
            <p:ph idx="1"/>
          </p:nvPr>
        </p:nvSpPr>
        <p:spPr/>
        <p:txBody>
          <a:bodyPr/>
          <a:lstStyle/>
          <a:p>
            <a:r>
              <a:rPr lang="en-GB" dirty="0"/>
              <a:t>To speak of Indigenous Religions as single category is highly problematic because </a:t>
            </a:r>
          </a:p>
          <a:p>
            <a:pPr marL="971550" lvl="1" indent="-514350">
              <a:buFont typeface="+mj-lt"/>
              <a:buAutoNum type="arabicPeriod"/>
            </a:pPr>
            <a:r>
              <a:rPr lang="en-GB" dirty="0"/>
              <a:t>there are as many indigenous traditions as there are indigenous peoples </a:t>
            </a:r>
          </a:p>
          <a:p>
            <a:pPr marL="971550" lvl="1" indent="-514350">
              <a:buFont typeface="+mj-lt"/>
              <a:buAutoNum type="arabicPeriod"/>
            </a:pPr>
            <a:r>
              <a:rPr lang="en-GB" dirty="0"/>
              <a:t>Indigenous views have been adapted into world religions themselves </a:t>
            </a:r>
          </a:p>
          <a:p>
            <a:pPr lvl="1"/>
            <a:endParaRPr lang="en-GB" dirty="0"/>
          </a:p>
        </p:txBody>
      </p:sp>
    </p:spTree>
    <p:extLst>
      <p:ext uri="{BB962C8B-B14F-4D97-AF65-F5344CB8AC3E}">
        <p14:creationId xmlns:p14="http://schemas.microsoft.com/office/powerpoint/2010/main" val="383801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Another problem </a:t>
            </a:r>
          </a:p>
        </p:txBody>
      </p:sp>
      <p:sp>
        <p:nvSpPr>
          <p:cNvPr id="3" name="Content Placeholder 2"/>
          <p:cNvSpPr>
            <a:spLocks noGrp="1"/>
          </p:cNvSpPr>
          <p:nvPr>
            <p:ph idx="1"/>
          </p:nvPr>
        </p:nvSpPr>
        <p:spPr/>
        <p:txBody>
          <a:bodyPr/>
          <a:lstStyle/>
          <a:p>
            <a:r>
              <a:rPr lang="en-GB" dirty="0"/>
              <a:t>Difficult to identify which group is indigenous and which is not </a:t>
            </a:r>
          </a:p>
          <a:p>
            <a:pPr lvl="1"/>
            <a:r>
              <a:rPr lang="en-GB" dirty="0"/>
              <a:t>e.g. in India (Hinduism as indigenous religion?)</a:t>
            </a:r>
          </a:p>
          <a:p>
            <a:r>
              <a:rPr lang="en-GB" dirty="0"/>
              <a:t>-&gt; important to be aware of historical context associated with the term indigenous </a:t>
            </a:r>
          </a:p>
        </p:txBody>
      </p:sp>
    </p:spTree>
    <p:extLst>
      <p:ext uri="{BB962C8B-B14F-4D97-AF65-F5344CB8AC3E}">
        <p14:creationId xmlns:p14="http://schemas.microsoft.com/office/powerpoint/2010/main" val="34245326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Charles Long </a:t>
            </a:r>
          </a:p>
        </p:txBody>
      </p:sp>
      <p:sp>
        <p:nvSpPr>
          <p:cNvPr id="3" name="Content Placeholder 2"/>
          <p:cNvSpPr>
            <a:spLocks noGrp="1"/>
          </p:cNvSpPr>
          <p:nvPr>
            <p:ph idx="1"/>
          </p:nvPr>
        </p:nvSpPr>
        <p:spPr/>
        <p:txBody>
          <a:bodyPr/>
          <a:lstStyle/>
          <a:p>
            <a:r>
              <a:rPr lang="en-GB" dirty="0"/>
              <a:t>“Although the notion of the indigenous implies the identity and reality of a people prior to the impingement of the worlds of modernity, in point of fact the ‘indigenous’ has little meaning apart from the colonial and imperial cultures of modern period.” (2004, p. 89)</a:t>
            </a:r>
          </a:p>
          <a:p>
            <a:endParaRPr lang="en-GB" dirty="0"/>
          </a:p>
        </p:txBody>
      </p:sp>
    </p:spTree>
    <p:extLst>
      <p:ext uri="{BB962C8B-B14F-4D97-AF65-F5344CB8AC3E}">
        <p14:creationId xmlns:p14="http://schemas.microsoft.com/office/powerpoint/2010/main" val="599692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Political / colonial  Power </a:t>
            </a:r>
          </a:p>
        </p:txBody>
      </p:sp>
      <p:sp>
        <p:nvSpPr>
          <p:cNvPr id="3" name="Content Placeholder 2"/>
          <p:cNvSpPr>
            <a:spLocks noGrp="1"/>
          </p:cNvSpPr>
          <p:nvPr>
            <p:ph idx="1"/>
          </p:nvPr>
        </p:nvSpPr>
        <p:spPr/>
        <p:txBody>
          <a:bodyPr/>
          <a:lstStyle/>
          <a:p>
            <a:r>
              <a:rPr lang="en-GB" dirty="0"/>
              <a:t>Students of indigenous religions need to be aware of issues of power generated by the exotic construction of the “Other” embedded within late 19</a:t>
            </a:r>
            <a:r>
              <a:rPr lang="en-GB" baseline="30000" dirty="0"/>
              <a:t>th</a:t>
            </a:r>
            <a:r>
              <a:rPr lang="en-GB" dirty="0"/>
              <a:t> century and early 20</a:t>
            </a:r>
            <a:r>
              <a:rPr lang="en-GB" baseline="30000" dirty="0"/>
              <a:t>th</a:t>
            </a:r>
            <a:r>
              <a:rPr lang="en-GB" dirty="0"/>
              <a:t> century studies of “primitive” peoples </a:t>
            </a:r>
          </a:p>
        </p:txBody>
      </p:sp>
    </p:spTree>
    <p:extLst>
      <p:ext uri="{BB962C8B-B14F-4D97-AF65-F5344CB8AC3E}">
        <p14:creationId xmlns:p14="http://schemas.microsoft.com/office/powerpoint/2010/main" val="21078466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Jonathan Z. Smith</a:t>
            </a:r>
          </a:p>
        </p:txBody>
      </p:sp>
      <p:sp>
        <p:nvSpPr>
          <p:cNvPr id="3" name="Content Placeholder 2"/>
          <p:cNvSpPr>
            <a:spLocks noGrp="1"/>
          </p:cNvSpPr>
          <p:nvPr>
            <p:ph idx="1"/>
          </p:nvPr>
        </p:nvSpPr>
        <p:spPr/>
        <p:txBody>
          <a:bodyPr/>
          <a:lstStyle/>
          <a:p>
            <a:r>
              <a:rPr lang="en-GB" dirty="0"/>
              <a:t>“What we study when we study religion is the variety of attempts to map, construct and inhabit … positions of power through the use of myths, rituals and experiences of transformations.” (1978, p. 291, quoted by Cox, p. 45)</a:t>
            </a:r>
          </a:p>
        </p:txBody>
      </p:sp>
    </p:spTree>
    <p:extLst>
      <p:ext uri="{BB962C8B-B14F-4D97-AF65-F5344CB8AC3E}">
        <p14:creationId xmlns:p14="http://schemas.microsoft.com/office/powerpoint/2010/main" val="550577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 …</a:t>
            </a:r>
          </a:p>
        </p:txBody>
      </p:sp>
      <p:sp>
        <p:nvSpPr>
          <p:cNvPr id="3" name="Content Placeholder 2"/>
          <p:cNvSpPr>
            <a:spLocks noGrp="1"/>
          </p:cNvSpPr>
          <p:nvPr>
            <p:ph idx="1"/>
          </p:nvPr>
        </p:nvSpPr>
        <p:spPr/>
        <p:txBody>
          <a:bodyPr/>
          <a:lstStyle/>
          <a:p>
            <a:r>
              <a:rPr lang="en-GB" dirty="0"/>
              <a:t>Resilience of the World Religions Paradigm</a:t>
            </a:r>
          </a:p>
          <a:p>
            <a:pPr lvl="1"/>
            <a:r>
              <a:rPr lang="en-GB" dirty="0"/>
              <a:t>e.g. in RE teaching (current reform of the curriculum focuses once again on the major traditions) </a:t>
            </a:r>
          </a:p>
        </p:txBody>
      </p:sp>
    </p:spTree>
    <p:extLst>
      <p:ext uri="{BB962C8B-B14F-4D97-AF65-F5344CB8AC3E}">
        <p14:creationId xmlns:p14="http://schemas.microsoft.com/office/powerpoint/2010/main" val="20125030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way forward …. </a:t>
            </a:r>
          </a:p>
        </p:txBody>
      </p:sp>
      <p:sp>
        <p:nvSpPr>
          <p:cNvPr id="3" name="Content Placeholder 2"/>
          <p:cNvSpPr>
            <a:spLocks noGrp="1"/>
          </p:cNvSpPr>
          <p:nvPr>
            <p:ph idx="1"/>
          </p:nvPr>
        </p:nvSpPr>
        <p:spPr/>
        <p:txBody>
          <a:bodyPr/>
          <a:lstStyle/>
          <a:p>
            <a:r>
              <a:rPr lang="en-GB" dirty="0"/>
              <a:t>Changing the definition of religion and the area of study of religion into:</a:t>
            </a:r>
          </a:p>
          <a:p>
            <a:pPr lvl="1"/>
            <a:r>
              <a:rPr lang="en-GB" dirty="0"/>
              <a:t>“Religion refers to identifiable communities that base their beliefs and experiences of postulated non-falsifiable realties on a tradition that is transmitted authoritatively from generation to generation.” (Cox, p. 85)</a:t>
            </a:r>
          </a:p>
          <a:p>
            <a:endParaRPr lang="en-GB" dirty="0"/>
          </a:p>
        </p:txBody>
      </p:sp>
    </p:spTree>
    <p:extLst>
      <p:ext uri="{BB962C8B-B14F-4D97-AF65-F5344CB8AC3E}">
        <p14:creationId xmlns:p14="http://schemas.microsoft.com/office/powerpoint/2010/main" val="25800402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Consequence </a:t>
            </a:r>
          </a:p>
        </p:txBody>
      </p:sp>
      <p:sp>
        <p:nvSpPr>
          <p:cNvPr id="3" name="Content Placeholder 2"/>
          <p:cNvSpPr>
            <a:spLocks noGrp="1"/>
          </p:cNvSpPr>
          <p:nvPr>
            <p:ph idx="1"/>
          </p:nvPr>
        </p:nvSpPr>
        <p:spPr/>
        <p:txBody>
          <a:bodyPr/>
          <a:lstStyle/>
          <a:p>
            <a:r>
              <a:rPr lang="en-GB" dirty="0"/>
              <a:t>“World religions on such a definition are not integral part to the study of religion as such.” (Cox, p. 88) </a:t>
            </a:r>
          </a:p>
          <a:p>
            <a:pPr lvl="1"/>
            <a:r>
              <a:rPr lang="en-GB" dirty="0"/>
              <a:t>Only if they form identifiable communities that share beliefs, practices and attitudes </a:t>
            </a:r>
          </a:p>
        </p:txBody>
      </p:sp>
    </p:spTree>
    <p:extLst>
      <p:ext uri="{BB962C8B-B14F-4D97-AF65-F5344CB8AC3E}">
        <p14:creationId xmlns:p14="http://schemas.microsoft.com/office/powerpoint/2010/main" val="416048827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1402</TotalTime>
  <Words>1042</Words>
  <Application>Microsoft Office PowerPoint</Application>
  <PresentationFormat>On-screen Show (4:3)</PresentationFormat>
  <Paragraphs>70</Paragraphs>
  <Slides>26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Myriad Pro</vt:lpstr>
      <vt:lpstr>20140311PresentationUWTSDTemplate</vt:lpstr>
      <vt:lpstr>Religions in Africa</vt:lpstr>
      <vt:lpstr>Topic today</vt:lpstr>
      <vt:lpstr>Suggested Reading: </vt:lpstr>
      <vt:lpstr>Decolonizing Research </vt:lpstr>
      <vt:lpstr>Ngugi wa Thiong’o (2017)</vt:lpstr>
      <vt:lpstr>Stories and Colonization </vt:lpstr>
      <vt:lpstr>Research as Theft and Invasion </vt:lpstr>
      <vt:lpstr>Linda Smith (2012)</vt:lpstr>
      <vt:lpstr>Principals of Indigenous storywork </vt:lpstr>
      <vt:lpstr>PowerPoint Presentation</vt:lpstr>
      <vt:lpstr>The Significance of the Study of Indigenous Religions </vt:lpstr>
      <vt:lpstr>The World Religion Paradigm </vt:lpstr>
      <vt:lpstr>Tomoko Masuzawa (2005) agues …</vt:lpstr>
      <vt:lpstr>PowerPoint Presentation</vt:lpstr>
      <vt:lpstr>But … </vt:lpstr>
      <vt:lpstr>PowerPoint Presentation</vt:lpstr>
      <vt:lpstr>Jacob Olupona</vt:lpstr>
      <vt:lpstr>Consequence </vt:lpstr>
      <vt:lpstr>Cox’ critique against the World Religion Paradigm </vt:lpstr>
      <vt:lpstr>Another problem </vt:lpstr>
      <vt:lpstr>Charles Long </vt:lpstr>
      <vt:lpstr>Political / colonial  Power </vt:lpstr>
      <vt:lpstr>Jonathan Z. Smith</vt:lpstr>
      <vt:lpstr>But …</vt:lpstr>
      <vt:lpstr>A way forward …. </vt:lpstr>
      <vt:lpstr>Consequence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Bettina Schmidt</cp:lastModifiedBy>
  <cp:revision>198</cp:revision>
  <cp:lastPrinted>2017-03-06T16:11:16Z</cp:lastPrinted>
  <dcterms:created xsi:type="dcterms:W3CDTF">2015-04-14T15:21:28Z</dcterms:created>
  <dcterms:modified xsi:type="dcterms:W3CDTF">2025-01-31T11:06:34Z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