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4" r:id="rId4"/>
    <p:sldId id="261" r:id="rId5"/>
    <p:sldId id="263" r:id="rId6"/>
    <p:sldId id="268" r:id="rId7"/>
    <p:sldId id="269" r:id="rId8"/>
    <p:sldId id="260" r:id="rId9"/>
    <p:sldId id="265" r:id="rId10"/>
    <p:sldId id="262" r:id="rId11"/>
    <p:sldId id="266" r:id="rId12"/>
    <p:sldId id="270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8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58C0D-84BF-4DFE-A7BF-27367DC4CA7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 what extent did the use of military mining in the Ypres Salient break the </a:t>
            </a:r>
            <a:r>
              <a:rPr lang="en-GB" dirty="0" smtClean="0"/>
              <a:t>deadlock?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0A05C5-9C64-4A84-99D3-44DE9B2559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953000"/>
            <a:ext cx="8676222" cy="1905000"/>
          </a:xfrm>
        </p:spPr>
        <p:txBody>
          <a:bodyPr/>
          <a:lstStyle/>
          <a:p>
            <a:r>
              <a:rPr lang="en-GB" dirty="0"/>
              <a:t>David Cunningham 1501145</a:t>
            </a:r>
          </a:p>
          <a:p>
            <a:r>
              <a:rPr lang="en-GB" dirty="0"/>
              <a:t>AHSK6002 Presentation</a:t>
            </a:r>
          </a:p>
        </p:txBody>
      </p:sp>
    </p:spTree>
    <p:extLst>
      <p:ext uri="{BB962C8B-B14F-4D97-AF65-F5344CB8AC3E}">
        <p14:creationId xmlns:p14="http://schemas.microsoft.com/office/powerpoint/2010/main" val="246796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E2C8E-997F-49A1-A052-57183992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-1"/>
            <a:ext cx="9905998" cy="1160585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Aims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0D5BB-1F16-4C80-81A8-F1B53EE9B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844" y="489439"/>
            <a:ext cx="5786926" cy="5990492"/>
          </a:xfrm>
        </p:spPr>
        <p:txBody>
          <a:bodyPr>
            <a:normAutofit/>
          </a:bodyPr>
          <a:lstStyle/>
          <a:p>
            <a:r>
              <a:rPr lang="en-GB" sz="3600" dirty="0"/>
              <a:t>Did tunnels and explosives bring a swifter end to the war?</a:t>
            </a:r>
          </a:p>
          <a:p>
            <a:r>
              <a:rPr lang="en-GB" sz="3600" dirty="0"/>
              <a:t>Focus on Ypres Salient and Messines Ridge</a:t>
            </a:r>
          </a:p>
          <a:p>
            <a:r>
              <a:rPr lang="en-GB" sz="3600" dirty="0"/>
              <a:t>Conclusion made but details will likely change</a:t>
            </a:r>
          </a:p>
        </p:txBody>
      </p:sp>
      <p:pic>
        <p:nvPicPr>
          <p:cNvPr id="2050" name="Picture 2" descr="Image result for messines ridge mine map">
            <a:extLst>
              <a:ext uri="{FF2B5EF4-FFF2-40B4-BE49-F238E27FC236}">
                <a16:creationId xmlns:a16="http://schemas.microsoft.com/office/drawing/2014/main" id="{E07D79DD-3874-415D-8CDC-D16458180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412" y="1160584"/>
            <a:ext cx="5718572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DAB7A8-35E2-4ADE-98D1-81EFFC76A4D9}"/>
              </a:ext>
            </a:extLst>
          </p:cNvPr>
          <p:cNvSpPr txBox="1"/>
          <p:nvPr/>
        </p:nvSpPr>
        <p:spPr>
          <a:xfrm>
            <a:off x="11409485" y="6295265"/>
            <a:ext cx="782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</a:t>
            </a:r>
          </a:p>
        </p:txBody>
      </p:sp>
    </p:spTree>
    <p:extLst>
      <p:ext uri="{BB962C8B-B14F-4D97-AF65-F5344CB8AC3E}">
        <p14:creationId xmlns:p14="http://schemas.microsoft.com/office/powerpoint/2010/main" val="395436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65DC-1DE2-4E28-A55F-45C37347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849923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Originality of the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2B7B5-C74B-4E25-9899-23CF27D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997" y="1354015"/>
            <a:ext cx="4793395" cy="5292969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Tunnel warfare a specialist subject area</a:t>
            </a:r>
          </a:p>
          <a:p>
            <a:r>
              <a:rPr lang="en-GB" sz="3600" dirty="0"/>
              <a:t>Steer clear of descriptive account of mining</a:t>
            </a:r>
          </a:p>
          <a:p>
            <a:r>
              <a:rPr lang="en-GB" sz="3600" dirty="0"/>
              <a:t>Clear focus on my question throughout</a:t>
            </a:r>
          </a:p>
          <a:p>
            <a:r>
              <a:rPr lang="en-GB" sz="3600" dirty="0"/>
              <a:t>Psychological stresses and important factor overlooked</a:t>
            </a:r>
          </a:p>
          <a:p>
            <a:endParaRPr lang="en-GB" dirty="0"/>
          </a:p>
        </p:txBody>
      </p:sp>
      <p:pic>
        <p:nvPicPr>
          <p:cNvPr id="3074" name="Picture 2" descr="Picture">
            <a:extLst>
              <a:ext uri="{FF2B5EF4-FFF2-40B4-BE49-F238E27FC236}">
                <a16:creationId xmlns:a16="http://schemas.microsoft.com/office/drawing/2014/main" id="{F9BE6BE7-861A-4E30-B739-0F713D0BF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98" y="1354016"/>
            <a:ext cx="6116628" cy="468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525588-36AC-498B-85D2-BAE4A1D9CEE4}"/>
              </a:ext>
            </a:extLst>
          </p:cNvPr>
          <p:cNvSpPr txBox="1"/>
          <p:nvPr/>
        </p:nvSpPr>
        <p:spPr>
          <a:xfrm>
            <a:off x="369277" y="6039584"/>
            <a:ext cx="536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(2)</a:t>
            </a:r>
          </a:p>
        </p:txBody>
      </p:sp>
    </p:spTree>
    <p:extLst>
      <p:ext uri="{BB962C8B-B14F-4D97-AF65-F5344CB8AC3E}">
        <p14:creationId xmlns:p14="http://schemas.microsoft.com/office/powerpoint/2010/main" val="334515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F9689-A82F-425C-9F53-29361BCBA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797169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Norton Griffith’s Tunnellers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A2224-7382-47D5-9004-DD1F37305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144" y="975947"/>
            <a:ext cx="5690210" cy="5609492"/>
          </a:xfrm>
        </p:spPr>
        <p:txBody>
          <a:bodyPr>
            <a:normAutofit/>
          </a:bodyPr>
          <a:lstStyle/>
          <a:p>
            <a:r>
              <a:rPr lang="en-GB" sz="3200" dirty="0"/>
              <a:t>Formation of Tunnelling Companies</a:t>
            </a:r>
          </a:p>
          <a:p>
            <a:r>
              <a:rPr lang="en-GB" sz="3200" dirty="0"/>
              <a:t>Actions of Norton-Griffiths</a:t>
            </a:r>
          </a:p>
          <a:p>
            <a:r>
              <a:rPr lang="en-GB" sz="3200" dirty="0"/>
              <a:t>Companies saw success despite opposition from upper echelons of the military</a:t>
            </a:r>
          </a:p>
          <a:p>
            <a:r>
              <a:rPr lang="en-GB" sz="3200" dirty="0"/>
              <a:t>Tunnelling was perfect for the deadlock</a:t>
            </a:r>
          </a:p>
        </p:txBody>
      </p:sp>
      <p:pic>
        <p:nvPicPr>
          <p:cNvPr id="4098" name="Picture 2" descr="Image result for john norton griffiths">
            <a:extLst>
              <a:ext uri="{FF2B5EF4-FFF2-40B4-BE49-F238E27FC236}">
                <a16:creationId xmlns:a16="http://schemas.microsoft.com/office/drawing/2014/main" id="{D581BF22-965A-4497-B2EB-06E126E48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267" y="975947"/>
            <a:ext cx="4402144" cy="5460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2438C7-E075-4C75-B4DA-74D68A1E2024}"/>
              </a:ext>
            </a:extLst>
          </p:cNvPr>
          <p:cNvSpPr txBox="1"/>
          <p:nvPr/>
        </p:nvSpPr>
        <p:spPr>
          <a:xfrm>
            <a:off x="10638568" y="6400773"/>
            <a:ext cx="817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21044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D800A-50A0-439F-953A-507968E0F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735623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Silent Warfare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1CE8B-01BE-45E1-95C7-D5909461B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389" y="1090979"/>
            <a:ext cx="4881318" cy="5055577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/>
              <a:t>Battle of Messines Ridge discussed in detail</a:t>
            </a:r>
          </a:p>
          <a:p>
            <a:r>
              <a:rPr lang="en-GB" sz="3600" dirty="0"/>
              <a:t>Detonation killed some 10,000 German soldiers</a:t>
            </a:r>
          </a:p>
          <a:p>
            <a:r>
              <a:rPr lang="en-GB" sz="3600" dirty="0"/>
              <a:t>Underground efforts somewhat wasted by poor planning and lack of surface consolidation</a:t>
            </a:r>
          </a:p>
        </p:txBody>
      </p:sp>
      <p:pic>
        <p:nvPicPr>
          <p:cNvPr id="5122" name="Picture 2" descr="https://www.wsws.org/asset/cb1a735e-d5cd-4451-b6b6-9e84f95addcI/image.jpg?rendition=image480">
            <a:extLst>
              <a:ext uri="{FF2B5EF4-FFF2-40B4-BE49-F238E27FC236}">
                <a16:creationId xmlns:a16="http://schemas.microsoft.com/office/drawing/2014/main" id="{B8A7A478-91E3-4E16-AFCA-1E41071BA8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87" t="4102" r="1713" b="3529"/>
          <a:stretch/>
        </p:blipFill>
        <p:spPr bwMode="auto">
          <a:xfrm>
            <a:off x="5521568" y="1503485"/>
            <a:ext cx="6339255" cy="414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CF1FFC-51D6-4E5D-9F8A-2F2AF2DC69D1}"/>
              </a:ext>
            </a:extLst>
          </p:cNvPr>
          <p:cNvSpPr txBox="1"/>
          <p:nvPr/>
        </p:nvSpPr>
        <p:spPr>
          <a:xfrm>
            <a:off x="11482753" y="5644662"/>
            <a:ext cx="116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(4)</a:t>
            </a:r>
          </a:p>
        </p:txBody>
      </p:sp>
    </p:spTree>
    <p:extLst>
      <p:ext uri="{BB962C8B-B14F-4D97-AF65-F5344CB8AC3E}">
        <p14:creationId xmlns:p14="http://schemas.microsoft.com/office/powerpoint/2010/main" val="276742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02847-1D7E-495B-BF83-AF8979DA5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682869"/>
          </a:xfrm>
        </p:spPr>
        <p:txBody>
          <a:bodyPr/>
          <a:lstStyle/>
          <a:p>
            <a:pPr algn="ctr"/>
            <a:r>
              <a:rPr lang="en-GB" u="sng" dirty="0"/>
              <a:t>Technology Underground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573C-19F5-4A19-A3B4-5D3CF8069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5828" y="773722"/>
            <a:ext cx="5989148" cy="575896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It is unquestionable that Britain won the underground war</a:t>
            </a:r>
          </a:p>
          <a:p>
            <a:r>
              <a:rPr lang="en-GB" sz="3200" dirty="0"/>
              <a:t>British implemented the Geophone listening device amongst other advanced technologies</a:t>
            </a:r>
          </a:p>
          <a:p>
            <a:r>
              <a:rPr lang="en-GB" sz="3200" dirty="0"/>
              <a:t>Brutal warfare, seemingly very un-British</a:t>
            </a:r>
          </a:p>
          <a:p>
            <a:r>
              <a:rPr lang="en-GB" sz="3200" dirty="0"/>
              <a:t>Mine rescue teams boosted morale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5DD4F5-75FA-47B2-B724-E3514BE20C87}"/>
              </a:ext>
            </a:extLst>
          </p:cNvPr>
          <p:cNvSpPr txBox="1"/>
          <p:nvPr/>
        </p:nvSpPr>
        <p:spPr>
          <a:xfrm>
            <a:off x="781599" y="6407899"/>
            <a:ext cx="719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(5)</a:t>
            </a:r>
          </a:p>
        </p:txBody>
      </p:sp>
      <p:pic>
        <p:nvPicPr>
          <p:cNvPr id="6148" name="Picture 4" descr="Image result for ww1 military mining">
            <a:extLst>
              <a:ext uri="{FF2B5EF4-FFF2-40B4-BE49-F238E27FC236}">
                <a16:creationId xmlns:a16="http://schemas.microsoft.com/office/drawing/2014/main" id="{82479F10-2E0F-4381-9F88-337BC7EB2E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347" y="815891"/>
            <a:ext cx="4063268" cy="559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92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4758B-54AA-48B2-8D42-5920950EA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691661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Importance and legacy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01388-F295-41CF-950B-578CA5350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13" y="808892"/>
            <a:ext cx="5268180" cy="571500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Impact of Tunnellers actions</a:t>
            </a:r>
          </a:p>
          <a:p>
            <a:r>
              <a:rPr lang="en-GB" sz="3200" dirty="0"/>
              <a:t>Psychological effects on soldiers above ground really overlooked</a:t>
            </a:r>
          </a:p>
          <a:p>
            <a:r>
              <a:rPr lang="en-GB" sz="3200" dirty="0"/>
              <a:t>Primary evidence will be vital to this point</a:t>
            </a:r>
          </a:p>
          <a:p>
            <a:r>
              <a:rPr lang="en-GB" sz="3200" dirty="0"/>
              <a:t>Will look at the extent that modern memory neglects the actions of the tunnellers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948C5C-33AD-45F0-BCBA-59D840590C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3793" y="1298621"/>
            <a:ext cx="6091838" cy="47355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DE47F4-4A44-4A6A-9131-B6D0A510F2B1}"/>
              </a:ext>
            </a:extLst>
          </p:cNvPr>
          <p:cNvSpPr txBox="1"/>
          <p:nvPr/>
        </p:nvSpPr>
        <p:spPr>
          <a:xfrm>
            <a:off x="11421208" y="6034163"/>
            <a:ext cx="112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(6)</a:t>
            </a:r>
          </a:p>
        </p:txBody>
      </p:sp>
    </p:spTree>
    <p:extLst>
      <p:ext uri="{BB962C8B-B14F-4D97-AF65-F5344CB8AC3E}">
        <p14:creationId xmlns:p14="http://schemas.microsoft.com/office/powerpoint/2010/main" val="73183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DCDEB-B0AB-43AB-BDE1-CF70336B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014045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Possible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B9B8C-3663-4850-B104-B8EB1439C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601" y="890952"/>
            <a:ext cx="4775810" cy="5325209"/>
          </a:xfrm>
        </p:spPr>
        <p:txBody>
          <a:bodyPr>
            <a:normAutofit/>
          </a:bodyPr>
          <a:lstStyle/>
          <a:p>
            <a:r>
              <a:rPr lang="en-GB" sz="3200" dirty="0"/>
              <a:t>Thoroughly answer my original question</a:t>
            </a:r>
          </a:p>
          <a:p>
            <a:r>
              <a:rPr lang="en-GB" sz="3200" dirty="0"/>
              <a:t>Will argue that the tunnellers did alter the course of the war</a:t>
            </a:r>
          </a:p>
          <a:p>
            <a:r>
              <a:rPr lang="en-GB" sz="3200" dirty="0"/>
              <a:t>Steer clear of writing a descriptive narrative</a:t>
            </a:r>
          </a:p>
        </p:txBody>
      </p:sp>
      <p:pic>
        <p:nvPicPr>
          <p:cNvPr id="7170" name="Picture 2" descr="Image result for ww1 proto suits">
            <a:extLst>
              <a:ext uri="{FF2B5EF4-FFF2-40B4-BE49-F238E27FC236}">
                <a16:creationId xmlns:a16="http://schemas.microsoft.com/office/drawing/2014/main" id="{D871D6E7-7D10-421A-BC9A-61DF48B3B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245" y="1014045"/>
            <a:ext cx="3204258" cy="5495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3122B9-3230-410A-B8F9-5C8163D2203D}"/>
              </a:ext>
            </a:extLst>
          </p:cNvPr>
          <p:cNvSpPr txBox="1"/>
          <p:nvPr/>
        </p:nvSpPr>
        <p:spPr>
          <a:xfrm>
            <a:off x="1608993" y="6509239"/>
            <a:ext cx="984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(7)</a:t>
            </a:r>
          </a:p>
        </p:txBody>
      </p:sp>
    </p:spTree>
    <p:extLst>
      <p:ext uri="{BB962C8B-B14F-4D97-AF65-F5344CB8AC3E}">
        <p14:creationId xmlns:p14="http://schemas.microsoft.com/office/powerpoint/2010/main" val="428512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089EF-D8D5-4B68-9DEF-B1B8181F8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9144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Approach to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430CB-CC85-4E17-9DAC-F66ADF99B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728" y="1058006"/>
            <a:ext cx="5189049" cy="5615355"/>
          </a:xfrm>
        </p:spPr>
        <p:txBody>
          <a:bodyPr>
            <a:normAutofit/>
          </a:bodyPr>
          <a:lstStyle/>
          <a:p>
            <a:r>
              <a:rPr lang="en-GB" sz="3200" dirty="0"/>
              <a:t>Work hard to avoid writing a descriptive piece</a:t>
            </a:r>
          </a:p>
          <a:p>
            <a:r>
              <a:rPr lang="en-GB" sz="3200" dirty="0"/>
              <a:t>Ensure analysis with wider events is included throughout</a:t>
            </a:r>
          </a:p>
          <a:p>
            <a:r>
              <a:rPr lang="en-GB" sz="3200" dirty="0"/>
              <a:t>Specialist scholarship was hard to find</a:t>
            </a:r>
          </a:p>
          <a:p>
            <a:r>
              <a:rPr lang="en-GB" sz="3200" dirty="0"/>
              <a:t>I have a good basis of sources to work from after some searching</a:t>
            </a:r>
          </a:p>
        </p:txBody>
      </p:sp>
      <p:pic>
        <p:nvPicPr>
          <p:cNvPr id="8194" name="Picture 2" descr="Image result for crater at messines">
            <a:extLst>
              <a:ext uri="{FF2B5EF4-FFF2-40B4-BE49-F238E27FC236}">
                <a16:creationId xmlns:a16="http://schemas.microsoft.com/office/drawing/2014/main" id="{25366957-8C60-41A6-B1D4-8628B12966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864"/>
          <a:stretch/>
        </p:blipFill>
        <p:spPr bwMode="auto">
          <a:xfrm>
            <a:off x="5648568" y="1638297"/>
            <a:ext cx="6270956" cy="445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07FE63-4D66-4082-8C6E-0F02108EECC8}"/>
              </a:ext>
            </a:extLst>
          </p:cNvPr>
          <p:cNvSpPr txBox="1"/>
          <p:nvPr/>
        </p:nvSpPr>
        <p:spPr>
          <a:xfrm>
            <a:off x="11528181" y="6093068"/>
            <a:ext cx="1327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(8)</a:t>
            </a:r>
          </a:p>
        </p:txBody>
      </p:sp>
    </p:spTree>
    <p:extLst>
      <p:ext uri="{BB962C8B-B14F-4D97-AF65-F5344CB8AC3E}">
        <p14:creationId xmlns:p14="http://schemas.microsoft.com/office/powerpoint/2010/main" val="40956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54AD1-BB5C-4E7A-B835-BB9F3C5BB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770792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Notable Source Material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30D51-6B75-435C-8495-52846A3AB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381" y="1160585"/>
            <a:ext cx="5540741" cy="513470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Peter Barton, Peter Doyle, and Johan Vanderwalle </a:t>
            </a:r>
            <a:r>
              <a:rPr lang="en-GB" sz="3200" i="1" dirty="0"/>
              <a:t>Beneath Flanders Fields: The Tunnellers War 1914-1918 </a:t>
            </a:r>
            <a:r>
              <a:rPr lang="en-GB" sz="3200" dirty="0"/>
              <a:t>has proved very useful</a:t>
            </a:r>
          </a:p>
          <a:p>
            <a:r>
              <a:rPr lang="en-GB" sz="3200" i="1" dirty="0"/>
              <a:t>Military Mining 1914-19 </a:t>
            </a:r>
            <a:r>
              <a:rPr lang="en-GB" sz="3200" dirty="0"/>
              <a:t>has great primary source material</a:t>
            </a:r>
          </a:p>
          <a:p>
            <a:r>
              <a:rPr lang="en-GB" sz="3200" i="1" dirty="0"/>
              <a:t> </a:t>
            </a:r>
            <a:r>
              <a:rPr lang="en-GB" sz="3200" dirty="0"/>
              <a:t>Many other sources have been found alongside these</a:t>
            </a:r>
          </a:p>
        </p:txBody>
      </p:sp>
      <p:pic>
        <p:nvPicPr>
          <p:cNvPr id="9218" name="Picture 2" descr="Image result for military mining 1914-19">
            <a:extLst>
              <a:ext uri="{FF2B5EF4-FFF2-40B4-BE49-F238E27FC236}">
                <a16:creationId xmlns:a16="http://schemas.microsoft.com/office/drawing/2014/main" id="{0E3BC4CA-F3A0-4EC8-AF69-C106354C2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692" y="849476"/>
            <a:ext cx="3710719" cy="556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C9E8FF-2002-4A04-AC54-5E8ED328CAED}"/>
              </a:ext>
            </a:extLst>
          </p:cNvPr>
          <p:cNvSpPr txBox="1"/>
          <p:nvPr/>
        </p:nvSpPr>
        <p:spPr>
          <a:xfrm>
            <a:off x="10717824" y="6374758"/>
            <a:ext cx="80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(9)</a:t>
            </a:r>
          </a:p>
        </p:txBody>
      </p:sp>
    </p:spTree>
    <p:extLst>
      <p:ext uri="{BB962C8B-B14F-4D97-AF65-F5344CB8AC3E}">
        <p14:creationId xmlns:p14="http://schemas.microsoft.com/office/powerpoint/2010/main" val="211758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64404-4D99-4CCF-80A5-567C40E6B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735623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030AE-5708-495C-B304-DDB1578F9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505" y="1148861"/>
            <a:ext cx="4608756" cy="505557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Mining operations were successful</a:t>
            </a:r>
          </a:p>
          <a:p>
            <a:r>
              <a:rPr lang="en-GB" sz="3200" dirty="0"/>
              <a:t>Psychological stresses on German miners and soldiers a key factor</a:t>
            </a:r>
          </a:p>
          <a:p>
            <a:r>
              <a:rPr lang="en-GB" sz="3200" dirty="0"/>
              <a:t>Surface troops failed to take advantage of the mine detonations on some occasions</a:t>
            </a:r>
          </a:p>
        </p:txBody>
      </p:sp>
      <p:pic>
        <p:nvPicPr>
          <p:cNvPr id="10242" name="Picture 2" descr="Image result for messines ridge map">
            <a:extLst>
              <a:ext uri="{FF2B5EF4-FFF2-40B4-BE49-F238E27FC236}">
                <a16:creationId xmlns:a16="http://schemas.microsoft.com/office/drawing/2014/main" id="{C5AF1B4B-3311-4E1B-93C6-4DD3AE4D1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02" y="1149961"/>
            <a:ext cx="6739303" cy="505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AE216E-D26A-4974-94D4-A16152E2B6AF}"/>
              </a:ext>
            </a:extLst>
          </p:cNvPr>
          <p:cNvSpPr txBox="1"/>
          <p:nvPr/>
        </p:nvSpPr>
        <p:spPr>
          <a:xfrm>
            <a:off x="240202" y="6249444"/>
            <a:ext cx="691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(10)</a:t>
            </a:r>
          </a:p>
        </p:txBody>
      </p:sp>
    </p:spTree>
    <p:extLst>
      <p:ext uri="{BB962C8B-B14F-4D97-AF65-F5344CB8AC3E}">
        <p14:creationId xmlns:p14="http://schemas.microsoft.com/office/powerpoint/2010/main" val="134116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F867D-0992-4ECA-A714-6A201B4DF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779585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F9071-CE42-44CA-9771-EEE44F5A4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35" y="1011115"/>
            <a:ext cx="11774487" cy="572379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(1) Map of Ypres Salient and Messines Ridge, Northumbrian Gunner [online] Available. http://northumbriangunner.blogspot.co.uk/2016/05/ypres-2016-messines-ridge.html  </a:t>
            </a:r>
          </a:p>
          <a:p>
            <a:r>
              <a:rPr lang="en-GB" dirty="0"/>
              <a:t>(2) British Sapper lowered down a shaft, D. Doughty Tribute to Anzacs [online] Available. http://www.ddoughty.com/ww1-miners.html</a:t>
            </a:r>
          </a:p>
          <a:p>
            <a:r>
              <a:rPr lang="en-GB" dirty="0"/>
              <a:t>(3) John Norton-Griffiths, National Portrait Gallery, [online] Available. http://www.npgprints.com/image/1135565/bassano-ltd-sir-john-norton-griffiths-1st-bt </a:t>
            </a:r>
          </a:p>
          <a:p>
            <a:r>
              <a:rPr lang="en-GB" dirty="0"/>
              <a:t>(4) Germans killed in Messines Blast, in Barton, P. Doyle P. and Vanderwalle J. </a:t>
            </a:r>
            <a:r>
              <a:rPr lang="en-GB" i="1" dirty="0"/>
              <a:t>Beneath Flanders Fields: The Tunnellers War. </a:t>
            </a:r>
            <a:r>
              <a:rPr lang="en-GB" dirty="0"/>
              <a:t>(Gloucestershire: Spellmount Ltd. 2010)</a:t>
            </a:r>
          </a:p>
          <a:p>
            <a:r>
              <a:rPr lang="en-GB" dirty="0"/>
              <a:t>(5) Sapper Using a Geophone, The Tunnellers’ Memorial, [online] Available. http://www.tunnellersmemorial.com/tunnelling-companies/ </a:t>
            </a:r>
          </a:p>
          <a:p>
            <a:r>
              <a:rPr lang="en-GB" dirty="0"/>
              <a:t>(6) Mine Rescue Station, Tunnel Warfare in WW1, [online] Available. http://defence.pk/threads/tunnel-warfare-in-ww1.382573/</a:t>
            </a:r>
          </a:p>
          <a:p>
            <a:r>
              <a:rPr lang="en-GB" dirty="0"/>
              <a:t> (7) Tunneller Wearing Proto Suit, Pinterest, [online] Available. https://www.pinterest.co.uk/pin/294422894373185607/?autologin=true </a:t>
            </a:r>
          </a:p>
          <a:p>
            <a:r>
              <a:rPr lang="en-GB" dirty="0"/>
              <a:t>(8) Mine Crater at Messines, Arras Battlefield Tours, [online] Available. http://www.ww1.co.uk/messines-ridge-plugstreet </a:t>
            </a:r>
          </a:p>
          <a:p>
            <a:r>
              <a:rPr lang="en-GB" dirty="0"/>
              <a:t>(9) Military Mining Book cover,</a:t>
            </a:r>
            <a:r>
              <a:rPr lang="en-GB" dirty="0">
                <a:effectLst/>
              </a:rPr>
              <a:t>(Sussex: Naval and Military Press Ltd.)</a:t>
            </a:r>
          </a:p>
          <a:p>
            <a:r>
              <a:rPr lang="en-GB" dirty="0">
                <a:effectLst/>
              </a:rPr>
              <a:t>(10) Messines mine detonation Map, NZ History, [online] Available. https://nzhistory.govt.nz/media/photo/battle-messines-map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616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C879C-4032-4075-90DC-7CFC4E7B3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8793"/>
            <a:ext cx="9905998" cy="762000"/>
          </a:xfrm>
        </p:spPr>
        <p:txBody>
          <a:bodyPr/>
          <a:lstStyle/>
          <a:p>
            <a:pPr algn="ctr"/>
            <a:r>
              <a:rPr lang="en-GB" u="sng" dirty="0"/>
              <a:t>Current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079BC-7DD4-45A6-9A03-4F0B42C80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185" y="694592"/>
            <a:ext cx="10801226" cy="6075485"/>
          </a:xfrm>
        </p:spPr>
        <p:txBody>
          <a:bodyPr>
            <a:normAutofit fontScale="47500" lnSpcReduction="20000"/>
          </a:bodyPr>
          <a:lstStyle/>
          <a:p>
            <a:r>
              <a:rPr lang="en-GB" b="1" u="sng" dirty="0">
                <a:effectLst/>
              </a:rPr>
              <a:t>Primary Source Material </a:t>
            </a:r>
            <a:endParaRPr lang="en-GB" u="sng" dirty="0">
              <a:effectLst/>
            </a:endParaRPr>
          </a:p>
          <a:p>
            <a:r>
              <a:rPr lang="en-GB" dirty="0">
                <a:effectLst/>
              </a:rPr>
              <a:t>Capt. Grieve, W. G. and Newman, B. </a:t>
            </a:r>
            <a:r>
              <a:rPr lang="en-GB" i="1" dirty="0">
                <a:effectLst/>
              </a:rPr>
              <a:t>Tunnellers, The Story of the Tunnelling Companies, Royal Engineers, during the World War, </a:t>
            </a:r>
            <a:r>
              <a:rPr lang="en-GB" dirty="0">
                <a:effectLst/>
              </a:rPr>
              <a:t>(London: Jenkins Ltd.)</a:t>
            </a:r>
          </a:p>
          <a:p>
            <a:r>
              <a:rPr lang="en-GB" dirty="0">
                <a:effectLst/>
              </a:rPr>
              <a:t>de Quincy, L. </a:t>
            </a:r>
            <a:r>
              <a:rPr lang="en-GB" i="1" dirty="0">
                <a:effectLst/>
              </a:rPr>
              <a:t>Tommy’s Tunnel, </a:t>
            </a:r>
            <a:r>
              <a:rPr lang="en-GB" dirty="0">
                <a:effectLst/>
              </a:rPr>
              <a:t>(2014)</a:t>
            </a:r>
          </a:p>
          <a:p>
            <a:r>
              <a:rPr lang="en-GB" b="1" i="1" dirty="0">
                <a:effectLst/>
              </a:rPr>
              <a:t>Military Mining, the work of the Royal Engineers in the European War 1914-1918, </a:t>
            </a:r>
            <a:r>
              <a:rPr lang="en-GB" b="1" dirty="0">
                <a:effectLst/>
              </a:rPr>
              <a:t>(Sussex: Naval and Military Press Ltd.)</a:t>
            </a:r>
          </a:p>
          <a:p>
            <a:r>
              <a:rPr lang="en-GB" dirty="0">
                <a:effectLst/>
              </a:rPr>
              <a:t> </a:t>
            </a:r>
          </a:p>
          <a:p>
            <a:r>
              <a:rPr lang="en-GB" b="1" u="sng" dirty="0">
                <a:effectLst/>
              </a:rPr>
              <a:t>Secondary Source Material</a:t>
            </a:r>
            <a:endParaRPr lang="en-GB" u="sng" dirty="0">
              <a:effectLst/>
            </a:endParaRPr>
          </a:p>
          <a:p>
            <a:r>
              <a:rPr lang="en-GB" dirty="0">
                <a:effectLst/>
              </a:rPr>
              <a:t>Barrie, A. </a:t>
            </a:r>
            <a:r>
              <a:rPr lang="en-GB" i="1" dirty="0">
                <a:effectLst/>
              </a:rPr>
              <a:t>War Underground, </a:t>
            </a:r>
            <a:r>
              <a:rPr lang="en-GB" dirty="0">
                <a:effectLst/>
              </a:rPr>
              <a:t>(London: W. H. Allen and Co., 1981) </a:t>
            </a:r>
          </a:p>
          <a:p>
            <a:r>
              <a:rPr lang="en-GB" b="1" dirty="0">
                <a:effectLst/>
              </a:rPr>
              <a:t>Barton, P. Doyle, P. and Vandewalle, J. </a:t>
            </a:r>
            <a:r>
              <a:rPr lang="en-GB" b="1" i="1" dirty="0">
                <a:effectLst/>
              </a:rPr>
              <a:t>Beneath Flanders Fields: The Tunnellers War 1914-1918, </a:t>
            </a:r>
            <a:r>
              <a:rPr lang="en-GB" b="1" dirty="0">
                <a:effectLst/>
              </a:rPr>
              <a:t>(Gloucestershire: Spellmount Ltd. 2010)</a:t>
            </a:r>
          </a:p>
          <a:p>
            <a:r>
              <a:rPr lang="en-GB" dirty="0">
                <a:effectLst/>
              </a:rPr>
              <a:t>Bridgland, T. and Morgan, A. </a:t>
            </a:r>
            <a:r>
              <a:rPr lang="en-GB" i="1" dirty="0">
                <a:effectLst/>
              </a:rPr>
              <a:t>Tunnel-Master and Arsonist of the Great War, </a:t>
            </a:r>
            <a:r>
              <a:rPr lang="en-GB" dirty="0">
                <a:effectLst/>
              </a:rPr>
              <a:t>(Barnsley: Pen and Sword, 2003)</a:t>
            </a:r>
          </a:p>
          <a:p>
            <a:r>
              <a:rPr lang="en-GB" dirty="0">
                <a:effectLst/>
              </a:rPr>
              <a:t>Brown, G. I. </a:t>
            </a:r>
            <a:r>
              <a:rPr lang="en-GB" i="1" dirty="0">
                <a:effectLst/>
              </a:rPr>
              <a:t>The Big Bang: A History of Explosives, </a:t>
            </a:r>
            <a:r>
              <a:rPr lang="en-GB" dirty="0">
                <a:effectLst/>
              </a:rPr>
              <a:t>(Stroud: Sutton Publishing, 1998)</a:t>
            </a:r>
          </a:p>
          <a:p>
            <a:r>
              <a:rPr lang="en-GB" dirty="0">
                <a:effectLst/>
              </a:rPr>
              <a:t>Doyle, P. </a:t>
            </a:r>
            <a:r>
              <a:rPr lang="en-GB" i="1" dirty="0">
                <a:effectLst/>
              </a:rPr>
              <a:t>Geology of the Western Front, 1914-1918, </a:t>
            </a:r>
            <a:r>
              <a:rPr lang="en-GB" dirty="0">
                <a:effectLst/>
              </a:rPr>
              <a:t>(London: Geologist’s Association, 1998)</a:t>
            </a:r>
          </a:p>
          <a:p>
            <a:r>
              <a:rPr lang="en-GB" dirty="0">
                <a:effectLst/>
              </a:rPr>
              <a:t>Doyle, P. </a:t>
            </a:r>
            <a:r>
              <a:rPr lang="en-GB" i="1" dirty="0">
                <a:effectLst/>
              </a:rPr>
              <a:t>The First World War in 100 Objects, </a:t>
            </a:r>
            <a:r>
              <a:rPr lang="en-GB" dirty="0">
                <a:effectLst/>
              </a:rPr>
              <a:t>(Stroud: The History Press, 2014)</a:t>
            </a:r>
          </a:p>
          <a:p>
            <a:r>
              <a:rPr lang="en-GB" dirty="0">
                <a:effectLst/>
              </a:rPr>
              <a:t>Edmonds and James, </a:t>
            </a:r>
            <a:r>
              <a:rPr lang="en-GB" i="1" dirty="0">
                <a:effectLst/>
              </a:rPr>
              <a:t>Official History of the Great War, Military Operations France and Belgium 1917, Volume II Messines and Third Ypres, </a:t>
            </a:r>
            <a:r>
              <a:rPr lang="en-GB" dirty="0">
                <a:effectLst/>
              </a:rPr>
              <a:t>(London: HMSO, 1948)</a:t>
            </a:r>
          </a:p>
          <a:p>
            <a:r>
              <a:rPr lang="en-GB" dirty="0">
                <a:effectLst/>
              </a:rPr>
              <a:t>Falls, C. </a:t>
            </a:r>
            <a:r>
              <a:rPr lang="en-GB" i="1" dirty="0">
                <a:effectLst/>
              </a:rPr>
              <a:t>The First World War, </a:t>
            </a:r>
            <a:r>
              <a:rPr lang="en-GB" dirty="0">
                <a:effectLst/>
              </a:rPr>
              <a:t>(London: Longman, 1960)</a:t>
            </a:r>
          </a:p>
          <a:p>
            <a:r>
              <a:rPr lang="en-GB" dirty="0">
                <a:effectLst/>
              </a:rPr>
              <a:t>Freeman, H. </a:t>
            </a:r>
            <a:r>
              <a:rPr lang="en-GB" i="1" dirty="0">
                <a:effectLst/>
              </a:rPr>
              <a:t>World War One, A history from beginning to end, </a:t>
            </a:r>
            <a:r>
              <a:rPr lang="en-GB" dirty="0">
                <a:effectLst/>
              </a:rPr>
              <a:t>(Creatspace Publishing, 2016)</a:t>
            </a:r>
          </a:p>
          <a:p>
            <a:r>
              <a:rPr lang="en-GB" dirty="0">
                <a:effectLst/>
              </a:rPr>
              <a:t>Graham, H. W. </a:t>
            </a:r>
            <a:r>
              <a:rPr lang="en-GB" i="1" dirty="0">
                <a:effectLst/>
              </a:rPr>
              <a:t>The Life of a Tunnelling Company, </a:t>
            </a:r>
            <a:r>
              <a:rPr lang="en-GB" dirty="0">
                <a:effectLst/>
              </a:rPr>
              <a:t>(Hexham: Catherall, 1927)</a:t>
            </a:r>
          </a:p>
          <a:p>
            <a:r>
              <a:rPr lang="en-GB" dirty="0">
                <a:effectLst/>
              </a:rPr>
              <a:t>Johns, R. </a:t>
            </a:r>
            <a:r>
              <a:rPr lang="en-GB" i="1" dirty="0">
                <a:effectLst/>
              </a:rPr>
              <a:t>Battle Beneath the Trenches: The Cornish Miners of the 251</a:t>
            </a:r>
            <a:r>
              <a:rPr lang="en-GB" i="1" baseline="30000" dirty="0">
                <a:effectLst/>
              </a:rPr>
              <a:t>st</a:t>
            </a:r>
            <a:r>
              <a:rPr lang="en-GB" i="1" dirty="0">
                <a:effectLst/>
              </a:rPr>
              <a:t> Tunnelling Company, </a:t>
            </a:r>
            <a:r>
              <a:rPr lang="en-GB" dirty="0">
                <a:effectLst/>
              </a:rPr>
              <a:t>(Barnsley: Pen and Sword, 2015)      </a:t>
            </a:r>
          </a:p>
          <a:p>
            <a:r>
              <a:rPr lang="en-GB" dirty="0">
                <a:effectLst/>
              </a:rPr>
              <a:t>Jones, S. </a:t>
            </a:r>
            <a:r>
              <a:rPr lang="en-GB" i="1" dirty="0">
                <a:effectLst/>
              </a:rPr>
              <a:t>Underground Warfare 1914-1918, </a:t>
            </a:r>
            <a:r>
              <a:rPr lang="en-GB" dirty="0">
                <a:effectLst/>
              </a:rPr>
              <a:t>(Barnsley: Pen and Sword, 2010)</a:t>
            </a:r>
          </a:p>
          <a:p>
            <a:r>
              <a:rPr lang="en-GB" dirty="0">
                <a:effectLst/>
              </a:rPr>
              <a:t>Keegan, J. </a:t>
            </a:r>
            <a:r>
              <a:rPr lang="en-GB" i="1" dirty="0">
                <a:effectLst/>
              </a:rPr>
              <a:t>The First World War, </a:t>
            </a:r>
            <a:r>
              <a:rPr lang="en-GB" dirty="0">
                <a:effectLst/>
              </a:rPr>
              <a:t>(London: Pimlico 1999)</a:t>
            </a:r>
          </a:p>
          <a:p>
            <a:r>
              <a:rPr lang="en-GB" dirty="0">
                <a:effectLst/>
              </a:rPr>
              <a:t>Leonard, M. </a:t>
            </a:r>
            <a:r>
              <a:rPr lang="en-GB" i="1" dirty="0">
                <a:effectLst/>
              </a:rPr>
              <a:t>Beneath the Killing Fields: Exploring the Subterranean Landscapes on the Western Front, </a:t>
            </a:r>
            <a:r>
              <a:rPr lang="en-GB" dirty="0">
                <a:effectLst/>
              </a:rPr>
              <a:t>(Barnsley: Pen and Sword, 2016)</a:t>
            </a:r>
          </a:p>
          <a:p>
            <a:r>
              <a:rPr lang="en-GB" dirty="0">
                <a:effectLst/>
              </a:rPr>
              <a:t>McHenry, I. </a:t>
            </a:r>
            <a:r>
              <a:rPr lang="en-GB" i="1" dirty="0">
                <a:effectLst/>
              </a:rPr>
              <a:t>Subterranean Sappers: A History of 177 Tunnelling Company RE from 1915 to 1919, </a:t>
            </a:r>
            <a:r>
              <a:rPr lang="en-GB" dirty="0">
                <a:effectLst/>
              </a:rPr>
              <a:t>(Uniform Press, 2015)</a:t>
            </a:r>
          </a:p>
          <a:p>
            <a:r>
              <a:rPr lang="en-GB" b="1" dirty="0">
                <a:effectLst/>
              </a:rPr>
              <a:t>Passingham, I. </a:t>
            </a:r>
            <a:r>
              <a:rPr lang="en-GB" b="1" i="1" dirty="0">
                <a:effectLst/>
              </a:rPr>
              <a:t>Pillars of Fire, The Battle of Messines Ridge June 1917, </a:t>
            </a:r>
            <a:r>
              <a:rPr lang="en-GB" b="1" dirty="0">
                <a:effectLst/>
              </a:rPr>
              <a:t>(Gloucestershire: History Press, 2012) </a:t>
            </a:r>
          </a:p>
          <a:p>
            <a:r>
              <a:rPr lang="en-GB" dirty="0">
                <a:effectLst/>
              </a:rPr>
              <a:t>Reed, P. </a:t>
            </a:r>
            <a:r>
              <a:rPr lang="en-GB" i="1" dirty="0">
                <a:effectLst/>
              </a:rPr>
              <a:t>Walking Ypres, </a:t>
            </a:r>
            <a:r>
              <a:rPr lang="en-GB" dirty="0">
                <a:effectLst/>
              </a:rPr>
              <a:t>(Barnsley: Pen and Sword, 2017) </a:t>
            </a:r>
          </a:p>
          <a:p>
            <a:r>
              <a:rPr lang="en-GB" dirty="0">
                <a:effectLst/>
              </a:rPr>
              <a:t>Rivers, C. </a:t>
            </a:r>
            <a:r>
              <a:rPr lang="en-GB" i="1" dirty="0">
                <a:effectLst/>
              </a:rPr>
              <a:t>Underground Warfare in World War One</a:t>
            </a:r>
            <a:endParaRPr lang="en-GB" dirty="0">
              <a:effectLst/>
            </a:endParaRPr>
          </a:p>
          <a:p>
            <a:r>
              <a:rPr lang="en-GB" dirty="0">
                <a:effectLst/>
              </a:rPr>
              <a:t>Robinson, P. and Cave, N. </a:t>
            </a:r>
            <a:r>
              <a:rPr lang="en-GB" i="1" dirty="0">
                <a:effectLst/>
              </a:rPr>
              <a:t>The Underground War: Vimy Ridge to Arras, </a:t>
            </a:r>
            <a:r>
              <a:rPr lang="en-GB" dirty="0">
                <a:effectLst/>
              </a:rPr>
              <a:t>(Barnsley: Pen and Sword, 2014)</a:t>
            </a:r>
          </a:p>
          <a:p>
            <a:r>
              <a:rPr lang="en-GB" dirty="0">
                <a:effectLst/>
              </a:rPr>
              <a:t>Wood, R. </a:t>
            </a:r>
            <a:r>
              <a:rPr lang="en-GB" i="1" dirty="0">
                <a:effectLst/>
              </a:rPr>
              <a:t>Miners at War 1914-1919, South Wales Miners in the Tunnelling companies on the Western Front, </a:t>
            </a:r>
            <a:r>
              <a:rPr lang="en-GB" dirty="0">
                <a:effectLst/>
              </a:rPr>
              <a:t>(Solihull: Helion and Company Limited,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048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420</TotalTime>
  <Words>662</Words>
  <Application>Microsoft Office PowerPoint</Application>
  <PresentationFormat>Widescreen</PresentationFormat>
  <Paragraphs>96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Mesh</vt:lpstr>
      <vt:lpstr>To what extent did the use of military mining in the Ypres Salient break the deadlock?</vt:lpstr>
      <vt:lpstr>Aims and methodology</vt:lpstr>
      <vt:lpstr>Originality of the question</vt:lpstr>
      <vt:lpstr>Norton Griffith’s Tunnellers</vt:lpstr>
      <vt:lpstr>Silent Warfare</vt:lpstr>
      <vt:lpstr>Technology Underground</vt:lpstr>
      <vt:lpstr>Importance and legacy</vt:lpstr>
      <vt:lpstr>Possible outcomes</vt:lpstr>
      <vt:lpstr>Approach to Issues</vt:lpstr>
      <vt:lpstr>Notable Source Material</vt:lpstr>
      <vt:lpstr>conclusion</vt:lpstr>
      <vt:lpstr>References</vt:lpstr>
      <vt:lpstr>Current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what extent did the use of military mining in the Ypres Salient break the deadlock</dc:title>
  <dc:creator>David Cunningham</dc:creator>
  <cp:lastModifiedBy>David Adam Cunningham</cp:lastModifiedBy>
  <cp:revision>27</cp:revision>
  <dcterms:created xsi:type="dcterms:W3CDTF">2018-01-14T16:11:19Z</dcterms:created>
  <dcterms:modified xsi:type="dcterms:W3CDTF">2018-01-15T17:01:14Z</dcterms:modified>
</cp:coreProperties>
</file>