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chart2.xml" ContentType="application/vnd.openxmlformats-officedocument.drawingml.chart+xml"/>
  <Override PartName="/ppt/charts/style1.xml" ContentType="application/vnd.ms-office.chartstyle+xml"/>
  <Override PartName="/ppt/charts/colors1.xml" ContentType="application/vnd.ms-office.chartcolorstyle+xml"/>
  <Override PartName="/ppt/charts/chart3.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handoutMasterIdLst>
    <p:handoutMasterId r:id="rId15"/>
  </p:handoutMasterIdLst>
  <p:sldIdLst>
    <p:sldId id="298" r:id="rId2"/>
    <p:sldId id="290" r:id="rId3"/>
    <p:sldId id="286" r:id="rId4"/>
    <p:sldId id="305" r:id="rId5"/>
    <p:sldId id="306" r:id="rId6"/>
    <p:sldId id="299" r:id="rId7"/>
    <p:sldId id="300" r:id="rId8"/>
    <p:sldId id="307" r:id="rId9"/>
    <p:sldId id="304" r:id="rId10"/>
    <p:sldId id="308" r:id="rId11"/>
    <p:sldId id="309" r:id="rId12"/>
    <p:sldId id="303" r:id="rId13"/>
  </p:sldIdLst>
  <p:sldSz cx="12188825" cy="6858000"/>
  <p:notesSz cx="6669088"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27"/>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1819388859081267E-2"/>
          <c:y val="3.4641221280347724E-2"/>
          <c:w val="0.86498533663072286"/>
          <c:h val="0.83505505203797892"/>
        </c:manualLayout>
      </c:layout>
      <c:barChart>
        <c:barDir val="col"/>
        <c:grouping val="clustered"/>
        <c:varyColors val="0"/>
        <c:ser>
          <c:idx val="0"/>
          <c:order val="0"/>
          <c:tx>
            <c:v>Frequency</c:v>
          </c:tx>
          <c:invertIfNegative val="0"/>
          <c:dLbls>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1"/>
              </c:ext>
            </c:extLst>
          </c:dLbls>
          <c:cat>
            <c:numRef>
              <c:f>Chart!$A$2:$A$12</c:f>
              <c:numCache>
                <c:formatCode>General</c:formatCode>
                <c:ptCount val="11"/>
                <c:pt idx="0">
                  <c:v>94</c:v>
                </c:pt>
                <c:pt idx="1">
                  <c:v>95</c:v>
                </c:pt>
                <c:pt idx="2">
                  <c:v>96</c:v>
                </c:pt>
                <c:pt idx="3">
                  <c:v>97</c:v>
                </c:pt>
                <c:pt idx="4">
                  <c:v>98</c:v>
                </c:pt>
                <c:pt idx="5">
                  <c:v>99</c:v>
                </c:pt>
                <c:pt idx="6">
                  <c:v>100</c:v>
                </c:pt>
                <c:pt idx="7">
                  <c:v>101</c:v>
                </c:pt>
                <c:pt idx="8">
                  <c:v>102</c:v>
                </c:pt>
                <c:pt idx="9">
                  <c:v>103</c:v>
                </c:pt>
                <c:pt idx="10">
                  <c:v>104</c:v>
                </c:pt>
              </c:numCache>
            </c:numRef>
          </c:cat>
          <c:val>
            <c:numRef>
              <c:f>Chart!$B$2:$B$12</c:f>
              <c:numCache>
                <c:formatCode>General</c:formatCode>
                <c:ptCount val="11"/>
                <c:pt idx="0">
                  <c:v>1</c:v>
                </c:pt>
                <c:pt idx="1">
                  <c:v>2</c:v>
                </c:pt>
                <c:pt idx="2">
                  <c:v>1</c:v>
                </c:pt>
                <c:pt idx="3">
                  <c:v>14</c:v>
                </c:pt>
                <c:pt idx="4">
                  <c:v>11</c:v>
                </c:pt>
                <c:pt idx="5">
                  <c:v>21</c:v>
                </c:pt>
                <c:pt idx="6">
                  <c:v>22</c:v>
                </c:pt>
                <c:pt idx="7">
                  <c:v>13</c:v>
                </c:pt>
                <c:pt idx="8">
                  <c:v>10</c:v>
                </c:pt>
                <c:pt idx="9">
                  <c:v>3</c:v>
                </c:pt>
                <c:pt idx="10">
                  <c:v>2</c:v>
                </c:pt>
              </c:numCache>
            </c:numRef>
          </c:val>
          <c:extLst>
            <c:ext xmlns:c16="http://schemas.microsoft.com/office/drawing/2014/chart" uri="{C3380CC4-5D6E-409C-BE32-E72D297353CC}">
              <c16:uniqueId val="{00000000-7EE6-4368-9B30-A1E4C59A3A70}"/>
            </c:ext>
          </c:extLst>
        </c:ser>
        <c:dLbls>
          <c:showLegendKey val="0"/>
          <c:showVal val="0"/>
          <c:showCatName val="0"/>
          <c:showSerName val="0"/>
          <c:showPercent val="0"/>
          <c:showBubbleSize val="0"/>
        </c:dLbls>
        <c:gapWidth val="150"/>
        <c:axId val="577753848"/>
        <c:axId val="577756472"/>
      </c:barChart>
      <c:catAx>
        <c:axId val="577753848"/>
        <c:scaling>
          <c:orientation val="minMax"/>
        </c:scaling>
        <c:delete val="0"/>
        <c:axPos val="b"/>
        <c:title>
          <c:tx>
            <c:rich>
              <a:bodyPr/>
              <a:lstStyle/>
              <a:p>
                <a:pPr>
                  <a:defRPr/>
                </a:pPr>
                <a:r>
                  <a:rPr lang="en-GB"/>
                  <a:t>IQ</a:t>
                </a:r>
              </a:p>
            </c:rich>
          </c:tx>
          <c:overlay val="0"/>
        </c:title>
        <c:numFmt formatCode="General" sourceLinked="1"/>
        <c:majorTickMark val="out"/>
        <c:minorTickMark val="none"/>
        <c:tickLblPos val="nextTo"/>
        <c:crossAx val="577756472"/>
        <c:crosses val="autoZero"/>
        <c:auto val="1"/>
        <c:lblAlgn val="ctr"/>
        <c:lblOffset val="100"/>
        <c:noMultiLvlLbl val="0"/>
      </c:catAx>
      <c:valAx>
        <c:axId val="577756472"/>
        <c:scaling>
          <c:orientation val="minMax"/>
        </c:scaling>
        <c:delete val="0"/>
        <c:axPos val="l"/>
        <c:title>
          <c:tx>
            <c:rich>
              <a:bodyPr/>
              <a:lstStyle/>
              <a:p>
                <a:pPr>
                  <a:defRPr/>
                </a:pPr>
                <a:r>
                  <a:rPr lang="en-GB"/>
                  <a:t>Frequency</a:t>
                </a:r>
              </a:p>
            </c:rich>
          </c:tx>
          <c:overlay val="0"/>
        </c:title>
        <c:numFmt formatCode="General" sourceLinked="1"/>
        <c:majorTickMark val="out"/>
        <c:minorTickMark val="none"/>
        <c:tickLblPos val="nextTo"/>
        <c:crossAx val="577753848"/>
        <c:crosses val="autoZero"/>
        <c:crossBetween val="between"/>
      </c:valAx>
    </c:plotArea>
    <c:plotVisOnly val="1"/>
    <c:dispBlanksAs val="gap"/>
    <c:extLst>
      <c:ext xmlns:c16r3="http://schemas.microsoft.com/office/drawing/2017/03/chart" uri="{56B9EC1D-385E-4148-901F-78D8002777C0}">
        <c16r3:dataDisplayOptions16>
          <c16r3:dispNaAsBlank val="1"/>
        </c16r3:dataDisplayOptions16>
      </c:ext>
    </c:extLst>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800" b="1" dirty="0"/>
              <a:t>Sampling</a:t>
            </a:r>
            <a:r>
              <a:rPr lang="en-US" sz="1800" b="1" baseline="0" dirty="0"/>
              <a:t> distribution of 100 means</a:t>
            </a:r>
            <a:endParaRPr lang="en-US" sz="1800" b="1"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Chart_98!$B$1</c:f>
              <c:strCache>
                <c:ptCount val="1"/>
                <c:pt idx="0">
                  <c:v>Frequency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Chart_98!$A$2:$A$11</c:f>
              <c:numCache>
                <c:formatCode>General</c:formatCode>
                <c:ptCount val="10"/>
                <c:pt idx="0">
                  <c:v>94</c:v>
                </c:pt>
                <c:pt idx="1">
                  <c:v>95</c:v>
                </c:pt>
                <c:pt idx="2">
                  <c:v>96</c:v>
                </c:pt>
                <c:pt idx="3">
                  <c:v>97</c:v>
                </c:pt>
                <c:pt idx="4">
                  <c:v>98</c:v>
                </c:pt>
                <c:pt idx="5">
                  <c:v>99</c:v>
                </c:pt>
                <c:pt idx="6">
                  <c:v>100</c:v>
                </c:pt>
                <c:pt idx="7">
                  <c:v>101</c:v>
                </c:pt>
                <c:pt idx="8">
                  <c:v>102</c:v>
                </c:pt>
                <c:pt idx="9">
                  <c:v>103</c:v>
                </c:pt>
              </c:numCache>
            </c:numRef>
          </c:cat>
          <c:val>
            <c:numRef>
              <c:f>Chart_98!$B$2:$B$11</c:f>
              <c:numCache>
                <c:formatCode>General</c:formatCode>
                <c:ptCount val="10"/>
                <c:pt idx="0">
                  <c:v>1</c:v>
                </c:pt>
                <c:pt idx="1">
                  <c:v>16</c:v>
                </c:pt>
                <c:pt idx="2">
                  <c:v>15</c:v>
                </c:pt>
                <c:pt idx="3">
                  <c:v>17</c:v>
                </c:pt>
                <c:pt idx="4">
                  <c:v>14</c:v>
                </c:pt>
                <c:pt idx="5">
                  <c:v>29</c:v>
                </c:pt>
                <c:pt idx="6">
                  <c:v>8</c:v>
                </c:pt>
                <c:pt idx="7">
                  <c:v>0</c:v>
                </c:pt>
                <c:pt idx="8">
                  <c:v>0</c:v>
                </c:pt>
                <c:pt idx="9">
                  <c:v>0</c:v>
                </c:pt>
              </c:numCache>
            </c:numRef>
          </c:val>
          <c:extLst>
            <c:ext xmlns:c16="http://schemas.microsoft.com/office/drawing/2014/chart" uri="{C3380CC4-5D6E-409C-BE32-E72D297353CC}">
              <c16:uniqueId val="{00000000-FE47-41C0-8B24-F19719336EB7}"/>
            </c:ext>
          </c:extLst>
        </c:ser>
        <c:dLbls>
          <c:showLegendKey val="0"/>
          <c:showVal val="0"/>
          <c:showCatName val="0"/>
          <c:showSerName val="0"/>
          <c:showPercent val="0"/>
          <c:showBubbleSize val="0"/>
        </c:dLbls>
        <c:gapWidth val="219"/>
        <c:overlap val="-27"/>
        <c:axId val="517255296"/>
        <c:axId val="517255952"/>
      </c:barChart>
      <c:catAx>
        <c:axId val="5172552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7255952"/>
        <c:crosses val="autoZero"/>
        <c:auto val="1"/>
        <c:lblAlgn val="ctr"/>
        <c:lblOffset val="100"/>
        <c:noMultiLvlLbl val="0"/>
      </c:catAx>
      <c:valAx>
        <c:axId val="51725595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725529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800" b="1" dirty="0"/>
              <a:t>Sampling distribution of 100 means</a:t>
            </a:r>
          </a:p>
        </c:rich>
      </c:tx>
      <c:layout>
        <c:manualLayout>
          <c:xMode val="edge"/>
          <c:yMode val="edge"/>
          <c:x val="0.19376442105945885"/>
          <c:y val="3.6075537061538619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Sheet7!$B$1</c:f>
              <c:strCache>
                <c:ptCount val="1"/>
                <c:pt idx="0">
                  <c:v>Frequency</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Sheet7!$A$2:$A$11</c:f>
              <c:numCache>
                <c:formatCode>General</c:formatCode>
                <c:ptCount val="10"/>
                <c:pt idx="0">
                  <c:v>97</c:v>
                </c:pt>
                <c:pt idx="1">
                  <c:v>98</c:v>
                </c:pt>
                <c:pt idx="2">
                  <c:v>99</c:v>
                </c:pt>
                <c:pt idx="3">
                  <c:v>100</c:v>
                </c:pt>
                <c:pt idx="4">
                  <c:v>101</c:v>
                </c:pt>
                <c:pt idx="5">
                  <c:v>102</c:v>
                </c:pt>
                <c:pt idx="6">
                  <c:v>103</c:v>
                </c:pt>
                <c:pt idx="7">
                  <c:v>104</c:v>
                </c:pt>
                <c:pt idx="8">
                  <c:v>105</c:v>
                </c:pt>
                <c:pt idx="9">
                  <c:v>106</c:v>
                </c:pt>
              </c:numCache>
            </c:numRef>
          </c:cat>
          <c:val>
            <c:numRef>
              <c:f>Sheet7!$B$2:$B$11</c:f>
              <c:numCache>
                <c:formatCode>General</c:formatCode>
                <c:ptCount val="10"/>
                <c:pt idx="0">
                  <c:v>4</c:v>
                </c:pt>
                <c:pt idx="1">
                  <c:v>8</c:v>
                </c:pt>
                <c:pt idx="2">
                  <c:v>2</c:v>
                </c:pt>
                <c:pt idx="3">
                  <c:v>15</c:v>
                </c:pt>
                <c:pt idx="4">
                  <c:v>24</c:v>
                </c:pt>
                <c:pt idx="5">
                  <c:v>15</c:v>
                </c:pt>
                <c:pt idx="6">
                  <c:v>13</c:v>
                </c:pt>
                <c:pt idx="7">
                  <c:v>13</c:v>
                </c:pt>
                <c:pt idx="8">
                  <c:v>4</c:v>
                </c:pt>
                <c:pt idx="9">
                  <c:v>2</c:v>
                </c:pt>
              </c:numCache>
            </c:numRef>
          </c:val>
          <c:extLst>
            <c:ext xmlns:c16="http://schemas.microsoft.com/office/drawing/2014/chart" uri="{C3380CC4-5D6E-409C-BE32-E72D297353CC}">
              <c16:uniqueId val="{00000000-A1EC-489A-8225-662151236C10}"/>
            </c:ext>
          </c:extLst>
        </c:ser>
        <c:dLbls>
          <c:showLegendKey val="0"/>
          <c:showVal val="0"/>
          <c:showCatName val="0"/>
          <c:showSerName val="0"/>
          <c:showPercent val="0"/>
          <c:showBubbleSize val="0"/>
        </c:dLbls>
        <c:gapWidth val="219"/>
        <c:overlap val="-27"/>
        <c:axId val="518476304"/>
        <c:axId val="518477288"/>
      </c:barChart>
      <c:catAx>
        <c:axId val="51847630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8477288"/>
        <c:crosses val="autoZero"/>
        <c:auto val="1"/>
        <c:lblAlgn val="ctr"/>
        <c:lblOffset val="100"/>
        <c:noMultiLvlLbl val="0"/>
      </c:catAx>
      <c:valAx>
        <c:axId val="51847728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1847630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332"/>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777607" y="0"/>
            <a:ext cx="2889938" cy="496332"/>
          </a:xfrm>
          <a:prstGeom prst="rect">
            <a:avLst/>
          </a:prstGeom>
        </p:spPr>
        <p:txBody>
          <a:bodyPr vert="horz" lIns="91440" tIns="45720" rIns="91440" bIns="45720" rtlCol="0"/>
          <a:lstStyle>
            <a:lvl1pPr algn="r">
              <a:defRPr sz="1200"/>
            </a:lvl1pPr>
          </a:lstStyle>
          <a:p>
            <a:fld id="{128FCA9C-FF92-4024-BDEC-A6D3B663DC09}" type="datetimeFigureOut">
              <a:rPr lang="en-US"/>
              <a:t>3/23/2020</a:t>
            </a:fld>
            <a:endParaRPr/>
          </a:p>
        </p:txBody>
      </p:sp>
      <p:sp>
        <p:nvSpPr>
          <p:cNvPr id="4" name="Footer Placeholder 3"/>
          <p:cNvSpPr>
            <a:spLocks noGrp="1"/>
          </p:cNvSpPr>
          <p:nvPr>
            <p:ph type="ftr" sz="quarter" idx="2"/>
          </p:nvPr>
        </p:nvSpPr>
        <p:spPr>
          <a:xfrm>
            <a:off x="0" y="9428583"/>
            <a:ext cx="2889938" cy="496332"/>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777607" y="9428583"/>
            <a:ext cx="2889938" cy="496332"/>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332"/>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777607" y="0"/>
            <a:ext cx="2889938" cy="496332"/>
          </a:xfrm>
          <a:prstGeom prst="rect">
            <a:avLst/>
          </a:prstGeom>
        </p:spPr>
        <p:txBody>
          <a:bodyPr vert="horz" lIns="91440" tIns="45720" rIns="91440" bIns="45720" rtlCol="0"/>
          <a:lstStyle>
            <a:lvl1pPr algn="r">
              <a:defRPr sz="1200"/>
            </a:lvl1pPr>
          </a:lstStyle>
          <a:p>
            <a:fld id="{772AB877-E7B1-4681-847E-D0918612832B}" type="datetimeFigureOut">
              <a:rPr lang="en-US"/>
              <a:t>3/23/2020</a:t>
            </a:fld>
            <a:endParaRPr/>
          </a:p>
        </p:txBody>
      </p:sp>
      <p:sp>
        <p:nvSpPr>
          <p:cNvPr id="4" name="Slide Image Placeholder 3"/>
          <p:cNvSpPr>
            <a:spLocks noGrp="1" noRot="1" noChangeAspect="1"/>
          </p:cNvSpPr>
          <p:nvPr>
            <p:ph type="sldImg" idx="2"/>
          </p:nvPr>
        </p:nvSpPr>
        <p:spPr>
          <a:xfrm>
            <a:off x="26988" y="744538"/>
            <a:ext cx="6615112" cy="37226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66909" y="4715154"/>
            <a:ext cx="5335270" cy="4466987"/>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28583"/>
            <a:ext cx="2889938" cy="496332"/>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777607" y="9428583"/>
            <a:ext cx="2889938" cy="496332"/>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C0647C7-D935-479B-8003-C0C1578FE212}" type="datetime1">
              <a:rPr lang="en-US" smtClean="0"/>
              <a:t>3/23/2020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39F4182E-0E84-4075-9DD8-A0AB58629F34}" type="datetime1">
              <a:rPr lang="en-US" smtClean="0"/>
              <a:t>3/23/2020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9A116B75-CD87-47A7-80C7-F1772D95E93F}" type="datetime1">
              <a:rPr lang="en-US" smtClean="0"/>
              <a:t>3/23/2020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31D6804B-BF4A-447B-9425-9003D4232ADF}" type="datetime1">
              <a:rPr lang="en-US" smtClean="0"/>
              <a:t>3/23/2020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4CC0FDCE-C157-40BC-92BD-24C6038ABD58}" type="datetime1">
              <a:rPr lang="en-US" smtClean="0"/>
              <a:t>3/23/2020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0EE237B2-BB11-4875-8003-B9BAD611E5B8}" type="datetime1">
              <a:rPr lang="en-US" smtClean="0"/>
              <a:t>3/23/2020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BEC3E725-CA37-431D-AED8-E9E1F70D81F6}" type="datetime1">
              <a:rPr lang="en-US" smtClean="0"/>
              <a:t>3/23/2020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A5FDA3A0-F350-45BE-9143-EA5B88B2C4BB}" type="datetime1">
              <a:rPr lang="en-US" smtClean="0"/>
              <a:t>3/23/2020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16DCA11B-28DA-472F-9A13-C9F1CF0EA2CD}" type="datetime1">
              <a:rPr lang="en-US" smtClean="0"/>
              <a:t>3/23/2020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76EADB3B-D964-4119-AECB-C53460F601C1}" type="datetime1">
              <a:rPr lang="en-US" smtClean="0"/>
              <a:t>3/23/2020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782F41C2-EA9B-4B3F-891F-8C7B06E2B0E2}" type="datetime1">
              <a:rPr lang="en-US" smtClean="0"/>
              <a:t>3/23/2020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3.w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1A16C-BF64-45DC-A01E-EC8116F65920}"/>
              </a:ext>
            </a:extLst>
          </p:cNvPr>
          <p:cNvSpPr>
            <a:spLocks noGrp="1"/>
          </p:cNvSpPr>
          <p:nvPr>
            <p:ph type="title"/>
          </p:nvPr>
        </p:nvSpPr>
        <p:spPr/>
        <p:txBody>
          <a:bodyPr/>
          <a:lstStyle/>
          <a:p>
            <a:r>
              <a:rPr lang="en-HK" dirty="0"/>
              <a:t>Hypothesis testing</a:t>
            </a:r>
            <a:endParaRPr lang="en-GB" dirty="0"/>
          </a:p>
        </p:txBody>
      </p:sp>
      <p:sp>
        <p:nvSpPr>
          <p:cNvPr id="3" name="Content Placeholder 2">
            <a:extLst>
              <a:ext uri="{FF2B5EF4-FFF2-40B4-BE49-F238E27FC236}">
                <a16:creationId xmlns:a16="http://schemas.microsoft.com/office/drawing/2014/main" id="{C0553100-B113-4C5B-AFB7-FD4270745096}"/>
              </a:ext>
            </a:extLst>
          </p:cNvPr>
          <p:cNvSpPr>
            <a:spLocks noGrp="1"/>
          </p:cNvSpPr>
          <p:nvPr>
            <p:ph idx="1"/>
          </p:nvPr>
        </p:nvSpPr>
        <p:spPr>
          <a:xfrm>
            <a:off x="220824" y="1710217"/>
            <a:ext cx="7829126" cy="5039076"/>
          </a:xfrm>
        </p:spPr>
        <p:txBody>
          <a:bodyPr>
            <a:normAutofit fontScale="92500" lnSpcReduction="20000"/>
          </a:bodyPr>
          <a:lstStyle/>
          <a:p>
            <a:r>
              <a:rPr lang="en-HK" dirty="0"/>
              <a:t>A researcher wants to test whether the mean IQ of a population is 100 </a:t>
            </a:r>
          </a:p>
          <a:p>
            <a:pPr marL="45720" indent="0" algn="ctr">
              <a:buNone/>
            </a:pPr>
            <a:r>
              <a:rPr lang="en-HK" dirty="0"/>
              <a:t>H0 </a:t>
            </a:r>
            <a:r>
              <a:rPr lang="en-HK" dirty="0" err="1"/>
              <a:t>μ</a:t>
            </a:r>
            <a:r>
              <a:rPr lang="en-HK" baseline="-25000" dirty="0" err="1"/>
              <a:t>IQ</a:t>
            </a:r>
            <a:r>
              <a:rPr lang="en-HK" dirty="0"/>
              <a:t> = 100; Ha </a:t>
            </a:r>
            <a:r>
              <a:rPr lang="en-HK" dirty="0" err="1"/>
              <a:t>μ</a:t>
            </a:r>
            <a:r>
              <a:rPr lang="en-HK" baseline="-25000" dirty="0" err="1"/>
              <a:t>IQ</a:t>
            </a:r>
            <a:r>
              <a:rPr lang="en-HK" dirty="0"/>
              <a:t> ≠ 100</a:t>
            </a:r>
          </a:p>
          <a:p>
            <a:r>
              <a:rPr lang="en-HK" dirty="0"/>
              <a:t>He can use either </a:t>
            </a:r>
            <a:r>
              <a:rPr lang="en-HK" b="1" dirty="0"/>
              <a:t>P values with significance levels</a:t>
            </a:r>
            <a:r>
              <a:rPr lang="en-HK" dirty="0"/>
              <a:t> or </a:t>
            </a:r>
            <a:r>
              <a:rPr lang="en-HK" b="1" dirty="0"/>
              <a:t>confidence intervals</a:t>
            </a:r>
            <a:r>
              <a:rPr lang="en-HK" dirty="0"/>
              <a:t> to determine if the test results are statistically significant. </a:t>
            </a:r>
          </a:p>
          <a:p>
            <a:r>
              <a:rPr lang="en-HK" dirty="0"/>
              <a:t>These two approaches always agree. The relationship between the confidence level and the significance level for a hypothesis test is as follows:</a:t>
            </a:r>
          </a:p>
          <a:p>
            <a:pPr lvl="1"/>
            <a:r>
              <a:rPr lang="en-HK" dirty="0"/>
              <a:t>Confidence level = 1 – Significance level (alpha)</a:t>
            </a:r>
          </a:p>
          <a:p>
            <a:pPr lvl="1"/>
            <a:r>
              <a:rPr lang="en-HK" dirty="0"/>
              <a:t>For example, if your significance level is 0.05, the equivalent confidence level is 95%.</a:t>
            </a:r>
          </a:p>
          <a:p>
            <a:r>
              <a:rPr lang="en-HK" dirty="0"/>
              <a:t>Both of the following conditions represent a hypothesis test with statistically significant results:</a:t>
            </a:r>
          </a:p>
          <a:p>
            <a:pPr lvl="1"/>
            <a:r>
              <a:rPr lang="en-HK" dirty="0"/>
              <a:t>The P value is smaller than the significance level.</a:t>
            </a:r>
          </a:p>
          <a:p>
            <a:pPr lvl="1"/>
            <a:r>
              <a:rPr lang="en-HK" dirty="0"/>
              <a:t>The confidence interval excludes the null hypothesis value.</a:t>
            </a:r>
            <a:endParaRPr lang="en-GB" dirty="0"/>
          </a:p>
        </p:txBody>
      </p:sp>
      <p:pic>
        <p:nvPicPr>
          <p:cNvPr id="4" name="Picture 7" descr="normal curve">
            <a:extLst>
              <a:ext uri="{FF2B5EF4-FFF2-40B4-BE49-F238E27FC236}">
                <a16:creationId xmlns:a16="http://schemas.microsoft.com/office/drawing/2014/main" id="{D1654CCF-ADE9-49FB-9EB1-21C6000EA62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8341314" y="1726918"/>
            <a:ext cx="3623354" cy="1816387"/>
          </a:xfrm>
          <a:prstGeom prst="rect">
            <a:avLst/>
          </a:prstGeom>
          <a:noFill/>
        </p:spPr>
      </p:pic>
      <p:pic>
        <p:nvPicPr>
          <p:cNvPr id="5" name="Picture 7" descr="normal curve">
            <a:extLst>
              <a:ext uri="{FF2B5EF4-FFF2-40B4-BE49-F238E27FC236}">
                <a16:creationId xmlns:a16="http://schemas.microsoft.com/office/drawing/2014/main" id="{0472483A-BC4A-4E1F-B53A-AE5892C71EF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8378922" y="4609565"/>
            <a:ext cx="3623354" cy="1816387"/>
          </a:xfrm>
          <a:prstGeom prst="rect">
            <a:avLst/>
          </a:prstGeom>
          <a:noFill/>
        </p:spPr>
      </p:pic>
      <p:sp>
        <p:nvSpPr>
          <p:cNvPr id="6" name="TextBox 5">
            <a:extLst>
              <a:ext uri="{FF2B5EF4-FFF2-40B4-BE49-F238E27FC236}">
                <a16:creationId xmlns:a16="http://schemas.microsoft.com/office/drawing/2014/main" id="{7CFF00BA-A575-4F11-8375-8ED057C2ACE1}"/>
              </a:ext>
            </a:extLst>
          </p:cNvPr>
          <p:cNvSpPr txBox="1"/>
          <p:nvPr/>
        </p:nvSpPr>
        <p:spPr>
          <a:xfrm>
            <a:off x="7678588" y="620688"/>
            <a:ext cx="4248472" cy="1089529"/>
          </a:xfrm>
          <a:prstGeom prst="rect">
            <a:avLst/>
          </a:prstGeom>
          <a:noFill/>
          <a:ln>
            <a:solidFill>
              <a:srgbClr val="FF0000"/>
            </a:solidFill>
          </a:ln>
        </p:spPr>
        <p:txBody>
          <a:bodyPr wrap="square" rtlCol="0">
            <a:spAutoFit/>
          </a:bodyPr>
          <a:lstStyle/>
          <a:p>
            <a:pPr>
              <a:lnSpc>
                <a:spcPct val="90000"/>
              </a:lnSpc>
            </a:pPr>
            <a:r>
              <a:rPr lang="en-HK" dirty="0"/>
              <a:t>The </a:t>
            </a:r>
            <a:r>
              <a:rPr lang="en-HK" b="1" dirty="0"/>
              <a:t>p-value is 0.03</a:t>
            </a:r>
            <a:r>
              <a:rPr lang="en-HK" dirty="0"/>
              <a:t> which is less than the </a:t>
            </a:r>
            <a:r>
              <a:rPr lang="en-HK" b="1" dirty="0"/>
              <a:t>pre-specified alpha of 0.05</a:t>
            </a:r>
            <a:r>
              <a:rPr lang="en-HK" dirty="0"/>
              <a:t>, so the researcher concludes there is statistical significance for the study.</a:t>
            </a:r>
            <a:endParaRPr lang="en-GB" dirty="0"/>
          </a:p>
        </p:txBody>
      </p:sp>
      <p:cxnSp>
        <p:nvCxnSpPr>
          <p:cNvPr id="8" name="Straight Arrow Connector 7">
            <a:extLst>
              <a:ext uri="{FF2B5EF4-FFF2-40B4-BE49-F238E27FC236}">
                <a16:creationId xmlns:a16="http://schemas.microsoft.com/office/drawing/2014/main" id="{D2F4835E-8887-4401-A18F-873424F07A3A}"/>
              </a:ext>
            </a:extLst>
          </p:cNvPr>
          <p:cNvCxnSpPr/>
          <p:nvPr/>
        </p:nvCxnSpPr>
        <p:spPr>
          <a:xfrm flipH="1">
            <a:off x="11206980" y="1710217"/>
            <a:ext cx="504056" cy="1574767"/>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3F91136-8652-408F-9232-27C292120A5E}"/>
              </a:ext>
            </a:extLst>
          </p:cNvPr>
          <p:cNvSpPr txBox="1"/>
          <p:nvPr/>
        </p:nvSpPr>
        <p:spPr>
          <a:xfrm>
            <a:off x="8902724" y="6425952"/>
            <a:ext cx="2736304" cy="286232"/>
          </a:xfrm>
          <a:prstGeom prst="rect">
            <a:avLst/>
          </a:prstGeom>
          <a:noFill/>
        </p:spPr>
        <p:txBody>
          <a:bodyPr wrap="square" rtlCol="0">
            <a:spAutoFit/>
          </a:bodyPr>
          <a:lstStyle/>
          <a:p>
            <a:pPr>
              <a:lnSpc>
                <a:spcPct val="90000"/>
              </a:lnSpc>
            </a:pPr>
            <a:r>
              <a:rPr lang="en-HK" sz="1400" b="1" dirty="0"/>
              <a:t>100.44        104.39      108.35</a:t>
            </a:r>
            <a:endParaRPr lang="en-GB" sz="1400" b="1" dirty="0"/>
          </a:p>
        </p:txBody>
      </p:sp>
      <p:cxnSp>
        <p:nvCxnSpPr>
          <p:cNvPr id="11" name="Straight Arrow Connector 10">
            <a:extLst>
              <a:ext uri="{FF2B5EF4-FFF2-40B4-BE49-F238E27FC236}">
                <a16:creationId xmlns:a16="http://schemas.microsoft.com/office/drawing/2014/main" id="{1005F1A4-2897-4D43-ACFE-75D06082E6C3}"/>
              </a:ext>
            </a:extLst>
          </p:cNvPr>
          <p:cNvCxnSpPr>
            <a:cxnSpLocks/>
          </p:cNvCxnSpPr>
          <p:nvPr/>
        </p:nvCxnSpPr>
        <p:spPr>
          <a:xfrm>
            <a:off x="9190756" y="4797152"/>
            <a:ext cx="0" cy="1368152"/>
          </a:xfrm>
          <a:prstGeom prst="straightConnector1">
            <a:avLst/>
          </a:prstGeom>
          <a:ln w="317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E53D363-C635-4C3E-8209-75B0916A442B}"/>
              </a:ext>
            </a:extLst>
          </p:cNvPr>
          <p:cNvSpPr txBox="1"/>
          <p:nvPr/>
        </p:nvSpPr>
        <p:spPr>
          <a:xfrm>
            <a:off x="8902724" y="4653136"/>
            <a:ext cx="576059" cy="286232"/>
          </a:xfrm>
          <a:prstGeom prst="rect">
            <a:avLst/>
          </a:prstGeom>
          <a:noFill/>
        </p:spPr>
        <p:txBody>
          <a:bodyPr wrap="square" rtlCol="0">
            <a:spAutoFit/>
          </a:bodyPr>
          <a:lstStyle/>
          <a:p>
            <a:pPr>
              <a:lnSpc>
                <a:spcPct val="90000"/>
              </a:lnSpc>
            </a:pPr>
            <a:r>
              <a:rPr lang="en-HK" sz="1400" b="1" dirty="0"/>
              <a:t>100</a:t>
            </a:r>
            <a:endParaRPr lang="en-GB" sz="2400" b="1" dirty="0"/>
          </a:p>
        </p:txBody>
      </p:sp>
      <p:sp>
        <p:nvSpPr>
          <p:cNvPr id="14" name="TextBox 13">
            <a:extLst>
              <a:ext uri="{FF2B5EF4-FFF2-40B4-BE49-F238E27FC236}">
                <a16:creationId xmlns:a16="http://schemas.microsoft.com/office/drawing/2014/main" id="{51A06394-C4F1-4163-95B5-BB327FBD8F2E}"/>
              </a:ext>
            </a:extLst>
          </p:cNvPr>
          <p:cNvSpPr txBox="1"/>
          <p:nvPr/>
        </p:nvSpPr>
        <p:spPr>
          <a:xfrm>
            <a:off x="8110642" y="3861048"/>
            <a:ext cx="3891633" cy="590931"/>
          </a:xfrm>
          <a:prstGeom prst="rect">
            <a:avLst/>
          </a:prstGeom>
          <a:noFill/>
          <a:ln>
            <a:solidFill>
              <a:srgbClr val="FF0000"/>
            </a:solidFill>
          </a:ln>
        </p:spPr>
        <p:txBody>
          <a:bodyPr wrap="square" rtlCol="0">
            <a:spAutoFit/>
          </a:bodyPr>
          <a:lstStyle/>
          <a:p>
            <a:pPr>
              <a:lnSpc>
                <a:spcPct val="90000"/>
              </a:lnSpc>
            </a:pPr>
            <a:r>
              <a:rPr lang="en-HK" dirty="0"/>
              <a:t>The </a:t>
            </a:r>
            <a:r>
              <a:rPr lang="en-HK" b="1" dirty="0"/>
              <a:t>confidence interval</a:t>
            </a:r>
            <a:r>
              <a:rPr lang="en-HK" dirty="0"/>
              <a:t> excludes the null hypothesis value.</a:t>
            </a:r>
          </a:p>
        </p:txBody>
      </p:sp>
      <p:sp>
        <p:nvSpPr>
          <p:cNvPr id="7" name="TextBox 6">
            <a:extLst>
              <a:ext uri="{FF2B5EF4-FFF2-40B4-BE49-F238E27FC236}">
                <a16:creationId xmlns:a16="http://schemas.microsoft.com/office/drawing/2014/main" id="{2B44D159-4BB9-4A1E-AF96-F1C79EF86E24}"/>
              </a:ext>
            </a:extLst>
          </p:cNvPr>
          <p:cNvSpPr txBox="1"/>
          <p:nvPr/>
        </p:nvSpPr>
        <p:spPr>
          <a:xfrm>
            <a:off x="9036867" y="3335324"/>
            <a:ext cx="504056" cy="230832"/>
          </a:xfrm>
          <a:prstGeom prst="rect">
            <a:avLst/>
          </a:prstGeom>
          <a:solidFill>
            <a:schemeClr val="bg1"/>
          </a:solidFill>
        </p:spPr>
        <p:txBody>
          <a:bodyPr wrap="square" rtlCol="0">
            <a:spAutoFit/>
          </a:bodyPr>
          <a:lstStyle/>
          <a:p>
            <a:pPr>
              <a:lnSpc>
                <a:spcPct val="90000"/>
              </a:lnSpc>
            </a:pPr>
            <a:r>
              <a:rPr lang="en-HK" sz="1000" dirty="0"/>
              <a:t>2 SD</a:t>
            </a:r>
            <a:endParaRPr lang="en-GB" sz="1000" dirty="0"/>
          </a:p>
        </p:txBody>
      </p:sp>
      <p:sp>
        <p:nvSpPr>
          <p:cNvPr id="15" name="TextBox 14">
            <a:extLst>
              <a:ext uri="{FF2B5EF4-FFF2-40B4-BE49-F238E27FC236}">
                <a16:creationId xmlns:a16="http://schemas.microsoft.com/office/drawing/2014/main" id="{DEAB6E89-F132-4D3D-8E07-A43AE53F0E8A}"/>
              </a:ext>
            </a:extLst>
          </p:cNvPr>
          <p:cNvSpPr txBox="1"/>
          <p:nvPr/>
        </p:nvSpPr>
        <p:spPr>
          <a:xfrm>
            <a:off x="10854597" y="3342185"/>
            <a:ext cx="504056" cy="230832"/>
          </a:xfrm>
          <a:prstGeom prst="rect">
            <a:avLst/>
          </a:prstGeom>
          <a:solidFill>
            <a:schemeClr val="bg1"/>
          </a:solidFill>
        </p:spPr>
        <p:txBody>
          <a:bodyPr wrap="square" rtlCol="0">
            <a:spAutoFit/>
          </a:bodyPr>
          <a:lstStyle/>
          <a:p>
            <a:pPr>
              <a:lnSpc>
                <a:spcPct val="90000"/>
              </a:lnSpc>
            </a:pPr>
            <a:r>
              <a:rPr lang="en-HK" sz="1000" dirty="0"/>
              <a:t>2 SD</a:t>
            </a:r>
            <a:endParaRPr lang="en-GB" sz="1000" dirty="0"/>
          </a:p>
        </p:txBody>
      </p:sp>
      <p:sp>
        <p:nvSpPr>
          <p:cNvPr id="16" name="TextBox 15">
            <a:extLst>
              <a:ext uri="{FF2B5EF4-FFF2-40B4-BE49-F238E27FC236}">
                <a16:creationId xmlns:a16="http://schemas.microsoft.com/office/drawing/2014/main" id="{26D17125-1247-4BFD-8D7B-11EE2564A17D}"/>
              </a:ext>
            </a:extLst>
          </p:cNvPr>
          <p:cNvSpPr txBox="1"/>
          <p:nvPr/>
        </p:nvSpPr>
        <p:spPr>
          <a:xfrm>
            <a:off x="9036867" y="6220644"/>
            <a:ext cx="504056" cy="230832"/>
          </a:xfrm>
          <a:prstGeom prst="rect">
            <a:avLst/>
          </a:prstGeom>
          <a:solidFill>
            <a:schemeClr val="bg1"/>
          </a:solidFill>
        </p:spPr>
        <p:txBody>
          <a:bodyPr wrap="square" rtlCol="0">
            <a:spAutoFit/>
          </a:bodyPr>
          <a:lstStyle/>
          <a:p>
            <a:pPr>
              <a:lnSpc>
                <a:spcPct val="90000"/>
              </a:lnSpc>
            </a:pPr>
            <a:r>
              <a:rPr lang="en-HK" sz="1000" dirty="0"/>
              <a:t>2 SD</a:t>
            </a:r>
            <a:endParaRPr lang="en-GB" sz="1000" dirty="0"/>
          </a:p>
        </p:txBody>
      </p:sp>
      <p:sp>
        <p:nvSpPr>
          <p:cNvPr id="17" name="TextBox 16">
            <a:extLst>
              <a:ext uri="{FF2B5EF4-FFF2-40B4-BE49-F238E27FC236}">
                <a16:creationId xmlns:a16="http://schemas.microsoft.com/office/drawing/2014/main" id="{8B5E192A-E74E-4EEA-879A-658783631F73}"/>
              </a:ext>
            </a:extLst>
          </p:cNvPr>
          <p:cNvSpPr txBox="1"/>
          <p:nvPr/>
        </p:nvSpPr>
        <p:spPr>
          <a:xfrm>
            <a:off x="10854597" y="6241926"/>
            <a:ext cx="504056" cy="230832"/>
          </a:xfrm>
          <a:prstGeom prst="rect">
            <a:avLst/>
          </a:prstGeom>
          <a:solidFill>
            <a:schemeClr val="bg1"/>
          </a:solidFill>
        </p:spPr>
        <p:txBody>
          <a:bodyPr wrap="square" rtlCol="0">
            <a:spAutoFit/>
          </a:bodyPr>
          <a:lstStyle/>
          <a:p>
            <a:pPr>
              <a:lnSpc>
                <a:spcPct val="90000"/>
              </a:lnSpc>
            </a:pPr>
            <a:r>
              <a:rPr lang="en-HK" sz="1000" dirty="0"/>
              <a:t>2 SD</a:t>
            </a:r>
            <a:endParaRPr lang="en-GB" sz="1000" dirty="0"/>
          </a:p>
        </p:txBody>
      </p:sp>
      <p:sp>
        <p:nvSpPr>
          <p:cNvPr id="10" name="TextBox 9">
            <a:extLst>
              <a:ext uri="{FF2B5EF4-FFF2-40B4-BE49-F238E27FC236}">
                <a16:creationId xmlns:a16="http://schemas.microsoft.com/office/drawing/2014/main" id="{A5BB75CE-9FCE-48D3-BCF2-F2E4F9C169BE}"/>
              </a:ext>
            </a:extLst>
          </p:cNvPr>
          <p:cNvSpPr txBox="1"/>
          <p:nvPr/>
        </p:nvSpPr>
        <p:spPr>
          <a:xfrm>
            <a:off x="9648935" y="2555823"/>
            <a:ext cx="1008112" cy="397032"/>
          </a:xfrm>
          <a:prstGeom prst="rect">
            <a:avLst/>
          </a:prstGeom>
          <a:solidFill>
            <a:schemeClr val="bg1"/>
          </a:solidFill>
        </p:spPr>
        <p:txBody>
          <a:bodyPr wrap="square" rtlCol="0">
            <a:spAutoFit/>
          </a:bodyPr>
          <a:lstStyle/>
          <a:p>
            <a:pPr algn="ctr">
              <a:lnSpc>
                <a:spcPct val="90000"/>
              </a:lnSpc>
            </a:pPr>
            <a:r>
              <a:rPr lang="en-HK" sz="1100" dirty="0"/>
              <a:t>Middle of 95% of data</a:t>
            </a:r>
            <a:endParaRPr lang="en-GB" sz="2400" dirty="0"/>
          </a:p>
        </p:txBody>
      </p:sp>
      <p:sp>
        <p:nvSpPr>
          <p:cNvPr id="18" name="TextBox 17">
            <a:extLst>
              <a:ext uri="{FF2B5EF4-FFF2-40B4-BE49-F238E27FC236}">
                <a16:creationId xmlns:a16="http://schemas.microsoft.com/office/drawing/2014/main" id="{B20F1B32-7FB2-412B-958F-B1A3CD50A05A}"/>
              </a:ext>
            </a:extLst>
          </p:cNvPr>
          <p:cNvSpPr txBox="1"/>
          <p:nvPr/>
        </p:nvSpPr>
        <p:spPr>
          <a:xfrm>
            <a:off x="9694812" y="5507479"/>
            <a:ext cx="1008112" cy="397032"/>
          </a:xfrm>
          <a:prstGeom prst="rect">
            <a:avLst/>
          </a:prstGeom>
          <a:solidFill>
            <a:schemeClr val="bg1"/>
          </a:solidFill>
        </p:spPr>
        <p:txBody>
          <a:bodyPr wrap="square" rtlCol="0">
            <a:spAutoFit/>
          </a:bodyPr>
          <a:lstStyle/>
          <a:p>
            <a:pPr algn="ctr">
              <a:lnSpc>
                <a:spcPct val="90000"/>
              </a:lnSpc>
            </a:pPr>
            <a:r>
              <a:rPr lang="en-HK" sz="1100" dirty="0"/>
              <a:t>Middle of 95% of data</a:t>
            </a:r>
            <a:endParaRPr lang="en-GB" sz="2400" dirty="0"/>
          </a:p>
        </p:txBody>
      </p:sp>
      <p:sp>
        <p:nvSpPr>
          <p:cNvPr id="12" name="Slide Number Placeholder 11">
            <a:extLst>
              <a:ext uri="{FF2B5EF4-FFF2-40B4-BE49-F238E27FC236}">
                <a16:creationId xmlns:a16="http://schemas.microsoft.com/office/drawing/2014/main" id="{40E1D2FF-F551-48CD-B167-42C2CE3EFAB8}"/>
              </a:ext>
            </a:extLst>
          </p:cNvPr>
          <p:cNvSpPr>
            <a:spLocks noGrp="1"/>
          </p:cNvSpPr>
          <p:nvPr>
            <p:ph type="sldNum" sz="quarter" idx="12"/>
          </p:nvPr>
        </p:nvSpPr>
        <p:spPr/>
        <p:txBody>
          <a:bodyPr/>
          <a:lstStyle/>
          <a:p>
            <a:fld id="{F36C87F6-986D-49E6-AF40-1B3A1EE8064D}" type="slidenum">
              <a:rPr lang="en-GB" smtClean="0"/>
              <a:t>1</a:t>
            </a:fld>
            <a:endParaRPr lang="en-GB" dirty="0"/>
          </a:p>
        </p:txBody>
      </p:sp>
      <p:sp>
        <p:nvSpPr>
          <p:cNvPr id="19" name="TextBox 18">
            <a:extLst>
              <a:ext uri="{FF2B5EF4-FFF2-40B4-BE49-F238E27FC236}">
                <a16:creationId xmlns:a16="http://schemas.microsoft.com/office/drawing/2014/main" id="{267508A6-4642-47B4-95D4-A0B7C6876C1D}"/>
              </a:ext>
            </a:extLst>
          </p:cNvPr>
          <p:cNvSpPr txBox="1"/>
          <p:nvPr/>
        </p:nvSpPr>
        <p:spPr>
          <a:xfrm>
            <a:off x="333772" y="274638"/>
            <a:ext cx="7128792" cy="424732"/>
          </a:xfrm>
          <a:prstGeom prst="rect">
            <a:avLst/>
          </a:prstGeom>
          <a:noFill/>
        </p:spPr>
        <p:txBody>
          <a:bodyPr wrap="square" rtlCol="0">
            <a:spAutoFit/>
          </a:bodyPr>
          <a:lstStyle/>
          <a:p>
            <a:pPr>
              <a:lnSpc>
                <a:spcPct val="90000"/>
              </a:lnSpc>
            </a:pPr>
            <a:r>
              <a:rPr lang="en-HK" sz="2400" b="1" dirty="0"/>
              <a:t>Unit 6 – Data Analysis I (Supplementary Notes)</a:t>
            </a:r>
            <a:endParaRPr lang="en-GB" sz="2400" b="1" dirty="0"/>
          </a:p>
        </p:txBody>
      </p:sp>
    </p:spTree>
    <p:extLst>
      <p:ext uri="{BB962C8B-B14F-4D97-AF65-F5344CB8AC3E}">
        <p14:creationId xmlns:p14="http://schemas.microsoft.com/office/powerpoint/2010/main" val="3714799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36CF7-83FD-4C13-86E6-F4B482FFBF08}"/>
              </a:ext>
            </a:extLst>
          </p:cNvPr>
          <p:cNvSpPr>
            <a:spLocks noGrp="1"/>
          </p:cNvSpPr>
          <p:nvPr>
            <p:ph type="title"/>
          </p:nvPr>
        </p:nvSpPr>
        <p:spPr>
          <a:xfrm>
            <a:off x="568426" y="103644"/>
            <a:ext cx="9753600" cy="1325562"/>
          </a:xfrm>
        </p:spPr>
        <p:txBody>
          <a:bodyPr>
            <a:normAutofit/>
          </a:bodyPr>
          <a:lstStyle/>
          <a:p>
            <a:r>
              <a:rPr lang="en-HK" dirty="0"/>
              <a:t>Central limit theorem and sampling distribution</a:t>
            </a:r>
            <a:endParaRPr lang="en-GB" dirty="0"/>
          </a:p>
        </p:txBody>
      </p:sp>
      <p:sp>
        <p:nvSpPr>
          <p:cNvPr id="3" name="Content Placeholder 2">
            <a:extLst>
              <a:ext uri="{FF2B5EF4-FFF2-40B4-BE49-F238E27FC236}">
                <a16:creationId xmlns:a16="http://schemas.microsoft.com/office/drawing/2014/main" id="{77863DED-1C26-429A-B39A-7034E0BA8663}"/>
              </a:ext>
            </a:extLst>
          </p:cNvPr>
          <p:cNvSpPr>
            <a:spLocks noGrp="1"/>
          </p:cNvSpPr>
          <p:nvPr>
            <p:ph idx="1"/>
          </p:nvPr>
        </p:nvSpPr>
        <p:spPr>
          <a:xfrm>
            <a:off x="543375" y="1588435"/>
            <a:ext cx="6055093" cy="4955897"/>
          </a:xfrm>
        </p:spPr>
        <p:txBody>
          <a:bodyPr>
            <a:normAutofit fontScale="92500" lnSpcReduction="20000"/>
          </a:bodyPr>
          <a:lstStyle/>
          <a:p>
            <a:r>
              <a:rPr lang="en-HK" sz="2000" dirty="0"/>
              <a:t>The </a:t>
            </a:r>
            <a:r>
              <a:rPr lang="en-HK" sz="2000" b="1" dirty="0"/>
              <a:t>central limit theorem</a:t>
            </a:r>
            <a:r>
              <a:rPr lang="en-HK" sz="2000" dirty="0"/>
              <a:t> states that with infinite numbers of successive random samples, the sampling distributions all have </a:t>
            </a:r>
            <a:r>
              <a:rPr lang="en-HK" sz="2000" u="sng" dirty="0"/>
              <a:t>a normal distribution</a:t>
            </a:r>
            <a:r>
              <a:rPr lang="en-HK" sz="2000" dirty="0"/>
              <a:t> </a:t>
            </a:r>
            <a:r>
              <a:rPr lang="en-HK" sz="2000" u="sng" dirty="0"/>
              <a:t>with a mean that is equal to the population mean</a:t>
            </a:r>
            <a:r>
              <a:rPr lang="en-HK" sz="2000" dirty="0"/>
              <a:t> (μ).</a:t>
            </a:r>
          </a:p>
          <a:p>
            <a:r>
              <a:rPr lang="en-HK" sz="2000" dirty="0"/>
              <a:t>A key property of the normal distribution is that</a:t>
            </a:r>
          </a:p>
          <a:p>
            <a:pPr lvl="1"/>
            <a:r>
              <a:rPr lang="en-HK" sz="1800" dirty="0"/>
              <a:t>68% of data is within one standard deviation of the mean</a:t>
            </a:r>
          </a:p>
          <a:p>
            <a:pPr lvl="1"/>
            <a:r>
              <a:rPr lang="en-HK" sz="1800" dirty="0"/>
              <a:t>95% of data is within two standard deviations of the mean</a:t>
            </a:r>
          </a:p>
          <a:p>
            <a:pPr lvl="1"/>
            <a:r>
              <a:rPr lang="en-HK" sz="1800" dirty="0"/>
              <a:t>99.7% of data is within three standard deviation of the mean</a:t>
            </a:r>
          </a:p>
          <a:p>
            <a:r>
              <a:rPr lang="en-HK" sz="2000" dirty="0"/>
              <a:t>Sample means are produced through drawing successive samples from a defined population. </a:t>
            </a:r>
          </a:p>
          <a:p>
            <a:pPr lvl="1"/>
            <a:r>
              <a:rPr lang="en-HK" sz="1800" dirty="0"/>
              <a:t>The samples must be randomly selected and of the same size.</a:t>
            </a:r>
          </a:p>
          <a:p>
            <a:pPr lvl="1"/>
            <a:r>
              <a:rPr lang="en-HK" sz="1800" dirty="0"/>
              <a:t>Calculate the mean for each sample and plot the sample means. This produces a distribution of sample means. A plot of an “infinite” number of sample means is called the </a:t>
            </a:r>
            <a:r>
              <a:rPr lang="en-HK" sz="1800" b="1" dirty="0"/>
              <a:t>sampling distribution of the mean.</a:t>
            </a:r>
          </a:p>
          <a:p>
            <a:endParaRPr lang="en-GB" sz="2200" dirty="0"/>
          </a:p>
        </p:txBody>
      </p:sp>
      <p:pic>
        <p:nvPicPr>
          <p:cNvPr id="5" name="Picture 4">
            <a:extLst>
              <a:ext uri="{FF2B5EF4-FFF2-40B4-BE49-F238E27FC236}">
                <a16:creationId xmlns:a16="http://schemas.microsoft.com/office/drawing/2014/main" id="{8EE8F5B1-B7E9-446E-A9FB-3E5C741D5D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6879" y="1588435"/>
            <a:ext cx="5048571" cy="4715532"/>
          </a:xfrm>
          <a:prstGeom prst="rect">
            <a:avLst/>
          </a:prstGeom>
        </p:spPr>
      </p:pic>
      <p:sp>
        <p:nvSpPr>
          <p:cNvPr id="4" name="TextBox 3">
            <a:extLst>
              <a:ext uri="{FF2B5EF4-FFF2-40B4-BE49-F238E27FC236}">
                <a16:creationId xmlns:a16="http://schemas.microsoft.com/office/drawing/2014/main" id="{E32204C9-296B-4687-93CD-309A4D1413C0}"/>
              </a:ext>
            </a:extLst>
          </p:cNvPr>
          <p:cNvSpPr txBox="1"/>
          <p:nvPr/>
        </p:nvSpPr>
        <p:spPr>
          <a:xfrm>
            <a:off x="8758708" y="4679425"/>
            <a:ext cx="432048" cy="286232"/>
          </a:xfrm>
          <a:prstGeom prst="rect">
            <a:avLst/>
          </a:prstGeom>
          <a:solidFill>
            <a:schemeClr val="bg1"/>
          </a:solidFill>
        </p:spPr>
        <p:txBody>
          <a:bodyPr wrap="square" rtlCol="0">
            <a:spAutoFit/>
          </a:bodyPr>
          <a:lstStyle/>
          <a:p>
            <a:pPr>
              <a:lnSpc>
                <a:spcPct val="90000"/>
              </a:lnSpc>
            </a:pPr>
            <a:r>
              <a:rPr lang="en-HK" sz="1400" dirty="0"/>
              <a:t>64</a:t>
            </a:r>
            <a:endParaRPr lang="en-GB" sz="1400" dirty="0"/>
          </a:p>
        </p:txBody>
      </p:sp>
      <p:sp>
        <p:nvSpPr>
          <p:cNvPr id="6" name="TextBox 5">
            <a:extLst>
              <a:ext uri="{FF2B5EF4-FFF2-40B4-BE49-F238E27FC236}">
                <a16:creationId xmlns:a16="http://schemas.microsoft.com/office/drawing/2014/main" id="{245E77EB-D3D8-4B61-A89E-B47B53DE00A3}"/>
              </a:ext>
            </a:extLst>
          </p:cNvPr>
          <p:cNvSpPr txBox="1"/>
          <p:nvPr/>
        </p:nvSpPr>
        <p:spPr>
          <a:xfrm>
            <a:off x="11165565" y="5996233"/>
            <a:ext cx="432048" cy="286232"/>
          </a:xfrm>
          <a:prstGeom prst="rect">
            <a:avLst/>
          </a:prstGeom>
          <a:solidFill>
            <a:schemeClr val="bg1"/>
          </a:solidFill>
        </p:spPr>
        <p:txBody>
          <a:bodyPr wrap="square" rtlCol="0">
            <a:spAutoFit/>
          </a:bodyPr>
          <a:lstStyle/>
          <a:p>
            <a:pPr>
              <a:lnSpc>
                <a:spcPct val="90000"/>
              </a:lnSpc>
            </a:pPr>
            <a:endParaRPr lang="en-GB" sz="1400" dirty="0"/>
          </a:p>
        </p:txBody>
      </p:sp>
      <p:sp>
        <p:nvSpPr>
          <p:cNvPr id="7" name="TextBox 6">
            <a:extLst>
              <a:ext uri="{FF2B5EF4-FFF2-40B4-BE49-F238E27FC236}">
                <a16:creationId xmlns:a16="http://schemas.microsoft.com/office/drawing/2014/main" id="{34213F02-6625-4E32-9182-79CD54AB365E}"/>
              </a:ext>
            </a:extLst>
          </p:cNvPr>
          <p:cNvSpPr txBox="1"/>
          <p:nvPr/>
        </p:nvSpPr>
        <p:spPr>
          <a:xfrm>
            <a:off x="11163824" y="4393193"/>
            <a:ext cx="432048" cy="286232"/>
          </a:xfrm>
          <a:prstGeom prst="rect">
            <a:avLst/>
          </a:prstGeom>
          <a:solidFill>
            <a:schemeClr val="bg1"/>
          </a:solidFill>
        </p:spPr>
        <p:txBody>
          <a:bodyPr wrap="square" rtlCol="0">
            <a:spAutoFit/>
          </a:bodyPr>
          <a:lstStyle/>
          <a:p>
            <a:pPr>
              <a:lnSpc>
                <a:spcPct val="90000"/>
              </a:lnSpc>
            </a:pPr>
            <a:endParaRPr lang="en-GB" sz="1400" dirty="0"/>
          </a:p>
        </p:txBody>
      </p:sp>
      <p:sp>
        <p:nvSpPr>
          <p:cNvPr id="8" name="TextBox 7">
            <a:extLst>
              <a:ext uri="{FF2B5EF4-FFF2-40B4-BE49-F238E27FC236}">
                <a16:creationId xmlns:a16="http://schemas.microsoft.com/office/drawing/2014/main" id="{C06E180F-650E-40A6-89C6-30E3BE2A4DC6}"/>
              </a:ext>
            </a:extLst>
          </p:cNvPr>
          <p:cNvSpPr txBox="1"/>
          <p:nvPr/>
        </p:nvSpPr>
        <p:spPr>
          <a:xfrm>
            <a:off x="11163824" y="2933269"/>
            <a:ext cx="432048" cy="286232"/>
          </a:xfrm>
          <a:prstGeom prst="rect">
            <a:avLst/>
          </a:prstGeom>
          <a:solidFill>
            <a:schemeClr val="bg1"/>
          </a:solidFill>
        </p:spPr>
        <p:txBody>
          <a:bodyPr wrap="square" rtlCol="0">
            <a:spAutoFit/>
          </a:bodyPr>
          <a:lstStyle/>
          <a:p>
            <a:pPr>
              <a:lnSpc>
                <a:spcPct val="90000"/>
              </a:lnSpc>
            </a:pPr>
            <a:endParaRPr lang="en-GB" sz="1400" dirty="0"/>
          </a:p>
        </p:txBody>
      </p:sp>
      <p:sp>
        <p:nvSpPr>
          <p:cNvPr id="9" name="Rectangle 8">
            <a:extLst>
              <a:ext uri="{FF2B5EF4-FFF2-40B4-BE49-F238E27FC236}">
                <a16:creationId xmlns:a16="http://schemas.microsoft.com/office/drawing/2014/main" id="{E8ABAE29-0416-48E2-B3AB-09B0641267C4}"/>
              </a:ext>
            </a:extLst>
          </p:cNvPr>
          <p:cNvSpPr/>
          <p:nvPr/>
        </p:nvSpPr>
        <p:spPr>
          <a:xfrm>
            <a:off x="6814492" y="3362795"/>
            <a:ext cx="216024" cy="1152128"/>
          </a:xfrm>
          <a:prstGeom prst="rect">
            <a:avLst/>
          </a:prstGeom>
          <a:solidFill>
            <a:schemeClr val="bg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0" name="Rectangle 9">
            <a:extLst>
              <a:ext uri="{FF2B5EF4-FFF2-40B4-BE49-F238E27FC236}">
                <a16:creationId xmlns:a16="http://schemas.microsoft.com/office/drawing/2014/main" id="{FA659D9F-837D-46A6-97CA-29EF416181B8}"/>
              </a:ext>
            </a:extLst>
          </p:cNvPr>
          <p:cNvSpPr/>
          <p:nvPr/>
        </p:nvSpPr>
        <p:spPr>
          <a:xfrm>
            <a:off x="6788225" y="4833381"/>
            <a:ext cx="216024" cy="1152128"/>
          </a:xfrm>
          <a:prstGeom prst="rect">
            <a:avLst/>
          </a:prstGeom>
          <a:solidFill>
            <a:schemeClr val="bg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1" name="Slide Number Placeholder 10">
            <a:extLst>
              <a:ext uri="{FF2B5EF4-FFF2-40B4-BE49-F238E27FC236}">
                <a16:creationId xmlns:a16="http://schemas.microsoft.com/office/drawing/2014/main" id="{6B00DA78-071E-4152-92B4-B5E95B10ACA3}"/>
              </a:ext>
            </a:extLst>
          </p:cNvPr>
          <p:cNvSpPr>
            <a:spLocks noGrp="1"/>
          </p:cNvSpPr>
          <p:nvPr>
            <p:ph type="sldNum" sz="quarter" idx="12"/>
          </p:nvPr>
        </p:nvSpPr>
        <p:spPr/>
        <p:txBody>
          <a:bodyPr/>
          <a:lstStyle/>
          <a:p>
            <a:fld id="{F36C87F6-986D-49E6-AF40-1B3A1EE8064D}" type="slidenum">
              <a:rPr lang="en-GB" smtClean="0"/>
              <a:t>2</a:t>
            </a:fld>
            <a:endParaRPr lang="en-GB" dirty="0"/>
          </a:p>
        </p:txBody>
      </p:sp>
    </p:spTree>
    <p:extLst>
      <p:ext uri="{BB962C8B-B14F-4D97-AF65-F5344CB8AC3E}">
        <p14:creationId xmlns:p14="http://schemas.microsoft.com/office/powerpoint/2010/main" val="3532158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786B4-5A71-4955-A200-FDBE600BC539}"/>
              </a:ext>
            </a:extLst>
          </p:cNvPr>
          <p:cNvSpPr>
            <a:spLocks noGrp="1"/>
          </p:cNvSpPr>
          <p:nvPr>
            <p:ph type="title"/>
          </p:nvPr>
        </p:nvSpPr>
        <p:spPr/>
        <p:txBody>
          <a:bodyPr/>
          <a:lstStyle/>
          <a:p>
            <a:r>
              <a:rPr lang="en-HK" dirty="0"/>
              <a:t>Hypothesis testing</a:t>
            </a:r>
            <a:endParaRPr lang="en-GB" dirty="0"/>
          </a:p>
        </p:txBody>
      </p:sp>
      <p:sp>
        <p:nvSpPr>
          <p:cNvPr id="3" name="Content Placeholder 2">
            <a:extLst>
              <a:ext uri="{FF2B5EF4-FFF2-40B4-BE49-F238E27FC236}">
                <a16:creationId xmlns:a16="http://schemas.microsoft.com/office/drawing/2014/main" id="{33C6D73C-95C8-45DC-98DE-4F925B623CFE}"/>
              </a:ext>
            </a:extLst>
          </p:cNvPr>
          <p:cNvSpPr>
            <a:spLocks noGrp="1"/>
          </p:cNvSpPr>
          <p:nvPr>
            <p:ph idx="1"/>
          </p:nvPr>
        </p:nvSpPr>
        <p:spPr>
          <a:xfrm>
            <a:off x="1217614" y="1828800"/>
            <a:ext cx="9753600" cy="4912568"/>
          </a:xfrm>
        </p:spPr>
        <p:txBody>
          <a:bodyPr>
            <a:normAutofit/>
          </a:bodyPr>
          <a:lstStyle/>
          <a:p>
            <a:r>
              <a:rPr lang="en-HK" dirty="0"/>
              <a:t>The researcher draws a random sample from the population and use the </a:t>
            </a:r>
            <a:r>
              <a:rPr lang="en-HK" b="1" dirty="0"/>
              <a:t>sample mean (x) and standard deviation (s)</a:t>
            </a:r>
            <a:r>
              <a:rPr lang="en-HK" dirty="0"/>
              <a:t> to construct a confidence interval that likely contains the mean IQ of the population. </a:t>
            </a:r>
          </a:p>
          <a:p>
            <a:r>
              <a:rPr lang="en-HK" dirty="0"/>
              <a:t>The random number generation function in Excel was used to generate 100 samples of size 64 from a population with a normal distribution (μ = 100, σ = 15). </a:t>
            </a:r>
          </a:p>
          <a:p>
            <a:r>
              <a:rPr lang="en-HK" dirty="0"/>
              <a:t>The output is an Excel array with 64 rows and 100 columns. We then calculate the </a:t>
            </a:r>
            <a:r>
              <a:rPr lang="en-HK" b="1" dirty="0"/>
              <a:t>mean, standard deviation, confidence interval and p value</a:t>
            </a:r>
            <a:r>
              <a:rPr lang="en-HK" dirty="0"/>
              <a:t> of each random sample (shown in the following 2 slides).</a:t>
            </a:r>
          </a:p>
        </p:txBody>
      </p:sp>
      <p:sp>
        <p:nvSpPr>
          <p:cNvPr id="5" name="Slide Number Placeholder 4">
            <a:extLst>
              <a:ext uri="{FF2B5EF4-FFF2-40B4-BE49-F238E27FC236}">
                <a16:creationId xmlns:a16="http://schemas.microsoft.com/office/drawing/2014/main" id="{E326AA6A-9EF8-4DAC-B850-422BA5CA10EC}"/>
              </a:ext>
            </a:extLst>
          </p:cNvPr>
          <p:cNvSpPr>
            <a:spLocks noGrp="1"/>
          </p:cNvSpPr>
          <p:nvPr>
            <p:ph type="sldNum" sz="quarter" idx="12"/>
          </p:nvPr>
        </p:nvSpPr>
        <p:spPr/>
        <p:txBody>
          <a:bodyPr/>
          <a:lstStyle/>
          <a:p>
            <a:fld id="{F36C87F6-986D-49E6-AF40-1B3A1EE8064D}" type="slidenum">
              <a:rPr lang="en-GB" smtClean="0"/>
              <a:t>3</a:t>
            </a:fld>
            <a:endParaRPr lang="en-GB" dirty="0"/>
          </a:p>
        </p:txBody>
      </p:sp>
    </p:spTree>
    <p:extLst>
      <p:ext uri="{BB962C8B-B14F-4D97-AF65-F5344CB8AC3E}">
        <p14:creationId xmlns:p14="http://schemas.microsoft.com/office/powerpoint/2010/main" val="3934662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F4C41-0D89-4098-86FA-56327972487E}"/>
              </a:ext>
            </a:extLst>
          </p:cNvPr>
          <p:cNvSpPr>
            <a:spLocks noGrp="1"/>
          </p:cNvSpPr>
          <p:nvPr>
            <p:ph type="title"/>
          </p:nvPr>
        </p:nvSpPr>
        <p:spPr>
          <a:xfrm>
            <a:off x="1217614" y="274638"/>
            <a:ext cx="9753600" cy="562074"/>
          </a:xfrm>
        </p:spPr>
        <p:txBody>
          <a:bodyPr>
            <a:noAutofit/>
          </a:bodyPr>
          <a:lstStyle/>
          <a:p>
            <a:r>
              <a:rPr lang="en-HK" sz="2400" b="1" cap="none" dirty="0"/>
              <a:t>Means of the 100 random samples (the true population </a:t>
            </a:r>
            <a:r>
              <a:rPr lang="el-GR" sz="2400" b="1" cap="none" dirty="0"/>
              <a:t>μ</a:t>
            </a:r>
            <a:r>
              <a:rPr lang="en-HK" sz="2400" b="1" cap="none" dirty="0"/>
              <a:t> = 100)</a:t>
            </a:r>
            <a:endParaRPr lang="en-GB" sz="2400" cap="none" dirty="0"/>
          </a:p>
        </p:txBody>
      </p:sp>
      <p:graphicFrame>
        <p:nvGraphicFramePr>
          <p:cNvPr id="4" name="Table 3">
            <a:extLst>
              <a:ext uri="{FF2B5EF4-FFF2-40B4-BE49-F238E27FC236}">
                <a16:creationId xmlns:a16="http://schemas.microsoft.com/office/drawing/2014/main" id="{DB60B3D1-7888-42DB-A9B3-41245378A52B}"/>
              </a:ext>
            </a:extLst>
          </p:cNvPr>
          <p:cNvGraphicFramePr>
            <a:graphicFrameLocks noGrp="1"/>
          </p:cNvGraphicFramePr>
          <p:nvPr>
            <p:extLst>
              <p:ext uri="{D42A27DB-BD31-4B8C-83A1-F6EECF244321}">
                <p14:modId xmlns:p14="http://schemas.microsoft.com/office/powerpoint/2010/main" val="210593697"/>
              </p:ext>
            </p:extLst>
          </p:nvPr>
        </p:nvGraphicFramePr>
        <p:xfrm>
          <a:off x="1228873" y="853344"/>
          <a:ext cx="9485315" cy="5883536"/>
        </p:xfrm>
        <a:graphic>
          <a:graphicData uri="http://schemas.openxmlformats.org/drawingml/2006/table">
            <a:tbl>
              <a:tblPr>
                <a:tableStyleId>{073A0DAA-6AF3-43AB-8588-CEC1D06C72B9}</a:tableStyleId>
              </a:tblPr>
              <a:tblGrid>
                <a:gridCol w="513233">
                  <a:extLst>
                    <a:ext uri="{9D8B030D-6E8A-4147-A177-3AD203B41FA5}">
                      <a16:colId xmlns:a16="http://schemas.microsoft.com/office/drawing/2014/main" val="724948460"/>
                    </a:ext>
                  </a:extLst>
                </a:gridCol>
                <a:gridCol w="703320">
                  <a:extLst>
                    <a:ext uri="{9D8B030D-6E8A-4147-A177-3AD203B41FA5}">
                      <a16:colId xmlns:a16="http://schemas.microsoft.com/office/drawing/2014/main" val="331627030"/>
                    </a:ext>
                  </a:extLst>
                </a:gridCol>
                <a:gridCol w="703320">
                  <a:extLst>
                    <a:ext uri="{9D8B030D-6E8A-4147-A177-3AD203B41FA5}">
                      <a16:colId xmlns:a16="http://schemas.microsoft.com/office/drawing/2014/main" val="860575797"/>
                    </a:ext>
                  </a:extLst>
                </a:gridCol>
                <a:gridCol w="703320">
                  <a:extLst>
                    <a:ext uri="{9D8B030D-6E8A-4147-A177-3AD203B41FA5}">
                      <a16:colId xmlns:a16="http://schemas.microsoft.com/office/drawing/2014/main" val="388513656"/>
                    </a:ext>
                  </a:extLst>
                </a:gridCol>
                <a:gridCol w="703320">
                  <a:extLst>
                    <a:ext uri="{9D8B030D-6E8A-4147-A177-3AD203B41FA5}">
                      <a16:colId xmlns:a16="http://schemas.microsoft.com/office/drawing/2014/main" val="1648151744"/>
                    </a:ext>
                  </a:extLst>
                </a:gridCol>
                <a:gridCol w="703320">
                  <a:extLst>
                    <a:ext uri="{9D8B030D-6E8A-4147-A177-3AD203B41FA5}">
                      <a16:colId xmlns:a16="http://schemas.microsoft.com/office/drawing/2014/main" val="4909835"/>
                    </a:ext>
                  </a:extLst>
                </a:gridCol>
                <a:gridCol w="703320">
                  <a:extLst>
                    <a:ext uri="{9D8B030D-6E8A-4147-A177-3AD203B41FA5}">
                      <a16:colId xmlns:a16="http://schemas.microsoft.com/office/drawing/2014/main" val="2637361139"/>
                    </a:ext>
                  </a:extLst>
                </a:gridCol>
                <a:gridCol w="532242">
                  <a:extLst>
                    <a:ext uri="{9D8B030D-6E8A-4147-A177-3AD203B41FA5}">
                      <a16:colId xmlns:a16="http://schemas.microsoft.com/office/drawing/2014/main" val="2035225802"/>
                    </a:ext>
                  </a:extLst>
                </a:gridCol>
                <a:gridCol w="703320">
                  <a:extLst>
                    <a:ext uri="{9D8B030D-6E8A-4147-A177-3AD203B41FA5}">
                      <a16:colId xmlns:a16="http://schemas.microsoft.com/office/drawing/2014/main" val="3706903643"/>
                    </a:ext>
                  </a:extLst>
                </a:gridCol>
                <a:gridCol w="703320">
                  <a:extLst>
                    <a:ext uri="{9D8B030D-6E8A-4147-A177-3AD203B41FA5}">
                      <a16:colId xmlns:a16="http://schemas.microsoft.com/office/drawing/2014/main" val="2899325294"/>
                    </a:ext>
                  </a:extLst>
                </a:gridCol>
                <a:gridCol w="703320">
                  <a:extLst>
                    <a:ext uri="{9D8B030D-6E8A-4147-A177-3AD203B41FA5}">
                      <a16:colId xmlns:a16="http://schemas.microsoft.com/office/drawing/2014/main" val="2500333667"/>
                    </a:ext>
                  </a:extLst>
                </a:gridCol>
                <a:gridCol w="703320">
                  <a:extLst>
                    <a:ext uri="{9D8B030D-6E8A-4147-A177-3AD203B41FA5}">
                      <a16:colId xmlns:a16="http://schemas.microsoft.com/office/drawing/2014/main" val="62799504"/>
                    </a:ext>
                  </a:extLst>
                </a:gridCol>
                <a:gridCol w="703320">
                  <a:extLst>
                    <a:ext uri="{9D8B030D-6E8A-4147-A177-3AD203B41FA5}">
                      <a16:colId xmlns:a16="http://schemas.microsoft.com/office/drawing/2014/main" val="3678392171"/>
                    </a:ext>
                  </a:extLst>
                </a:gridCol>
                <a:gridCol w="703320">
                  <a:extLst>
                    <a:ext uri="{9D8B030D-6E8A-4147-A177-3AD203B41FA5}">
                      <a16:colId xmlns:a16="http://schemas.microsoft.com/office/drawing/2014/main" val="884879052"/>
                    </a:ext>
                  </a:extLst>
                </a:gridCol>
              </a:tblGrid>
              <a:tr h="410111">
                <a:tc>
                  <a:txBody>
                    <a:bodyPr/>
                    <a:lstStyle/>
                    <a:p>
                      <a:pPr algn="l" fontAlgn="b"/>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S/√(64)x2</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S/√(64)x2</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510744544"/>
                  </a:ext>
                </a:extLst>
              </a:tr>
              <a:tr h="207701">
                <a:tc>
                  <a:txBody>
                    <a:bodyPr/>
                    <a:lstStyle/>
                    <a:p>
                      <a:pPr algn="ctr" fontAlgn="b"/>
                      <a:r>
                        <a:rPr lang="en-GB" sz="1400" u="none" strike="noStrike" dirty="0">
                          <a:effectLst/>
                        </a:rPr>
                        <a:t>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0.13</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753802737"/>
                  </a:ext>
                </a:extLst>
              </a:tr>
              <a:tr h="207701">
                <a:tc>
                  <a:txBody>
                    <a:bodyPr/>
                    <a:lstStyle/>
                    <a:p>
                      <a:pPr algn="ctr" fontAlgn="b"/>
                      <a:r>
                        <a:rPr lang="en-GB" sz="1400" u="none" strike="noStrike" dirty="0">
                          <a:effectLst/>
                        </a:rPr>
                        <a:t>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104.39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108.35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316527647"/>
                  </a:ext>
                </a:extLst>
              </a:tr>
              <a:tr h="207701">
                <a:tc>
                  <a:txBody>
                    <a:bodyPr/>
                    <a:lstStyle/>
                    <a:p>
                      <a:pPr algn="ctr" fontAlgn="b"/>
                      <a:r>
                        <a:rPr lang="en-GB" sz="1400" u="none" strike="noStrike" dirty="0">
                          <a:effectLst/>
                        </a:rPr>
                        <a:t>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289279630"/>
                  </a:ext>
                </a:extLst>
              </a:tr>
              <a:tr h="207701">
                <a:tc>
                  <a:txBody>
                    <a:bodyPr/>
                    <a:lstStyle/>
                    <a:p>
                      <a:pPr algn="ctr" fontAlgn="b"/>
                      <a:r>
                        <a:rPr lang="en-GB" sz="1400" u="none" strike="noStrike" dirty="0">
                          <a:effectLst/>
                        </a:rPr>
                        <a:t>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14.49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102.75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29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98.85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4.23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952887613"/>
                  </a:ext>
                </a:extLst>
              </a:tr>
              <a:tr h="207701">
                <a:tc>
                  <a:txBody>
                    <a:bodyPr/>
                    <a:lstStyle/>
                    <a:p>
                      <a:pPr algn="ctr" fontAlgn="b"/>
                      <a:r>
                        <a:rPr lang="en-GB" sz="1400" u="none" strike="noStrike" dirty="0">
                          <a:effectLst/>
                        </a:rPr>
                        <a:t>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107.65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287406090"/>
                  </a:ext>
                </a:extLst>
              </a:tr>
              <a:tr h="207701">
                <a:tc>
                  <a:txBody>
                    <a:bodyPr/>
                    <a:lstStyle/>
                    <a:p>
                      <a:pPr algn="ctr" fontAlgn="b"/>
                      <a:r>
                        <a:rPr lang="en-GB" sz="1400" u="none" strike="noStrike" dirty="0">
                          <a:effectLst/>
                        </a:rPr>
                        <a:t>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95.52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606876142"/>
                  </a:ext>
                </a:extLst>
              </a:tr>
              <a:tr h="207701">
                <a:tc>
                  <a:txBody>
                    <a:bodyPr/>
                    <a:lstStyle/>
                    <a:p>
                      <a:pPr algn="ctr" fontAlgn="b"/>
                      <a:r>
                        <a:rPr lang="en-GB" sz="1400" u="none" strike="noStrike" dirty="0">
                          <a:effectLst/>
                        </a:rPr>
                        <a:t>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91.33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623483523"/>
                  </a:ext>
                </a:extLst>
              </a:tr>
              <a:tr h="207701">
                <a:tc>
                  <a:txBody>
                    <a:bodyPr/>
                    <a:lstStyle/>
                    <a:p>
                      <a:pPr algn="ctr" fontAlgn="b"/>
                      <a:r>
                        <a:rPr lang="en-GB" sz="1400" u="none" strike="noStrike" dirty="0">
                          <a:effectLst/>
                        </a:rPr>
                        <a:t>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261110878"/>
                  </a:ext>
                </a:extLst>
              </a:tr>
              <a:tr h="207701">
                <a:tc>
                  <a:txBody>
                    <a:bodyPr/>
                    <a:lstStyle/>
                    <a:p>
                      <a:pPr algn="ctr" fontAlgn="b"/>
                      <a:r>
                        <a:rPr lang="en-GB" sz="1400" u="none" strike="noStrike" dirty="0">
                          <a:effectLst/>
                        </a:rPr>
                        <a:t>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102.85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260803114"/>
                  </a:ext>
                </a:extLst>
              </a:tr>
              <a:tr h="207701">
                <a:tc>
                  <a:txBody>
                    <a:bodyPr/>
                    <a:lstStyle/>
                    <a:p>
                      <a:pPr algn="ctr" fontAlgn="b"/>
                      <a:r>
                        <a:rPr lang="en-GB" sz="1400" u="none" strike="noStrike" dirty="0">
                          <a:effectLst/>
                        </a:rPr>
                        <a:t>10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91.70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865620247"/>
                  </a:ext>
                </a:extLst>
              </a:tr>
              <a:tr h="207701">
                <a:tc>
                  <a:txBody>
                    <a:bodyPr/>
                    <a:lstStyle/>
                    <a:p>
                      <a:pPr algn="ctr" fontAlgn="b"/>
                      <a:r>
                        <a:rPr lang="en-GB" sz="1400" u="none" strike="noStrike" dirty="0">
                          <a:effectLst/>
                        </a:rPr>
                        <a:t>11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100.57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957793489"/>
                  </a:ext>
                </a:extLst>
              </a:tr>
              <a:tr h="207701">
                <a:tc>
                  <a:txBody>
                    <a:bodyPr/>
                    <a:lstStyle/>
                    <a:p>
                      <a:pPr algn="ctr" fontAlgn="b"/>
                      <a:r>
                        <a:rPr lang="en-GB" sz="1400" u="none" strike="noStrike" dirty="0">
                          <a:effectLst/>
                        </a:rPr>
                        <a:t>12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13.41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101.19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386906943"/>
                  </a:ext>
                </a:extLst>
              </a:tr>
              <a:tr h="207701">
                <a:tc>
                  <a:txBody>
                    <a:bodyPr/>
                    <a:lstStyle/>
                    <a:p>
                      <a:pPr algn="ctr" fontAlgn="b"/>
                      <a:r>
                        <a:rPr lang="en-GB" sz="1400" u="none" strike="noStrike" dirty="0">
                          <a:effectLst/>
                        </a:rPr>
                        <a:t>13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16.60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90.02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94.22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923482599"/>
                  </a:ext>
                </a:extLst>
              </a:tr>
              <a:tr h="207701">
                <a:tc>
                  <a:txBody>
                    <a:bodyPr/>
                    <a:lstStyle/>
                    <a:p>
                      <a:pPr algn="ctr" fontAlgn="b"/>
                      <a:r>
                        <a:rPr lang="en-GB" sz="1400" u="none" strike="noStrike" dirty="0">
                          <a:effectLst/>
                        </a:rPr>
                        <a:t>14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94.29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0.24</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123383165"/>
                  </a:ext>
                </a:extLst>
              </a:tr>
              <a:tr h="207701">
                <a:tc>
                  <a:txBody>
                    <a:bodyPr/>
                    <a:lstStyle/>
                    <a:p>
                      <a:pPr algn="ctr" fontAlgn="b"/>
                      <a:r>
                        <a:rPr lang="en-GB" sz="1400" u="none" strike="noStrike" dirty="0">
                          <a:effectLst/>
                        </a:rPr>
                        <a:t>15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102.66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693545790"/>
                  </a:ext>
                </a:extLst>
              </a:tr>
              <a:tr h="207701">
                <a:tc>
                  <a:txBody>
                    <a:bodyPr/>
                    <a:lstStyle/>
                    <a:p>
                      <a:pPr algn="ctr" fontAlgn="b"/>
                      <a:r>
                        <a:rPr lang="en-GB" sz="1400" u="none" strike="noStrike" dirty="0">
                          <a:effectLst/>
                        </a:rPr>
                        <a:t>16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45078810"/>
                  </a:ext>
                </a:extLst>
              </a:tr>
              <a:tr h="207701">
                <a:tc>
                  <a:txBody>
                    <a:bodyPr/>
                    <a:lstStyle/>
                    <a:p>
                      <a:pPr algn="ctr" fontAlgn="b"/>
                      <a:r>
                        <a:rPr lang="en-GB" sz="1400" u="none" strike="noStrike" dirty="0">
                          <a:effectLst/>
                        </a:rPr>
                        <a:t>17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106.41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706036364"/>
                  </a:ext>
                </a:extLst>
              </a:tr>
              <a:tr h="207701">
                <a:tc>
                  <a:txBody>
                    <a:bodyPr/>
                    <a:lstStyle/>
                    <a:p>
                      <a:pPr algn="ctr" fontAlgn="b"/>
                      <a:r>
                        <a:rPr lang="en-GB" sz="1400" u="none" strike="noStrike" dirty="0">
                          <a:effectLst/>
                        </a:rPr>
                        <a:t>18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15.58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837071138"/>
                  </a:ext>
                </a:extLst>
              </a:tr>
              <a:tr h="207701">
                <a:tc>
                  <a:txBody>
                    <a:bodyPr/>
                    <a:lstStyle/>
                    <a:p>
                      <a:pPr algn="ctr" fontAlgn="b"/>
                      <a:r>
                        <a:rPr lang="en-GB" sz="1400" u="none" strike="noStrike" dirty="0">
                          <a:effectLst/>
                        </a:rPr>
                        <a:t>19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12.12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0.23</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348302979"/>
                  </a:ext>
                </a:extLst>
              </a:tr>
              <a:tr h="207701">
                <a:tc>
                  <a:txBody>
                    <a:bodyPr/>
                    <a:lstStyle/>
                    <a:p>
                      <a:pPr algn="ctr" fontAlgn="b"/>
                      <a:r>
                        <a:rPr lang="en-GB" sz="1400" u="none" strike="noStrike" dirty="0">
                          <a:effectLst/>
                        </a:rPr>
                        <a:t>20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99.29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667604667"/>
                  </a:ext>
                </a:extLst>
              </a:tr>
              <a:tr h="207701">
                <a:tc>
                  <a:txBody>
                    <a:bodyPr/>
                    <a:lstStyle/>
                    <a:p>
                      <a:pPr algn="ctr" fontAlgn="b"/>
                      <a:r>
                        <a:rPr lang="en-GB" sz="1400" u="none" strike="noStrike" dirty="0">
                          <a:effectLst/>
                        </a:rPr>
                        <a:t>21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100.60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685583892"/>
                  </a:ext>
                </a:extLst>
              </a:tr>
              <a:tr h="207701">
                <a:tc>
                  <a:txBody>
                    <a:bodyPr/>
                    <a:lstStyle/>
                    <a:p>
                      <a:pPr algn="ctr" fontAlgn="b"/>
                      <a:r>
                        <a:rPr lang="en-GB" sz="1400" u="none" strike="noStrike" dirty="0">
                          <a:effectLst/>
                        </a:rPr>
                        <a:t>22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12.68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94.60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345715077"/>
                  </a:ext>
                </a:extLst>
              </a:tr>
              <a:tr h="207701">
                <a:tc>
                  <a:txBody>
                    <a:bodyPr/>
                    <a:lstStyle/>
                    <a:p>
                      <a:pPr algn="ctr" fontAlgn="b"/>
                      <a:r>
                        <a:rPr lang="en-GB" sz="1400" u="none" strike="noStrike" dirty="0">
                          <a:effectLst/>
                        </a:rPr>
                        <a:t>23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101.85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16.80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4.20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868828700"/>
                  </a:ext>
                </a:extLst>
              </a:tr>
              <a:tr h="207701">
                <a:tc>
                  <a:txBody>
                    <a:bodyPr/>
                    <a:lstStyle/>
                    <a:p>
                      <a:pPr algn="ctr" fontAlgn="b"/>
                      <a:r>
                        <a:rPr lang="en-GB" sz="1400" u="none" strike="noStrike" dirty="0">
                          <a:effectLst/>
                        </a:rPr>
                        <a:t>24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103.56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722993932"/>
                  </a:ext>
                </a:extLst>
              </a:tr>
              <a:tr h="207701">
                <a:tc>
                  <a:txBody>
                    <a:bodyPr/>
                    <a:lstStyle/>
                    <a:p>
                      <a:pPr algn="ctr" fontAlgn="b"/>
                      <a:r>
                        <a:rPr lang="en-GB" sz="1400" u="none" strike="noStrike" dirty="0">
                          <a:effectLst/>
                        </a:rPr>
                        <a:t>25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99.98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16.72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4.18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95.80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104.16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0.99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50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101.46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14.58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3.64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97.82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105.11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0.42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077355654"/>
                  </a:ext>
                </a:extLst>
              </a:tr>
            </a:tbl>
          </a:graphicData>
        </a:graphic>
      </p:graphicFrame>
      <p:sp>
        <p:nvSpPr>
          <p:cNvPr id="5" name="Rectangle 4">
            <a:extLst>
              <a:ext uri="{FF2B5EF4-FFF2-40B4-BE49-F238E27FC236}">
                <a16:creationId xmlns:a16="http://schemas.microsoft.com/office/drawing/2014/main" id="{B6F72298-B519-48DF-A9C6-CF0F55D36FCC}"/>
              </a:ext>
            </a:extLst>
          </p:cNvPr>
          <p:cNvSpPr/>
          <p:nvPr/>
        </p:nvSpPr>
        <p:spPr>
          <a:xfrm>
            <a:off x="1228873" y="1484784"/>
            <a:ext cx="4793531"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Rectangle 5">
            <a:extLst>
              <a:ext uri="{FF2B5EF4-FFF2-40B4-BE49-F238E27FC236}">
                <a16:creationId xmlns:a16="http://schemas.microsoft.com/office/drawing/2014/main" id="{6E295127-005A-4672-9D71-585F8DDECC88}"/>
              </a:ext>
            </a:extLst>
          </p:cNvPr>
          <p:cNvSpPr/>
          <p:nvPr/>
        </p:nvSpPr>
        <p:spPr>
          <a:xfrm>
            <a:off x="1177999" y="2564904"/>
            <a:ext cx="4793531"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Rectangle 6">
            <a:extLst>
              <a:ext uri="{FF2B5EF4-FFF2-40B4-BE49-F238E27FC236}">
                <a16:creationId xmlns:a16="http://schemas.microsoft.com/office/drawing/2014/main" id="{AE8B199D-A4DA-485F-8A1D-E18A0E084C51}"/>
              </a:ext>
            </a:extLst>
          </p:cNvPr>
          <p:cNvSpPr/>
          <p:nvPr/>
        </p:nvSpPr>
        <p:spPr>
          <a:xfrm>
            <a:off x="1177999" y="3209122"/>
            <a:ext cx="4793531"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8" name="Rectangle 7">
            <a:extLst>
              <a:ext uri="{FF2B5EF4-FFF2-40B4-BE49-F238E27FC236}">
                <a16:creationId xmlns:a16="http://schemas.microsoft.com/office/drawing/2014/main" id="{A254C990-2CA4-448C-8E5D-326F18D12825}"/>
              </a:ext>
            </a:extLst>
          </p:cNvPr>
          <p:cNvSpPr/>
          <p:nvPr/>
        </p:nvSpPr>
        <p:spPr>
          <a:xfrm>
            <a:off x="1152340" y="3894808"/>
            <a:ext cx="4793531"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3" name="Slide Number Placeholder 2">
            <a:extLst>
              <a:ext uri="{FF2B5EF4-FFF2-40B4-BE49-F238E27FC236}">
                <a16:creationId xmlns:a16="http://schemas.microsoft.com/office/drawing/2014/main" id="{32605388-FEB1-42C9-A73F-1549C2F6A736}"/>
              </a:ext>
            </a:extLst>
          </p:cNvPr>
          <p:cNvSpPr>
            <a:spLocks noGrp="1"/>
          </p:cNvSpPr>
          <p:nvPr>
            <p:ph type="sldNum" sz="quarter" idx="12"/>
          </p:nvPr>
        </p:nvSpPr>
        <p:spPr/>
        <p:txBody>
          <a:bodyPr/>
          <a:lstStyle/>
          <a:p>
            <a:fld id="{F36C87F6-986D-49E6-AF40-1B3A1EE8064D}" type="slidenum">
              <a:rPr lang="en-GB" smtClean="0"/>
              <a:t>4</a:t>
            </a:fld>
            <a:endParaRPr lang="en-GB" dirty="0"/>
          </a:p>
        </p:txBody>
      </p:sp>
    </p:spTree>
    <p:extLst>
      <p:ext uri="{BB962C8B-B14F-4D97-AF65-F5344CB8AC3E}">
        <p14:creationId xmlns:p14="http://schemas.microsoft.com/office/powerpoint/2010/main" val="718161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078D2-B91B-4BC1-A94B-1D4D49D6D495}"/>
              </a:ext>
            </a:extLst>
          </p:cNvPr>
          <p:cNvSpPr>
            <a:spLocks noGrp="1"/>
          </p:cNvSpPr>
          <p:nvPr>
            <p:ph type="title"/>
          </p:nvPr>
        </p:nvSpPr>
        <p:spPr>
          <a:xfrm>
            <a:off x="1217614" y="274638"/>
            <a:ext cx="9753600" cy="490066"/>
          </a:xfrm>
        </p:spPr>
        <p:txBody>
          <a:bodyPr>
            <a:noAutofit/>
          </a:bodyPr>
          <a:lstStyle/>
          <a:p>
            <a:r>
              <a:rPr lang="en-HK" sz="2400" b="1" cap="none" dirty="0"/>
              <a:t>Means of the 100 random samples (the true population </a:t>
            </a:r>
            <a:r>
              <a:rPr lang="el-GR" sz="2400" b="1" cap="none" dirty="0"/>
              <a:t>μ</a:t>
            </a:r>
            <a:r>
              <a:rPr lang="en-HK" sz="2400" b="1" cap="none" dirty="0"/>
              <a:t> = 100)</a:t>
            </a:r>
            <a:endParaRPr lang="en-GB" sz="2400" cap="none" dirty="0"/>
          </a:p>
        </p:txBody>
      </p:sp>
      <p:graphicFrame>
        <p:nvGraphicFramePr>
          <p:cNvPr id="4" name="Table 3">
            <a:extLst>
              <a:ext uri="{FF2B5EF4-FFF2-40B4-BE49-F238E27FC236}">
                <a16:creationId xmlns:a16="http://schemas.microsoft.com/office/drawing/2014/main" id="{20A3622A-CCA0-47F9-BF9A-8F00613B7D13}"/>
              </a:ext>
            </a:extLst>
          </p:cNvPr>
          <p:cNvGraphicFramePr>
            <a:graphicFrameLocks noGrp="1"/>
          </p:cNvGraphicFramePr>
          <p:nvPr>
            <p:extLst>
              <p:ext uri="{D42A27DB-BD31-4B8C-83A1-F6EECF244321}">
                <p14:modId xmlns:p14="http://schemas.microsoft.com/office/powerpoint/2010/main" val="2493520078"/>
              </p:ext>
            </p:extLst>
          </p:nvPr>
        </p:nvGraphicFramePr>
        <p:xfrm>
          <a:off x="1229073" y="908720"/>
          <a:ext cx="9753602" cy="5831699"/>
        </p:xfrm>
        <a:graphic>
          <a:graphicData uri="http://schemas.openxmlformats.org/drawingml/2006/table">
            <a:tbl>
              <a:tblPr>
                <a:tableStyleId>{073A0DAA-6AF3-43AB-8588-CEC1D06C72B9}</a:tableStyleId>
              </a:tblPr>
              <a:tblGrid>
                <a:gridCol w="527750">
                  <a:extLst>
                    <a:ext uri="{9D8B030D-6E8A-4147-A177-3AD203B41FA5}">
                      <a16:colId xmlns:a16="http://schemas.microsoft.com/office/drawing/2014/main" val="4053996247"/>
                    </a:ext>
                  </a:extLst>
                </a:gridCol>
                <a:gridCol w="723213">
                  <a:extLst>
                    <a:ext uri="{9D8B030D-6E8A-4147-A177-3AD203B41FA5}">
                      <a16:colId xmlns:a16="http://schemas.microsoft.com/office/drawing/2014/main" val="1894387908"/>
                    </a:ext>
                  </a:extLst>
                </a:gridCol>
                <a:gridCol w="723213">
                  <a:extLst>
                    <a:ext uri="{9D8B030D-6E8A-4147-A177-3AD203B41FA5}">
                      <a16:colId xmlns:a16="http://schemas.microsoft.com/office/drawing/2014/main" val="2497617299"/>
                    </a:ext>
                  </a:extLst>
                </a:gridCol>
                <a:gridCol w="723213">
                  <a:extLst>
                    <a:ext uri="{9D8B030D-6E8A-4147-A177-3AD203B41FA5}">
                      <a16:colId xmlns:a16="http://schemas.microsoft.com/office/drawing/2014/main" val="796246741"/>
                    </a:ext>
                  </a:extLst>
                </a:gridCol>
                <a:gridCol w="723213">
                  <a:extLst>
                    <a:ext uri="{9D8B030D-6E8A-4147-A177-3AD203B41FA5}">
                      <a16:colId xmlns:a16="http://schemas.microsoft.com/office/drawing/2014/main" val="3781599931"/>
                    </a:ext>
                  </a:extLst>
                </a:gridCol>
                <a:gridCol w="723213">
                  <a:extLst>
                    <a:ext uri="{9D8B030D-6E8A-4147-A177-3AD203B41FA5}">
                      <a16:colId xmlns:a16="http://schemas.microsoft.com/office/drawing/2014/main" val="3125349561"/>
                    </a:ext>
                  </a:extLst>
                </a:gridCol>
                <a:gridCol w="723213">
                  <a:extLst>
                    <a:ext uri="{9D8B030D-6E8A-4147-A177-3AD203B41FA5}">
                      <a16:colId xmlns:a16="http://schemas.microsoft.com/office/drawing/2014/main" val="3084906603"/>
                    </a:ext>
                  </a:extLst>
                </a:gridCol>
                <a:gridCol w="547296">
                  <a:extLst>
                    <a:ext uri="{9D8B030D-6E8A-4147-A177-3AD203B41FA5}">
                      <a16:colId xmlns:a16="http://schemas.microsoft.com/office/drawing/2014/main" val="2090334157"/>
                    </a:ext>
                  </a:extLst>
                </a:gridCol>
                <a:gridCol w="723213">
                  <a:extLst>
                    <a:ext uri="{9D8B030D-6E8A-4147-A177-3AD203B41FA5}">
                      <a16:colId xmlns:a16="http://schemas.microsoft.com/office/drawing/2014/main" val="252459331"/>
                    </a:ext>
                  </a:extLst>
                </a:gridCol>
                <a:gridCol w="723213">
                  <a:extLst>
                    <a:ext uri="{9D8B030D-6E8A-4147-A177-3AD203B41FA5}">
                      <a16:colId xmlns:a16="http://schemas.microsoft.com/office/drawing/2014/main" val="558259454"/>
                    </a:ext>
                  </a:extLst>
                </a:gridCol>
                <a:gridCol w="723213">
                  <a:extLst>
                    <a:ext uri="{9D8B030D-6E8A-4147-A177-3AD203B41FA5}">
                      <a16:colId xmlns:a16="http://schemas.microsoft.com/office/drawing/2014/main" val="3616247546"/>
                    </a:ext>
                  </a:extLst>
                </a:gridCol>
                <a:gridCol w="723213">
                  <a:extLst>
                    <a:ext uri="{9D8B030D-6E8A-4147-A177-3AD203B41FA5}">
                      <a16:colId xmlns:a16="http://schemas.microsoft.com/office/drawing/2014/main" val="2137500493"/>
                    </a:ext>
                  </a:extLst>
                </a:gridCol>
                <a:gridCol w="723213">
                  <a:extLst>
                    <a:ext uri="{9D8B030D-6E8A-4147-A177-3AD203B41FA5}">
                      <a16:colId xmlns:a16="http://schemas.microsoft.com/office/drawing/2014/main" val="2526973507"/>
                    </a:ext>
                  </a:extLst>
                </a:gridCol>
                <a:gridCol w="723213">
                  <a:extLst>
                    <a:ext uri="{9D8B030D-6E8A-4147-A177-3AD203B41FA5}">
                      <a16:colId xmlns:a16="http://schemas.microsoft.com/office/drawing/2014/main" val="4069269287"/>
                    </a:ext>
                  </a:extLst>
                </a:gridCol>
              </a:tblGrid>
              <a:tr h="358274">
                <a:tc>
                  <a:txBody>
                    <a:bodyPr/>
                    <a:lstStyle/>
                    <a:p>
                      <a:pPr algn="ctr"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S/√(64)x2</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S/√(64)x2</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853763948"/>
                  </a:ext>
                </a:extLst>
              </a:tr>
              <a:tr h="193121">
                <a:tc>
                  <a:txBody>
                    <a:bodyPr/>
                    <a:lstStyle/>
                    <a:p>
                      <a:pPr algn="ctr" fontAlgn="b"/>
                      <a:r>
                        <a:rPr lang="en-GB" sz="1400" u="none" strike="noStrike" dirty="0">
                          <a:effectLst/>
                        </a:rPr>
                        <a:t>51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105.45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100.18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103.56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094424056"/>
                  </a:ext>
                </a:extLst>
              </a:tr>
              <a:tr h="193121">
                <a:tc>
                  <a:txBody>
                    <a:bodyPr/>
                    <a:lstStyle/>
                    <a:p>
                      <a:pPr algn="ctr" fontAlgn="b"/>
                      <a:r>
                        <a:rPr lang="en-GB" sz="1400" u="none" strike="noStrike" dirty="0">
                          <a:effectLst/>
                        </a:rPr>
                        <a:t>52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16.19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105.18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132720782"/>
                  </a:ext>
                </a:extLst>
              </a:tr>
              <a:tr h="193121">
                <a:tc>
                  <a:txBody>
                    <a:bodyPr/>
                    <a:lstStyle/>
                    <a:p>
                      <a:pPr algn="ctr" fontAlgn="b"/>
                      <a:r>
                        <a:rPr lang="en-GB" sz="1400" u="none" strike="noStrike" dirty="0">
                          <a:effectLst/>
                        </a:rPr>
                        <a:t>53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96.23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102.00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078491621"/>
                  </a:ext>
                </a:extLst>
              </a:tr>
              <a:tr h="193121">
                <a:tc>
                  <a:txBody>
                    <a:bodyPr/>
                    <a:lstStyle/>
                    <a:p>
                      <a:pPr algn="ctr" fontAlgn="b"/>
                      <a:r>
                        <a:rPr lang="en-GB" sz="1400" u="none" strike="noStrike" dirty="0">
                          <a:effectLst/>
                        </a:rPr>
                        <a:t>54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108.16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17.26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4.31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92274540"/>
                  </a:ext>
                </a:extLst>
              </a:tr>
              <a:tr h="193121">
                <a:tc>
                  <a:txBody>
                    <a:bodyPr/>
                    <a:lstStyle/>
                    <a:p>
                      <a:pPr algn="ctr" fontAlgn="b"/>
                      <a:r>
                        <a:rPr lang="en-GB" sz="1400" u="none" strike="noStrike" dirty="0">
                          <a:effectLst/>
                        </a:rPr>
                        <a:t>55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0.64</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456343889"/>
                  </a:ext>
                </a:extLst>
              </a:tr>
              <a:tr h="193121">
                <a:tc>
                  <a:txBody>
                    <a:bodyPr/>
                    <a:lstStyle/>
                    <a:p>
                      <a:pPr algn="ctr" fontAlgn="b"/>
                      <a:r>
                        <a:rPr lang="en-GB" sz="1400" u="none" strike="noStrike" dirty="0">
                          <a:effectLst/>
                        </a:rPr>
                        <a:t>56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17.28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101.11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0.55</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519708973"/>
                  </a:ext>
                </a:extLst>
              </a:tr>
              <a:tr h="193121">
                <a:tc>
                  <a:txBody>
                    <a:bodyPr/>
                    <a:lstStyle/>
                    <a:p>
                      <a:pPr algn="ctr" fontAlgn="b"/>
                      <a:r>
                        <a:rPr lang="en-GB" sz="1400" u="none" strike="noStrike" dirty="0">
                          <a:effectLst/>
                        </a:rPr>
                        <a:t>57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97.01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400416565"/>
                  </a:ext>
                </a:extLst>
              </a:tr>
              <a:tr h="193121">
                <a:tc>
                  <a:txBody>
                    <a:bodyPr/>
                    <a:lstStyle/>
                    <a:p>
                      <a:pPr algn="ctr" fontAlgn="b"/>
                      <a:r>
                        <a:rPr lang="en-GB" sz="1400" u="none" strike="noStrike" dirty="0">
                          <a:effectLst/>
                        </a:rPr>
                        <a:t>58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99.80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96.56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104.67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639807310"/>
                  </a:ext>
                </a:extLst>
              </a:tr>
              <a:tr h="193121">
                <a:tc>
                  <a:txBody>
                    <a:bodyPr/>
                    <a:lstStyle/>
                    <a:p>
                      <a:pPr algn="ctr" fontAlgn="b"/>
                      <a:r>
                        <a:rPr lang="en-GB" sz="1400" u="none" strike="noStrike" dirty="0">
                          <a:effectLst/>
                        </a:rPr>
                        <a:t>59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14.40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96.61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753357970"/>
                  </a:ext>
                </a:extLst>
              </a:tr>
              <a:tr h="193121">
                <a:tc>
                  <a:txBody>
                    <a:bodyPr/>
                    <a:lstStyle/>
                    <a:p>
                      <a:pPr algn="ctr" fontAlgn="b"/>
                      <a:r>
                        <a:rPr lang="en-GB" sz="1400" u="none" strike="noStrike" dirty="0">
                          <a:effectLst/>
                        </a:rPr>
                        <a:t>60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98.68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104.41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913909657"/>
                  </a:ext>
                </a:extLst>
              </a:tr>
              <a:tr h="193121">
                <a:tc>
                  <a:txBody>
                    <a:bodyPr/>
                    <a:lstStyle/>
                    <a:p>
                      <a:pPr algn="ctr" fontAlgn="b"/>
                      <a:r>
                        <a:rPr lang="en-GB" sz="1400" u="none" strike="noStrike" dirty="0">
                          <a:effectLst/>
                        </a:rPr>
                        <a:t>61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92.99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99.27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106.12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921558817"/>
                  </a:ext>
                </a:extLst>
              </a:tr>
              <a:tr h="193121">
                <a:tc>
                  <a:txBody>
                    <a:bodyPr/>
                    <a:lstStyle/>
                    <a:p>
                      <a:pPr algn="ctr" fontAlgn="b"/>
                      <a:r>
                        <a:rPr lang="en-GB" sz="1400" u="none" strike="noStrike" dirty="0">
                          <a:effectLst/>
                        </a:rPr>
                        <a:t>62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97.43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101.16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16.25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4.06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531405158"/>
                  </a:ext>
                </a:extLst>
              </a:tr>
              <a:tr h="193121">
                <a:tc>
                  <a:txBody>
                    <a:bodyPr/>
                    <a:lstStyle/>
                    <a:p>
                      <a:pPr algn="ctr" fontAlgn="b"/>
                      <a:r>
                        <a:rPr lang="en-GB" sz="1400" u="none" strike="noStrike" dirty="0">
                          <a:effectLst/>
                        </a:rPr>
                        <a:t>63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99.81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0.18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613001136"/>
                  </a:ext>
                </a:extLst>
              </a:tr>
              <a:tr h="193121">
                <a:tc>
                  <a:txBody>
                    <a:bodyPr/>
                    <a:lstStyle/>
                    <a:p>
                      <a:pPr algn="ctr" fontAlgn="b"/>
                      <a:r>
                        <a:rPr lang="en-GB" sz="1400" u="none" strike="noStrike" dirty="0">
                          <a:effectLst/>
                        </a:rPr>
                        <a:t>64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100.33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103.71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89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16.57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4.14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249687892"/>
                  </a:ext>
                </a:extLst>
              </a:tr>
              <a:tr h="193121">
                <a:tc>
                  <a:txBody>
                    <a:bodyPr/>
                    <a:lstStyle/>
                    <a:p>
                      <a:pPr algn="ctr" fontAlgn="b"/>
                      <a:r>
                        <a:rPr lang="en-GB" sz="1400" u="none" strike="noStrike" dirty="0">
                          <a:effectLst/>
                        </a:rPr>
                        <a:t>65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95.50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103.46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102.20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254897818"/>
                  </a:ext>
                </a:extLst>
              </a:tr>
              <a:tr h="193121">
                <a:tc>
                  <a:txBody>
                    <a:bodyPr/>
                    <a:lstStyle/>
                    <a:p>
                      <a:pPr algn="ctr" fontAlgn="b"/>
                      <a:r>
                        <a:rPr lang="en-GB" sz="1400" u="none" strike="noStrike" dirty="0">
                          <a:effectLst/>
                        </a:rPr>
                        <a:t>66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95.30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101.57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0.27</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610356317"/>
                  </a:ext>
                </a:extLst>
              </a:tr>
              <a:tr h="193121">
                <a:tc>
                  <a:txBody>
                    <a:bodyPr/>
                    <a:lstStyle/>
                    <a:p>
                      <a:pPr algn="ctr" fontAlgn="b"/>
                      <a:r>
                        <a:rPr lang="en-GB" sz="1400" u="none" strike="noStrike" dirty="0">
                          <a:effectLst/>
                        </a:rPr>
                        <a:t>67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15.75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101.24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14.48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827883574"/>
                  </a:ext>
                </a:extLst>
              </a:tr>
              <a:tr h="193121">
                <a:tc>
                  <a:txBody>
                    <a:bodyPr/>
                    <a:lstStyle/>
                    <a:p>
                      <a:pPr algn="ctr" fontAlgn="b"/>
                      <a:r>
                        <a:rPr lang="en-GB" sz="1400" u="none" strike="noStrike" dirty="0">
                          <a:effectLst/>
                        </a:rPr>
                        <a:t>68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14.52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102.54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0.20</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4154706965"/>
                  </a:ext>
                </a:extLst>
              </a:tr>
              <a:tr h="193121">
                <a:tc>
                  <a:txBody>
                    <a:bodyPr/>
                    <a:lstStyle/>
                    <a:p>
                      <a:pPr algn="ctr" fontAlgn="b"/>
                      <a:r>
                        <a:rPr lang="en-GB" sz="1400" u="none" strike="noStrike" dirty="0">
                          <a:effectLst/>
                        </a:rPr>
                        <a:t>69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96.88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104.05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103.26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3.44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106.70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0.06</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539430925"/>
                  </a:ext>
                </a:extLst>
              </a:tr>
              <a:tr h="193121">
                <a:tc>
                  <a:txBody>
                    <a:bodyPr/>
                    <a:lstStyle/>
                    <a:p>
                      <a:pPr algn="ctr" fontAlgn="b"/>
                      <a:r>
                        <a:rPr lang="en-GB" sz="1400" u="none" strike="noStrike" dirty="0">
                          <a:effectLst/>
                        </a:rPr>
                        <a:t>70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15.04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97.17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104.69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93.95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0.28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2369367536"/>
                  </a:ext>
                </a:extLst>
              </a:tr>
              <a:tr h="193121">
                <a:tc>
                  <a:txBody>
                    <a:bodyPr/>
                    <a:lstStyle/>
                    <a:p>
                      <a:pPr algn="ctr" fontAlgn="b"/>
                      <a:r>
                        <a:rPr lang="en-GB" sz="1400" u="none" strike="noStrike" dirty="0">
                          <a:effectLst/>
                        </a:rPr>
                        <a:t>71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99.86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12.82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3.21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96.65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100.63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14.23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3.56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97.07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104.19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0.72</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398747138"/>
                  </a:ext>
                </a:extLst>
              </a:tr>
              <a:tr h="193121">
                <a:tc>
                  <a:txBody>
                    <a:bodyPr/>
                    <a:lstStyle/>
                    <a:p>
                      <a:pPr algn="ctr" fontAlgn="b"/>
                      <a:r>
                        <a:rPr lang="en-GB" sz="1400" u="none" strike="noStrike" dirty="0">
                          <a:effectLst/>
                        </a:rPr>
                        <a:t>72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103.34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15.50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3.87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99.47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107.22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0.09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13.29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3.32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98.38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105.03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0.31</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1741240248"/>
                  </a:ext>
                </a:extLst>
              </a:tr>
              <a:tr h="193121">
                <a:tc>
                  <a:txBody>
                    <a:bodyPr/>
                    <a:lstStyle/>
                    <a:p>
                      <a:pPr algn="ctr" fontAlgn="b"/>
                      <a:r>
                        <a:rPr lang="en-GB" sz="1400" u="none" strike="noStrike" dirty="0">
                          <a:effectLst/>
                        </a:rPr>
                        <a:t>73</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101.63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15.96</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3.99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97.64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105.62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101.35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15.12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97.57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105.13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0.48</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68642476"/>
                  </a:ext>
                </a:extLst>
              </a:tr>
              <a:tr h="193121">
                <a:tc>
                  <a:txBody>
                    <a:bodyPr/>
                    <a:lstStyle/>
                    <a:p>
                      <a:pPr algn="ctr" fontAlgn="b"/>
                      <a:r>
                        <a:rPr lang="en-GB" sz="1400" u="none" strike="noStrike" dirty="0">
                          <a:effectLst/>
                        </a:rPr>
                        <a:t>74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99.94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15.14</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96.15</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103.72</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0.97</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98.99</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14.83</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3.71</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95.28</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102.70</a:t>
                      </a:r>
                      <a:endParaRPr lang="en-GB" sz="1400" b="0" i="0" u="none" strike="noStrike">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a:effectLst/>
                        </a:rPr>
                        <a:t>0.59</a:t>
                      </a:r>
                      <a:endParaRPr lang="en-GB" sz="1400" b="0" i="0" u="none" strike="noStrike">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316375328"/>
                  </a:ext>
                </a:extLst>
              </a:tr>
              <a:tr h="193121">
                <a:tc>
                  <a:txBody>
                    <a:bodyPr/>
                    <a:lstStyle/>
                    <a:p>
                      <a:pPr algn="ctr" fontAlgn="b"/>
                      <a:r>
                        <a:rPr lang="en-GB" sz="1400" u="none" strike="noStrike" dirty="0">
                          <a:effectLst/>
                        </a:rPr>
                        <a:t>75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97.50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18.25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4.56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92.94</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102.06</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0.28</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100</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99.02</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15.39</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3.85</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95.17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102.87</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tc>
                  <a:txBody>
                    <a:bodyPr/>
                    <a:lstStyle/>
                    <a:p>
                      <a:pPr algn="ctr" fontAlgn="b"/>
                      <a:r>
                        <a:rPr lang="en-GB" sz="1400" u="none" strike="noStrike" dirty="0">
                          <a:effectLst/>
                        </a:rPr>
                        <a:t>0.61</a:t>
                      </a:r>
                      <a:endParaRPr lang="en-GB" sz="1400" b="0" i="0" u="none" strike="noStrike" dirty="0">
                        <a:solidFill>
                          <a:srgbClr val="000000"/>
                        </a:solidFill>
                        <a:effectLst/>
                        <a:latin typeface="Calibri" panose="020F0502020204030204" pitchFamily="34" charset="0"/>
                      </a:endParaRPr>
                    </a:p>
                  </a:txBody>
                  <a:tcPr marL="5577" marR="5577" marT="5577" marB="0" anchor="b">
                    <a:noFill/>
                  </a:tcPr>
                </a:tc>
                <a:extLst>
                  <a:ext uri="{0D108BD9-81ED-4DB2-BD59-A6C34878D82A}">
                    <a16:rowId xmlns:a16="http://schemas.microsoft.com/office/drawing/2014/main" val="758212835"/>
                  </a:ext>
                </a:extLst>
              </a:tr>
            </a:tbl>
          </a:graphicData>
        </a:graphic>
      </p:graphicFrame>
      <p:sp>
        <p:nvSpPr>
          <p:cNvPr id="5" name="Rectangle 4">
            <a:extLst>
              <a:ext uri="{FF2B5EF4-FFF2-40B4-BE49-F238E27FC236}">
                <a16:creationId xmlns:a16="http://schemas.microsoft.com/office/drawing/2014/main" id="{A70D657F-B011-4B1E-81C0-D4EFD72A4CC3}"/>
              </a:ext>
            </a:extLst>
          </p:cNvPr>
          <p:cNvSpPr/>
          <p:nvPr/>
        </p:nvSpPr>
        <p:spPr>
          <a:xfrm>
            <a:off x="1229073" y="1916832"/>
            <a:ext cx="4865339" cy="21602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3" name="Slide Number Placeholder 2">
            <a:extLst>
              <a:ext uri="{FF2B5EF4-FFF2-40B4-BE49-F238E27FC236}">
                <a16:creationId xmlns:a16="http://schemas.microsoft.com/office/drawing/2014/main" id="{CECDFEF6-2899-4AD2-83DF-CB2B1287E82C}"/>
              </a:ext>
            </a:extLst>
          </p:cNvPr>
          <p:cNvSpPr>
            <a:spLocks noGrp="1"/>
          </p:cNvSpPr>
          <p:nvPr>
            <p:ph type="sldNum" sz="quarter" idx="12"/>
          </p:nvPr>
        </p:nvSpPr>
        <p:spPr/>
        <p:txBody>
          <a:bodyPr/>
          <a:lstStyle/>
          <a:p>
            <a:fld id="{F36C87F6-986D-49E6-AF40-1B3A1EE8064D}" type="slidenum">
              <a:rPr lang="en-GB" smtClean="0"/>
              <a:t>5</a:t>
            </a:fld>
            <a:endParaRPr lang="en-GB" dirty="0"/>
          </a:p>
        </p:txBody>
      </p:sp>
    </p:spTree>
    <p:extLst>
      <p:ext uri="{BB962C8B-B14F-4D97-AF65-F5344CB8AC3E}">
        <p14:creationId xmlns:p14="http://schemas.microsoft.com/office/powerpoint/2010/main" val="3402937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C7C92E8-C888-4138-B236-A1BA990DB680}"/>
              </a:ext>
            </a:extLst>
          </p:cNvPr>
          <p:cNvSpPr>
            <a:spLocks noGrp="1"/>
          </p:cNvSpPr>
          <p:nvPr>
            <p:ph type="title"/>
          </p:nvPr>
        </p:nvSpPr>
        <p:spPr/>
        <p:txBody>
          <a:bodyPr>
            <a:normAutofit fontScale="90000"/>
          </a:bodyPr>
          <a:lstStyle/>
          <a:p>
            <a:r>
              <a:rPr lang="en-HK" dirty="0"/>
              <a:t>Frequency distribution of the 100 sample Means (sampling distribution) </a:t>
            </a:r>
            <a:endParaRPr lang="en-GB" dirty="0"/>
          </a:p>
        </p:txBody>
      </p:sp>
      <p:graphicFrame>
        <p:nvGraphicFramePr>
          <p:cNvPr id="7" name="Content Placeholder 6">
            <a:extLst>
              <a:ext uri="{FF2B5EF4-FFF2-40B4-BE49-F238E27FC236}">
                <a16:creationId xmlns:a16="http://schemas.microsoft.com/office/drawing/2014/main" id="{D465FD84-E125-478B-947A-234B16B75E09}"/>
              </a:ext>
            </a:extLst>
          </p:cNvPr>
          <p:cNvGraphicFramePr>
            <a:graphicFrameLocks noGrp="1"/>
          </p:cNvGraphicFramePr>
          <p:nvPr>
            <p:ph sz="half" idx="1"/>
            <p:extLst>
              <p:ext uri="{D42A27DB-BD31-4B8C-83A1-F6EECF244321}">
                <p14:modId xmlns:p14="http://schemas.microsoft.com/office/powerpoint/2010/main" val="67466133"/>
              </p:ext>
            </p:extLst>
          </p:nvPr>
        </p:nvGraphicFramePr>
        <p:xfrm>
          <a:off x="970683" y="1660988"/>
          <a:ext cx="3816423" cy="3648710"/>
        </p:xfrm>
        <a:graphic>
          <a:graphicData uri="http://schemas.openxmlformats.org/drawingml/2006/table">
            <a:tbl>
              <a:tblPr>
                <a:tableStyleId>{073A0DAA-6AF3-43AB-8588-CEC1D06C72B9}</a:tableStyleId>
              </a:tblPr>
              <a:tblGrid>
                <a:gridCol w="1272141">
                  <a:extLst>
                    <a:ext uri="{9D8B030D-6E8A-4147-A177-3AD203B41FA5}">
                      <a16:colId xmlns:a16="http://schemas.microsoft.com/office/drawing/2014/main" val="308603743"/>
                    </a:ext>
                  </a:extLst>
                </a:gridCol>
                <a:gridCol w="1272141">
                  <a:extLst>
                    <a:ext uri="{9D8B030D-6E8A-4147-A177-3AD203B41FA5}">
                      <a16:colId xmlns:a16="http://schemas.microsoft.com/office/drawing/2014/main" val="206658255"/>
                    </a:ext>
                  </a:extLst>
                </a:gridCol>
                <a:gridCol w="1272141">
                  <a:extLst>
                    <a:ext uri="{9D8B030D-6E8A-4147-A177-3AD203B41FA5}">
                      <a16:colId xmlns:a16="http://schemas.microsoft.com/office/drawing/2014/main" val="2579682842"/>
                    </a:ext>
                  </a:extLst>
                </a:gridCol>
              </a:tblGrid>
              <a:tr h="247085">
                <a:tc>
                  <a:txBody>
                    <a:bodyPr/>
                    <a:lstStyle/>
                    <a:p>
                      <a:pPr algn="ctr" fontAlgn="b"/>
                      <a:r>
                        <a:rPr lang="en-GB" sz="1800" b="1" u="none" strike="noStrike" dirty="0">
                          <a:effectLst/>
                        </a:rPr>
                        <a:t> </a:t>
                      </a:r>
                      <a:endParaRPr lang="en-GB" sz="1800" b="1" i="1"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Frequency</a:t>
                      </a:r>
                      <a:endParaRPr lang="en-GB" sz="1800" b="1" i="1"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Percent</a:t>
                      </a:r>
                      <a:endParaRPr lang="en-GB" sz="1800" b="1" i="1"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474448244"/>
                  </a:ext>
                </a:extLst>
              </a:tr>
              <a:tr h="247085">
                <a:tc>
                  <a:txBody>
                    <a:bodyPr/>
                    <a:lstStyle/>
                    <a:p>
                      <a:pPr algn="ctr" fontAlgn="b"/>
                      <a:r>
                        <a:rPr lang="en-GB" sz="1800" b="1" u="none" strike="noStrike" dirty="0">
                          <a:solidFill>
                            <a:srgbClr val="FF0000"/>
                          </a:solidFill>
                          <a:effectLst/>
                        </a:rPr>
                        <a:t>94</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a:solidFill>
                            <a:srgbClr val="FF0000"/>
                          </a:solidFill>
                          <a:effectLst/>
                        </a:rPr>
                        <a:t>1</a:t>
                      </a:r>
                      <a:endParaRPr lang="en-GB" sz="1800" b="1" i="0" u="none" strike="noStrike">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a:solidFill>
                            <a:srgbClr val="FF0000"/>
                          </a:solidFill>
                          <a:effectLst/>
                        </a:rPr>
                        <a:t>1%</a:t>
                      </a:r>
                      <a:endParaRPr lang="en-GB" sz="1800" b="1" i="0" u="none" strike="noStrike">
                        <a:solidFill>
                          <a:srgbClr val="FF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692940456"/>
                  </a:ext>
                </a:extLst>
              </a:tr>
              <a:tr h="247085">
                <a:tc>
                  <a:txBody>
                    <a:bodyPr/>
                    <a:lstStyle/>
                    <a:p>
                      <a:pPr algn="ctr" fontAlgn="b"/>
                      <a:r>
                        <a:rPr lang="en-GB" sz="1800" b="1" u="none" strike="noStrike" dirty="0">
                          <a:solidFill>
                            <a:srgbClr val="FF0000"/>
                          </a:solidFill>
                          <a:effectLst/>
                        </a:rPr>
                        <a:t>95</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solidFill>
                            <a:srgbClr val="FF0000"/>
                          </a:solidFill>
                          <a:effectLst/>
                        </a:rPr>
                        <a:t>2</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solidFill>
                            <a:srgbClr val="FF0000"/>
                          </a:solidFill>
                          <a:effectLst/>
                        </a:rPr>
                        <a:t>2%</a:t>
                      </a:r>
                      <a:endParaRPr lang="en-GB" sz="1800" b="1" i="0" u="none" strike="noStrike" dirty="0">
                        <a:solidFill>
                          <a:srgbClr val="FF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95608549"/>
                  </a:ext>
                </a:extLst>
              </a:tr>
              <a:tr h="247085">
                <a:tc>
                  <a:txBody>
                    <a:bodyPr/>
                    <a:lstStyle/>
                    <a:p>
                      <a:pPr algn="ctr" fontAlgn="b"/>
                      <a:r>
                        <a:rPr lang="en-GB" sz="1800" b="1" u="none" strike="noStrike" dirty="0">
                          <a:effectLst/>
                        </a:rPr>
                        <a:t>96</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45396007"/>
                  </a:ext>
                </a:extLst>
              </a:tr>
              <a:tr h="247085">
                <a:tc>
                  <a:txBody>
                    <a:bodyPr/>
                    <a:lstStyle/>
                    <a:p>
                      <a:pPr algn="ctr" fontAlgn="b"/>
                      <a:r>
                        <a:rPr lang="en-GB" sz="1800" b="1" u="none" strike="noStrike" dirty="0">
                          <a:effectLst/>
                        </a:rPr>
                        <a:t>97</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14</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14%</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003789445"/>
                  </a:ext>
                </a:extLst>
              </a:tr>
              <a:tr h="247085">
                <a:tc>
                  <a:txBody>
                    <a:bodyPr/>
                    <a:lstStyle/>
                    <a:p>
                      <a:pPr algn="ctr" fontAlgn="b"/>
                      <a:r>
                        <a:rPr lang="en-GB" sz="1800" b="1" u="none" strike="noStrike" dirty="0">
                          <a:effectLst/>
                        </a:rPr>
                        <a:t>98</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11</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11%</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912740140"/>
                  </a:ext>
                </a:extLst>
              </a:tr>
              <a:tr h="247085">
                <a:tc>
                  <a:txBody>
                    <a:bodyPr/>
                    <a:lstStyle/>
                    <a:p>
                      <a:pPr algn="ctr" fontAlgn="b"/>
                      <a:r>
                        <a:rPr lang="en-GB" sz="1800" b="1" u="none" strike="noStrike" dirty="0">
                          <a:effectLst/>
                        </a:rPr>
                        <a:t>99</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21</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21%</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084651476"/>
                  </a:ext>
                </a:extLst>
              </a:tr>
              <a:tr h="247085">
                <a:tc>
                  <a:txBody>
                    <a:bodyPr/>
                    <a:lstStyle/>
                    <a:p>
                      <a:pPr algn="ctr" fontAlgn="b"/>
                      <a:r>
                        <a:rPr lang="en-GB" sz="1800" b="1" u="none" strike="noStrike" dirty="0">
                          <a:effectLst/>
                        </a:rPr>
                        <a:t>100</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22</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22%</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296250844"/>
                  </a:ext>
                </a:extLst>
              </a:tr>
              <a:tr h="247085">
                <a:tc>
                  <a:txBody>
                    <a:bodyPr/>
                    <a:lstStyle/>
                    <a:p>
                      <a:pPr algn="ctr" fontAlgn="b"/>
                      <a:r>
                        <a:rPr lang="en-GB" sz="1800" b="1" u="none" strike="noStrike" dirty="0">
                          <a:effectLst/>
                        </a:rPr>
                        <a:t>101</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13</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13%</a:t>
                      </a:r>
                      <a:endParaRPr lang="en-GB" sz="1800" b="1"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72325683"/>
                  </a:ext>
                </a:extLst>
              </a:tr>
              <a:tr h="247085">
                <a:tc>
                  <a:txBody>
                    <a:bodyPr/>
                    <a:lstStyle/>
                    <a:p>
                      <a:pPr algn="ctr" fontAlgn="b"/>
                      <a:r>
                        <a:rPr lang="en-GB" sz="1800" b="1" u="none" strike="noStrike" dirty="0">
                          <a:effectLst/>
                        </a:rPr>
                        <a:t>102</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10</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10%</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965352205"/>
                  </a:ext>
                </a:extLst>
              </a:tr>
              <a:tr h="247085">
                <a:tc>
                  <a:txBody>
                    <a:bodyPr/>
                    <a:lstStyle/>
                    <a:p>
                      <a:pPr algn="ctr" fontAlgn="b"/>
                      <a:r>
                        <a:rPr lang="en-GB" sz="1800" b="1" u="none" strike="noStrike" dirty="0">
                          <a:effectLst/>
                        </a:rPr>
                        <a:t>103</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3</a:t>
                      </a:r>
                      <a:endParaRPr lang="en-GB" sz="1800" b="1" i="0" u="none" strike="noStrike">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a:effectLst/>
                        </a:rPr>
                        <a:t>3%</a:t>
                      </a:r>
                      <a:endParaRPr lang="en-GB" sz="1800" b="1"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1029119"/>
                  </a:ext>
                </a:extLst>
              </a:tr>
              <a:tr h="247085">
                <a:tc>
                  <a:txBody>
                    <a:bodyPr/>
                    <a:lstStyle/>
                    <a:p>
                      <a:pPr algn="ctr" fontAlgn="b"/>
                      <a:r>
                        <a:rPr lang="en-GB" sz="1800" b="1" u="none" strike="noStrike" dirty="0">
                          <a:solidFill>
                            <a:srgbClr val="FF0000"/>
                          </a:solidFill>
                          <a:effectLst/>
                        </a:rPr>
                        <a:t>104</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solidFill>
                            <a:srgbClr val="FF0000"/>
                          </a:solidFill>
                          <a:effectLst/>
                        </a:rPr>
                        <a:t>2</a:t>
                      </a:r>
                      <a:endParaRPr lang="en-GB" sz="1800" b="1" i="0" u="none" strike="noStrike" dirty="0">
                        <a:solidFill>
                          <a:srgbClr val="FF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solidFill>
                            <a:srgbClr val="FF0000"/>
                          </a:solidFill>
                          <a:effectLst/>
                        </a:rPr>
                        <a:t>2%</a:t>
                      </a:r>
                      <a:endParaRPr lang="en-GB" sz="1800" b="1" i="0" u="none" strike="noStrike" dirty="0">
                        <a:solidFill>
                          <a:srgbClr val="FF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249209226"/>
                  </a:ext>
                </a:extLst>
              </a:tr>
              <a:tr h="247085">
                <a:tc>
                  <a:txBody>
                    <a:bodyPr/>
                    <a:lstStyle/>
                    <a:p>
                      <a:pPr algn="ctr" fontAlgn="b"/>
                      <a:r>
                        <a:rPr lang="en-GB" sz="1800" b="1" u="none" strike="noStrike" dirty="0">
                          <a:effectLst/>
                        </a:rPr>
                        <a:t> </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100</a:t>
                      </a:r>
                      <a:endParaRPr lang="en-GB" sz="1800" b="1" i="0" u="none" strike="noStrike" dirty="0">
                        <a:solidFill>
                          <a:srgbClr val="000000"/>
                        </a:solidFill>
                        <a:effectLst/>
                        <a:latin typeface="Calibri" panose="020F0502020204030204" pitchFamily="34" charset="0"/>
                      </a:endParaRPr>
                    </a:p>
                  </a:txBody>
                  <a:tcPr marL="6350" marR="6350" marT="6350" marB="0" anchor="b"/>
                </a:tc>
                <a:tc>
                  <a:txBody>
                    <a:bodyPr/>
                    <a:lstStyle/>
                    <a:p>
                      <a:pPr algn="ctr" fontAlgn="b"/>
                      <a:r>
                        <a:rPr lang="en-GB" sz="1800" b="1" u="none" strike="noStrike" dirty="0">
                          <a:effectLst/>
                        </a:rPr>
                        <a:t> </a:t>
                      </a:r>
                      <a:endParaRPr lang="en-GB" sz="1800" b="1"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488256767"/>
                  </a:ext>
                </a:extLst>
              </a:tr>
            </a:tbl>
          </a:graphicData>
        </a:graphic>
      </p:graphicFrame>
      <p:graphicFrame>
        <p:nvGraphicFramePr>
          <p:cNvPr id="11" name="Chart 10">
            <a:extLst>
              <a:ext uri="{FF2B5EF4-FFF2-40B4-BE49-F238E27FC236}">
                <a16:creationId xmlns:a16="http://schemas.microsoft.com/office/drawing/2014/main" id="{C83A22A0-02D6-4B0A-B22D-1E46B0F86175}"/>
              </a:ext>
            </a:extLst>
          </p:cNvPr>
          <p:cNvGraphicFramePr>
            <a:graphicFrameLocks/>
          </p:cNvGraphicFramePr>
          <p:nvPr>
            <p:extLst>
              <p:ext uri="{D42A27DB-BD31-4B8C-83A1-F6EECF244321}">
                <p14:modId xmlns:p14="http://schemas.microsoft.com/office/powerpoint/2010/main" val="4128852815"/>
              </p:ext>
            </p:extLst>
          </p:nvPr>
        </p:nvGraphicFramePr>
        <p:xfrm>
          <a:off x="5294670" y="1772817"/>
          <a:ext cx="5552271" cy="4399383"/>
        </p:xfrm>
        <a:graphic>
          <a:graphicData uri="http://schemas.openxmlformats.org/drawingml/2006/chart">
            <c:chart xmlns:c="http://schemas.openxmlformats.org/drawingml/2006/chart" xmlns:r="http://schemas.openxmlformats.org/officeDocument/2006/relationships" r:id="rId2"/>
          </a:graphicData>
        </a:graphic>
      </p:graphicFrame>
      <p:cxnSp>
        <p:nvCxnSpPr>
          <p:cNvPr id="14" name="Straight Connector 13">
            <a:extLst>
              <a:ext uri="{FF2B5EF4-FFF2-40B4-BE49-F238E27FC236}">
                <a16:creationId xmlns:a16="http://schemas.microsoft.com/office/drawing/2014/main" id="{EF3AEB80-E12E-4983-8F3C-0E2719BC1B33}"/>
              </a:ext>
            </a:extLst>
          </p:cNvPr>
          <p:cNvCxnSpPr>
            <a:cxnSpLocks/>
          </p:cNvCxnSpPr>
          <p:nvPr/>
        </p:nvCxnSpPr>
        <p:spPr>
          <a:xfrm>
            <a:off x="6814492" y="2077683"/>
            <a:ext cx="302433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911BFF67-929E-49B1-9414-32CDDDD36444}"/>
              </a:ext>
            </a:extLst>
          </p:cNvPr>
          <p:cNvSpPr txBox="1"/>
          <p:nvPr/>
        </p:nvSpPr>
        <p:spPr>
          <a:xfrm>
            <a:off x="6486629" y="2101794"/>
            <a:ext cx="648072" cy="286232"/>
          </a:xfrm>
          <a:prstGeom prst="rect">
            <a:avLst/>
          </a:prstGeom>
          <a:noFill/>
        </p:spPr>
        <p:txBody>
          <a:bodyPr wrap="square" rtlCol="0">
            <a:spAutoFit/>
          </a:bodyPr>
          <a:lstStyle/>
          <a:p>
            <a:pPr>
              <a:lnSpc>
                <a:spcPct val="90000"/>
              </a:lnSpc>
            </a:pPr>
            <a:r>
              <a:rPr lang="en-HK" sz="1400" b="1" dirty="0"/>
              <a:t>95.94</a:t>
            </a:r>
            <a:endParaRPr lang="en-GB" sz="2400" b="1" dirty="0"/>
          </a:p>
        </p:txBody>
      </p:sp>
      <p:sp>
        <p:nvSpPr>
          <p:cNvPr id="17" name="TextBox 16">
            <a:extLst>
              <a:ext uri="{FF2B5EF4-FFF2-40B4-BE49-F238E27FC236}">
                <a16:creationId xmlns:a16="http://schemas.microsoft.com/office/drawing/2014/main" id="{E5BFA5E4-9157-4CFD-9776-5B969017FB88}"/>
              </a:ext>
            </a:extLst>
          </p:cNvPr>
          <p:cNvSpPr txBox="1"/>
          <p:nvPr/>
        </p:nvSpPr>
        <p:spPr>
          <a:xfrm>
            <a:off x="9507735" y="2096317"/>
            <a:ext cx="828092" cy="286232"/>
          </a:xfrm>
          <a:prstGeom prst="rect">
            <a:avLst/>
          </a:prstGeom>
          <a:noFill/>
        </p:spPr>
        <p:txBody>
          <a:bodyPr wrap="square" rtlCol="0">
            <a:spAutoFit/>
          </a:bodyPr>
          <a:lstStyle/>
          <a:p>
            <a:pPr>
              <a:lnSpc>
                <a:spcPct val="90000"/>
              </a:lnSpc>
            </a:pPr>
            <a:r>
              <a:rPr lang="en-HK" sz="1400" b="1" dirty="0"/>
              <a:t>103.02</a:t>
            </a:r>
            <a:endParaRPr lang="en-GB" sz="2400" b="1" dirty="0"/>
          </a:p>
        </p:txBody>
      </p:sp>
      <p:cxnSp>
        <p:nvCxnSpPr>
          <p:cNvPr id="19" name="Straight Arrow Connector 18">
            <a:extLst>
              <a:ext uri="{FF2B5EF4-FFF2-40B4-BE49-F238E27FC236}">
                <a16:creationId xmlns:a16="http://schemas.microsoft.com/office/drawing/2014/main" id="{0D36F159-CF75-4DBD-A079-AA2067730F39}"/>
              </a:ext>
            </a:extLst>
          </p:cNvPr>
          <p:cNvCxnSpPr/>
          <p:nvPr/>
        </p:nvCxnSpPr>
        <p:spPr>
          <a:xfrm>
            <a:off x="8398668" y="1778699"/>
            <a:ext cx="0" cy="298984"/>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6C2322BC-B6FF-4CA2-A05C-478DD353B012}"/>
              </a:ext>
            </a:extLst>
          </p:cNvPr>
          <p:cNvCxnSpPr/>
          <p:nvPr/>
        </p:nvCxnSpPr>
        <p:spPr>
          <a:xfrm flipV="1">
            <a:off x="10296505" y="6021288"/>
            <a:ext cx="0" cy="360040"/>
          </a:xfrm>
          <a:prstGeom prst="straightConnector1">
            <a:avLst/>
          </a:prstGeom>
          <a:ln w="22225">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645B0C0-3C21-4A89-9293-F89FFE615F06}"/>
              </a:ext>
            </a:extLst>
          </p:cNvPr>
          <p:cNvCxnSpPr>
            <a:cxnSpLocks/>
          </p:cNvCxnSpPr>
          <p:nvPr/>
        </p:nvCxnSpPr>
        <p:spPr>
          <a:xfrm>
            <a:off x="8686700" y="6021288"/>
            <a:ext cx="302433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2D664B51-D4D9-4EB8-B758-C6D150133ED5}"/>
              </a:ext>
            </a:extLst>
          </p:cNvPr>
          <p:cNvSpPr txBox="1"/>
          <p:nvPr/>
        </p:nvSpPr>
        <p:spPr>
          <a:xfrm>
            <a:off x="8272654" y="6095096"/>
            <a:ext cx="828092" cy="286232"/>
          </a:xfrm>
          <a:prstGeom prst="rect">
            <a:avLst/>
          </a:prstGeom>
          <a:noFill/>
        </p:spPr>
        <p:txBody>
          <a:bodyPr wrap="square" rtlCol="0">
            <a:spAutoFit/>
          </a:bodyPr>
          <a:lstStyle/>
          <a:p>
            <a:pPr>
              <a:lnSpc>
                <a:spcPct val="90000"/>
              </a:lnSpc>
            </a:pPr>
            <a:r>
              <a:rPr lang="en-HK" sz="1400" b="1" dirty="0"/>
              <a:t>100.44</a:t>
            </a:r>
            <a:endParaRPr lang="en-GB" sz="2400" b="1" dirty="0"/>
          </a:p>
        </p:txBody>
      </p:sp>
      <p:sp>
        <p:nvSpPr>
          <p:cNvPr id="28" name="TextBox 27">
            <a:extLst>
              <a:ext uri="{FF2B5EF4-FFF2-40B4-BE49-F238E27FC236}">
                <a16:creationId xmlns:a16="http://schemas.microsoft.com/office/drawing/2014/main" id="{44AB3798-EBD6-474C-AA73-C16AFAF6CC16}"/>
              </a:ext>
            </a:extLst>
          </p:cNvPr>
          <p:cNvSpPr txBox="1"/>
          <p:nvPr/>
        </p:nvSpPr>
        <p:spPr>
          <a:xfrm>
            <a:off x="11296990" y="6095096"/>
            <a:ext cx="828092" cy="286232"/>
          </a:xfrm>
          <a:prstGeom prst="rect">
            <a:avLst/>
          </a:prstGeom>
          <a:noFill/>
        </p:spPr>
        <p:txBody>
          <a:bodyPr wrap="square" rtlCol="0">
            <a:spAutoFit/>
          </a:bodyPr>
          <a:lstStyle/>
          <a:p>
            <a:pPr>
              <a:lnSpc>
                <a:spcPct val="90000"/>
              </a:lnSpc>
            </a:pPr>
            <a:r>
              <a:rPr lang="en-HK" sz="1400" b="1" dirty="0"/>
              <a:t>108.35</a:t>
            </a:r>
            <a:endParaRPr lang="en-GB" sz="2400" b="1" dirty="0"/>
          </a:p>
        </p:txBody>
      </p:sp>
      <p:sp>
        <p:nvSpPr>
          <p:cNvPr id="29" name="TextBox 28">
            <a:extLst>
              <a:ext uri="{FF2B5EF4-FFF2-40B4-BE49-F238E27FC236}">
                <a16:creationId xmlns:a16="http://schemas.microsoft.com/office/drawing/2014/main" id="{F3579518-BC78-4CDE-BF26-3C75DF545DC2}"/>
              </a:ext>
            </a:extLst>
          </p:cNvPr>
          <p:cNvSpPr txBox="1"/>
          <p:nvPr/>
        </p:nvSpPr>
        <p:spPr>
          <a:xfrm>
            <a:off x="9100745" y="6363592"/>
            <a:ext cx="2196243" cy="286232"/>
          </a:xfrm>
          <a:prstGeom prst="rect">
            <a:avLst/>
          </a:prstGeom>
          <a:noFill/>
        </p:spPr>
        <p:txBody>
          <a:bodyPr wrap="square" rtlCol="0">
            <a:spAutoFit/>
          </a:bodyPr>
          <a:lstStyle/>
          <a:p>
            <a:pPr>
              <a:lnSpc>
                <a:spcPct val="90000"/>
              </a:lnSpc>
            </a:pPr>
            <a:r>
              <a:rPr lang="en-HK" sz="1400" b="1" dirty="0"/>
              <a:t>m = 104.39, s = 15.82</a:t>
            </a:r>
            <a:endParaRPr lang="en-GB" sz="2400" b="1" dirty="0"/>
          </a:p>
        </p:txBody>
      </p:sp>
      <p:sp>
        <p:nvSpPr>
          <p:cNvPr id="30" name="TextBox 29">
            <a:extLst>
              <a:ext uri="{FF2B5EF4-FFF2-40B4-BE49-F238E27FC236}">
                <a16:creationId xmlns:a16="http://schemas.microsoft.com/office/drawing/2014/main" id="{45842455-9474-4E4F-8B2F-949031CA9310}"/>
              </a:ext>
            </a:extLst>
          </p:cNvPr>
          <p:cNvSpPr txBox="1"/>
          <p:nvPr/>
        </p:nvSpPr>
        <p:spPr>
          <a:xfrm>
            <a:off x="7462563" y="1511217"/>
            <a:ext cx="1966027" cy="286232"/>
          </a:xfrm>
          <a:prstGeom prst="rect">
            <a:avLst/>
          </a:prstGeom>
          <a:noFill/>
        </p:spPr>
        <p:txBody>
          <a:bodyPr wrap="square" rtlCol="0">
            <a:spAutoFit/>
          </a:bodyPr>
          <a:lstStyle/>
          <a:p>
            <a:pPr>
              <a:lnSpc>
                <a:spcPct val="90000"/>
              </a:lnSpc>
            </a:pPr>
            <a:r>
              <a:rPr lang="en-HK" sz="1400" b="1" dirty="0"/>
              <a:t>m = 99.48, s = 14.17</a:t>
            </a:r>
            <a:endParaRPr lang="en-GB" sz="2400" b="1" dirty="0"/>
          </a:p>
        </p:txBody>
      </p:sp>
      <p:cxnSp>
        <p:nvCxnSpPr>
          <p:cNvPr id="34" name="Straight Connector 33">
            <a:extLst>
              <a:ext uri="{FF2B5EF4-FFF2-40B4-BE49-F238E27FC236}">
                <a16:creationId xmlns:a16="http://schemas.microsoft.com/office/drawing/2014/main" id="{2C732954-58CA-45C4-8138-6AD3E663530B}"/>
              </a:ext>
            </a:extLst>
          </p:cNvPr>
          <p:cNvCxnSpPr/>
          <p:nvPr/>
        </p:nvCxnSpPr>
        <p:spPr>
          <a:xfrm>
            <a:off x="6814492" y="1906095"/>
            <a:ext cx="0" cy="171588"/>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7E67E2D-B926-459A-A1E1-00A2E123C378}"/>
              </a:ext>
            </a:extLst>
          </p:cNvPr>
          <p:cNvCxnSpPr/>
          <p:nvPr/>
        </p:nvCxnSpPr>
        <p:spPr>
          <a:xfrm>
            <a:off x="9838828" y="1906095"/>
            <a:ext cx="0" cy="171588"/>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B9EDD0D-EA1C-400A-B23C-9F6E09BE57A6}"/>
              </a:ext>
            </a:extLst>
          </p:cNvPr>
          <p:cNvCxnSpPr/>
          <p:nvPr/>
        </p:nvCxnSpPr>
        <p:spPr>
          <a:xfrm>
            <a:off x="8686700" y="5805264"/>
            <a:ext cx="0" cy="216024"/>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6FB2561D-7348-4BCB-8F6A-C2D0B1908AB4}"/>
              </a:ext>
            </a:extLst>
          </p:cNvPr>
          <p:cNvCxnSpPr/>
          <p:nvPr/>
        </p:nvCxnSpPr>
        <p:spPr>
          <a:xfrm>
            <a:off x="11711036" y="5805264"/>
            <a:ext cx="0" cy="216024"/>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53" name="TextBox 52">
            <a:extLst>
              <a:ext uri="{FF2B5EF4-FFF2-40B4-BE49-F238E27FC236}">
                <a16:creationId xmlns:a16="http://schemas.microsoft.com/office/drawing/2014/main" id="{64D66C9D-EA8E-49FB-9C33-C76446BDB061}"/>
              </a:ext>
            </a:extLst>
          </p:cNvPr>
          <p:cNvSpPr txBox="1"/>
          <p:nvPr/>
        </p:nvSpPr>
        <p:spPr>
          <a:xfrm>
            <a:off x="10382702" y="1619863"/>
            <a:ext cx="1742378" cy="369332"/>
          </a:xfrm>
          <a:prstGeom prst="rect">
            <a:avLst/>
          </a:prstGeom>
          <a:noFill/>
        </p:spPr>
        <p:txBody>
          <a:bodyPr wrap="square" rtlCol="0">
            <a:spAutoFit/>
          </a:bodyPr>
          <a:lstStyle/>
          <a:p>
            <a:pPr>
              <a:lnSpc>
                <a:spcPct val="90000"/>
              </a:lnSpc>
            </a:pPr>
            <a:r>
              <a:rPr lang="en-HK" sz="2000" dirty="0"/>
              <a:t>First sample</a:t>
            </a:r>
            <a:endParaRPr lang="en-GB" sz="2400" dirty="0"/>
          </a:p>
        </p:txBody>
      </p:sp>
      <p:cxnSp>
        <p:nvCxnSpPr>
          <p:cNvPr id="58" name="Straight Connector 57">
            <a:extLst>
              <a:ext uri="{FF2B5EF4-FFF2-40B4-BE49-F238E27FC236}">
                <a16:creationId xmlns:a16="http://schemas.microsoft.com/office/drawing/2014/main" id="{30975311-68CE-456F-82FF-6157D4A65F1A}"/>
              </a:ext>
            </a:extLst>
          </p:cNvPr>
          <p:cNvCxnSpPr>
            <a:cxnSpLocks/>
          </p:cNvCxnSpPr>
          <p:nvPr/>
        </p:nvCxnSpPr>
        <p:spPr>
          <a:xfrm>
            <a:off x="8407669" y="1796148"/>
            <a:ext cx="1966033" cy="7079"/>
          </a:xfrm>
          <a:prstGeom prst="line">
            <a:avLst/>
          </a:prstGeom>
          <a:ln w="22225">
            <a:solidFill>
              <a:srgbClr val="FF0000"/>
            </a:solidFill>
          </a:ln>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0F2E58F2-DAD5-464D-8D32-1785C23FE47A}"/>
              </a:ext>
            </a:extLst>
          </p:cNvPr>
          <p:cNvSpPr txBox="1"/>
          <p:nvPr/>
        </p:nvSpPr>
        <p:spPr>
          <a:xfrm>
            <a:off x="5737294" y="6131845"/>
            <a:ext cx="2311910" cy="369332"/>
          </a:xfrm>
          <a:prstGeom prst="rect">
            <a:avLst/>
          </a:prstGeom>
          <a:noFill/>
        </p:spPr>
        <p:txBody>
          <a:bodyPr wrap="square" rtlCol="0">
            <a:spAutoFit/>
          </a:bodyPr>
          <a:lstStyle/>
          <a:p>
            <a:pPr>
              <a:lnSpc>
                <a:spcPct val="90000"/>
              </a:lnSpc>
            </a:pPr>
            <a:r>
              <a:rPr lang="en-HK" sz="2000" dirty="0"/>
              <a:t>Second sample</a:t>
            </a:r>
            <a:endParaRPr lang="en-GB" sz="2800" dirty="0"/>
          </a:p>
        </p:txBody>
      </p:sp>
      <p:cxnSp>
        <p:nvCxnSpPr>
          <p:cNvPr id="61" name="Straight Connector 60">
            <a:extLst>
              <a:ext uri="{FF2B5EF4-FFF2-40B4-BE49-F238E27FC236}">
                <a16:creationId xmlns:a16="http://schemas.microsoft.com/office/drawing/2014/main" id="{1F8C1BC2-AB46-43CE-B087-9733BD48B5E1}"/>
              </a:ext>
            </a:extLst>
          </p:cNvPr>
          <p:cNvCxnSpPr>
            <a:cxnSpLocks/>
          </p:cNvCxnSpPr>
          <p:nvPr/>
        </p:nvCxnSpPr>
        <p:spPr>
          <a:xfrm>
            <a:off x="7744061" y="6356865"/>
            <a:ext cx="2552444" cy="6726"/>
          </a:xfrm>
          <a:prstGeom prst="line">
            <a:avLst/>
          </a:prstGeom>
          <a:ln w="22225">
            <a:solidFill>
              <a:srgbClr val="FF0000"/>
            </a:solidFill>
          </a:ln>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33F338B6-4A13-43A9-A771-8CBB19C1AD0A}"/>
              </a:ext>
            </a:extLst>
          </p:cNvPr>
          <p:cNvSpPr txBox="1"/>
          <p:nvPr/>
        </p:nvSpPr>
        <p:spPr>
          <a:xfrm>
            <a:off x="261764" y="5445224"/>
            <a:ext cx="5032903" cy="1200329"/>
          </a:xfrm>
          <a:prstGeom prst="rect">
            <a:avLst/>
          </a:prstGeom>
          <a:noFill/>
        </p:spPr>
        <p:txBody>
          <a:bodyPr wrap="square" rtlCol="0">
            <a:spAutoFit/>
          </a:bodyPr>
          <a:lstStyle/>
          <a:p>
            <a:pPr>
              <a:lnSpc>
                <a:spcPct val="90000"/>
              </a:lnSpc>
            </a:pPr>
            <a:r>
              <a:rPr lang="en-HK" sz="1600" b="1" dirty="0"/>
              <a:t>If repeated samples were taken and the 95% confidence interval computed for each sample, 95% of the intervals would contain the population mean. Naturally, 5% of the intervals would not contain the population mean.</a:t>
            </a:r>
            <a:endParaRPr lang="en-GB" sz="1600" b="1" dirty="0"/>
          </a:p>
        </p:txBody>
      </p:sp>
      <p:sp>
        <p:nvSpPr>
          <p:cNvPr id="2" name="Slide Number Placeholder 1">
            <a:extLst>
              <a:ext uri="{FF2B5EF4-FFF2-40B4-BE49-F238E27FC236}">
                <a16:creationId xmlns:a16="http://schemas.microsoft.com/office/drawing/2014/main" id="{077FEC31-8C9B-40FF-99EA-3E7CAFA54C4A}"/>
              </a:ext>
            </a:extLst>
          </p:cNvPr>
          <p:cNvSpPr>
            <a:spLocks noGrp="1"/>
          </p:cNvSpPr>
          <p:nvPr>
            <p:ph type="sldNum" sz="quarter" idx="12"/>
          </p:nvPr>
        </p:nvSpPr>
        <p:spPr/>
        <p:txBody>
          <a:bodyPr/>
          <a:lstStyle/>
          <a:p>
            <a:fld id="{F36C87F6-986D-49E6-AF40-1B3A1EE8064D}" type="slidenum">
              <a:rPr lang="en-GB" smtClean="0"/>
              <a:t>6</a:t>
            </a:fld>
            <a:endParaRPr lang="en-GB"/>
          </a:p>
        </p:txBody>
      </p:sp>
    </p:spTree>
    <p:extLst>
      <p:ext uri="{BB962C8B-B14F-4D97-AF65-F5344CB8AC3E}">
        <p14:creationId xmlns:p14="http://schemas.microsoft.com/office/powerpoint/2010/main" val="4012274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60A939F-C129-42FA-A3A8-68CE29B32976}"/>
              </a:ext>
            </a:extLst>
          </p:cNvPr>
          <p:cNvSpPr>
            <a:spLocks noGrp="1"/>
          </p:cNvSpPr>
          <p:nvPr>
            <p:ph type="title"/>
          </p:nvPr>
        </p:nvSpPr>
        <p:spPr/>
        <p:txBody>
          <a:bodyPr/>
          <a:lstStyle/>
          <a:p>
            <a:r>
              <a:rPr lang="en-GB" dirty="0"/>
              <a:t>Confidence Intervals</a:t>
            </a:r>
          </a:p>
        </p:txBody>
      </p:sp>
      <p:sp>
        <p:nvSpPr>
          <p:cNvPr id="9" name="Content Placeholder 8">
            <a:extLst>
              <a:ext uri="{FF2B5EF4-FFF2-40B4-BE49-F238E27FC236}">
                <a16:creationId xmlns:a16="http://schemas.microsoft.com/office/drawing/2014/main" id="{BF73C89D-1ABD-4232-9BAA-E49BC2EF4F79}"/>
              </a:ext>
            </a:extLst>
          </p:cNvPr>
          <p:cNvSpPr>
            <a:spLocks noGrp="1"/>
          </p:cNvSpPr>
          <p:nvPr>
            <p:ph idx="1"/>
          </p:nvPr>
        </p:nvSpPr>
        <p:spPr>
          <a:xfrm>
            <a:off x="1217612" y="1772816"/>
            <a:ext cx="9753600" cy="4810546"/>
          </a:xfrm>
        </p:spPr>
        <p:txBody>
          <a:bodyPr>
            <a:normAutofit/>
          </a:bodyPr>
          <a:lstStyle/>
          <a:p>
            <a:r>
              <a:rPr lang="en-HK" dirty="0"/>
              <a:t>Confidence interval formula: </a:t>
            </a:r>
          </a:p>
          <a:p>
            <a:pPr lvl="1"/>
            <a:r>
              <a:rPr lang="en-HK" dirty="0"/>
              <a:t>Confidence level = 1 – Significance level (alpha): 100% - 5% = 95%</a:t>
            </a:r>
          </a:p>
          <a:p>
            <a:pPr lvl="1"/>
            <a:r>
              <a:rPr lang="en-HK" dirty="0"/>
              <a:t>For 95% CI and 63 degrees of freedom, the critical t-value is 2.</a:t>
            </a:r>
          </a:p>
          <a:p>
            <a:pPr marL="45720" indent="0">
              <a:buNone/>
            </a:pPr>
            <a:r>
              <a:rPr lang="en-HK" b="1" dirty="0"/>
              <a:t>H</a:t>
            </a:r>
            <a:r>
              <a:rPr lang="en-HK" b="1" baseline="-25000" dirty="0"/>
              <a:t>0</a:t>
            </a:r>
            <a:r>
              <a:rPr lang="en-HK" b="1" dirty="0"/>
              <a:t> </a:t>
            </a:r>
            <a:r>
              <a:rPr lang="el-GR" b="1" dirty="0"/>
              <a:t>μ</a:t>
            </a:r>
            <a:r>
              <a:rPr lang="en-HK" b="1" baseline="-25000" dirty="0"/>
              <a:t>IQ</a:t>
            </a:r>
            <a:r>
              <a:rPr lang="en-HK" b="1" dirty="0"/>
              <a:t> = 100; H</a:t>
            </a:r>
            <a:r>
              <a:rPr lang="en-HK" b="1" baseline="-25000" dirty="0"/>
              <a:t>a</a:t>
            </a:r>
            <a:r>
              <a:rPr lang="en-HK" b="1" dirty="0"/>
              <a:t> </a:t>
            </a:r>
            <a:r>
              <a:rPr lang="el-GR" b="1" dirty="0"/>
              <a:t>μ</a:t>
            </a:r>
            <a:r>
              <a:rPr lang="en-HK" b="1" baseline="-25000" dirty="0"/>
              <a:t>IQ</a:t>
            </a:r>
            <a:r>
              <a:rPr lang="en-HK" b="1" dirty="0"/>
              <a:t> ≠ 100</a:t>
            </a:r>
          </a:p>
          <a:p>
            <a:r>
              <a:rPr lang="en-HK" dirty="0"/>
              <a:t>Second sample:</a:t>
            </a:r>
          </a:p>
          <a:p>
            <a:pPr lvl="1"/>
            <a:r>
              <a:rPr lang="en-HK" dirty="0"/>
              <a:t>Mean = 104.39; SD = 15.82</a:t>
            </a:r>
          </a:p>
          <a:p>
            <a:pPr lvl="1"/>
            <a:r>
              <a:rPr lang="en-HK" dirty="0"/>
              <a:t>Lower limit: 104.39 – 2 x 15.82/√ 64 = 100.44</a:t>
            </a:r>
          </a:p>
          <a:p>
            <a:pPr lvl="1"/>
            <a:r>
              <a:rPr lang="en-HK" dirty="0"/>
              <a:t>Upper limit: 104.39 + 2 x 15.82/√64 = 108.35</a:t>
            </a:r>
          </a:p>
          <a:p>
            <a:pPr lvl="1"/>
            <a:r>
              <a:rPr lang="en-HK" b="1" dirty="0"/>
              <a:t>Since the 95% confidence interval does not contain 100, H</a:t>
            </a:r>
            <a:r>
              <a:rPr lang="en-HK" b="1" baseline="-25000" dirty="0"/>
              <a:t>0</a:t>
            </a:r>
            <a:r>
              <a:rPr lang="en-HK" b="1" dirty="0"/>
              <a:t> will be rejected and we are 95% confident that the population mean is not equal to 100. It also means that there is a 5% chance that we could be wrong (Type I error).</a:t>
            </a:r>
          </a:p>
        </p:txBody>
      </p:sp>
      <p:graphicFrame>
        <p:nvGraphicFramePr>
          <p:cNvPr id="10" name="Object 2">
            <a:extLst>
              <a:ext uri="{FF2B5EF4-FFF2-40B4-BE49-F238E27FC236}">
                <a16:creationId xmlns:a16="http://schemas.microsoft.com/office/drawing/2014/main" id="{60323F30-8884-43E7-BEBE-C65D8960F2F2}"/>
              </a:ext>
            </a:extLst>
          </p:cNvPr>
          <p:cNvGraphicFramePr>
            <a:graphicFrameLocks noChangeAspect="1"/>
          </p:cNvGraphicFramePr>
          <p:nvPr>
            <p:extLst>
              <p:ext uri="{D42A27DB-BD31-4B8C-83A1-F6EECF244321}">
                <p14:modId xmlns:p14="http://schemas.microsoft.com/office/powerpoint/2010/main" val="772697764"/>
              </p:ext>
            </p:extLst>
          </p:nvPr>
        </p:nvGraphicFramePr>
        <p:xfrm>
          <a:off x="6166420" y="1484784"/>
          <a:ext cx="1296143" cy="718170"/>
        </p:xfrm>
        <a:graphic>
          <a:graphicData uri="http://schemas.openxmlformats.org/presentationml/2006/ole">
            <mc:AlternateContent xmlns:mc="http://schemas.openxmlformats.org/markup-compatibility/2006">
              <mc:Choice xmlns:v="urn:schemas-microsoft-com:vml" Requires="v">
                <p:oleObj spid="_x0000_s2092" name="方程式" r:id="rId3" imgW="558720" imgH="419040" progId="Equation.3">
                  <p:embed/>
                </p:oleObj>
              </mc:Choice>
              <mc:Fallback>
                <p:oleObj name="方程式" r:id="rId3" imgW="558720" imgH="419040" progId="Equation.3">
                  <p:embed/>
                  <p:pic>
                    <p:nvPicPr>
                      <p:cNvPr id="7" name="Object 2">
                        <a:extLst>
                          <a:ext uri="{FF2B5EF4-FFF2-40B4-BE49-F238E27FC236}">
                            <a16:creationId xmlns:a16="http://schemas.microsoft.com/office/drawing/2014/main" id="{2361B3CF-EF39-4C3A-8CA0-1F942C4BD7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66420" y="1484784"/>
                        <a:ext cx="1296143" cy="718170"/>
                      </a:xfrm>
                      <a:prstGeom prst="rect">
                        <a:avLst/>
                      </a:prstGeom>
                      <a:noFill/>
                      <a:ln>
                        <a:noFill/>
                      </a:ln>
                      <a:effectLst/>
                    </p:spPr>
                  </p:pic>
                </p:oleObj>
              </mc:Fallback>
            </mc:AlternateContent>
          </a:graphicData>
        </a:graphic>
      </p:graphicFrame>
      <p:sp>
        <p:nvSpPr>
          <p:cNvPr id="2" name="Slide Number Placeholder 1">
            <a:extLst>
              <a:ext uri="{FF2B5EF4-FFF2-40B4-BE49-F238E27FC236}">
                <a16:creationId xmlns:a16="http://schemas.microsoft.com/office/drawing/2014/main" id="{2AD86BBE-8B6B-4F41-9C63-7D2399DC7F9B}"/>
              </a:ext>
            </a:extLst>
          </p:cNvPr>
          <p:cNvSpPr>
            <a:spLocks noGrp="1"/>
          </p:cNvSpPr>
          <p:nvPr>
            <p:ph type="sldNum" sz="quarter" idx="12"/>
          </p:nvPr>
        </p:nvSpPr>
        <p:spPr/>
        <p:txBody>
          <a:bodyPr/>
          <a:lstStyle/>
          <a:p>
            <a:fld id="{F36C87F6-986D-49E6-AF40-1B3A1EE8064D}" type="slidenum">
              <a:rPr lang="en-GB" smtClean="0"/>
              <a:t>7</a:t>
            </a:fld>
            <a:endParaRPr lang="en-GB" dirty="0"/>
          </a:p>
        </p:txBody>
      </p:sp>
    </p:spTree>
    <p:extLst>
      <p:ext uri="{BB962C8B-B14F-4D97-AF65-F5344CB8AC3E}">
        <p14:creationId xmlns:p14="http://schemas.microsoft.com/office/powerpoint/2010/main" val="2465391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8449E-C797-474B-A425-9C51732DA8AB}"/>
              </a:ext>
            </a:extLst>
          </p:cNvPr>
          <p:cNvSpPr>
            <a:spLocks noGrp="1"/>
          </p:cNvSpPr>
          <p:nvPr>
            <p:ph type="title"/>
          </p:nvPr>
        </p:nvSpPr>
        <p:spPr/>
        <p:txBody>
          <a:bodyPr/>
          <a:lstStyle/>
          <a:p>
            <a:r>
              <a:rPr lang="en-HK" dirty="0"/>
              <a:t>Confidence intervals</a:t>
            </a:r>
            <a:endParaRPr lang="en-GB" dirty="0"/>
          </a:p>
        </p:txBody>
      </p:sp>
      <p:sp>
        <p:nvSpPr>
          <p:cNvPr id="3" name="Content Placeholder 2">
            <a:extLst>
              <a:ext uri="{FF2B5EF4-FFF2-40B4-BE49-F238E27FC236}">
                <a16:creationId xmlns:a16="http://schemas.microsoft.com/office/drawing/2014/main" id="{369D11D8-B540-46F3-A678-A47A02729B69}"/>
              </a:ext>
            </a:extLst>
          </p:cNvPr>
          <p:cNvSpPr>
            <a:spLocks noGrp="1"/>
          </p:cNvSpPr>
          <p:nvPr>
            <p:ph idx="1"/>
          </p:nvPr>
        </p:nvSpPr>
        <p:spPr/>
        <p:txBody>
          <a:bodyPr>
            <a:normAutofit lnSpcReduction="10000"/>
          </a:bodyPr>
          <a:lstStyle/>
          <a:p>
            <a:r>
              <a:rPr lang="en-HK" dirty="0"/>
              <a:t>First sample:</a:t>
            </a:r>
          </a:p>
          <a:p>
            <a:pPr lvl="1"/>
            <a:r>
              <a:rPr lang="en-HK" dirty="0"/>
              <a:t>Mean = 99.48; SD = 14.17</a:t>
            </a:r>
          </a:p>
          <a:p>
            <a:pPr lvl="1"/>
            <a:r>
              <a:rPr lang="en-HK" dirty="0"/>
              <a:t>Lower limit: 99.48 – 2 x 14.17/√ 64 = 95.94</a:t>
            </a:r>
          </a:p>
          <a:p>
            <a:pPr lvl="1"/>
            <a:r>
              <a:rPr lang="en-HK" dirty="0"/>
              <a:t>Upper limit: 99.48 + 2 x 14.17/√64 = 103.02</a:t>
            </a:r>
          </a:p>
          <a:p>
            <a:pPr lvl="1"/>
            <a:r>
              <a:rPr lang="en-HK" b="1" dirty="0"/>
              <a:t>Since the 95% confidence interval contains 100, we fail to reject the null hypothesis. </a:t>
            </a:r>
          </a:p>
          <a:p>
            <a:pPr lvl="1"/>
            <a:r>
              <a:rPr lang="en-HK" dirty="0"/>
              <a:t>If we are unable to reject a null hypothesis, there are at least two reasons why this might be the case.  </a:t>
            </a:r>
          </a:p>
          <a:p>
            <a:pPr lvl="1"/>
            <a:r>
              <a:rPr lang="en-HK" dirty="0"/>
              <a:t>The first, and most obvious, is that the population mean happens to be equal to 100. </a:t>
            </a:r>
          </a:p>
          <a:p>
            <a:pPr lvl="1"/>
            <a:r>
              <a:rPr lang="en-HK" b="1" dirty="0"/>
              <a:t>The other alternative is that the population mean is not equal to 100, but we have not collected sufficient evidence to reject it (type II error). That is, the sample could come from a population with a mean IQ of 98, 99, 101, 102 or any other values.</a:t>
            </a:r>
            <a:endParaRPr lang="en-GB" dirty="0"/>
          </a:p>
        </p:txBody>
      </p:sp>
      <p:sp>
        <p:nvSpPr>
          <p:cNvPr id="4" name="Slide Number Placeholder 3">
            <a:extLst>
              <a:ext uri="{FF2B5EF4-FFF2-40B4-BE49-F238E27FC236}">
                <a16:creationId xmlns:a16="http://schemas.microsoft.com/office/drawing/2014/main" id="{56A1B0C7-9F29-4EFB-84B7-A986CA3DA2F5}"/>
              </a:ext>
            </a:extLst>
          </p:cNvPr>
          <p:cNvSpPr>
            <a:spLocks noGrp="1"/>
          </p:cNvSpPr>
          <p:nvPr>
            <p:ph type="sldNum" sz="quarter" idx="12"/>
          </p:nvPr>
        </p:nvSpPr>
        <p:spPr/>
        <p:txBody>
          <a:bodyPr/>
          <a:lstStyle/>
          <a:p>
            <a:fld id="{F36C87F6-986D-49E6-AF40-1B3A1EE8064D}" type="slidenum">
              <a:rPr lang="en-GB" smtClean="0"/>
              <a:t>8</a:t>
            </a:fld>
            <a:endParaRPr lang="en-GB" dirty="0"/>
          </a:p>
        </p:txBody>
      </p:sp>
    </p:spTree>
    <p:extLst>
      <p:ext uri="{BB962C8B-B14F-4D97-AF65-F5344CB8AC3E}">
        <p14:creationId xmlns:p14="http://schemas.microsoft.com/office/powerpoint/2010/main" val="711115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B94A3-B136-46A8-AD36-E26B09F3A95E}"/>
              </a:ext>
            </a:extLst>
          </p:cNvPr>
          <p:cNvSpPr>
            <a:spLocks noGrp="1"/>
          </p:cNvSpPr>
          <p:nvPr>
            <p:ph type="title"/>
          </p:nvPr>
        </p:nvSpPr>
        <p:spPr/>
        <p:txBody>
          <a:bodyPr>
            <a:noAutofit/>
          </a:bodyPr>
          <a:lstStyle/>
          <a:p>
            <a:r>
              <a:rPr lang="en-HK" sz="2000" cap="none" dirty="0"/>
              <a:t>When the sample mean = 98.48, the 95% confidence interval contains 100 (CI = 95.94 ~ 103.02) and H</a:t>
            </a:r>
            <a:r>
              <a:rPr lang="en-HK" sz="2000" cap="none" baseline="-25000" dirty="0"/>
              <a:t>0 </a:t>
            </a:r>
            <a:r>
              <a:rPr lang="en-HK" sz="2000" cap="none" dirty="0"/>
              <a:t>was </a:t>
            </a:r>
            <a:r>
              <a:rPr lang="en-HK" sz="2000" b="1" cap="none" dirty="0"/>
              <a:t>not rejected.</a:t>
            </a:r>
            <a:r>
              <a:rPr lang="en-HK" sz="2000" cap="none" dirty="0"/>
              <a:t> Note that the true population mean is still unknown because the sample could come from a population with a mean IQ of 98, 99, 101, 102 or any other values.</a:t>
            </a:r>
            <a:endParaRPr lang="en-GB" sz="2000" cap="none" dirty="0"/>
          </a:p>
        </p:txBody>
      </p:sp>
      <p:graphicFrame>
        <p:nvGraphicFramePr>
          <p:cNvPr id="8" name="Chart 7">
            <a:extLst>
              <a:ext uri="{FF2B5EF4-FFF2-40B4-BE49-F238E27FC236}">
                <a16:creationId xmlns:a16="http://schemas.microsoft.com/office/drawing/2014/main" id="{BFC76596-8588-4031-AB4E-7CB4A1CD1632}"/>
              </a:ext>
            </a:extLst>
          </p:cNvPr>
          <p:cNvGraphicFramePr>
            <a:graphicFrameLocks/>
          </p:cNvGraphicFramePr>
          <p:nvPr>
            <p:extLst>
              <p:ext uri="{D42A27DB-BD31-4B8C-83A1-F6EECF244321}">
                <p14:modId xmlns:p14="http://schemas.microsoft.com/office/powerpoint/2010/main" val="3828260561"/>
              </p:ext>
            </p:extLst>
          </p:nvPr>
        </p:nvGraphicFramePr>
        <p:xfrm>
          <a:off x="1341884" y="1631031"/>
          <a:ext cx="4101207" cy="3310137"/>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2" name="Chart 11">
            <a:extLst>
              <a:ext uri="{FF2B5EF4-FFF2-40B4-BE49-F238E27FC236}">
                <a16:creationId xmlns:a16="http://schemas.microsoft.com/office/drawing/2014/main" id="{70B4ED53-ED1E-422D-9297-13D482611064}"/>
              </a:ext>
            </a:extLst>
          </p:cNvPr>
          <p:cNvGraphicFramePr>
            <a:graphicFrameLocks/>
          </p:cNvGraphicFramePr>
          <p:nvPr>
            <p:extLst>
              <p:ext uri="{D42A27DB-BD31-4B8C-83A1-F6EECF244321}">
                <p14:modId xmlns:p14="http://schemas.microsoft.com/office/powerpoint/2010/main" val="3609734160"/>
              </p:ext>
            </p:extLst>
          </p:nvPr>
        </p:nvGraphicFramePr>
        <p:xfrm>
          <a:off x="6310436" y="1631031"/>
          <a:ext cx="4101207" cy="3168352"/>
        </p:xfrm>
        <a:graphic>
          <a:graphicData uri="http://schemas.openxmlformats.org/drawingml/2006/chart">
            <c:chart xmlns:c="http://schemas.openxmlformats.org/drawingml/2006/chart" xmlns:r="http://schemas.openxmlformats.org/officeDocument/2006/relationships" r:id="rId3"/>
          </a:graphicData>
        </a:graphic>
      </p:graphicFrame>
      <p:pic>
        <p:nvPicPr>
          <p:cNvPr id="13" name="Picture 12">
            <a:extLst>
              <a:ext uri="{FF2B5EF4-FFF2-40B4-BE49-F238E27FC236}">
                <a16:creationId xmlns:a16="http://schemas.microsoft.com/office/drawing/2014/main" id="{B15DE6C2-899B-4307-B043-970FB1A2F38D}"/>
              </a:ext>
            </a:extLst>
          </p:cNvPr>
          <p:cNvPicPr>
            <a:picLocks noChangeAspect="1"/>
          </p:cNvPicPr>
          <p:nvPr/>
        </p:nvPicPr>
        <p:blipFill>
          <a:blip r:embed="rId4"/>
          <a:stretch>
            <a:fillRect/>
          </a:stretch>
        </p:blipFill>
        <p:spPr>
          <a:xfrm>
            <a:off x="976039" y="5059362"/>
            <a:ext cx="4324350" cy="1524000"/>
          </a:xfrm>
          <a:prstGeom prst="rect">
            <a:avLst/>
          </a:prstGeom>
        </p:spPr>
      </p:pic>
      <p:pic>
        <p:nvPicPr>
          <p:cNvPr id="14" name="Picture 13">
            <a:extLst>
              <a:ext uri="{FF2B5EF4-FFF2-40B4-BE49-F238E27FC236}">
                <a16:creationId xmlns:a16="http://schemas.microsoft.com/office/drawing/2014/main" id="{CADBE576-D7B9-41B7-9907-69FC15C22FE9}"/>
              </a:ext>
            </a:extLst>
          </p:cNvPr>
          <p:cNvPicPr>
            <a:picLocks noChangeAspect="1"/>
          </p:cNvPicPr>
          <p:nvPr/>
        </p:nvPicPr>
        <p:blipFill>
          <a:blip r:embed="rId4"/>
          <a:stretch>
            <a:fillRect/>
          </a:stretch>
        </p:blipFill>
        <p:spPr>
          <a:xfrm>
            <a:off x="6314393" y="5151513"/>
            <a:ext cx="4324350" cy="1524000"/>
          </a:xfrm>
          <a:prstGeom prst="rect">
            <a:avLst/>
          </a:prstGeom>
        </p:spPr>
      </p:pic>
      <p:sp>
        <p:nvSpPr>
          <p:cNvPr id="21" name="TextBox 20">
            <a:extLst>
              <a:ext uri="{FF2B5EF4-FFF2-40B4-BE49-F238E27FC236}">
                <a16:creationId xmlns:a16="http://schemas.microsoft.com/office/drawing/2014/main" id="{931BD582-AA01-4AFA-A272-D254BF859726}"/>
              </a:ext>
            </a:extLst>
          </p:cNvPr>
          <p:cNvSpPr txBox="1"/>
          <p:nvPr/>
        </p:nvSpPr>
        <p:spPr>
          <a:xfrm>
            <a:off x="1554039" y="6570552"/>
            <a:ext cx="2736304" cy="341632"/>
          </a:xfrm>
          <a:prstGeom prst="rect">
            <a:avLst/>
          </a:prstGeom>
          <a:noFill/>
        </p:spPr>
        <p:txBody>
          <a:bodyPr wrap="square" rtlCol="0">
            <a:spAutoFit/>
          </a:bodyPr>
          <a:lstStyle/>
          <a:p>
            <a:pPr>
              <a:lnSpc>
                <a:spcPct val="90000"/>
              </a:lnSpc>
            </a:pPr>
            <a:r>
              <a:rPr lang="en-HK" b="1" dirty="0"/>
              <a:t>Population mean = 98</a:t>
            </a:r>
            <a:endParaRPr lang="en-GB" sz="2400" b="1" dirty="0"/>
          </a:p>
        </p:txBody>
      </p:sp>
      <p:sp>
        <p:nvSpPr>
          <p:cNvPr id="22" name="TextBox 21">
            <a:extLst>
              <a:ext uri="{FF2B5EF4-FFF2-40B4-BE49-F238E27FC236}">
                <a16:creationId xmlns:a16="http://schemas.microsoft.com/office/drawing/2014/main" id="{EB8B7EF8-A8F9-4A26-9950-FC605226FD5F}"/>
              </a:ext>
            </a:extLst>
          </p:cNvPr>
          <p:cNvSpPr txBox="1"/>
          <p:nvPr/>
        </p:nvSpPr>
        <p:spPr>
          <a:xfrm>
            <a:off x="7108416" y="6549479"/>
            <a:ext cx="2874428" cy="341632"/>
          </a:xfrm>
          <a:prstGeom prst="rect">
            <a:avLst/>
          </a:prstGeom>
          <a:noFill/>
        </p:spPr>
        <p:txBody>
          <a:bodyPr wrap="square" rtlCol="0">
            <a:spAutoFit/>
          </a:bodyPr>
          <a:lstStyle/>
          <a:p>
            <a:pPr>
              <a:lnSpc>
                <a:spcPct val="90000"/>
              </a:lnSpc>
            </a:pPr>
            <a:r>
              <a:rPr lang="en-HK" b="1" dirty="0"/>
              <a:t>Population mean = 102</a:t>
            </a:r>
            <a:endParaRPr lang="en-GB" sz="2400" b="1" dirty="0"/>
          </a:p>
        </p:txBody>
      </p:sp>
      <p:sp>
        <p:nvSpPr>
          <p:cNvPr id="23" name="Rectangle 22">
            <a:extLst>
              <a:ext uri="{FF2B5EF4-FFF2-40B4-BE49-F238E27FC236}">
                <a16:creationId xmlns:a16="http://schemas.microsoft.com/office/drawing/2014/main" id="{015DAB24-6772-4AC2-85BA-7EEA299B6724}"/>
              </a:ext>
            </a:extLst>
          </p:cNvPr>
          <p:cNvSpPr/>
          <p:nvPr/>
        </p:nvSpPr>
        <p:spPr>
          <a:xfrm>
            <a:off x="3142084" y="3284984"/>
            <a:ext cx="288032" cy="1656184"/>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24" name="Rectangle 23">
            <a:extLst>
              <a:ext uri="{FF2B5EF4-FFF2-40B4-BE49-F238E27FC236}">
                <a16:creationId xmlns:a16="http://schemas.microsoft.com/office/drawing/2014/main" id="{2095D913-C029-44B4-B0B6-D15AEF60DCB9}"/>
              </a:ext>
            </a:extLst>
          </p:cNvPr>
          <p:cNvSpPr/>
          <p:nvPr/>
        </p:nvSpPr>
        <p:spPr>
          <a:xfrm>
            <a:off x="6958508" y="3501008"/>
            <a:ext cx="432048" cy="1329206"/>
          </a:xfrm>
          <a:prstGeom prst="rect">
            <a:avLst/>
          </a:prstGeom>
          <a:noFill/>
          <a:ln w="25400">
            <a:solidFill>
              <a:srgbClr val="FF000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3" name="Slide Number Placeholder 2">
            <a:extLst>
              <a:ext uri="{FF2B5EF4-FFF2-40B4-BE49-F238E27FC236}">
                <a16:creationId xmlns:a16="http://schemas.microsoft.com/office/drawing/2014/main" id="{CE8172B3-579C-482D-AC99-88783AEF5390}"/>
              </a:ext>
            </a:extLst>
          </p:cNvPr>
          <p:cNvSpPr>
            <a:spLocks noGrp="1"/>
          </p:cNvSpPr>
          <p:nvPr>
            <p:ph type="sldNum" sz="quarter" idx="12"/>
          </p:nvPr>
        </p:nvSpPr>
        <p:spPr/>
        <p:txBody>
          <a:bodyPr/>
          <a:lstStyle/>
          <a:p>
            <a:fld id="{F36C87F6-986D-49E6-AF40-1B3A1EE8064D}" type="slidenum">
              <a:rPr lang="en-GB" smtClean="0"/>
              <a:t>9</a:t>
            </a:fld>
            <a:endParaRPr lang="en-GB" dirty="0"/>
          </a:p>
        </p:txBody>
      </p:sp>
    </p:spTree>
    <p:extLst>
      <p:ext uri="{BB962C8B-B14F-4D97-AF65-F5344CB8AC3E}">
        <p14:creationId xmlns:p14="http://schemas.microsoft.com/office/powerpoint/2010/main" val="83681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CA982CE9-A736-4C21-B773-35AD4F0903C9}"/>
              </a:ext>
            </a:extLst>
          </p:cNvPr>
          <p:cNvGraphicFramePr>
            <a:graphicFrameLocks noGrp="1"/>
          </p:cNvGraphicFramePr>
          <p:nvPr>
            <p:extLst>
              <p:ext uri="{D42A27DB-BD31-4B8C-83A1-F6EECF244321}">
                <p14:modId xmlns:p14="http://schemas.microsoft.com/office/powerpoint/2010/main" val="2756029205"/>
              </p:ext>
            </p:extLst>
          </p:nvPr>
        </p:nvGraphicFramePr>
        <p:xfrm>
          <a:off x="1279749" y="836712"/>
          <a:ext cx="9629326" cy="5927336"/>
        </p:xfrm>
        <a:graphic>
          <a:graphicData uri="http://schemas.openxmlformats.org/drawingml/2006/table">
            <a:tbl>
              <a:tblPr>
                <a:tableStyleId>{073A0DAA-6AF3-43AB-8588-CEC1D06C72B9}</a:tableStyleId>
              </a:tblPr>
              <a:tblGrid>
                <a:gridCol w="423081">
                  <a:extLst>
                    <a:ext uri="{9D8B030D-6E8A-4147-A177-3AD203B41FA5}">
                      <a16:colId xmlns:a16="http://schemas.microsoft.com/office/drawing/2014/main" val="3203118349"/>
                    </a:ext>
                  </a:extLst>
                </a:gridCol>
                <a:gridCol w="626160">
                  <a:extLst>
                    <a:ext uri="{9D8B030D-6E8A-4147-A177-3AD203B41FA5}">
                      <a16:colId xmlns:a16="http://schemas.microsoft.com/office/drawing/2014/main" val="3717699938"/>
                    </a:ext>
                  </a:extLst>
                </a:gridCol>
                <a:gridCol w="626160">
                  <a:extLst>
                    <a:ext uri="{9D8B030D-6E8A-4147-A177-3AD203B41FA5}">
                      <a16:colId xmlns:a16="http://schemas.microsoft.com/office/drawing/2014/main" val="1750627382"/>
                    </a:ext>
                  </a:extLst>
                </a:gridCol>
                <a:gridCol w="626160">
                  <a:extLst>
                    <a:ext uri="{9D8B030D-6E8A-4147-A177-3AD203B41FA5}">
                      <a16:colId xmlns:a16="http://schemas.microsoft.com/office/drawing/2014/main" val="1382489797"/>
                    </a:ext>
                  </a:extLst>
                </a:gridCol>
                <a:gridCol w="626160">
                  <a:extLst>
                    <a:ext uri="{9D8B030D-6E8A-4147-A177-3AD203B41FA5}">
                      <a16:colId xmlns:a16="http://schemas.microsoft.com/office/drawing/2014/main" val="227725035"/>
                    </a:ext>
                  </a:extLst>
                </a:gridCol>
                <a:gridCol w="626160">
                  <a:extLst>
                    <a:ext uri="{9D8B030D-6E8A-4147-A177-3AD203B41FA5}">
                      <a16:colId xmlns:a16="http://schemas.microsoft.com/office/drawing/2014/main" val="1389707540"/>
                    </a:ext>
                  </a:extLst>
                </a:gridCol>
                <a:gridCol w="626160">
                  <a:extLst>
                    <a:ext uri="{9D8B030D-6E8A-4147-A177-3AD203B41FA5}">
                      <a16:colId xmlns:a16="http://schemas.microsoft.com/office/drawing/2014/main" val="1320035274"/>
                    </a:ext>
                  </a:extLst>
                </a:gridCol>
                <a:gridCol w="626160">
                  <a:extLst>
                    <a:ext uri="{9D8B030D-6E8A-4147-A177-3AD203B41FA5}">
                      <a16:colId xmlns:a16="http://schemas.microsoft.com/office/drawing/2014/main" val="2082604722"/>
                    </a:ext>
                  </a:extLst>
                </a:gridCol>
                <a:gridCol w="440005">
                  <a:extLst>
                    <a:ext uri="{9D8B030D-6E8A-4147-A177-3AD203B41FA5}">
                      <a16:colId xmlns:a16="http://schemas.microsoft.com/office/drawing/2014/main" val="3927795738"/>
                    </a:ext>
                  </a:extLst>
                </a:gridCol>
                <a:gridCol w="626160">
                  <a:extLst>
                    <a:ext uri="{9D8B030D-6E8A-4147-A177-3AD203B41FA5}">
                      <a16:colId xmlns:a16="http://schemas.microsoft.com/office/drawing/2014/main" val="1444959325"/>
                    </a:ext>
                  </a:extLst>
                </a:gridCol>
                <a:gridCol w="626160">
                  <a:extLst>
                    <a:ext uri="{9D8B030D-6E8A-4147-A177-3AD203B41FA5}">
                      <a16:colId xmlns:a16="http://schemas.microsoft.com/office/drawing/2014/main" val="4219260052"/>
                    </a:ext>
                  </a:extLst>
                </a:gridCol>
                <a:gridCol w="626160">
                  <a:extLst>
                    <a:ext uri="{9D8B030D-6E8A-4147-A177-3AD203B41FA5}">
                      <a16:colId xmlns:a16="http://schemas.microsoft.com/office/drawing/2014/main" val="395196326"/>
                    </a:ext>
                  </a:extLst>
                </a:gridCol>
                <a:gridCol w="626160">
                  <a:extLst>
                    <a:ext uri="{9D8B030D-6E8A-4147-A177-3AD203B41FA5}">
                      <a16:colId xmlns:a16="http://schemas.microsoft.com/office/drawing/2014/main" val="3119189165"/>
                    </a:ext>
                  </a:extLst>
                </a:gridCol>
                <a:gridCol w="626160">
                  <a:extLst>
                    <a:ext uri="{9D8B030D-6E8A-4147-A177-3AD203B41FA5}">
                      <a16:colId xmlns:a16="http://schemas.microsoft.com/office/drawing/2014/main" val="2170620416"/>
                    </a:ext>
                  </a:extLst>
                </a:gridCol>
                <a:gridCol w="626160">
                  <a:extLst>
                    <a:ext uri="{9D8B030D-6E8A-4147-A177-3AD203B41FA5}">
                      <a16:colId xmlns:a16="http://schemas.microsoft.com/office/drawing/2014/main" val="74839660"/>
                    </a:ext>
                  </a:extLst>
                </a:gridCol>
                <a:gridCol w="626160">
                  <a:extLst>
                    <a:ext uri="{9D8B030D-6E8A-4147-A177-3AD203B41FA5}">
                      <a16:colId xmlns:a16="http://schemas.microsoft.com/office/drawing/2014/main" val="1399761823"/>
                    </a:ext>
                  </a:extLst>
                </a:gridCol>
              </a:tblGrid>
              <a:tr h="536136">
                <a:tc>
                  <a:txBody>
                    <a:bodyPr/>
                    <a:lstStyle/>
                    <a:p>
                      <a:pPr algn="l"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SD/sqrt(n)x1.67</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sig</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l"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SD/sqrt(n)x1.67</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sig</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718669466"/>
                  </a:ext>
                </a:extLst>
              </a:tr>
              <a:tr h="215648">
                <a:tc>
                  <a:txBody>
                    <a:bodyPr/>
                    <a:lstStyle/>
                    <a:p>
                      <a:pPr algn="r" fontAlgn="b"/>
                      <a:r>
                        <a:rPr lang="en-GB" sz="1300" u="none" strike="noStrike" dirty="0">
                          <a:effectLst/>
                        </a:rPr>
                        <a:t>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14.17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2.96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96.52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97.95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2.25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95.70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100.19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465104106"/>
                  </a:ext>
                </a:extLst>
              </a:tr>
              <a:tr h="215648">
                <a:tc>
                  <a:txBody>
                    <a:bodyPr/>
                    <a:lstStyle/>
                    <a:p>
                      <a:pPr algn="r" fontAlgn="b"/>
                      <a:r>
                        <a:rPr lang="en-GB" sz="1300" u="none" strike="noStrike" dirty="0">
                          <a:effectLst/>
                        </a:rPr>
                        <a:t>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107.69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yes</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15.45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101.22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552802765"/>
                  </a:ext>
                </a:extLst>
              </a:tr>
              <a:tr h="215648">
                <a:tc>
                  <a:txBody>
                    <a:bodyPr/>
                    <a:lstStyle/>
                    <a:p>
                      <a:pPr algn="r" fontAlgn="b"/>
                      <a:r>
                        <a:rPr lang="en-GB" sz="1300" u="none" strike="noStrike" dirty="0">
                          <a:effectLst/>
                        </a:rPr>
                        <a:t>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103.80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15.25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103.13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678684463"/>
                  </a:ext>
                </a:extLst>
              </a:tr>
              <a:tr h="215648">
                <a:tc>
                  <a:txBody>
                    <a:bodyPr/>
                    <a:lstStyle/>
                    <a:p>
                      <a:pPr algn="r" fontAlgn="b"/>
                      <a:r>
                        <a:rPr lang="en-GB" sz="1300" u="none" strike="noStrike" dirty="0">
                          <a:effectLst/>
                        </a:rPr>
                        <a:t>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99.13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98.85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16.93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3.53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702421713"/>
                  </a:ext>
                </a:extLst>
              </a:tr>
              <a:tr h="215648">
                <a:tc>
                  <a:txBody>
                    <a:bodyPr/>
                    <a:lstStyle/>
                    <a:p>
                      <a:pPr algn="r" fontAlgn="b"/>
                      <a:r>
                        <a:rPr lang="en-GB" sz="1300" u="none" strike="noStrike" dirty="0">
                          <a:effectLst/>
                        </a:rPr>
                        <a:t>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103.62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106.97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yes</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188269422"/>
                  </a:ext>
                </a:extLst>
              </a:tr>
              <a:tr h="215648">
                <a:tc>
                  <a:txBody>
                    <a:bodyPr/>
                    <a:lstStyle/>
                    <a:p>
                      <a:pPr algn="r" fontAlgn="b"/>
                      <a:r>
                        <a:rPr lang="en-GB" sz="1300" u="none" strike="noStrike" dirty="0">
                          <a:effectLst/>
                        </a:rPr>
                        <a:t>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97.90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15.55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94.65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99.67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16.61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933275"/>
                  </a:ext>
                </a:extLst>
              </a:tr>
              <a:tr h="215648">
                <a:tc>
                  <a:txBody>
                    <a:bodyPr/>
                    <a:lstStyle/>
                    <a:p>
                      <a:pPr algn="r" fontAlgn="b"/>
                      <a:r>
                        <a:rPr lang="en-GB" sz="1300" u="none" strike="noStrike" dirty="0">
                          <a:effectLst/>
                        </a:rPr>
                        <a:t>7</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95.25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15.67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91.98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98.52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08936148"/>
                  </a:ext>
                </a:extLst>
              </a:tr>
              <a:tr h="215648">
                <a:tc>
                  <a:txBody>
                    <a:bodyPr/>
                    <a:lstStyle/>
                    <a:p>
                      <a:pPr algn="r" fontAlgn="b"/>
                      <a:r>
                        <a:rPr lang="en-GB" sz="1300" u="none" strike="noStrike" dirty="0">
                          <a:effectLst/>
                        </a:rPr>
                        <a:t>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13.79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96.19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99.73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13.69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102.59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105142787"/>
                  </a:ext>
                </a:extLst>
              </a:tr>
              <a:tr h="215648">
                <a:tc>
                  <a:txBody>
                    <a:bodyPr/>
                    <a:lstStyle/>
                    <a:p>
                      <a:pPr algn="r" fontAlgn="b"/>
                      <a:r>
                        <a:rPr lang="en-GB" sz="1300" u="none" strike="noStrike" dirty="0">
                          <a:effectLst/>
                        </a:rPr>
                        <a:t>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13.92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2.72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4122393274"/>
                  </a:ext>
                </a:extLst>
              </a:tr>
              <a:tr h="215648">
                <a:tc>
                  <a:txBody>
                    <a:bodyPr/>
                    <a:lstStyle/>
                    <a:p>
                      <a:pPr algn="r" fontAlgn="b"/>
                      <a:r>
                        <a:rPr lang="en-GB" sz="1300" u="none" strike="noStrike" dirty="0">
                          <a:effectLst/>
                        </a:rPr>
                        <a:t>10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14.69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92.30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102.92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99.55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106.29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839982250"/>
                  </a:ext>
                </a:extLst>
              </a:tr>
              <a:tr h="215648">
                <a:tc>
                  <a:txBody>
                    <a:bodyPr/>
                    <a:lstStyle/>
                    <a:p>
                      <a:pPr algn="r" fontAlgn="b"/>
                      <a:r>
                        <a:rPr lang="en-GB" sz="1300" u="none" strike="noStrike" dirty="0">
                          <a:effectLst/>
                        </a:rPr>
                        <a:t>11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100.96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14.86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97.86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100.57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15.02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103.71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802503685"/>
                  </a:ext>
                </a:extLst>
              </a:tr>
              <a:tr h="215648">
                <a:tc>
                  <a:txBody>
                    <a:bodyPr/>
                    <a:lstStyle/>
                    <a:p>
                      <a:pPr algn="r" fontAlgn="b"/>
                      <a:r>
                        <a:rPr lang="en-GB" sz="1300" u="none" strike="noStrike" dirty="0">
                          <a:effectLst/>
                        </a:rPr>
                        <a:t>12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97.84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13.41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95.04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98.92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4125349073"/>
                  </a:ext>
                </a:extLst>
              </a:tr>
              <a:tr h="215648">
                <a:tc>
                  <a:txBody>
                    <a:bodyPr/>
                    <a:lstStyle/>
                    <a:p>
                      <a:pPr algn="r" fontAlgn="b"/>
                      <a:r>
                        <a:rPr lang="en-GB" sz="1300" u="none" strike="noStrike" dirty="0">
                          <a:effectLst/>
                        </a:rPr>
                        <a:t>13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94.17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16.60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90.71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97.64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97.98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15.03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94.85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369230495"/>
                  </a:ext>
                </a:extLst>
              </a:tr>
              <a:tr h="215648">
                <a:tc>
                  <a:txBody>
                    <a:bodyPr/>
                    <a:lstStyle/>
                    <a:p>
                      <a:pPr algn="r" fontAlgn="b"/>
                      <a:r>
                        <a:rPr lang="en-GB" sz="1300" u="none" strike="noStrike" dirty="0">
                          <a:effectLst/>
                        </a:rPr>
                        <a:t>14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14.73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066272852"/>
                  </a:ext>
                </a:extLst>
              </a:tr>
              <a:tr h="215648">
                <a:tc>
                  <a:txBody>
                    <a:bodyPr/>
                    <a:lstStyle/>
                    <a:p>
                      <a:pPr algn="r" fontAlgn="b"/>
                      <a:r>
                        <a:rPr lang="en-GB" sz="1300" u="none" strike="noStrike" dirty="0">
                          <a:effectLst/>
                        </a:rPr>
                        <a:t>15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102.66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2.79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105.45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97.59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72657176"/>
                  </a:ext>
                </a:extLst>
              </a:tr>
              <a:tr h="215648">
                <a:tc>
                  <a:txBody>
                    <a:bodyPr/>
                    <a:lstStyle/>
                    <a:p>
                      <a:pPr algn="r" fontAlgn="b"/>
                      <a:r>
                        <a:rPr lang="en-GB" sz="1300" u="none" strike="noStrike" dirty="0">
                          <a:effectLst/>
                        </a:rPr>
                        <a:t>16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15.36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16.42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861739259"/>
                  </a:ext>
                </a:extLst>
              </a:tr>
              <a:tr h="215648">
                <a:tc>
                  <a:txBody>
                    <a:bodyPr/>
                    <a:lstStyle/>
                    <a:p>
                      <a:pPr algn="r" fontAlgn="b"/>
                      <a:r>
                        <a:rPr lang="en-GB" sz="1300" u="none" strike="noStrike" dirty="0">
                          <a:effectLst/>
                        </a:rPr>
                        <a:t>17</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15.03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102.68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99.58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105.79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4289730325"/>
                  </a:ext>
                </a:extLst>
              </a:tr>
              <a:tr h="215648">
                <a:tc>
                  <a:txBody>
                    <a:bodyPr/>
                    <a:lstStyle/>
                    <a:p>
                      <a:pPr algn="r" fontAlgn="b"/>
                      <a:r>
                        <a:rPr lang="en-GB" sz="1300" u="none" strike="noStrike" dirty="0">
                          <a:effectLst/>
                        </a:rPr>
                        <a:t>18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16.22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96.88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103.65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15.58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95.91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102.41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955074704"/>
                  </a:ext>
                </a:extLst>
              </a:tr>
              <a:tr h="215648">
                <a:tc>
                  <a:txBody>
                    <a:bodyPr/>
                    <a:lstStyle/>
                    <a:p>
                      <a:pPr algn="r" fontAlgn="b"/>
                      <a:r>
                        <a:rPr lang="en-GB" sz="1300" u="none" strike="noStrike" dirty="0">
                          <a:effectLst/>
                        </a:rPr>
                        <a:t>19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99.93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12.12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2.53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15.25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105.50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614849138"/>
                  </a:ext>
                </a:extLst>
              </a:tr>
              <a:tr h="215648">
                <a:tc>
                  <a:txBody>
                    <a:bodyPr/>
                    <a:lstStyle/>
                    <a:p>
                      <a:pPr algn="r" fontAlgn="b"/>
                      <a:r>
                        <a:rPr lang="en-GB" sz="1300" u="none" strike="noStrike" dirty="0">
                          <a:effectLst/>
                        </a:rPr>
                        <a:t>20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102.51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100.98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15.37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104.19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575459323"/>
                  </a:ext>
                </a:extLst>
              </a:tr>
              <a:tr h="215648">
                <a:tc>
                  <a:txBody>
                    <a:bodyPr/>
                    <a:lstStyle/>
                    <a:p>
                      <a:pPr algn="r" fontAlgn="b"/>
                      <a:r>
                        <a:rPr lang="en-GB" sz="1300" u="none" strike="noStrike" dirty="0">
                          <a:effectLst/>
                        </a:rPr>
                        <a:t>21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16.04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97.97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104.67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100.60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16.65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53782587"/>
                  </a:ext>
                </a:extLst>
              </a:tr>
              <a:tr h="215648">
                <a:tc>
                  <a:txBody>
                    <a:bodyPr/>
                    <a:lstStyle/>
                    <a:p>
                      <a:pPr algn="r" fontAlgn="b"/>
                      <a:r>
                        <a:rPr lang="en-GB" sz="1300" u="none" strike="noStrike" dirty="0">
                          <a:effectLst/>
                        </a:rPr>
                        <a:t>22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97.77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12.68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2.65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100.41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97.91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442975113"/>
                  </a:ext>
                </a:extLst>
              </a:tr>
              <a:tr h="215648">
                <a:tc>
                  <a:txBody>
                    <a:bodyPr/>
                    <a:lstStyle/>
                    <a:p>
                      <a:pPr algn="r" fontAlgn="b"/>
                      <a:r>
                        <a:rPr lang="en-GB" sz="1300" u="none" strike="noStrike" dirty="0">
                          <a:effectLst/>
                        </a:rPr>
                        <a:t>23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101.85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16.80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3.50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98.34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105.56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yes</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056139936"/>
                  </a:ext>
                </a:extLst>
              </a:tr>
              <a:tr h="215648">
                <a:tc>
                  <a:txBody>
                    <a:bodyPr/>
                    <a:lstStyle/>
                    <a:p>
                      <a:pPr algn="r" fontAlgn="b"/>
                      <a:r>
                        <a:rPr lang="en-GB" sz="1300" u="none" strike="noStrike" dirty="0">
                          <a:effectLst/>
                        </a:rPr>
                        <a:t>24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2.72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97.57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103.02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101.77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879661727"/>
                  </a:ext>
                </a:extLst>
              </a:tr>
              <a:tr h="215648">
                <a:tc>
                  <a:txBody>
                    <a:bodyPr/>
                    <a:lstStyle/>
                    <a:p>
                      <a:pPr algn="r" fontAlgn="b"/>
                      <a:r>
                        <a:rPr lang="en-GB" sz="1300" u="none" strike="noStrike" dirty="0">
                          <a:effectLst/>
                        </a:rPr>
                        <a:t>25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99.98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16.72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3.49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96.49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103.47</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0.50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no</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dirty="0">
                          <a:effectLst/>
                        </a:rPr>
                        <a:t>50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101.46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14.58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3.04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98.42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104.51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0.21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no</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560986469"/>
                  </a:ext>
                </a:extLst>
              </a:tr>
            </a:tbl>
          </a:graphicData>
        </a:graphic>
      </p:graphicFrame>
      <p:sp>
        <p:nvSpPr>
          <p:cNvPr id="8" name="TextBox 7">
            <a:extLst>
              <a:ext uri="{FF2B5EF4-FFF2-40B4-BE49-F238E27FC236}">
                <a16:creationId xmlns:a16="http://schemas.microsoft.com/office/drawing/2014/main" id="{9F0FEC1F-6BE6-4EEA-8BB2-7596231C51D5}"/>
              </a:ext>
            </a:extLst>
          </p:cNvPr>
          <p:cNvSpPr txBox="1"/>
          <p:nvPr/>
        </p:nvSpPr>
        <p:spPr>
          <a:xfrm>
            <a:off x="1197868" y="252142"/>
            <a:ext cx="9989367" cy="480131"/>
          </a:xfrm>
          <a:prstGeom prst="rect">
            <a:avLst/>
          </a:prstGeom>
          <a:noFill/>
        </p:spPr>
        <p:txBody>
          <a:bodyPr wrap="square" rtlCol="0">
            <a:spAutoFit/>
          </a:bodyPr>
          <a:lstStyle/>
          <a:p>
            <a:pPr>
              <a:lnSpc>
                <a:spcPct val="90000"/>
              </a:lnSpc>
            </a:pPr>
            <a:r>
              <a:rPr lang="en-HK" sz="2800" b="1" dirty="0"/>
              <a:t>One-Tailed Test: H</a:t>
            </a:r>
            <a:r>
              <a:rPr lang="en-HK" sz="2800" b="1" baseline="-25000" dirty="0"/>
              <a:t>0</a:t>
            </a:r>
            <a:r>
              <a:rPr lang="en-HK" sz="2800" b="1" dirty="0"/>
              <a:t> </a:t>
            </a:r>
            <a:r>
              <a:rPr lang="en-HK" sz="2800" b="1" dirty="0" err="1"/>
              <a:t>μ</a:t>
            </a:r>
            <a:r>
              <a:rPr lang="en-HK" sz="2800" b="1" baseline="-25000" dirty="0" err="1"/>
              <a:t>IQ</a:t>
            </a:r>
            <a:r>
              <a:rPr lang="en-HK" sz="2800" b="1" dirty="0"/>
              <a:t> ≤ 100; H</a:t>
            </a:r>
            <a:r>
              <a:rPr lang="en-HK" sz="2800" b="1" baseline="-25000" dirty="0"/>
              <a:t>a</a:t>
            </a:r>
            <a:r>
              <a:rPr lang="en-HK" sz="2800" b="1" dirty="0"/>
              <a:t>: </a:t>
            </a:r>
            <a:r>
              <a:rPr lang="el-GR" sz="2800" b="1" dirty="0"/>
              <a:t>μ</a:t>
            </a:r>
            <a:r>
              <a:rPr lang="en-HK" sz="2800" b="1" baseline="-25000" dirty="0"/>
              <a:t>IQ</a:t>
            </a:r>
            <a:r>
              <a:rPr lang="en-HK" sz="2800" b="1" dirty="0"/>
              <a:t> &gt; 100</a:t>
            </a:r>
            <a:endParaRPr lang="en-GB" sz="2800" b="1" dirty="0"/>
          </a:p>
        </p:txBody>
      </p:sp>
      <p:sp>
        <p:nvSpPr>
          <p:cNvPr id="10" name="Slide Number Placeholder 9">
            <a:extLst>
              <a:ext uri="{FF2B5EF4-FFF2-40B4-BE49-F238E27FC236}">
                <a16:creationId xmlns:a16="http://schemas.microsoft.com/office/drawing/2014/main" id="{C9209955-2DCB-4AA4-9291-2E9E2C1B36CC}"/>
              </a:ext>
            </a:extLst>
          </p:cNvPr>
          <p:cNvSpPr>
            <a:spLocks noGrp="1"/>
          </p:cNvSpPr>
          <p:nvPr>
            <p:ph type="sldNum" sz="quarter" idx="12"/>
          </p:nvPr>
        </p:nvSpPr>
        <p:spPr/>
        <p:txBody>
          <a:bodyPr/>
          <a:lstStyle/>
          <a:p>
            <a:fld id="{F36C87F6-986D-49E6-AF40-1B3A1EE8064D}" type="slidenum">
              <a:rPr lang="en-GB" smtClean="0"/>
              <a:t>10</a:t>
            </a:fld>
            <a:endParaRPr lang="en-GB" dirty="0"/>
          </a:p>
        </p:txBody>
      </p:sp>
    </p:spTree>
    <p:extLst>
      <p:ext uri="{BB962C8B-B14F-4D97-AF65-F5344CB8AC3E}">
        <p14:creationId xmlns:p14="http://schemas.microsoft.com/office/powerpoint/2010/main" val="1482771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EF5C310-5C92-44EF-AC3D-DFC574172F5F}"/>
              </a:ext>
            </a:extLst>
          </p:cNvPr>
          <p:cNvGraphicFramePr>
            <a:graphicFrameLocks noGrp="1"/>
          </p:cNvGraphicFramePr>
          <p:nvPr>
            <p:extLst>
              <p:ext uri="{D42A27DB-BD31-4B8C-83A1-F6EECF244321}">
                <p14:modId xmlns:p14="http://schemas.microsoft.com/office/powerpoint/2010/main" val="706649875"/>
              </p:ext>
            </p:extLst>
          </p:nvPr>
        </p:nvGraphicFramePr>
        <p:xfrm>
          <a:off x="1217614" y="980729"/>
          <a:ext cx="9557323" cy="5649933"/>
        </p:xfrm>
        <a:graphic>
          <a:graphicData uri="http://schemas.openxmlformats.org/drawingml/2006/table">
            <a:tbl>
              <a:tblPr>
                <a:tableStyleId>{073A0DAA-6AF3-43AB-8588-CEC1D06C72B9}</a:tableStyleId>
              </a:tblPr>
              <a:tblGrid>
                <a:gridCol w="419917">
                  <a:extLst>
                    <a:ext uri="{9D8B030D-6E8A-4147-A177-3AD203B41FA5}">
                      <a16:colId xmlns:a16="http://schemas.microsoft.com/office/drawing/2014/main" val="2976413245"/>
                    </a:ext>
                  </a:extLst>
                </a:gridCol>
                <a:gridCol w="621478">
                  <a:extLst>
                    <a:ext uri="{9D8B030D-6E8A-4147-A177-3AD203B41FA5}">
                      <a16:colId xmlns:a16="http://schemas.microsoft.com/office/drawing/2014/main" val="2774767675"/>
                    </a:ext>
                  </a:extLst>
                </a:gridCol>
                <a:gridCol w="621478">
                  <a:extLst>
                    <a:ext uri="{9D8B030D-6E8A-4147-A177-3AD203B41FA5}">
                      <a16:colId xmlns:a16="http://schemas.microsoft.com/office/drawing/2014/main" val="252515873"/>
                    </a:ext>
                  </a:extLst>
                </a:gridCol>
                <a:gridCol w="621478">
                  <a:extLst>
                    <a:ext uri="{9D8B030D-6E8A-4147-A177-3AD203B41FA5}">
                      <a16:colId xmlns:a16="http://schemas.microsoft.com/office/drawing/2014/main" val="2905901831"/>
                    </a:ext>
                  </a:extLst>
                </a:gridCol>
                <a:gridCol w="621478">
                  <a:extLst>
                    <a:ext uri="{9D8B030D-6E8A-4147-A177-3AD203B41FA5}">
                      <a16:colId xmlns:a16="http://schemas.microsoft.com/office/drawing/2014/main" val="3384667568"/>
                    </a:ext>
                  </a:extLst>
                </a:gridCol>
                <a:gridCol w="621478">
                  <a:extLst>
                    <a:ext uri="{9D8B030D-6E8A-4147-A177-3AD203B41FA5}">
                      <a16:colId xmlns:a16="http://schemas.microsoft.com/office/drawing/2014/main" val="4228722361"/>
                    </a:ext>
                  </a:extLst>
                </a:gridCol>
                <a:gridCol w="621478">
                  <a:extLst>
                    <a:ext uri="{9D8B030D-6E8A-4147-A177-3AD203B41FA5}">
                      <a16:colId xmlns:a16="http://schemas.microsoft.com/office/drawing/2014/main" val="3850135245"/>
                    </a:ext>
                  </a:extLst>
                </a:gridCol>
                <a:gridCol w="621478">
                  <a:extLst>
                    <a:ext uri="{9D8B030D-6E8A-4147-A177-3AD203B41FA5}">
                      <a16:colId xmlns:a16="http://schemas.microsoft.com/office/drawing/2014/main" val="4036736230"/>
                    </a:ext>
                  </a:extLst>
                </a:gridCol>
                <a:gridCol w="436714">
                  <a:extLst>
                    <a:ext uri="{9D8B030D-6E8A-4147-A177-3AD203B41FA5}">
                      <a16:colId xmlns:a16="http://schemas.microsoft.com/office/drawing/2014/main" val="828612824"/>
                    </a:ext>
                  </a:extLst>
                </a:gridCol>
                <a:gridCol w="621478">
                  <a:extLst>
                    <a:ext uri="{9D8B030D-6E8A-4147-A177-3AD203B41FA5}">
                      <a16:colId xmlns:a16="http://schemas.microsoft.com/office/drawing/2014/main" val="1010011871"/>
                    </a:ext>
                  </a:extLst>
                </a:gridCol>
                <a:gridCol w="621478">
                  <a:extLst>
                    <a:ext uri="{9D8B030D-6E8A-4147-A177-3AD203B41FA5}">
                      <a16:colId xmlns:a16="http://schemas.microsoft.com/office/drawing/2014/main" val="2681617659"/>
                    </a:ext>
                  </a:extLst>
                </a:gridCol>
                <a:gridCol w="621478">
                  <a:extLst>
                    <a:ext uri="{9D8B030D-6E8A-4147-A177-3AD203B41FA5}">
                      <a16:colId xmlns:a16="http://schemas.microsoft.com/office/drawing/2014/main" val="4286931092"/>
                    </a:ext>
                  </a:extLst>
                </a:gridCol>
                <a:gridCol w="621478">
                  <a:extLst>
                    <a:ext uri="{9D8B030D-6E8A-4147-A177-3AD203B41FA5}">
                      <a16:colId xmlns:a16="http://schemas.microsoft.com/office/drawing/2014/main" val="3000150985"/>
                    </a:ext>
                  </a:extLst>
                </a:gridCol>
                <a:gridCol w="621478">
                  <a:extLst>
                    <a:ext uri="{9D8B030D-6E8A-4147-A177-3AD203B41FA5}">
                      <a16:colId xmlns:a16="http://schemas.microsoft.com/office/drawing/2014/main" val="1794610194"/>
                    </a:ext>
                  </a:extLst>
                </a:gridCol>
                <a:gridCol w="621478">
                  <a:extLst>
                    <a:ext uri="{9D8B030D-6E8A-4147-A177-3AD203B41FA5}">
                      <a16:colId xmlns:a16="http://schemas.microsoft.com/office/drawing/2014/main" val="719496635"/>
                    </a:ext>
                  </a:extLst>
                </a:gridCol>
                <a:gridCol w="621478">
                  <a:extLst>
                    <a:ext uri="{9D8B030D-6E8A-4147-A177-3AD203B41FA5}">
                      <a16:colId xmlns:a16="http://schemas.microsoft.com/office/drawing/2014/main" val="3796032963"/>
                    </a:ext>
                  </a:extLst>
                </a:gridCol>
              </a:tblGrid>
              <a:tr h="563208">
                <a:tc>
                  <a:txBody>
                    <a:bodyPr/>
                    <a:lstStyle/>
                    <a:p>
                      <a:pPr algn="l"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SD/sqrt(n)x1.67</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sig</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l" fontAlgn="b"/>
                      <a:r>
                        <a:rPr lang="en-GB" sz="1200" b="1" u="none" strike="noStrike" dirty="0">
                          <a:effectLst/>
                        </a:rPr>
                        <a:t> </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Mean</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SD/sqrt(n)x1.67</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Lower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Upper</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p value</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200" b="1" u="none" strike="noStrike" dirty="0">
                          <a:effectLst/>
                        </a:rPr>
                        <a:t>sig</a:t>
                      </a:r>
                      <a:endParaRPr lang="en-GB" sz="1200" b="1" i="0" u="none" strike="noStrike" dirty="0">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537260654"/>
                  </a:ext>
                </a:extLst>
              </a:tr>
              <a:tr h="187735">
                <a:tc>
                  <a:txBody>
                    <a:bodyPr/>
                    <a:lstStyle/>
                    <a:p>
                      <a:pPr algn="r" fontAlgn="b"/>
                      <a:r>
                        <a:rPr lang="en-GB" sz="1300" u="none" strike="noStrike" dirty="0">
                          <a:effectLst/>
                        </a:rPr>
                        <a:t>51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101.75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98.65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104.84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100.18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13.55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675280980"/>
                  </a:ext>
                </a:extLst>
              </a:tr>
              <a:tr h="187735">
                <a:tc>
                  <a:txBody>
                    <a:bodyPr/>
                    <a:lstStyle/>
                    <a:p>
                      <a:pPr algn="r" fontAlgn="b"/>
                      <a:r>
                        <a:rPr lang="en-GB" sz="1300" u="none" strike="noStrike" dirty="0">
                          <a:effectLst/>
                        </a:rPr>
                        <a:t>52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102.00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16.19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98.62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77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15.68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97.99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104.53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583866651"/>
                  </a:ext>
                </a:extLst>
              </a:tr>
              <a:tr h="187735">
                <a:tc>
                  <a:txBody>
                    <a:bodyPr/>
                    <a:lstStyle/>
                    <a:p>
                      <a:pPr algn="r" fontAlgn="b"/>
                      <a:r>
                        <a:rPr lang="en-GB" sz="1300" u="none" strike="noStrike" dirty="0">
                          <a:effectLst/>
                        </a:rPr>
                        <a:t>53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100.14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15.65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15.33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98.80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775457004"/>
                  </a:ext>
                </a:extLst>
              </a:tr>
              <a:tr h="187735">
                <a:tc>
                  <a:txBody>
                    <a:bodyPr/>
                    <a:lstStyle/>
                    <a:p>
                      <a:pPr algn="r" fontAlgn="b"/>
                      <a:r>
                        <a:rPr lang="en-GB" sz="1300" u="none" strike="noStrike" dirty="0">
                          <a:effectLst/>
                        </a:rPr>
                        <a:t>54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104.55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107.56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yes</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79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98.70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17.26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3.60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369109328"/>
                  </a:ext>
                </a:extLst>
              </a:tr>
              <a:tr h="187735">
                <a:tc>
                  <a:txBody>
                    <a:bodyPr/>
                    <a:lstStyle/>
                    <a:p>
                      <a:pPr algn="r" fontAlgn="b"/>
                      <a:r>
                        <a:rPr lang="en-GB" sz="1300" u="none" strike="noStrike" dirty="0">
                          <a:effectLst/>
                        </a:rPr>
                        <a:t>55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101.42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98.34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104.50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102.19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564310234"/>
                  </a:ext>
                </a:extLst>
              </a:tr>
              <a:tr h="187735">
                <a:tc>
                  <a:txBody>
                    <a:bodyPr/>
                    <a:lstStyle/>
                    <a:p>
                      <a:pPr algn="r" fontAlgn="b"/>
                      <a:r>
                        <a:rPr lang="en-GB" sz="1300" u="none" strike="noStrike" dirty="0">
                          <a:effectLst/>
                        </a:rPr>
                        <a:t>56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102.15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17.28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3.61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105.75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14.68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104.17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370234686"/>
                  </a:ext>
                </a:extLst>
              </a:tr>
              <a:tr h="187735">
                <a:tc>
                  <a:txBody>
                    <a:bodyPr/>
                    <a:lstStyle/>
                    <a:p>
                      <a:pPr algn="r" fontAlgn="b"/>
                      <a:r>
                        <a:rPr lang="en-GB" sz="1300" u="none" strike="noStrike" dirty="0">
                          <a:effectLst/>
                        </a:rPr>
                        <a:t>57</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98.48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101.64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97.58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788529134"/>
                  </a:ext>
                </a:extLst>
              </a:tr>
              <a:tr h="187735">
                <a:tc>
                  <a:txBody>
                    <a:bodyPr/>
                    <a:lstStyle/>
                    <a:p>
                      <a:pPr algn="r" fontAlgn="b"/>
                      <a:r>
                        <a:rPr lang="en-GB" sz="1300" u="none" strike="noStrike" dirty="0">
                          <a:effectLst/>
                        </a:rPr>
                        <a:t>58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99.80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96.84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102.77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100.62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97.23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736243597"/>
                  </a:ext>
                </a:extLst>
              </a:tr>
              <a:tr h="187735">
                <a:tc>
                  <a:txBody>
                    <a:bodyPr/>
                    <a:lstStyle/>
                    <a:p>
                      <a:pPr algn="r" fontAlgn="b"/>
                      <a:r>
                        <a:rPr lang="en-GB" sz="1300" u="none" strike="noStrike" dirty="0">
                          <a:effectLst/>
                        </a:rPr>
                        <a:t>59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100.21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97.01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103.41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103.22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390099942"/>
                  </a:ext>
                </a:extLst>
              </a:tr>
              <a:tr h="187735">
                <a:tc>
                  <a:txBody>
                    <a:bodyPr/>
                    <a:lstStyle/>
                    <a:p>
                      <a:pPr algn="r" fontAlgn="b"/>
                      <a:r>
                        <a:rPr lang="en-GB" sz="1300" u="none" strike="noStrike" dirty="0">
                          <a:effectLst/>
                        </a:rPr>
                        <a:t>60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98.68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95.50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101.85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100.34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103.74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532603366"/>
                  </a:ext>
                </a:extLst>
              </a:tr>
              <a:tr h="187735">
                <a:tc>
                  <a:txBody>
                    <a:bodyPr/>
                    <a:lstStyle/>
                    <a:p>
                      <a:pPr algn="r" fontAlgn="b"/>
                      <a:r>
                        <a:rPr lang="en-GB" sz="1300" u="none" strike="noStrike" dirty="0">
                          <a:effectLst/>
                        </a:rPr>
                        <a:t>61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96.69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93.60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102.69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13.70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99.84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105.55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739799861"/>
                  </a:ext>
                </a:extLst>
              </a:tr>
              <a:tr h="187735">
                <a:tc>
                  <a:txBody>
                    <a:bodyPr/>
                    <a:lstStyle/>
                    <a:p>
                      <a:pPr algn="r" fontAlgn="b"/>
                      <a:r>
                        <a:rPr lang="en-GB" sz="1300" u="none" strike="noStrike" dirty="0">
                          <a:effectLst/>
                        </a:rPr>
                        <a:t>62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97.43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14.92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97.84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16.25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94.45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101.23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302999755"/>
                  </a:ext>
                </a:extLst>
              </a:tr>
              <a:tr h="187735">
                <a:tc>
                  <a:txBody>
                    <a:bodyPr/>
                    <a:lstStyle/>
                    <a:p>
                      <a:pPr algn="r" fontAlgn="b"/>
                      <a:r>
                        <a:rPr lang="en-GB" sz="1300" u="none" strike="noStrike" dirty="0">
                          <a:effectLst/>
                        </a:rPr>
                        <a:t>63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99.81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15.91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103.13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97.64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14.03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94.71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100.57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4002957868"/>
                  </a:ext>
                </a:extLst>
              </a:tr>
              <a:tr h="187735">
                <a:tc>
                  <a:txBody>
                    <a:bodyPr/>
                    <a:lstStyle/>
                    <a:p>
                      <a:pPr algn="r" fontAlgn="b"/>
                      <a:r>
                        <a:rPr lang="en-GB" sz="1300" u="none" strike="noStrike" dirty="0">
                          <a:effectLst/>
                        </a:rPr>
                        <a:t>64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100.33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13.52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97.51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89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16.57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894013522"/>
                  </a:ext>
                </a:extLst>
              </a:tr>
              <a:tr h="187735">
                <a:tc>
                  <a:txBody>
                    <a:bodyPr/>
                    <a:lstStyle/>
                    <a:p>
                      <a:pPr algn="r" fontAlgn="b"/>
                      <a:r>
                        <a:rPr lang="en-GB" sz="1300" u="none" strike="noStrike" dirty="0">
                          <a:effectLst/>
                        </a:rPr>
                        <a:t>65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99.48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15.90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102.80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99.33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105.07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895253544"/>
                  </a:ext>
                </a:extLst>
              </a:tr>
              <a:tr h="187735">
                <a:tc>
                  <a:txBody>
                    <a:bodyPr/>
                    <a:lstStyle/>
                    <a:p>
                      <a:pPr algn="r" fontAlgn="b"/>
                      <a:r>
                        <a:rPr lang="en-GB" sz="1300" u="none" strike="noStrike" dirty="0">
                          <a:effectLst/>
                        </a:rPr>
                        <a:t>66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99.14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102.34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98.05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100.99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30217342"/>
                  </a:ext>
                </a:extLst>
              </a:tr>
              <a:tr h="187735">
                <a:tc>
                  <a:txBody>
                    <a:bodyPr/>
                    <a:lstStyle/>
                    <a:p>
                      <a:pPr algn="r" fontAlgn="b"/>
                      <a:r>
                        <a:rPr lang="en-GB" sz="1300" u="none" strike="noStrike" dirty="0">
                          <a:effectLst/>
                        </a:rPr>
                        <a:t>67</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100.92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15.75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201040101"/>
                  </a:ext>
                </a:extLst>
              </a:tr>
              <a:tr h="187735">
                <a:tc>
                  <a:txBody>
                    <a:bodyPr/>
                    <a:lstStyle/>
                    <a:p>
                      <a:pPr algn="r" fontAlgn="b"/>
                      <a:r>
                        <a:rPr lang="en-GB" sz="1300" u="none" strike="noStrike" dirty="0">
                          <a:effectLst/>
                        </a:rPr>
                        <a:t>68</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98.91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14.52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95.88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14.76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94.55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100.71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177150001"/>
                  </a:ext>
                </a:extLst>
              </a:tr>
              <a:tr h="187735">
                <a:tc>
                  <a:txBody>
                    <a:bodyPr/>
                    <a:lstStyle/>
                    <a:p>
                      <a:pPr algn="r" fontAlgn="b"/>
                      <a:r>
                        <a:rPr lang="en-GB" sz="1300" u="none" strike="noStrike" dirty="0">
                          <a:effectLst/>
                        </a:rPr>
                        <a:t>69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100.47</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14.34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103.46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13.77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2.87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100.38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106.13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yes</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866043054"/>
                  </a:ext>
                </a:extLst>
              </a:tr>
              <a:tr h="187735">
                <a:tc>
                  <a:txBody>
                    <a:bodyPr/>
                    <a:lstStyle/>
                    <a:p>
                      <a:pPr algn="r" fontAlgn="b"/>
                      <a:r>
                        <a:rPr lang="en-GB" sz="1300" u="none" strike="noStrike" dirty="0">
                          <a:effectLst/>
                        </a:rPr>
                        <a:t>70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100.93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15.04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97.79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104.06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97.86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94.60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422107436"/>
                  </a:ext>
                </a:extLst>
              </a:tr>
              <a:tr h="187735">
                <a:tc>
                  <a:txBody>
                    <a:bodyPr/>
                    <a:lstStyle/>
                    <a:p>
                      <a:pPr algn="r" fontAlgn="b"/>
                      <a:r>
                        <a:rPr lang="en-GB" sz="1300" u="none" strike="noStrike" dirty="0">
                          <a:effectLst/>
                        </a:rPr>
                        <a:t>71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99.86</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12.82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2.68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97.18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102.54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100.63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14.23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2.97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97.66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103.60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0.36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3332200718"/>
                  </a:ext>
                </a:extLst>
              </a:tr>
              <a:tr h="187735">
                <a:tc>
                  <a:txBody>
                    <a:bodyPr/>
                    <a:lstStyle/>
                    <a:p>
                      <a:pPr algn="r" fontAlgn="b"/>
                      <a:r>
                        <a:rPr lang="en-GB" sz="1300" u="none" strike="noStrike" dirty="0">
                          <a:effectLst/>
                        </a:rPr>
                        <a:t>72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103.34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15.50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3.23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100.11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106.58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0.04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yes</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101.70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13.29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2.77</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98.93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104.48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803979935"/>
                  </a:ext>
                </a:extLst>
              </a:tr>
              <a:tr h="187735">
                <a:tc>
                  <a:txBody>
                    <a:bodyPr/>
                    <a:lstStyle/>
                    <a:p>
                      <a:pPr algn="r" fontAlgn="b"/>
                      <a:r>
                        <a:rPr lang="en-GB" sz="1300" u="none" strike="noStrike" dirty="0">
                          <a:effectLst/>
                        </a:rPr>
                        <a:t>73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101.63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15.96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3.33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98.30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104.96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101.35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15.12</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3.15</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98.20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104.51</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782076471"/>
                  </a:ext>
                </a:extLst>
              </a:tr>
              <a:tr h="187735">
                <a:tc>
                  <a:txBody>
                    <a:bodyPr/>
                    <a:lstStyle/>
                    <a:p>
                      <a:pPr algn="r" fontAlgn="b"/>
                      <a:r>
                        <a:rPr lang="en-GB" sz="1300" u="none" strike="noStrike" dirty="0">
                          <a:effectLst/>
                        </a:rPr>
                        <a:t>74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99.94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15.14</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3.16</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96.78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103.10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0.49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a:effectLst/>
                        </a:rPr>
                        <a:t>99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98.99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14.83</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3.09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95.90</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102.08</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0.29</a:t>
                      </a:r>
                      <a:endParaRPr lang="en-GB" sz="1300" b="0" i="0" u="none" strike="noStrike">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a:effectLst/>
                        </a:rPr>
                        <a:t>no</a:t>
                      </a:r>
                      <a:endParaRPr lang="en-GB" sz="1300" b="0" i="0" u="none" strike="noStrike">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1893825814"/>
                  </a:ext>
                </a:extLst>
              </a:tr>
              <a:tr h="187735">
                <a:tc>
                  <a:txBody>
                    <a:bodyPr/>
                    <a:lstStyle/>
                    <a:p>
                      <a:pPr algn="r" fontAlgn="b"/>
                      <a:r>
                        <a:rPr lang="en-GB" sz="1300" u="none" strike="noStrike" dirty="0">
                          <a:effectLst/>
                        </a:rPr>
                        <a:t>75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97.50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18.25</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3.81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93.69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101.31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0.14</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no</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r" fontAlgn="b"/>
                      <a:r>
                        <a:rPr lang="en-GB" sz="1300" u="none" strike="noStrike" dirty="0">
                          <a:effectLst/>
                        </a:rPr>
                        <a:t>100</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99.02</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15.39</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3.21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95.81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102.23</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0.31</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tc>
                  <a:txBody>
                    <a:bodyPr/>
                    <a:lstStyle/>
                    <a:p>
                      <a:pPr algn="ctr" fontAlgn="b"/>
                      <a:r>
                        <a:rPr lang="en-GB" sz="1300" u="none" strike="noStrike" dirty="0">
                          <a:effectLst/>
                        </a:rPr>
                        <a:t>no</a:t>
                      </a:r>
                      <a:endParaRPr lang="en-GB" sz="1300" b="0" i="0" u="none" strike="noStrike" dirty="0">
                        <a:solidFill>
                          <a:srgbClr val="000000"/>
                        </a:solidFill>
                        <a:effectLst/>
                        <a:latin typeface="Calibri" panose="020F0502020204030204" pitchFamily="34" charset="0"/>
                      </a:endParaRPr>
                    </a:p>
                  </a:txBody>
                  <a:tcPr marL="5349" marR="5349" marT="5349" marB="0" anchor="b">
                    <a:noFill/>
                  </a:tcPr>
                </a:tc>
                <a:extLst>
                  <a:ext uri="{0D108BD9-81ED-4DB2-BD59-A6C34878D82A}">
                    <a16:rowId xmlns:a16="http://schemas.microsoft.com/office/drawing/2014/main" val="2454953811"/>
                  </a:ext>
                </a:extLst>
              </a:tr>
            </a:tbl>
          </a:graphicData>
        </a:graphic>
      </p:graphicFrame>
      <p:sp>
        <p:nvSpPr>
          <p:cNvPr id="5" name="TextBox 4">
            <a:extLst>
              <a:ext uri="{FF2B5EF4-FFF2-40B4-BE49-F238E27FC236}">
                <a16:creationId xmlns:a16="http://schemas.microsoft.com/office/drawing/2014/main" id="{22FCA451-88CA-40C7-8F50-46ABC9A06D00}"/>
              </a:ext>
            </a:extLst>
          </p:cNvPr>
          <p:cNvSpPr txBox="1"/>
          <p:nvPr/>
        </p:nvSpPr>
        <p:spPr>
          <a:xfrm>
            <a:off x="1197868" y="252142"/>
            <a:ext cx="9989367" cy="480131"/>
          </a:xfrm>
          <a:prstGeom prst="rect">
            <a:avLst/>
          </a:prstGeom>
          <a:noFill/>
        </p:spPr>
        <p:txBody>
          <a:bodyPr wrap="square" rtlCol="0">
            <a:spAutoFit/>
          </a:bodyPr>
          <a:lstStyle/>
          <a:p>
            <a:pPr>
              <a:lnSpc>
                <a:spcPct val="90000"/>
              </a:lnSpc>
            </a:pPr>
            <a:r>
              <a:rPr lang="en-HK" sz="2800" b="1" dirty="0"/>
              <a:t>One-Tailed Test: H</a:t>
            </a:r>
            <a:r>
              <a:rPr lang="en-HK" sz="2800" b="1" baseline="-25000" dirty="0"/>
              <a:t>0</a:t>
            </a:r>
            <a:r>
              <a:rPr lang="en-HK" sz="2800" b="1" dirty="0"/>
              <a:t> </a:t>
            </a:r>
            <a:r>
              <a:rPr lang="en-HK" sz="2800" b="1" dirty="0" err="1"/>
              <a:t>μ</a:t>
            </a:r>
            <a:r>
              <a:rPr lang="en-HK" sz="2800" b="1" baseline="-25000" dirty="0" err="1"/>
              <a:t>IQ</a:t>
            </a:r>
            <a:r>
              <a:rPr lang="en-HK" sz="2800" b="1" dirty="0"/>
              <a:t> ≤ 100; H</a:t>
            </a:r>
            <a:r>
              <a:rPr lang="en-HK" sz="2800" b="1" baseline="-25000" dirty="0"/>
              <a:t>a</a:t>
            </a:r>
            <a:r>
              <a:rPr lang="en-HK" sz="2800" b="1" dirty="0"/>
              <a:t>: </a:t>
            </a:r>
            <a:r>
              <a:rPr lang="el-GR" sz="2800" b="1" dirty="0"/>
              <a:t>μ</a:t>
            </a:r>
            <a:r>
              <a:rPr lang="en-HK" sz="2800" b="1" baseline="-25000" dirty="0"/>
              <a:t>IQ</a:t>
            </a:r>
            <a:r>
              <a:rPr lang="en-HK" sz="2800" b="1" dirty="0"/>
              <a:t> &gt; 100</a:t>
            </a:r>
            <a:endParaRPr lang="en-GB" sz="2800" b="1" dirty="0"/>
          </a:p>
        </p:txBody>
      </p:sp>
      <p:sp>
        <p:nvSpPr>
          <p:cNvPr id="6" name="Slide Number Placeholder 5">
            <a:extLst>
              <a:ext uri="{FF2B5EF4-FFF2-40B4-BE49-F238E27FC236}">
                <a16:creationId xmlns:a16="http://schemas.microsoft.com/office/drawing/2014/main" id="{292C7FA2-EEE3-4EE5-ACF4-91E86A275A57}"/>
              </a:ext>
            </a:extLst>
          </p:cNvPr>
          <p:cNvSpPr>
            <a:spLocks noGrp="1"/>
          </p:cNvSpPr>
          <p:nvPr>
            <p:ph type="sldNum" sz="quarter" idx="12"/>
          </p:nvPr>
        </p:nvSpPr>
        <p:spPr/>
        <p:txBody>
          <a:bodyPr/>
          <a:lstStyle/>
          <a:p>
            <a:fld id="{F36C87F6-986D-49E6-AF40-1B3A1EE8064D}" type="slidenum">
              <a:rPr lang="en-GB" smtClean="0"/>
              <a:t>11</a:t>
            </a:fld>
            <a:endParaRPr lang="en-GB" dirty="0"/>
          </a:p>
        </p:txBody>
      </p:sp>
    </p:spTree>
    <p:extLst>
      <p:ext uri="{BB962C8B-B14F-4D97-AF65-F5344CB8AC3E}">
        <p14:creationId xmlns:p14="http://schemas.microsoft.com/office/powerpoint/2010/main" val="367836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DC6CE-EF4A-474E-BED8-523D5B39691E}"/>
              </a:ext>
            </a:extLst>
          </p:cNvPr>
          <p:cNvSpPr>
            <a:spLocks noGrp="1"/>
          </p:cNvSpPr>
          <p:nvPr>
            <p:ph type="title"/>
          </p:nvPr>
        </p:nvSpPr>
        <p:spPr/>
        <p:txBody>
          <a:bodyPr/>
          <a:lstStyle/>
          <a:p>
            <a:r>
              <a:rPr lang="en-HK" dirty="0"/>
              <a:t>Critical t value</a:t>
            </a:r>
            <a:endParaRPr lang="en-GB" dirty="0"/>
          </a:p>
        </p:txBody>
      </p:sp>
      <p:pic>
        <p:nvPicPr>
          <p:cNvPr id="4" name="Content Placeholder 3">
            <a:extLst>
              <a:ext uri="{FF2B5EF4-FFF2-40B4-BE49-F238E27FC236}">
                <a16:creationId xmlns:a16="http://schemas.microsoft.com/office/drawing/2014/main" id="{9306F476-4CBB-4132-BC9D-F5528E1444B6}"/>
              </a:ext>
            </a:extLst>
          </p:cNvPr>
          <p:cNvPicPr>
            <a:picLocks noGrp="1" noChangeAspect="1"/>
          </p:cNvPicPr>
          <p:nvPr>
            <p:ph idx="1"/>
          </p:nvPr>
        </p:nvPicPr>
        <p:blipFill>
          <a:blip r:embed="rId2"/>
          <a:stretch>
            <a:fillRect/>
          </a:stretch>
        </p:blipFill>
        <p:spPr>
          <a:xfrm>
            <a:off x="5130180" y="2239962"/>
            <a:ext cx="5841034" cy="4343400"/>
          </a:xfrm>
          <a:prstGeom prst="rect">
            <a:avLst/>
          </a:prstGeom>
        </p:spPr>
      </p:pic>
      <p:sp>
        <p:nvSpPr>
          <p:cNvPr id="5" name="TextBox 4">
            <a:extLst>
              <a:ext uri="{FF2B5EF4-FFF2-40B4-BE49-F238E27FC236}">
                <a16:creationId xmlns:a16="http://schemas.microsoft.com/office/drawing/2014/main" id="{AED64E4C-C6C4-4C5A-B9D8-823191DAFA4B}"/>
              </a:ext>
            </a:extLst>
          </p:cNvPr>
          <p:cNvSpPr txBox="1"/>
          <p:nvPr/>
        </p:nvSpPr>
        <p:spPr>
          <a:xfrm>
            <a:off x="5086300" y="1772816"/>
            <a:ext cx="3096344" cy="424732"/>
          </a:xfrm>
          <a:prstGeom prst="rect">
            <a:avLst/>
          </a:prstGeom>
          <a:noFill/>
        </p:spPr>
        <p:txBody>
          <a:bodyPr wrap="square" rtlCol="0">
            <a:spAutoFit/>
          </a:bodyPr>
          <a:lstStyle/>
          <a:p>
            <a:pPr>
              <a:lnSpc>
                <a:spcPct val="90000"/>
              </a:lnSpc>
            </a:pPr>
            <a:r>
              <a:rPr lang="en-HK" sz="2400" dirty="0"/>
              <a:t>T table</a:t>
            </a:r>
            <a:endParaRPr lang="en-GB" sz="2400" dirty="0"/>
          </a:p>
        </p:txBody>
      </p:sp>
      <p:sp>
        <p:nvSpPr>
          <p:cNvPr id="8" name="Rectangle 7">
            <a:extLst>
              <a:ext uri="{FF2B5EF4-FFF2-40B4-BE49-F238E27FC236}">
                <a16:creationId xmlns:a16="http://schemas.microsoft.com/office/drawing/2014/main" id="{22B0D6D5-26B5-4381-9DBD-576CDA0303C6}"/>
              </a:ext>
            </a:extLst>
          </p:cNvPr>
          <p:cNvSpPr/>
          <p:nvPr/>
        </p:nvSpPr>
        <p:spPr>
          <a:xfrm>
            <a:off x="9694812" y="1988840"/>
            <a:ext cx="576064" cy="4248472"/>
          </a:xfrm>
          <a:prstGeom prst="rect">
            <a:avLst/>
          </a:prstGeom>
          <a:noFill/>
          <a:ln>
            <a:solidFill>
              <a:schemeClr val="tx2"/>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9" name="Rectangle 8">
            <a:extLst>
              <a:ext uri="{FF2B5EF4-FFF2-40B4-BE49-F238E27FC236}">
                <a16:creationId xmlns:a16="http://schemas.microsoft.com/office/drawing/2014/main" id="{118C7AA3-5A12-49A1-B6EE-922F81646F17}"/>
              </a:ext>
            </a:extLst>
          </p:cNvPr>
          <p:cNvSpPr/>
          <p:nvPr/>
        </p:nvSpPr>
        <p:spPr>
          <a:xfrm>
            <a:off x="5230316" y="4149080"/>
            <a:ext cx="6048672" cy="360040"/>
          </a:xfrm>
          <a:prstGeom prst="rect">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0" name="TextBox 9">
            <a:extLst>
              <a:ext uri="{FF2B5EF4-FFF2-40B4-BE49-F238E27FC236}">
                <a16:creationId xmlns:a16="http://schemas.microsoft.com/office/drawing/2014/main" id="{574207D7-F90D-4529-B3A7-60AF8C6F9132}"/>
              </a:ext>
            </a:extLst>
          </p:cNvPr>
          <p:cNvSpPr txBox="1"/>
          <p:nvPr/>
        </p:nvSpPr>
        <p:spPr>
          <a:xfrm>
            <a:off x="117748" y="1844824"/>
            <a:ext cx="4560640" cy="4924425"/>
          </a:xfrm>
          <a:prstGeom prst="rect">
            <a:avLst/>
          </a:prstGeom>
          <a:noFill/>
        </p:spPr>
        <p:txBody>
          <a:bodyPr wrap="square" rtlCol="0">
            <a:spAutoFit/>
          </a:bodyPr>
          <a:lstStyle/>
          <a:p>
            <a:pPr marL="285750" indent="-285750">
              <a:buFont typeface="Arial" panose="020B0604020202020204" pitchFamily="34" charset="0"/>
              <a:buChar char="•"/>
            </a:pPr>
            <a:r>
              <a:rPr lang="en-HK" sz="1850" dirty="0"/>
              <a:t>The t distribution is a probability distribution that is used to estimate population parameters when the sample size is small and/or when the population variance is unknown.</a:t>
            </a:r>
          </a:p>
          <a:p>
            <a:pPr marL="285750" indent="-285750">
              <a:buFont typeface="Arial" panose="020B0604020202020204" pitchFamily="34" charset="0"/>
              <a:buChar char="•"/>
            </a:pPr>
            <a:r>
              <a:rPr lang="en-HK" sz="1850" dirty="0"/>
              <a:t>The shape of the t distribution depends on the degrees of freedom (df) that went into the estimate of the standard deviation. With 100 or more degrees of freedom, the t distribution is almost indistinguishable from the normal distribution.</a:t>
            </a:r>
          </a:p>
          <a:p>
            <a:pPr marL="285750" indent="-285750">
              <a:buFont typeface="Arial" panose="020B0604020202020204" pitchFamily="34" charset="0"/>
              <a:buChar char="•"/>
            </a:pPr>
            <a:r>
              <a:rPr lang="en-HK" sz="1850" dirty="0"/>
              <a:t>For 63 degrees of freedom (64-1), the critical t value is close to 2.0</a:t>
            </a:r>
          </a:p>
          <a:p>
            <a:pPr marL="285750" indent="-285750">
              <a:buFont typeface="Arial" panose="020B0604020202020204" pitchFamily="34" charset="0"/>
              <a:buChar char="•"/>
            </a:pPr>
            <a:endParaRPr lang="en-GB" dirty="0"/>
          </a:p>
        </p:txBody>
      </p:sp>
      <p:sp>
        <p:nvSpPr>
          <p:cNvPr id="3" name="Slide Number Placeholder 2">
            <a:extLst>
              <a:ext uri="{FF2B5EF4-FFF2-40B4-BE49-F238E27FC236}">
                <a16:creationId xmlns:a16="http://schemas.microsoft.com/office/drawing/2014/main" id="{AE530250-F491-40BF-93C5-8A1824F880CA}"/>
              </a:ext>
            </a:extLst>
          </p:cNvPr>
          <p:cNvSpPr>
            <a:spLocks noGrp="1"/>
          </p:cNvSpPr>
          <p:nvPr>
            <p:ph type="sldNum" sz="quarter" idx="12"/>
          </p:nvPr>
        </p:nvSpPr>
        <p:spPr/>
        <p:txBody>
          <a:bodyPr/>
          <a:lstStyle/>
          <a:p>
            <a:fld id="{F36C87F6-986D-49E6-AF40-1B3A1EE8064D}" type="slidenum">
              <a:rPr lang="en-GB" smtClean="0"/>
              <a:t>12</a:t>
            </a:fld>
            <a:endParaRPr lang="en-GB" dirty="0"/>
          </a:p>
        </p:txBody>
      </p:sp>
    </p:spTree>
    <p:extLst>
      <p:ext uri="{BB962C8B-B14F-4D97-AF65-F5344CB8AC3E}">
        <p14:creationId xmlns:p14="http://schemas.microsoft.com/office/powerpoint/2010/main" val="3992084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1468</TotalTime>
  <Words>2737</Words>
  <Application>Microsoft Office PowerPoint</Application>
  <PresentationFormat>Custom</PresentationFormat>
  <Paragraphs>1690</Paragraphs>
  <Slides>12</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12</vt:i4>
      </vt:variant>
    </vt:vector>
  </HeadingPairs>
  <TitlesOfParts>
    <vt:vector size="17" baseType="lpstr">
      <vt:lpstr>Arial</vt:lpstr>
      <vt:lpstr>Calibri</vt:lpstr>
      <vt:lpstr>Century Gothic</vt:lpstr>
      <vt:lpstr>Continental Asia 16x9</vt:lpstr>
      <vt:lpstr>方程式</vt:lpstr>
      <vt:lpstr>Hypothesis testing</vt:lpstr>
      <vt:lpstr>Central limit theorem and sampling distribution</vt:lpstr>
      <vt:lpstr>Hypothesis testing</vt:lpstr>
      <vt:lpstr>Means of the 100 random samples (the true population μ = 100)</vt:lpstr>
      <vt:lpstr>Means of the 100 random samples (the true population μ = 100)</vt:lpstr>
      <vt:lpstr>Frequency distribution of the 100 sample Means (sampling distribution) </vt:lpstr>
      <vt:lpstr>Confidence Intervals</vt:lpstr>
      <vt:lpstr>Confidence intervals</vt:lpstr>
      <vt:lpstr>When the sample mean = 98.48, the 95% confidence interval contains 100 (CI = 95.94 ~ 103.02) and H0 was not rejected. Note that the true population mean is still unknown because the sample could come from a population with a mean IQ of 98, 99, 101, 102 or any other values.</vt:lpstr>
      <vt:lpstr>PowerPoint Presentation</vt:lpstr>
      <vt:lpstr>PowerPoint Presentation</vt:lpstr>
      <vt:lpstr>Critical t value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91</cp:revision>
  <cp:lastPrinted>2020-03-21T11:32:05Z</cp:lastPrinted>
  <dcterms:created xsi:type="dcterms:W3CDTF">2018-01-28T08:08:54Z</dcterms:created>
  <dcterms:modified xsi:type="dcterms:W3CDTF">2020-03-23T02:55:58Z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