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1" r:id="rId3"/>
    <p:sldId id="262" r:id="rId4"/>
    <p:sldId id="263" r:id="rId5"/>
    <p:sldId id="264" r:id="rId6"/>
    <p:sldId id="265" r:id="rId7"/>
    <p:sldId id="266" r:id="rId8"/>
    <p:sldId id="257" r:id="rId9"/>
    <p:sldId id="267" r:id="rId10"/>
    <p:sldId id="268" r:id="rId11"/>
    <p:sldId id="258" r:id="rId12"/>
    <p:sldId id="259"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55" d="100"/>
          <a:sy n="55" d="100"/>
        </p:scale>
        <p:origin x="763"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9B344B1-D9A0-4B4F-A2F0-A1CA765B8115}" type="datetimeFigureOut">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DCCA03-0331-44B3-8C8B-727759A50BB1}" type="slidenum">
              <a:rPr lang="en-GB" smtClean="0"/>
              <a:t>‹#›</a:t>
            </a:fld>
            <a:endParaRPr lang="en-GB"/>
          </a:p>
        </p:txBody>
      </p:sp>
    </p:spTree>
    <p:extLst>
      <p:ext uri="{BB962C8B-B14F-4D97-AF65-F5344CB8AC3E}">
        <p14:creationId xmlns:p14="http://schemas.microsoft.com/office/powerpoint/2010/main" val="15638498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B344B1-D9A0-4B4F-A2F0-A1CA765B8115}" type="datetimeFigureOut">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DCCA03-0331-44B3-8C8B-727759A50BB1}" type="slidenum">
              <a:rPr lang="en-GB" smtClean="0"/>
              <a:t>‹#›</a:t>
            </a:fld>
            <a:endParaRPr lang="en-GB"/>
          </a:p>
        </p:txBody>
      </p:sp>
    </p:spTree>
    <p:extLst>
      <p:ext uri="{BB962C8B-B14F-4D97-AF65-F5344CB8AC3E}">
        <p14:creationId xmlns:p14="http://schemas.microsoft.com/office/powerpoint/2010/main" val="1987390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9B344B1-D9A0-4B4F-A2F0-A1CA765B8115}" type="datetimeFigureOut">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DCCA03-0331-44B3-8C8B-727759A50BB1}" type="slidenum">
              <a:rPr lang="en-GB" smtClean="0"/>
              <a:t>‹#›</a:t>
            </a:fld>
            <a:endParaRPr lang="en-GB"/>
          </a:p>
        </p:txBody>
      </p:sp>
    </p:spTree>
    <p:extLst>
      <p:ext uri="{BB962C8B-B14F-4D97-AF65-F5344CB8AC3E}">
        <p14:creationId xmlns:p14="http://schemas.microsoft.com/office/powerpoint/2010/main" val="27497100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9B344B1-D9A0-4B4F-A2F0-A1CA765B8115}" type="datetimeFigureOut">
              <a:rPr lang="en-GB" smtClean="0"/>
              <a:t>06/05/2020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DCCA03-0331-44B3-8C8B-727759A50BB1}" type="slidenum">
              <a:rPr lang="en-GB" smtClean="0"/>
              <a:t>‹#›</a:t>
            </a:fld>
            <a:endParaRPr lang="en-GB"/>
          </a:p>
        </p:txBody>
      </p:sp>
    </p:spTree>
    <p:extLst>
      <p:ext uri="{BB962C8B-B14F-4D97-AF65-F5344CB8AC3E}">
        <p14:creationId xmlns:p14="http://schemas.microsoft.com/office/powerpoint/2010/main" val="4135255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9B344B1-D9A0-4B4F-A2F0-A1CA765B8115}" type="datetimeFigureOut">
              <a:rPr lang="en-GB" smtClean="0"/>
              <a:t>06/05/2020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9DCCA03-0331-44B3-8C8B-727759A50BB1}" type="slidenum">
              <a:rPr lang="en-GB" smtClean="0"/>
              <a:t>‹#›</a:t>
            </a:fld>
            <a:endParaRPr lang="en-GB"/>
          </a:p>
        </p:txBody>
      </p:sp>
    </p:spTree>
    <p:extLst>
      <p:ext uri="{BB962C8B-B14F-4D97-AF65-F5344CB8AC3E}">
        <p14:creationId xmlns:p14="http://schemas.microsoft.com/office/powerpoint/2010/main" val="21672078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9B344B1-D9A0-4B4F-A2F0-A1CA765B8115}" type="datetimeFigureOut">
              <a:rPr lang="en-GB" smtClean="0"/>
              <a:t>06/05/2020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9DCCA03-0331-44B3-8C8B-727759A50BB1}" type="slidenum">
              <a:rPr lang="en-GB" smtClean="0"/>
              <a:t>‹#›</a:t>
            </a:fld>
            <a:endParaRPr lang="en-GB"/>
          </a:p>
        </p:txBody>
      </p:sp>
    </p:spTree>
    <p:extLst>
      <p:ext uri="{BB962C8B-B14F-4D97-AF65-F5344CB8AC3E}">
        <p14:creationId xmlns:p14="http://schemas.microsoft.com/office/powerpoint/2010/main" val="30959410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B344B1-D9A0-4B4F-A2F0-A1CA765B8115}" type="datetimeFigureOut">
              <a:rPr lang="en-GB" smtClean="0"/>
              <a:t>06/05/2020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9DCCA03-0331-44B3-8C8B-727759A50BB1}" type="slidenum">
              <a:rPr lang="en-GB" smtClean="0"/>
              <a:t>‹#›</a:t>
            </a:fld>
            <a:endParaRPr lang="en-GB"/>
          </a:p>
        </p:txBody>
      </p:sp>
    </p:spTree>
    <p:extLst>
      <p:ext uri="{BB962C8B-B14F-4D97-AF65-F5344CB8AC3E}">
        <p14:creationId xmlns:p14="http://schemas.microsoft.com/office/powerpoint/2010/main" val="29610154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9B344B1-D9A0-4B4F-A2F0-A1CA765B8115}" type="datetimeFigureOut">
              <a:rPr lang="en-GB" smtClean="0"/>
              <a:t>06/05/2020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DCCA03-0331-44B3-8C8B-727759A50BB1}" type="slidenum">
              <a:rPr lang="en-GB" smtClean="0"/>
              <a:t>‹#›</a:t>
            </a:fld>
            <a:endParaRPr lang="en-GB"/>
          </a:p>
        </p:txBody>
      </p:sp>
    </p:spTree>
    <p:extLst>
      <p:ext uri="{BB962C8B-B14F-4D97-AF65-F5344CB8AC3E}">
        <p14:creationId xmlns:p14="http://schemas.microsoft.com/office/powerpoint/2010/main" val="11417629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9B344B1-D9A0-4B4F-A2F0-A1CA765B8115}" type="datetimeFigureOut">
              <a:rPr lang="en-GB" smtClean="0"/>
              <a:t>06/05/2020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DCCA03-0331-44B3-8C8B-727759A50BB1}" type="slidenum">
              <a:rPr lang="en-GB" smtClean="0"/>
              <a:t>‹#›</a:t>
            </a:fld>
            <a:endParaRPr lang="en-GB"/>
          </a:p>
        </p:txBody>
      </p:sp>
    </p:spTree>
    <p:extLst>
      <p:ext uri="{BB962C8B-B14F-4D97-AF65-F5344CB8AC3E}">
        <p14:creationId xmlns:p14="http://schemas.microsoft.com/office/powerpoint/2010/main" val="15857727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B344B1-D9A0-4B4F-A2F0-A1CA765B8115}" type="datetimeFigureOut">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DCCA03-0331-44B3-8C8B-727759A50BB1}" type="slidenum">
              <a:rPr lang="en-GB" smtClean="0"/>
              <a:t>‹#›</a:t>
            </a:fld>
            <a:endParaRPr lang="en-GB"/>
          </a:p>
        </p:txBody>
      </p:sp>
    </p:spTree>
    <p:extLst>
      <p:ext uri="{BB962C8B-B14F-4D97-AF65-F5344CB8AC3E}">
        <p14:creationId xmlns:p14="http://schemas.microsoft.com/office/powerpoint/2010/main" val="533349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B344B1-D9A0-4B4F-A2F0-A1CA765B8115}" type="datetimeFigureOut">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DCCA03-0331-44B3-8C8B-727759A50BB1}" type="slidenum">
              <a:rPr lang="en-GB" smtClean="0"/>
              <a:t>‹#›</a:t>
            </a:fld>
            <a:endParaRPr lang="en-GB"/>
          </a:p>
        </p:txBody>
      </p:sp>
    </p:spTree>
    <p:extLst>
      <p:ext uri="{BB962C8B-B14F-4D97-AF65-F5344CB8AC3E}">
        <p14:creationId xmlns:p14="http://schemas.microsoft.com/office/powerpoint/2010/main" val="6343078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B344B1-D9A0-4B4F-A2F0-A1CA765B8115}" type="datetimeFigureOut">
              <a:rPr lang="en-GB" smtClean="0"/>
              <a:t>06/05/2020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DCCA03-0331-44B3-8C8B-727759A50BB1}" type="slidenum">
              <a:rPr lang="en-GB" smtClean="0"/>
              <a:t>‹#›</a:t>
            </a:fld>
            <a:endParaRPr lang="en-GB"/>
          </a:p>
        </p:txBody>
      </p:sp>
    </p:spTree>
    <p:extLst>
      <p:ext uri="{BB962C8B-B14F-4D97-AF65-F5344CB8AC3E}">
        <p14:creationId xmlns:p14="http://schemas.microsoft.com/office/powerpoint/2010/main" val="39706266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www.encyclopedia.com/" TargetMode="External"/><Relationship Id="rId2" Type="http://schemas.openxmlformats.org/officeDocument/2006/relationships/hyperlink" Target="https://www.encyclopedia.com/social-sciences/applied-and-social-sciences-magazines/political-instability-indices" TargetMode="Externa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www.encyclopedia.com/social-sciences/applied-and-social-sciences-magazines/political-instability-indice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s://www.oxfordbibliographies.com/view/document/obo-9780199874002/obo-9780199874002-0212.xml" TargetMode="External"/><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15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4" name="Title 3">
            <a:extLst>
              <a:ext uri="{FF2B5EF4-FFF2-40B4-BE49-F238E27FC236}">
                <a16:creationId xmlns:a16="http://schemas.microsoft.com/office/drawing/2014/main" id="{88F23C5A-8EBC-4379-8181-BB0D08DD5AD9}"/>
              </a:ext>
            </a:extLst>
          </p:cNvPr>
          <p:cNvSpPr>
            <a:spLocks noGrp="1"/>
          </p:cNvSpPr>
          <p:nvPr>
            <p:ph type="title"/>
          </p:nvPr>
        </p:nvSpPr>
        <p:spPr>
          <a:xfrm>
            <a:off x="480059" y="2053641"/>
            <a:ext cx="2751871" cy="2760098"/>
          </a:xfrm>
        </p:spPr>
        <p:txBody>
          <a:bodyPr>
            <a:normAutofit/>
          </a:bodyPr>
          <a:lstStyle/>
          <a:p>
            <a:r>
              <a:rPr lang="en-GB" sz="2100" b="1">
                <a:solidFill>
                  <a:srgbClr val="FFFFFF"/>
                </a:solidFill>
                <a:latin typeface="+mn-lt"/>
              </a:rPr>
              <a:t>HPAN5003/6003 Contemporary Issues in Comparative Politics</a:t>
            </a:r>
            <a:br>
              <a:rPr lang="en-GB" sz="2100" b="1">
                <a:solidFill>
                  <a:srgbClr val="FFFFFF"/>
                </a:solidFill>
                <a:latin typeface="+mn-lt"/>
              </a:rPr>
            </a:br>
            <a:r>
              <a:rPr lang="en-GB" sz="2100" b="1">
                <a:solidFill>
                  <a:srgbClr val="FFFFFF"/>
                </a:solidFill>
                <a:latin typeface="+mn-lt"/>
              </a:rPr>
              <a:t>Lecture 6: Social Movements, Revolution, Contention</a:t>
            </a:r>
          </a:p>
        </p:txBody>
      </p:sp>
      <p:sp>
        <p:nvSpPr>
          <p:cNvPr id="5" name="Content Placeholder 4">
            <a:extLst>
              <a:ext uri="{FF2B5EF4-FFF2-40B4-BE49-F238E27FC236}">
                <a16:creationId xmlns:a16="http://schemas.microsoft.com/office/drawing/2014/main" id="{8F853406-8205-409C-B6D2-A6EF4C616B90}"/>
              </a:ext>
            </a:extLst>
          </p:cNvPr>
          <p:cNvSpPr>
            <a:spLocks noGrp="1"/>
          </p:cNvSpPr>
          <p:nvPr>
            <p:ph idx="1"/>
          </p:nvPr>
        </p:nvSpPr>
        <p:spPr>
          <a:xfrm>
            <a:off x="4567930" y="801866"/>
            <a:ext cx="3979563" cy="5230634"/>
          </a:xfrm>
        </p:spPr>
        <p:txBody>
          <a:bodyPr anchor="ctr">
            <a:normAutofit/>
          </a:bodyPr>
          <a:lstStyle/>
          <a:p>
            <a:r>
              <a:rPr lang="en-GB" sz="2100">
                <a:solidFill>
                  <a:srgbClr val="000000"/>
                </a:solidFill>
              </a:rPr>
              <a:t>Nation states are not the only players on the world stage. What about social movements, minorities and stateless ethnic groups?</a:t>
            </a:r>
          </a:p>
          <a:p>
            <a:r>
              <a:rPr lang="en-GB" sz="2100">
                <a:solidFill>
                  <a:srgbClr val="000000"/>
                </a:solidFill>
              </a:rPr>
              <a:t>We'll examine factors behind political stability - as well as factors promoting instability, rebellion and revolutions.</a:t>
            </a:r>
          </a:p>
          <a:p>
            <a:r>
              <a:rPr lang="en-GB" sz="2100">
                <a:solidFill>
                  <a:srgbClr val="000000"/>
                </a:solidFill>
              </a:rPr>
              <a:t>Legacies of dependency theory and post-development: the importance of (non-national or extra-national) social movements and indigenous peoples’ rights</a:t>
            </a:r>
          </a:p>
          <a:p>
            <a:pPr marL="0" indent="0">
              <a:buNone/>
            </a:pPr>
            <a:endParaRPr lang="en-GB" sz="2100">
              <a:solidFill>
                <a:srgbClr val="000000"/>
              </a:solidFill>
            </a:endParaRPr>
          </a:p>
        </p:txBody>
      </p:sp>
    </p:spTree>
    <p:extLst>
      <p:ext uri="{BB962C8B-B14F-4D97-AF65-F5344CB8AC3E}">
        <p14:creationId xmlns:p14="http://schemas.microsoft.com/office/powerpoint/2010/main" val="19575218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C5CD4-7C3D-4163-A03B-B4F7BC2A9FD8}"/>
              </a:ext>
            </a:extLst>
          </p:cNvPr>
          <p:cNvSpPr>
            <a:spLocks noGrp="1"/>
          </p:cNvSpPr>
          <p:nvPr>
            <p:ph type="title"/>
          </p:nvPr>
        </p:nvSpPr>
        <p:spPr>
          <a:xfrm>
            <a:off x="628650" y="365126"/>
            <a:ext cx="7886700" cy="1325563"/>
          </a:xfrm>
        </p:spPr>
        <p:txBody>
          <a:bodyPr>
            <a:normAutofit fontScale="90000"/>
          </a:bodyPr>
          <a:lstStyle/>
          <a:p>
            <a:r>
              <a:rPr lang="en-GB" b="1" dirty="0">
                <a:latin typeface="+mn-lt"/>
              </a:rPr>
              <a:t>Political instability</a:t>
            </a:r>
            <a:br>
              <a:rPr lang="en-GB" dirty="0"/>
            </a:br>
            <a:r>
              <a:rPr lang="en-GB" sz="2200" dirty="0">
                <a:latin typeface="+mn-lt"/>
              </a:rPr>
              <a:t>Source:</a:t>
            </a:r>
            <a:r>
              <a:rPr lang="en-GB" dirty="0"/>
              <a:t> </a:t>
            </a:r>
            <a:r>
              <a:rPr lang="en-GB" sz="2000" dirty="0">
                <a:hlinkClick r:id="rId2"/>
              </a:rPr>
              <a:t>https://www.encyclopedia.com/social-sciences/applied-and-social-sciences-magazines/political-instability-indices</a:t>
            </a:r>
            <a:endParaRPr lang="en-GB" sz="2000" dirty="0"/>
          </a:p>
        </p:txBody>
      </p:sp>
      <p:sp>
        <p:nvSpPr>
          <p:cNvPr id="3" name="Content Placeholder 2">
            <a:extLst>
              <a:ext uri="{FF2B5EF4-FFF2-40B4-BE49-F238E27FC236}">
                <a16:creationId xmlns:a16="http://schemas.microsoft.com/office/drawing/2014/main" id="{12F08EAE-79B0-428C-AFFB-2713D35CE97A}"/>
              </a:ext>
            </a:extLst>
          </p:cNvPr>
          <p:cNvSpPr>
            <a:spLocks noGrp="1"/>
          </p:cNvSpPr>
          <p:nvPr>
            <p:ph idx="1"/>
          </p:nvPr>
        </p:nvSpPr>
        <p:spPr/>
        <p:txBody>
          <a:bodyPr>
            <a:normAutofit/>
          </a:bodyPr>
          <a:lstStyle/>
          <a:p>
            <a:pPr marL="0" indent="0">
              <a:buNone/>
            </a:pPr>
            <a:endParaRPr lang="en-GB" sz="2400" dirty="0">
              <a:solidFill>
                <a:schemeClr val="accent1">
                  <a:lumMod val="75000"/>
                </a:schemeClr>
              </a:solidFill>
            </a:endParaRPr>
          </a:p>
          <a:p>
            <a:pPr marL="0" indent="0">
              <a:buNone/>
            </a:pPr>
            <a:r>
              <a:rPr lang="en-GB" sz="2400" b="1" dirty="0">
                <a:solidFill>
                  <a:srgbClr val="002060"/>
                </a:solidFill>
              </a:rPr>
              <a:t>“Political instability can be defined in at least three ways. </a:t>
            </a:r>
          </a:p>
          <a:p>
            <a:r>
              <a:rPr lang="en-GB" sz="2400" b="1" dirty="0">
                <a:solidFill>
                  <a:srgbClr val="002060"/>
                </a:solidFill>
              </a:rPr>
              <a:t>Propensity for regime or government change. </a:t>
            </a:r>
          </a:p>
          <a:p>
            <a:r>
              <a:rPr lang="en-GB" sz="2400" b="1" dirty="0">
                <a:solidFill>
                  <a:srgbClr val="002060"/>
                </a:solidFill>
              </a:rPr>
              <a:t>Incidence of political upheaval or violence in a society, such as assassinations, demonstrations etc.</a:t>
            </a:r>
          </a:p>
          <a:p>
            <a:r>
              <a:rPr lang="en-GB" sz="2400" b="1" dirty="0">
                <a:solidFill>
                  <a:srgbClr val="002060"/>
                </a:solidFill>
              </a:rPr>
              <a:t>Instability in </a:t>
            </a:r>
            <a:r>
              <a:rPr lang="en-GB" sz="2400" b="1" i="1" dirty="0">
                <a:solidFill>
                  <a:srgbClr val="002060"/>
                </a:solidFill>
              </a:rPr>
              <a:t>policies</a:t>
            </a:r>
            <a:r>
              <a:rPr lang="en-GB" sz="2400" b="1" dirty="0">
                <a:solidFill>
                  <a:srgbClr val="002060"/>
                </a:solidFill>
              </a:rPr>
              <a:t> rather than instability in </a:t>
            </a:r>
            <a:r>
              <a:rPr lang="en-GB" sz="2400" b="1" i="1" dirty="0">
                <a:solidFill>
                  <a:srgbClr val="002060"/>
                </a:solidFill>
              </a:rPr>
              <a:t>regimes</a:t>
            </a:r>
            <a:r>
              <a:rPr lang="en-GB" sz="2400" b="1" dirty="0">
                <a:solidFill>
                  <a:srgbClr val="002060"/>
                </a:solidFill>
              </a:rPr>
              <a:t> (i.e. the degree to which fundamental policies of, for instance, property rights are subject to frequent changes).”</a:t>
            </a:r>
          </a:p>
        </p:txBody>
      </p:sp>
      <p:sp>
        <p:nvSpPr>
          <p:cNvPr id="7" name="AutoShape 8" descr="Home">
            <a:hlinkClick r:id="rId3" tooltip="Home"/>
            <a:extLst>
              <a:ext uri="{FF2B5EF4-FFF2-40B4-BE49-F238E27FC236}">
                <a16:creationId xmlns:a16="http://schemas.microsoft.com/office/drawing/2014/main" id="{D8AD9334-3E87-43A5-83F2-E8222E84FB3D}"/>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4" name="Picture 10" descr="Encyclopedia.com - Home | Facebook">
            <a:extLst>
              <a:ext uri="{FF2B5EF4-FFF2-40B4-BE49-F238E27FC236}">
                <a16:creationId xmlns:a16="http://schemas.microsoft.com/office/drawing/2014/main" id="{70BA7E82-7016-4957-A82A-BD1ED824CB5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12872" y="5144855"/>
            <a:ext cx="2161310" cy="7965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54634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7DCD8-4BAB-4498-BBD4-095381019774}"/>
              </a:ext>
            </a:extLst>
          </p:cNvPr>
          <p:cNvSpPr>
            <a:spLocks noGrp="1"/>
          </p:cNvSpPr>
          <p:nvPr>
            <p:ph type="title"/>
          </p:nvPr>
        </p:nvSpPr>
        <p:spPr/>
        <p:txBody>
          <a:bodyPr/>
          <a:lstStyle/>
          <a:p>
            <a:r>
              <a:rPr lang="en-GB" b="1" dirty="0">
                <a:latin typeface="+mn-lt"/>
              </a:rPr>
              <a:t>Indices of Political Stability</a:t>
            </a:r>
            <a:endParaRPr lang="en-GB" dirty="0">
              <a:latin typeface="+mn-lt"/>
            </a:endParaRPr>
          </a:p>
        </p:txBody>
      </p:sp>
      <p:sp>
        <p:nvSpPr>
          <p:cNvPr id="3" name="Content Placeholder 2">
            <a:extLst>
              <a:ext uri="{FF2B5EF4-FFF2-40B4-BE49-F238E27FC236}">
                <a16:creationId xmlns:a16="http://schemas.microsoft.com/office/drawing/2014/main" id="{76D70935-EB6F-4F3C-8CCF-5D2C415EB076}"/>
              </a:ext>
            </a:extLst>
          </p:cNvPr>
          <p:cNvSpPr>
            <a:spLocks noGrp="1"/>
          </p:cNvSpPr>
          <p:nvPr>
            <p:ph idx="1"/>
          </p:nvPr>
        </p:nvSpPr>
        <p:spPr/>
        <p:txBody>
          <a:bodyPr>
            <a:normAutofit/>
          </a:bodyPr>
          <a:lstStyle/>
          <a:p>
            <a:pPr marL="0" indent="0">
              <a:buNone/>
            </a:pPr>
            <a:r>
              <a:rPr lang="en-GB" dirty="0"/>
              <a:t>There are a number of indices designed to measure the level of political instability in countries. </a:t>
            </a:r>
          </a:p>
          <a:p>
            <a:pPr marL="0" indent="0">
              <a:buNone/>
            </a:pPr>
            <a:r>
              <a:rPr lang="en-GB" dirty="0"/>
              <a:t>Some of these indices have been developed primarily for academic or policy purposes, such as the POLITY indices and the </a:t>
            </a:r>
            <a:r>
              <a:rPr lang="en-GB" i="1" dirty="0"/>
              <a:t>World Bank</a:t>
            </a:r>
            <a:r>
              <a:rPr lang="en-GB" dirty="0"/>
              <a:t> governance indices. They would  include </a:t>
            </a:r>
            <a:r>
              <a:rPr lang="en-GB" b="1" dirty="0">
                <a:solidFill>
                  <a:srgbClr val="002060"/>
                </a:solidFill>
              </a:rPr>
              <a:t>“</a:t>
            </a:r>
            <a:r>
              <a:rPr lang="en-GB" b="1" i="1" dirty="0">
                <a:solidFill>
                  <a:srgbClr val="002060"/>
                </a:solidFill>
              </a:rPr>
              <a:t>objective </a:t>
            </a:r>
            <a:r>
              <a:rPr lang="en-GB" b="1" dirty="0">
                <a:solidFill>
                  <a:srgbClr val="002060"/>
                </a:solidFill>
              </a:rPr>
              <a:t>data on </a:t>
            </a:r>
            <a:r>
              <a:rPr lang="en-GB" b="1" i="1" dirty="0">
                <a:solidFill>
                  <a:srgbClr val="002060"/>
                </a:solidFill>
              </a:rPr>
              <a:t>political violence</a:t>
            </a:r>
            <a:r>
              <a:rPr lang="en-GB" b="1" dirty="0">
                <a:solidFill>
                  <a:srgbClr val="002060"/>
                </a:solidFill>
              </a:rPr>
              <a:t>, such as the number of assassinations and demonstrations, in data sets for academic studies is common.”</a:t>
            </a:r>
          </a:p>
          <a:p>
            <a:pPr marL="0" indent="0">
              <a:buNone/>
            </a:pPr>
            <a:endParaRPr lang="en-GB" dirty="0"/>
          </a:p>
        </p:txBody>
      </p:sp>
    </p:spTree>
    <p:extLst>
      <p:ext uri="{BB962C8B-B14F-4D97-AF65-F5344CB8AC3E}">
        <p14:creationId xmlns:p14="http://schemas.microsoft.com/office/powerpoint/2010/main" val="13453479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8F732-BC8B-4F65-9E40-2FE61077B61A}"/>
              </a:ext>
            </a:extLst>
          </p:cNvPr>
          <p:cNvSpPr>
            <a:spLocks noGrp="1"/>
          </p:cNvSpPr>
          <p:nvPr>
            <p:ph type="title"/>
          </p:nvPr>
        </p:nvSpPr>
        <p:spPr>
          <a:xfrm>
            <a:off x="628650" y="365126"/>
            <a:ext cx="7886700" cy="1325563"/>
          </a:xfrm>
        </p:spPr>
        <p:txBody>
          <a:bodyPr/>
          <a:lstStyle/>
          <a:p>
            <a:r>
              <a:rPr lang="en-GB" b="1">
                <a:latin typeface="+mn-lt"/>
              </a:rPr>
              <a:t>Safe investments</a:t>
            </a:r>
            <a:endParaRPr lang="en-GB" b="1" dirty="0">
              <a:latin typeface="+mn-lt"/>
            </a:endParaRPr>
          </a:p>
        </p:txBody>
      </p:sp>
      <p:sp>
        <p:nvSpPr>
          <p:cNvPr id="3" name="Content Placeholder 2">
            <a:extLst>
              <a:ext uri="{FF2B5EF4-FFF2-40B4-BE49-F238E27FC236}">
                <a16:creationId xmlns:a16="http://schemas.microsoft.com/office/drawing/2014/main" id="{6F901AED-D966-490C-8FC5-5954DC744C80}"/>
              </a:ext>
            </a:extLst>
          </p:cNvPr>
          <p:cNvSpPr>
            <a:spLocks noGrp="1"/>
          </p:cNvSpPr>
          <p:nvPr>
            <p:ph idx="1"/>
          </p:nvPr>
        </p:nvSpPr>
        <p:spPr>
          <a:xfrm>
            <a:off x="628650" y="1825625"/>
            <a:ext cx="7886700" cy="4351338"/>
          </a:xfrm>
        </p:spPr>
        <p:txBody>
          <a:bodyPr>
            <a:normAutofit fontScale="925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There are a number of other indices that have been developed primarily to inform international investors of the </a:t>
            </a:r>
            <a:r>
              <a:rPr lang="en-GB" i="1" dirty="0"/>
              <a:t>political risk </a:t>
            </a:r>
            <a:r>
              <a:rPr lang="en-GB" dirty="0"/>
              <a:t>involved in investing in various countries. </a:t>
            </a:r>
          </a:p>
          <a:p>
            <a:pPr marL="0" indent="0">
              <a:buNone/>
            </a:pPr>
            <a:r>
              <a:rPr lang="en-GB" dirty="0"/>
              <a:t>A number of companies and institutions offer these types of indices; they include the Political Risk Services (PRS) group’s </a:t>
            </a:r>
            <a:r>
              <a:rPr lang="en-GB" i="1" dirty="0"/>
              <a:t>International Country Risk Guide </a:t>
            </a:r>
            <a:r>
              <a:rPr lang="en-GB" dirty="0"/>
              <a:t>[ICRG] indices; </a:t>
            </a:r>
            <a:r>
              <a:rPr lang="en-GB" i="1" dirty="0"/>
              <a:t>Business Environment Risk Intelligence </a:t>
            </a:r>
            <a:r>
              <a:rPr lang="en-GB" dirty="0"/>
              <a:t>(BERI); the </a:t>
            </a:r>
            <a:r>
              <a:rPr lang="en-GB" i="1" dirty="0"/>
              <a:t>Economist Intelligence Unit</a:t>
            </a:r>
            <a:r>
              <a:rPr lang="en-GB" dirty="0"/>
              <a:t>; </a:t>
            </a:r>
            <a:r>
              <a:rPr lang="en-GB" i="1" dirty="0"/>
              <a:t>Moody’s</a:t>
            </a:r>
            <a:r>
              <a:rPr lang="en-GB" dirty="0"/>
              <a:t> and many more.</a:t>
            </a:r>
          </a:p>
        </p:txBody>
      </p:sp>
      <p:pic>
        <p:nvPicPr>
          <p:cNvPr id="2052" name="Picture 4" descr="Image result for Capital Investment Advisors">
            <a:extLst>
              <a:ext uri="{FF2B5EF4-FFF2-40B4-BE49-F238E27FC236}">
                <a16:creationId xmlns:a16="http://schemas.microsoft.com/office/drawing/2014/main" id="{750BCA67-F6D4-4EE4-9A73-6205191031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67263" y="498909"/>
            <a:ext cx="3571875" cy="200025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Independent Strategy">
            <a:extLst>
              <a:ext uri="{FF2B5EF4-FFF2-40B4-BE49-F238E27FC236}">
                <a16:creationId xmlns:a16="http://schemas.microsoft.com/office/drawing/2014/main" id="{F16DAC96-1949-4828-8858-5D8505AF6F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1836" y="1730027"/>
            <a:ext cx="1705408" cy="16328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03940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9EE83-02D0-44E9-B696-A09B296F97BD}"/>
              </a:ext>
            </a:extLst>
          </p:cNvPr>
          <p:cNvSpPr>
            <a:spLocks noGrp="1"/>
          </p:cNvSpPr>
          <p:nvPr>
            <p:ph type="title"/>
          </p:nvPr>
        </p:nvSpPr>
        <p:spPr/>
        <p:txBody>
          <a:bodyPr/>
          <a:lstStyle/>
          <a:p>
            <a:r>
              <a:rPr lang="en-GB" b="1" dirty="0">
                <a:latin typeface="+mn-lt"/>
              </a:rPr>
              <a:t>Governance issues</a:t>
            </a:r>
          </a:p>
        </p:txBody>
      </p:sp>
      <p:sp>
        <p:nvSpPr>
          <p:cNvPr id="3" name="Content Placeholder 2">
            <a:extLst>
              <a:ext uri="{FF2B5EF4-FFF2-40B4-BE49-F238E27FC236}">
                <a16:creationId xmlns:a16="http://schemas.microsoft.com/office/drawing/2014/main" id="{AC3E5A81-8074-4FA4-82A8-6F23CDF02D9F}"/>
              </a:ext>
            </a:extLst>
          </p:cNvPr>
          <p:cNvSpPr>
            <a:spLocks noGrp="1"/>
          </p:cNvSpPr>
          <p:nvPr>
            <p:ph idx="1"/>
          </p:nvPr>
        </p:nvSpPr>
        <p:spPr>
          <a:xfrm>
            <a:off x="628650" y="1825625"/>
            <a:ext cx="7886700" cy="4351338"/>
          </a:xfrm>
        </p:spPr>
        <p:txBody>
          <a:bodyPr>
            <a:normAutofit fontScale="925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Finally, there are a number of more specialized indices of phenomena that relate to political instability, such as the </a:t>
            </a:r>
            <a:r>
              <a:rPr lang="en-GB" b="1" dirty="0"/>
              <a:t>Corruption Perceptions Index </a:t>
            </a:r>
            <a:r>
              <a:rPr lang="en-GB" dirty="0"/>
              <a:t>of </a:t>
            </a:r>
            <a:r>
              <a:rPr lang="en-GB" i="1" dirty="0"/>
              <a:t>Transparency International</a:t>
            </a:r>
            <a:r>
              <a:rPr lang="en-GB" dirty="0"/>
              <a:t>, and the </a:t>
            </a:r>
            <a:r>
              <a:rPr lang="en-GB" b="1" dirty="0"/>
              <a:t>political risk and civil liberties indices</a:t>
            </a:r>
            <a:r>
              <a:rPr lang="en-GB" dirty="0"/>
              <a:t> of </a:t>
            </a:r>
            <a:r>
              <a:rPr lang="en-GB" i="1" dirty="0"/>
              <a:t>Freedom House – </a:t>
            </a:r>
            <a:r>
              <a:rPr lang="en-GB" dirty="0"/>
              <a:t>and reporting by NGOs including </a:t>
            </a:r>
            <a:r>
              <a:rPr lang="en-GB" i="1" dirty="0"/>
              <a:t>Amnesty International </a:t>
            </a:r>
            <a:r>
              <a:rPr lang="en-GB" dirty="0"/>
              <a:t>and </a:t>
            </a:r>
            <a:r>
              <a:rPr lang="en-GB" i="1" dirty="0"/>
              <a:t>Human Rights Watch.</a:t>
            </a:r>
          </a:p>
          <a:p>
            <a:pPr marL="0" indent="0">
              <a:buNone/>
            </a:pPr>
            <a:endParaRPr lang="en-GB" dirty="0"/>
          </a:p>
          <a:p>
            <a:endParaRPr lang="en-GB" dirty="0"/>
          </a:p>
        </p:txBody>
      </p:sp>
      <p:pic>
        <p:nvPicPr>
          <p:cNvPr id="3074" name="Picture 2" descr="Image result for freedom house 2020">
            <a:extLst>
              <a:ext uri="{FF2B5EF4-FFF2-40B4-BE49-F238E27FC236}">
                <a16:creationId xmlns:a16="http://schemas.microsoft.com/office/drawing/2014/main" id="{1D64DF68-0426-474C-A989-23108FC16E8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38475" y="1414103"/>
            <a:ext cx="3067050" cy="19050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Image result for amnesty international">
            <a:extLst>
              <a:ext uri="{FF2B5EF4-FFF2-40B4-BE49-F238E27FC236}">
                <a16:creationId xmlns:a16="http://schemas.microsoft.com/office/drawing/2014/main" id="{315C13DC-DB88-4D49-A693-4DA4BDC90E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4598" y="1766511"/>
            <a:ext cx="2936299" cy="1687528"/>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See the source image">
            <a:extLst>
              <a:ext uri="{FF2B5EF4-FFF2-40B4-BE49-F238E27FC236}">
                <a16:creationId xmlns:a16="http://schemas.microsoft.com/office/drawing/2014/main" id="{2D624A12-D5C2-4193-B697-03769A9FC05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33734" y="508975"/>
            <a:ext cx="2517564" cy="23634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04934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94FE0-67A9-4679-9119-872638F7473B}"/>
              </a:ext>
            </a:extLst>
          </p:cNvPr>
          <p:cNvSpPr>
            <a:spLocks noGrp="1"/>
          </p:cNvSpPr>
          <p:nvPr>
            <p:ph type="title"/>
          </p:nvPr>
        </p:nvSpPr>
        <p:spPr>
          <a:xfrm>
            <a:off x="628650" y="365126"/>
            <a:ext cx="7886700" cy="1325563"/>
          </a:xfrm>
        </p:spPr>
        <p:txBody>
          <a:bodyPr>
            <a:normAutofit fontScale="90000"/>
          </a:bodyPr>
          <a:lstStyle/>
          <a:p>
            <a:r>
              <a:rPr lang="en-GB" sz="3600" b="1" dirty="0">
                <a:latin typeface="+mn-lt"/>
              </a:rPr>
              <a:t>ICRG and World Bank </a:t>
            </a:r>
            <a:br>
              <a:rPr lang="en-GB" sz="3600" b="1" dirty="0">
                <a:latin typeface="+mn-lt"/>
              </a:rPr>
            </a:br>
            <a:r>
              <a:rPr lang="en-GB" sz="3600" b="1" dirty="0">
                <a:latin typeface="+mn-lt"/>
              </a:rPr>
              <a:t>Governance Indices </a:t>
            </a:r>
            <a:br>
              <a:rPr lang="en-GB" sz="3600" b="1" dirty="0">
                <a:latin typeface="+mn-lt"/>
              </a:rPr>
            </a:br>
            <a:r>
              <a:rPr lang="en-GB" sz="2000" b="1" dirty="0">
                <a:latin typeface="+mn-lt"/>
              </a:rPr>
              <a:t>(designed by Daniel Kauffman et al.)</a:t>
            </a:r>
          </a:p>
        </p:txBody>
      </p:sp>
      <p:sp>
        <p:nvSpPr>
          <p:cNvPr id="3" name="Content Placeholder 2">
            <a:extLst>
              <a:ext uri="{FF2B5EF4-FFF2-40B4-BE49-F238E27FC236}">
                <a16:creationId xmlns:a16="http://schemas.microsoft.com/office/drawing/2014/main" id="{49DDF4EF-9E1D-4D17-9E0E-0D103CAC7F2C}"/>
              </a:ext>
            </a:extLst>
          </p:cNvPr>
          <p:cNvSpPr>
            <a:spLocks noGrp="1"/>
          </p:cNvSpPr>
          <p:nvPr>
            <p:ph idx="1"/>
          </p:nvPr>
        </p:nvSpPr>
        <p:spPr/>
        <p:txBody>
          <a:bodyPr>
            <a:normAutofit fontScale="70000" lnSpcReduction="20000"/>
          </a:bodyPr>
          <a:lstStyle/>
          <a:p>
            <a:endParaRPr lang="en-GB" dirty="0"/>
          </a:p>
          <a:p>
            <a:endParaRPr lang="en-GB" dirty="0"/>
          </a:p>
          <a:p>
            <a:r>
              <a:rPr lang="en-GB" dirty="0"/>
              <a:t>The ICRG rating comprises three subcategories of risk: political, financial, and economic. The political risk rating includes twelve weighted variables covering both political and social attributes. The twelve variables are: government stability; socioeconomic conditions; investment profile; internal conflict; external conflict; corruption; military in politics; religious tensions; law and order; ethnic tensions; democratic accountability; and bureaucracy quality. The score on each variable is set by experts based on available information, and is thus based on subjective judgment. The ICRG indices provide monthly data for 140 countries, starting in 1984.</a:t>
            </a:r>
          </a:p>
          <a:p>
            <a:r>
              <a:rPr lang="en-GB" dirty="0"/>
              <a:t>The World Bank governance indices measure six dimensions of governance: voice and accountability; political instability and violence; government effectiveness; regulatory quality; rule of law; and control of corruption. The index of political instability and violence measures the likelihood of violent threats to, or changes in, government, including terrorism. The sources include inter alia the ICRG indices. </a:t>
            </a:r>
          </a:p>
          <a:p>
            <a:endParaRPr lang="en-GB" dirty="0"/>
          </a:p>
        </p:txBody>
      </p:sp>
      <p:pic>
        <p:nvPicPr>
          <p:cNvPr id="4098" name="Picture 2" descr="Image result for ICRG">
            <a:extLst>
              <a:ext uri="{FF2B5EF4-FFF2-40B4-BE49-F238E27FC236}">
                <a16:creationId xmlns:a16="http://schemas.microsoft.com/office/drawing/2014/main" id="{25D0290B-07D2-42D4-939E-A6D397B3EBB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47880" y="365126"/>
            <a:ext cx="2967470" cy="1780482"/>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World Bank">
            <a:extLst>
              <a:ext uri="{FF2B5EF4-FFF2-40B4-BE49-F238E27FC236}">
                <a16:creationId xmlns:a16="http://schemas.microsoft.com/office/drawing/2014/main" id="{9F8DBC21-486D-421E-AE2F-3335F4847D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42955" y="975619"/>
            <a:ext cx="1304925" cy="1304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7535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3E17859-C5F0-476F-A082-A4CB8841D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75"/>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4913CDB1-6672-4158-9BEA-DDA87B78FDFC}"/>
              </a:ext>
            </a:extLst>
          </p:cNvPr>
          <p:cNvSpPr>
            <a:spLocks noGrp="1"/>
          </p:cNvSpPr>
          <p:nvPr>
            <p:ph type="title"/>
          </p:nvPr>
        </p:nvSpPr>
        <p:spPr>
          <a:xfrm>
            <a:off x="628650" y="365126"/>
            <a:ext cx="7886700" cy="1325563"/>
          </a:xfrm>
        </p:spPr>
        <p:txBody>
          <a:bodyPr>
            <a:normAutofit/>
          </a:bodyPr>
          <a:lstStyle/>
          <a:p>
            <a:r>
              <a:rPr lang="en-GB" b="1" dirty="0">
                <a:latin typeface="+mn-lt"/>
              </a:rPr>
              <a:t>Use of indices in academic work</a:t>
            </a:r>
            <a:br>
              <a:rPr lang="en-GB" b="1" dirty="0">
                <a:latin typeface="+mn-lt"/>
              </a:rPr>
            </a:br>
            <a:endParaRPr lang="en-GB" b="1" dirty="0">
              <a:latin typeface="+mn-lt"/>
            </a:endParaRPr>
          </a:p>
        </p:txBody>
      </p:sp>
      <p:sp>
        <p:nvSpPr>
          <p:cNvPr id="3" name="Content Placeholder 2">
            <a:extLst>
              <a:ext uri="{FF2B5EF4-FFF2-40B4-BE49-F238E27FC236}">
                <a16:creationId xmlns:a16="http://schemas.microsoft.com/office/drawing/2014/main" id="{F086A0C0-7667-45AD-9877-DAE2F93F00BB}"/>
              </a:ext>
            </a:extLst>
          </p:cNvPr>
          <p:cNvSpPr>
            <a:spLocks noGrp="1"/>
          </p:cNvSpPr>
          <p:nvPr>
            <p:ph idx="1"/>
          </p:nvPr>
        </p:nvSpPr>
        <p:spPr>
          <a:xfrm>
            <a:off x="628650" y="1825625"/>
            <a:ext cx="4045020" cy="4351338"/>
          </a:xfrm>
        </p:spPr>
        <p:txBody>
          <a:bodyPr>
            <a:normAutofit/>
          </a:bodyPr>
          <a:lstStyle/>
          <a:p>
            <a:pPr marL="0" indent="0">
              <a:buNone/>
            </a:pPr>
            <a:r>
              <a:rPr lang="en-GB" sz="1500" dirty="0"/>
              <a:t>Bibliography</a:t>
            </a:r>
          </a:p>
          <a:p>
            <a:pPr marL="0" indent="0">
              <a:buNone/>
            </a:pPr>
            <a:r>
              <a:rPr lang="en-GB" sz="1500" dirty="0"/>
              <a:t>(See: </a:t>
            </a:r>
            <a:r>
              <a:rPr lang="en-GB" sz="1500" dirty="0">
                <a:hlinkClick r:id="rId2"/>
              </a:rPr>
              <a:t>https://www.encyclopedia.com/social-sciences/applied-and-social-sciences-magazines/political-instability-indices</a:t>
            </a:r>
            <a:endParaRPr lang="en-GB" sz="1500" dirty="0"/>
          </a:p>
          <a:p>
            <a:pPr marL="0" indent="0">
              <a:buNone/>
            </a:pPr>
            <a:r>
              <a:rPr lang="en-GB" sz="1500" b="1" dirty="0"/>
              <a:t>…and nice work if you can get it</a:t>
            </a:r>
            <a:endParaRPr lang="en-GB" sz="1500" dirty="0"/>
          </a:p>
          <a:p>
            <a:pPr marL="0" indent="0">
              <a:buNone/>
            </a:pPr>
            <a:endParaRPr lang="en-GB" sz="1500" dirty="0"/>
          </a:p>
          <a:p>
            <a:pPr marL="0" indent="0">
              <a:buNone/>
            </a:pPr>
            <a:endParaRPr lang="en-GB" sz="1500" dirty="0"/>
          </a:p>
          <a:p>
            <a:pPr marL="0" indent="0">
              <a:buNone/>
            </a:pPr>
            <a:endParaRPr lang="en-GB" sz="1500" dirty="0"/>
          </a:p>
          <a:p>
            <a:pPr marL="0" indent="0">
              <a:buNone/>
            </a:pPr>
            <a:endParaRPr lang="en-GB" sz="1500" dirty="0"/>
          </a:p>
          <a:p>
            <a:pPr marL="0" indent="0">
              <a:buNone/>
            </a:pPr>
            <a:endParaRPr lang="en-GB" sz="1500" dirty="0"/>
          </a:p>
          <a:p>
            <a:pPr marL="0" indent="0">
              <a:buNone/>
            </a:pPr>
            <a:r>
              <a:rPr lang="en-GB" sz="1500" dirty="0"/>
              <a:t>NB This relates right back to the opening lecture and reference to recruitment from higher education into the State Dept., </a:t>
            </a:r>
            <a:r>
              <a:rPr lang="en-GB" sz="1500" dirty="0" err="1"/>
              <a:t>defense</a:t>
            </a:r>
            <a:r>
              <a:rPr lang="en-GB" sz="1500" dirty="0"/>
              <a:t>, security and, in these cases, private investment managers</a:t>
            </a:r>
          </a:p>
        </p:txBody>
      </p:sp>
      <p:pic>
        <p:nvPicPr>
          <p:cNvPr id="5122" name="Picture 2" descr="Image result for stock market floor trading picture">
            <a:extLst>
              <a:ext uri="{FF2B5EF4-FFF2-40B4-BE49-F238E27FC236}">
                <a16:creationId xmlns:a16="http://schemas.microsoft.com/office/drawing/2014/main" id="{BE495546-D2A9-45E1-929A-5F4CBB4EEA1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661" r="32732"/>
          <a:stretch/>
        </p:blipFill>
        <p:spPr bwMode="auto">
          <a:xfrm>
            <a:off x="5136688" y="1771078"/>
            <a:ext cx="3378661" cy="45048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73" name="Arc 72">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5235395" y="1929807"/>
            <a:ext cx="3417474" cy="455663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75" name="Oval 74">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5741" y="1969050"/>
            <a:ext cx="500006" cy="648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810883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62FE4-07F5-4094-B1AF-9A9AD1218EFF}"/>
              </a:ext>
            </a:extLst>
          </p:cNvPr>
          <p:cNvSpPr>
            <a:spLocks noGrp="1"/>
          </p:cNvSpPr>
          <p:nvPr>
            <p:ph type="title"/>
          </p:nvPr>
        </p:nvSpPr>
        <p:spPr/>
        <p:txBody>
          <a:bodyPr/>
          <a:lstStyle/>
          <a:p>
            <a:r>
              <a:rPr lang="en-GB" sz="2000" b="1" dirty="0">
                <a:latin typeface="+mn-lt"/>
              </a:rPr>
              <a:t>and now for something completely different…</a:t>
            </a:r>
            <a:br>
              <a:rPr lang="en-GB" sz="2000" b="1" dirty="0">
                <a:latin typeface="+mn-lt"/>
              </a:rPr>
            </a:br>
            <a:r>
              <a:rPr lang="en-GB" b="1" dirty="0">
                <a:latin typeface="+mn-lt"/>
              </a:rPr>
              <a:t>Social movements</a:t>
            </a:r>
          </a:p>
        </p:txBody>
      </p:sp>
      <p:sp>
        <p:nvSpPr>
          <p:cNvPr id="3" name="Content Placeholder 2">
            <a:extLst>
              <a:ext uri="{FF2B5EF4-FFF2-40B4-BE49-F238E27FC236}">
                <a16:creationId xmlns:a16="http://schemas.microsoft.com/office/drawing/2014/main" id="{53F07D22-559F-4651-BD55-898761D709F3}"/>
              </a:ext>
            </a:extLst>
          </p:cNvPr>
          <p:cNvSpPr>
            <a:spLocks noGrp="1"/>
          </p:cNvSpPr>
          <p:nvPr>
            <p:ph idx="1"/>
          </p:nvPr>
        </p:nvSpPr>
        <p:spPr/>
        <p:txBody>
          <a:bodyPr>
            <a:normAutofit fontScale="77500" lnSpcReduction="20000"/>
          </a:bodyPr>
          <a:lstStyle/>
          <a:p>
            <a:pPr marL="0" indent="0">
              <a:buNone/>
            </a:pPr>
            <a:r>
              <a:rPr lang="en-GB" dirty="0"/>
              <a:t>Traditionally, any campaign or mobilisation seeking change: Chartism, Trade Unionism, abolition of slavery, votes for women, civil rights etc.</a:t>
            </a:r>
          </a:p>
          <a:p>
            <a:pPr marL="0" indent="0">
              <a:buNone/>
            </a:pPr>
            <a:endParaRPr lang="en-GB" dirty="0"/>
          </a:p>
          <a:p>
            <a:pPr marL="0" indent="0">
              <a:buNone/>
            </a:pPr>
            <a:r>
              <a:rPr lang="en-GB" dirty="0"/>
              <a:t>In </a:t>
            </a:r>
            <a:r>
              <a:rPr lang="en-GB" b="1" dirty="0"/>
              <a:t>anthropology and development studies</a:t>
            </a:r>
            <a:r>
              <a:rPr lang="en-GB" dirty="0"/>
              <a:t>, it has taken on a more specific meaning (especially since the 1980s)</a:t>
            </a:r>
          </a:p>
          <a:p>
            <a:r>
              <a:rPr lang="en-GB" dirty="0"/>
              <a:t>Legacies of </a:t>
            </a:r>
            <a:r>
              <a:rPr lang="en-GB" b="1" dirty="0"/>
              <a:t>dependency theory </a:t>
            </a:r>
            <a:r>
              <a:rPr lang="en-GB" dirty="0"/>
              <a:t>and </a:t>
            </a:r>
            <a:r>
              <a:rPr lang="en-GB" b="1" dirty="0"/>
              <a:t>post-development</a:t>
            </a:r>
            <a:r>
              <a:rPr lang="en-GB" dirty="0"/>
              <a:t>: the importance of (sub-national or extra-national) social movements and indigenous peoples’ rights</a:t>
            </a:r>
          </a:p>
          <a:p>
            <a:endParaRPr lang="en-GB" dirty="0"/>
          </a:p>
          <a:p>
            <a:r>
              <a:rPr lang="en-GB" b="1" dirty="0"/>
              <a:t>Arturo Escobar </a:t>
            </a:r>
            <a:r>
              <a:rPr lang="en-GB" dirty="0"/>
              <a:t>– links to the next lecture on development and post-development theory</a:t>
            </a:r>
          </a:p>
          <a:p>
            <a:pPr marL="0" indent="0">
              <a:buNone/>
            </a:pPr>
            <a:endParaRPr lang="en-GB" dirty="0"/>
          </a:p>
          <a:p>
            <a:r>
              <a:rPr lang="en-GB" dirty="0"/>
              <a:t>Social movements and </a:t>
            </a:r>
            <a:r>
              <a:rPr lang="en-GB" i="1" dirty="0"/>
              <a:t>social networking</a:t>
            </a:r>
          </a:p>
          <a:p>
            <a:pPr marL="0" indent="0">
              <a:buNone/>
            </a:pPr>
            <a:endParaRPr lang="en-GB" dirty="0"/>
          </a:p>
          <a:p>
            <a:endParaRPr lang="en-GB" dirty="0"/>
          </a:p>
        </p:txBody>
      </p:sp>
    </p:spTree>
    <p:extLst>
      <p:ext uri="{BB962C8B-B14F-4D97-AF65-F5344CB8AC3E}">
        <p14:creationId xmlns:p14="http://schemas.microsoft.com/office/powerpoint/2010/main" val="15125437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B7191-C8AB-4272-8729-BC3AA4DECD63}"/>
              </a:ext>
            </a:extLst>
          </p:cNvPr>
          <p:cNvSpPr>
            <a:spLocks noGrp="1"/>
          </p:cNvSpPr>
          <p:nvPr>
            <p:ph type="title"/>
          </p:nvPr>
        </p:nvSpPr>
        <p:spPr/>
        <p:txBody>
          <a:bodyPr/>
          <a:lstStyle/>
          <a:p>
            <a:r>
              <a:rPr lang="en-GB" b="1" dirty="0">
                <a:latin typeface="+mn-lt"/>
              </a:rPr>
              <a:t>Examples of social movements</a:t>
            </a:r>
          </a:p>
        </p:txBody>
      </p:sp>
      <p:sp>
        <p:nvSpPr>
          <p:cNvPr id="3" name="Content Placeholder 2">
            <a:extLst>
              <a:ext uri="{FF2B5EF4-FFF2-40B4-BE49-F238E27FC236}">
                <a16:creationId xmlns:a16="http://schemas.microsoft.com/office/drawing/2014/main" id="{83895E06-889F-40A7-A980-E03B38378193}"/>
              </a:ext>
            </a:extLst>
          </p:cNvPr>
          <p:cNvSpPr>
            <a:spLocks noGrp="1"/>
          </p:cNvSpPr>
          <p:nvPr>
            <p:ph idx="1"/>
          </p:nvPr>
        </p:nvSpPr>
        <p:spPr>
          <a:xfrm>
            <a:off x="628650" y="1825625"/>
            <a:ext cx="7886700" cy="4351338"/>
          </a:xfrm>
        </p:spPr>
        <p:txBody>
          <a:bodyPr>
            <a:normAutofit lnSpcReduction="10000"/>
          </a:bodyPr>
          <a:lstStyle/>
          <a:p>
            <a:pPr marL="0" indent="0">
              <a:buNone/>
            </a:pPr>
            <a:r>
              <a:rPr lang="en-GB" sz="3600" dirty="0"/>
              <a:t>Indigenous peoples’ rights:</a:t>
            </a:r>
          </a:p>
          <a:p>
            <a:pPr marL="0" indent="0">
              <a:buNone/>
            </a:pPr>
            <a:r>
              <a:rPr lang="en-GB" sz="2400" dirty="0"/>
              <a:t>e.g. </a:t>
            </a:r>
            <a:r>
              <a:rPr lang="en-GB" sz="2400" dirty="0" err="1"/>
              <a:t>Mapuche</a:t>
            </a:r>
            <a:r>
              <a:rPr lang="en-GB" sz="2400" dirty="0"/>
              <a:t> Rights in Chile </a:t>
            </a:r>
          </a:p>
          <a:p>
            <a:pPr marL="0" indent="0">
              <a:buNone/>
            </a:pPr>
            <a:endParaRPr lang="en-GB" sz="2400" dirty="0">
              <a:hlinkClick r:id="rId2"/>
            </a:endParaRPr>
          </a:p>
          <a:p>
            <a:pPr marL="0" indent="0">
              <a:buNone/>
            </a:pPr>
            <a:endParaRPr lang="en-GB" sz="2000" dirty="0">
              <a:hlinkClick r:id="rId2"/>
            </a:endParaRPr>
          </a:p>
          <a:p>
            <a:pPr marL="0" indent="0">
              <a:buNone/>
            </a:pPr>
            <a:endParaRPr lang="en-GB" sz="2000" dirty="0">
              <a:hlinkClick r:id="rId2"/>
            </a:endParaRPr>
          </a:p>
          <a:p>
            <a:pPr marL="0" indent="0">
              <a:buNone/>
            </a:pPr>
            <a:endParaRPr lang="en-GB" sz="2000" dirty="0">
              <a:hlinkClick r:id="rId2"/>
            </a:endParaRPr>
          </a:p>
          <a:p>
            <a:pPr marL="0" indent="0">
              <a:buNone/>
            </a:pPr>
            <a:endParaRPr lang="en-GB" sz="2000" dirty="0">
              <a:hlinkClick r:id="rId2"/>
            </a:endParaRPr>
          </a:p>
          <a:p>
            <a:pPr marL="0" indent="0">
              <a:buNone/>
            </a:pPr>
            <a:r>
              <a:rPr lang="en-GB" sz="2000" dirty="0">
                <a:hlinkClick r:id="rId2"/>
              </a:rPr>
              <a:t>https://www.oxfordbibliographies.com/view/document/obo-9780199874002/obo-9780199874002-0212.xml</a:t>
            </a:r>
            <a:endParaRPr lang="en-GB" sz="2000" dirty="0"/>
          </a:p>
          <a:p>
            <a:pPr marL="0" indent="0">
              <a:buNone/>
            </a:pPr>
            <a:r>
              <a:rPr lang="en-GB" sz="2000" dirty="0" err="1"/>
              <a:t>Merlan</a:t>
            </a:r>
            <a:r>
              <a:rPr lang="en-GB" sz="2000" dirty="0"/>
              <a:t>, F. 2019. </a:t>
            </a:r>
            <a:r>
              <a:rPr lang="en-GB" sz="2000" i="1" dirty="0"/>
              <a:t>Indigenous Peoples and the Global Indigenous Movement </a:t>
            </a:r>
            <a:r>
              <a:rPr lang="en-GB" sz="2000" dirty="0"/>
              <a:t>in </a:t>
            </a:r>
            <a:r>
              <a:rPr lang="en-GB" sz="2000" i="1" dirty="0"/>
              <a:t>Oxford Bibliographies</a:t>
            </a:r>
          </a:p>
          <a:p>
            <a:pPr marL="0" indent="0">
              <a:buNone/>
            </a:pPr>
            <a:endParaRPr lang="en-GB" dirty="0"/>
          </a:p>
          <a:p>
            <a:pPr marL="0" indent="0">
              <a:buNone/>
            </a:pPr>
            <a:endParaRPr lang="en-GB" dirty="0"/>
          </a:p>
        </p:txBody>
      </p:sp>
      <p:pic>
        <p:nvPicPr>
          <p:cNvPr id="1026" name="Picture 2" descr="Image result for mapuche">
            <a:extLst>
              <a:ext uri="{FF2B5EF4-FFF2-40B4-BE49-F238E27FC236}">
                <a16:creationId xmlns:a16="http://schemas.microsoft.com/office/drawing/2014/main" id="{DA38E87C-786E-45EB-926E-69C55FFC69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1999" y="2867879"/>
            <a:ext cx="2751859" cy="183747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mapuche">
            <a:extLst>
              <a:ext uri="{FF2B5EF4-FFF2-40B4-BE49-F238E27FC236}">
                <a16:creationId xmlns:a16="http://schemas.microsoft.com/office/drawing/2014/main" id="{AA0CB881-0746-4160-9C81-CCDB5633A2A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3510" y="2847182"/>
            <a:ext cx="3318164" cy="185817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Mapuche Flag">
            <a:extLst>
              <a:ext uri="{FF2B5EF4-FFF2-40B4-BE49-F238E27FC236}">
                <a16:creationId xmlns:a16="http://schemas.microsoft.com/office/drawing/2014/main" id="{50772D90-9E82-413D-9256-0D4C7B8D14A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71296" y="1441877"/>
            <a:ext cx="2192050" cy="13655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52177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7EC41-C495-4094-957D-A5DBC5422658}"/>
              </a:ext>
            </a:extLst>
          </p:cNvPr>
          <p:cNvSpPr>
            <a:spLocks noGrp="1"/>
          </p:cNvSpPr>
          <p:nvPr>
            <p:ph type="title"/>
          </p:nvPr>
        </p:nvSpPr>
        <p:spPr/>
        <p:txBody>
          <a:bodyPr/>
          <a:lstStyle/>
          <a:p>
            <a:r>
              <a:rPr lang="en-GB" b="1" dirty="0">
                <a:latin typeface="+mn-lt"/>
              </a:rPr>
              <a:t>Other (urban) social movements</a:t>
            </a:r>
          </a:p>
        </p:txBody>
      </p:sp>
      <p:sp>
        <p:nvSpPr>
          <p:cNvPr id="3" name="Content Placeholder 2">
            <a:extLst>
              <a:ext uri="{FF2B5EF4-FFF2-40B4-BE49-F238E27FC236}">
                <a16:creationId xmlns:a16="http://schemas.microsoft.com/office/drawing/2014/main" id="{B9D1E04C-E1CE-48D9-9E7F-C6DE0EB1A5E9}"/>
              </a:ext>
            </a:extLst>
          </p:cNvPr>
          <p:cNvSpPr>
            <a:spLocks noGrp="1"/>
          </p:cNvSpPr>
          <p:nvPr>
            <p:ph idx="1"/>
          </p:nvPr>
        </p:nvSpPr>
        <p:spPr/>
        <p:txBody>
          <a:bodyPr/>
          <a:lstStyle/>
          <a:p>
            <a:r>
              <a:rPr lang="en-GB" dirty="0"/>
              <a:t>Extinction Rebellion</a:t>
            </a:r>
          </a:p>
          <a:p>
            <a:r>
              <a:rPr lang="en-GB" dirty="0"/>
              <a:t>Occupy Wall Street</a:t>
            </a:r>
          </a:p>
          <a:p>
            <a:endParaRPr lang="en-GB" dirty="0"/>
          </a:p>
          <a:p>
            <a:pPr marL="0" indent="0">
              <a:buNone/>
            </a:pPr>
            <a:endParaRPr lang="en-GB" dirty="0"/>
          </a:p>
        </p:txBody>
      </p:sp>
      <p:pic>
        <p:nvPicPr>
          <p:cNvPr id="2050" name="Picture 2" descr="Image result for extinction rebellion">
            <a:extLst>
              <a:ext uri="{FF2B5EF4-FFF2-40B4-BE49-F238E27FC236}">
                <a16:creationId xmlns:a16="http://schemas.microsoft.com/office/drawing/2014/main" id="{CBB59F0A-BEB1-4993-A716-6077A2E88D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4864" y="2844006"/>
            <a:ext cx="3550512" cy="256778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Occupy Wall Street">
            <a:extLst>
              <a:ext uri="{FF2B5EF4-FFF2-40B4-BE49-F238E27FC236}">
                <a16:creationId xmlns:a16="http://schemas.microsoft.com/office/drawing/2014/main" id="{A1CED010-8E8B-43FB-82FE-B0CEAADC8A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17232" y="3535362"/>
            <a:ext cx="3552825" cy="1876425"/>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Image result for Occupy Wall Street">
            <a:extLst>
              <a:ext uri="{FF2B5EF4-FFF2-40B4-BE49-F238E27FC236}">
                <a16:creationId xmlns:a16="http://schemas.microsoft.com/office/drawing/2014/main" id="{BA7F2AE4-95C4-4537-805B-9DBFA3335F0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17232" y="1389064"/>
            <a:ext cx="3486150" cy="1933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9533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E8551-77DF-4AC8-A135-9B2861FCE79E}"/>
              </a:ext>
            </a:extLst>
          </p:cNvPr>
          <p:cNvSpPr>
            <a:spLocks noGrp="1"/>
          </p:cNvSpPr>
          <p:nvPr>
            <p:ph type="title"/>
          </p:nvPr>
        </p:nvSpPr>
        <p:spPr/>
        <p:txBody>
          <a:bodyPr/>
          <a:lstStyle/>
          <a:p>
            <a:r>
              <a:rPr lang="en-GB" b="1" dirty="0">
                <a:latin typeface="+mn-lt"/>
              </a:rPr>
              <a:t>Ethnic minorities and stateless ethnic groups</a:t>
            </a:r>
          </a:p>
        </p:txBody>
      </p:sp>
      <p:sp>
        <p:nvSpPr>
          <p:cNvPr id="3" name="Content Placeholder 2">
            <a:extLst>
              <a:ext uri="{FF2B5EF4-FFF2-40B4-BE49-F238E27FC236}">
                <a16:creationId xmlns:a16="http://schemas.microsoft.com/office/drawing/2014/main" id="{1AE66B2C-4210-4DBF-8DDE-E03F63A79AB0}"/>
              </a:ext>
            </a:extLst>
          </p:cNvPr>
          <p:cNvSpPr>
            <a:spLocks noGrp="1"/>
          </p:cNvSpPr>
          <p:nvPr>
            <p:ph idx="1"/>
          </p:nvPr>
        </p:nvSpPr>
        <p:spPr/>
        <p:txBody>
          <a:bodyPr/>
          <a:lstStyle/>
          <a:p>
            <a:pPr marL="0" indent="0">
              <a:buNone/>
            </a:pPr>
            <a:r>
              <a:rPr lang="en-GB" dirty="0"/>
              <a:t>Two referendums:</a:t>
            </a:r>
          </a:p>
          <a:p>
            <a:r>
              <a:rPr lang="en-GB" dirty="0"/>
              <a:t>Catalonia 2016</a:t>
            </a:r>
          </a:p>
          <a:p>
            <a:r>
              <a:rPr lang="en-GB" dirty="0"/>
              <a:t>Scotland 2014</a:t>
            </a:r>
          </a:p>
          <a:p>
            <a:pPr marL="0" indent="0">
              <a:buNone/>
            </a:pPr>
            <a:endParaRPr lang="en-GB" dirty="0"/>
          </a:p>
        </p:txBody>
      </p:sp>
      <p:pic>
        <p:nvPicPr>
          <p:cNvPr id="6146" name="Picture 2" descr="Image result for catalonia referendum 2016">
            <a:extLst>
              <a:ext uri="{FF2B5EF4-FFF2-40B4-BE49-F238E27FC236}">
                <a16:creationId xmlns:a16="http://schemas.microsoft.com/office/drawing/2014/main" id="{AF746EDE-CC48-4AD9-88A2-8ED92D0120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53245" y="1222231"/>
            <a:ext cx="4462105" cy="2490787"/>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Image result for scottish referendum 2016">
            <a:extLst>
              <a:ext uri="{FF2B5EF4-FFF2-40B4-BE49-F238E27FC236}">
                <a16:creationId xmlns:a16="http://schemas.microsoft.com/office/drawing/2014/main" id="{4BCE15FD-16B4-4E54-90E5-A80A5F29D5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866" y="3330365"/>
            <a:ext cx="4455968" cy="2507225"/>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Image result for catalonia referendum 2016">
            <a:extLst>
              <a:ext uri="{FF2B5EF4-FFF2-40B4-BE49-F238E27FC236}">
                <a16:creationId xmlns:a16="http://schemas.microsoft.com/office/drawing/2014/main" id="{B953081B-CBFC-4AD2-930C-8374F464185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53050" y="3847954"/>
            <a:ext cx="3162300"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28205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15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DCFFE9B2-0A4C-487B-8EFD-E00AA1CEA2E3}"/>
              </a:ext>
            </a:extLst>
          </p:cNvPr>
          <p:cNvSpPr>
            <a:spLocks noGrp="1"/>
          </p:cNvSpPr>
          <p:nvPr>
            <p:ph type="title"/>
          </p:nvPr>
        </p:nvSpPr>
        <p:spPr>
          <a:xfrm>
            <a:off x="480059" y="2053641"/>
            <a:ext cx="2751871" cy="2760098"/>
          </a:xfrm>
        </p:spPr>
        <p:txBody>
          <a:bodyPr>
            <a:normAutofit/>
          </a:bodyPr>
          <a:lstStyle/>
          <a:p>
            <a:r>
              <a:rPr lang="en-GB" sz="4100" b="1">
                <a:solidFill>
                  <a:srgbClr val="FFFFFF"/>
                </a:solidFill>
                <a:latin typeface="+mn-lt"/>
              </a:rPr>
              <a:t>Contention and instability</a:t>
            </a:r>
          </a:p>
        </p:txBody>
      </p:sp>
      <p:sp>
        <p:nvSpPr>
          <p:cNvPr id="3" name="Content Placeholder 2">
            <a:extLst>
              <a:ext uri="{FF2B5EF4-FFF2-40B4-BE49-F238E27FC236}">
                <a16:creationId xmlns:a16="http://schemas.microsoft.com/office/drawing/2014/main" id="{4DC0A9ED-A315-4A0B-AF5E-303B955DA79E}"/>
              </a:ext>
            </a:extLst>
          </p:cNvPr>
          <p:cNvSpPr>
            <a:spLocks noGrp="1"/>
          </p:cNvSpPr>
          <p:nvPr>
            <p:ph idx="1"/>
          </p:nvPr>
        </p:nvSpPr>
        <p:spPr>
          <a:xfrm>
            <a:off x="4567930" y="801866"/>
            <a:ext cx="3979563" cy="5230634"/>
          </a:xfrm>
        </p:spPr>
        <p:txBody>
          <a:bodyPr anchor="ctr">
            <a:normAutofit/>
          </a:bodyPr>
          <a:lstStyle/>
          <a:p>
            <a:pPr marL="0" indent="0">
              <a:buNone/>
            </a:pPr>
            <a:endParaRPr lang="en-GB" sz="2100">
              <a:solidFill>
                <a:srgbClr val="000000"/>
              </a:solidFill>
            </a:endParaRPr>
          </a:p>
          <a:p>
            <a:r>
              <a:rPr lang="en-GB" sz="2100">
                <a:solidFill>
                  <a:srgbClr val="000000"/>
                </a:solidFill>
              </a:rPr>
              <a:t>Rebellion: definitions (e.g. Catalonia)</a:t>
            </a:r>
          </a:p>
          <a:p>
            <a:r>
              <a:rPr lang="en-GB" sz="2100">
                <a:solidFill>
                  <a:srgbClr val="000000"/>
                </a:solidFill>
              </a:rPr>
              <a:t>Revolution: definitions, causes and outcomes</a:t>
            </a:r>
          </a:p>
          <a:p>
            <a:r>
              <a:rPr lang="en-GB" sz="2100">
                <a:solidFill>
                  <a:srgbClr val="000000"/>
                </a:solidFill>
              </a:rPr>
              <a:t>Agendas for change: programmes</a:t>
            </a:r>
          </a:p>
          <a:p>
            <a:r>
              <a:rPr lang="en-GB" sz="2100">
                <a:solidFill>
                  <a:srgbClr val="000000"/>
                </a:solidFill>
              </a:rPr>
              <a:t>Preliminary conclusions: legitimate means</a:t>
            </a:r>
          </a:p>
          <a:p>
            <a:endParaRPr lang="en-GB" sz="2100">
              <a:solidFill>
                <a:srgbClr val="000000"/>
              </a:solidFill>
            </a:endParaRPr>
          </a:p>
          <a:p>
            <a:pPr marL="0" indent="0">
              <a:buNone/>
            </a:pPr>
            <a:r>
              <a:rPr lang="en-GB" sz="2100">
                <a:solidFill>
                  <a:srgbClr val="000000"/>
                </a:solidFill>
              </a:rPr>
              <a:t>The dilemma from the days of the Chartists:</a:t>
            </a:r>
          </a:p>
          <a:p>
            <a:pPr marL="0" indent="0">
              <a:buNone/>
            </a:pPr>
            <a:r>
              <a:rPr lang="en-GB" sz="2100" i="1">
                <a:solidFill>
                  <a:srgbClr val="000000"/>
                </a:solidFill>
              </a:rPr>
              <a:t>moral force </a:t>
            </a:r>
            <a:r>
              <a:rPr lang="en-GB" sz="2100">
                <a:solidFill>
                  <a:srgbClr val="000000"/>
                </a:solidFill>
              </a:rPr>
              <a:t>and </a:t>
            </a:r>
            <a:r>
              <a:rPr lang="en-GB" sz="2100" i="1">
                <a:solidFill>
                  <a:srgbClr val="000000"/>
                </a:solidFill>
              </a:rPr>
              <a:t>physical force C</a:t>
            </a:r>
            <a:r>
              <a:rPr lang="en-GB" sz="2100">
                <a:solidFill>
                  <a:srgbClr val="000000"/>
                </a:solidFill>
              </a:rPr>
              <a:t>hartism.</a:t>
            </a:r>
          </a:p>
          <a:p>
            <a:pPr marL="0" indent="0">
              <a:buNone/>
            </a:pPr>
            <a:endParaRPr lang="en-GB" sz="2100">
              <a:solidFill>
                <a:srgbClr val="000000"/>
              </a:solidFill>
            </a:endParaRPr>
          </a:p>
        </p:txBody>
      </p:sp>
    </p:spTree>
    <p:extLst>
      <p:ext uri="{BB962C8B-B14F-4D97-AF65-F5344CB8AC3E}">
        <p14:creationId xmlns:p14="http://schemas.microsoft.com/office/powerpoint/2010/main" val="272870063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80</TotalTime>
  <Words>772</Words>
  <Application>Microsoft Office PowerPoint</Application>
  <PresentationFormat>On-screen Show (4:3)</PresentationFormat>
  <Paragraphs>77</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HPAN5003/6003 Contemporary Issues in Comparative Politics Lecture 6: Social Movements, Revolution, Contention</vt:lpstr>
      <vt:lpstr>Political instability Source: https://www.encyclopedia.com/social-sciences/applied-and-social-sciences-magazines/political-instability-indices</vt:lpstr>
      <vt:lpstr>Indices of Political Stability</vt:lpstr>
      <vt:lpstr>Safe investments</vt:lpstr>
      <vt:lpstr>Governance issues</vt:lpstr>
      <vt:lpstr>ICRG and World Bank  Governance Indices  (designed by Daniel Kauffman et al.)</vt:lpstr>
      <vt:lpstr>Use of indices in academic work </vt:lpstr>
      <vt:lpstr>and now for something completely different… Social movements</vt:lpstr>
      <vt:lpstr>Examples of social movements</vt:lpstr>
      <vt:lpstr>Other (urban) social movements</vt:lpstr>
      <vt:lpstr>Ethnic minorities and stateless ethnic groups</vt:lpstr>
      <vt:lpstr>Contention and instability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HPAN5003/6003 Contemporary Issues in Comparative Politics Lecture 6: Social Movements, Revolution, Contention</dc:title>
  <dc:creator>Andy Bevan</dc:creator>
  <cp:lastModifiedBy>Andy Bevan</cp:lastModifiedBy>
  <cp:revision>15</cp:revision>
  <dcterms:created xsi:type="dcterms:W3CDTF">2020-05-06T12:25:00Z</dcterms:created>
  <dcterms:modified xsi:type="dcterms:W3CDTF">2020-05-06T14:14:49Z</dcterms:modified>
</cp:coreProperties>
</file>