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4"/>
  </p:sldMasterIdLst>
  <p:notesMasterIdLst>
    <p:notesMasterId r:id="rId46"/>
  </p:notesMasterIdLst>
  <p:sldIdLst>
    <p:sldId id="256" r:id="rId5"/>
    <p:sldId id="378" r:id="rId6"/>
    <p:sldId id="364" r:id="rId7"/>
    <p:sldId id="365" r:id="rId8"/>
    <p:sldId id="379" r:id="rId9"/>
    <p:sldId id="366" r:id="rId10"/>
    <p:sldId id="367" r:id="rId11"/>
    <p:sldId id="368" r:id="rId12"/>
    <p:sldId id="322" r:id="rId13"/>
    <p:sldId id="323" r:id="rId14"/>
    <p:sldId id="369" r:id="rId15"/>
    <p:sldId id="370" r:id="rId16"/>
    <p:sldId id="371" r:id="rId17"/>
    <p:sldId id="372" r:id="rId18"/>
    <p:sldId id="373" r:id="rId19"/>
    <p:sldId id="374" r:id="rId20"/>
    <p:sldId id="338" r:id="rId21"/>
    <p:sldId id="375" r:id="rId22"/>
    <p:sldId id="376" r:id="rId23"/>
    <p:sldId id="380" r:id="rId24"/>
    <p:sldId id="377" r:id="rId25"/>
    <p:sldId id="381" r:id="rId26"/>
    <p:sldId id="382" r:id="rId27"/>
    <p:sldId id="383" r:id="rId28"/>
    <p:sldId id="384" r:id="rId29"/>
    <p:sldId id="385" r:id="rId30"/>
    <p:sldId id="386" r:id="rId31"/>
    <p:sldId id="350" r:id="rId32"/>
    <p:sldId id="387" r:id="rId33"/>
    <p:sldId id="388" r:id="rId34"/>
    <p:sldId id="389" r:id="rId35"/>
    <p:sldId id="390" r:id="rId36"/>
    <p:sldId id="391" r:id="rId37"/>
    <p:sldId id="392" r:id="rId38"/>
    <p:sldId id="393" r:id="rId39"/>
    <p:sldId id="395" r:id="rId40"/>
    <p:sldId id="394" r:id="rId41"/>
    <p:sldId id="396" r:id="rId42"/>
    <p:sldId id="313" r:id="rId43"/>
    <p:sldId id="362" r:id="rId44"/>
    <p:sldId id="363"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B96113-C2C5-4B73-96D2-C1A6E324CC99}" v="6" dt="2021-01-28T13:26:50.736"/>
    <p1510:client id="{DD9454B0-3E34-4909-AC45-320DD57FAF0A}" v="696" dt="2021-01-28T18:28:20.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7" autoAdjust="0"/>
    <p:restoredTop sz="94660"/>
  </p:normalViewPr>
  <p:slideViewPr>
    <p:cSldViewPr>
      <p:cViewPr varScale="1">
        <p:scale>
          <a:sx n="91" d="100"/>
          <a:sy n="91" d="100"/>
        </p:scale>
        <p:origin x="780" y="5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47F18E-EA74-44D3-9FD1-CB035DA46619}" type="datetimeFigureOut">
              <a:rPr lang="en-GB" smtClean="0"/>
              <a:t>01/03/2021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DE23E-CBB2-4091-81E6-5B7F6F702652}" type="slidenum">
              <a:rPr lang="en-GB" smtClean="0"/>
              <a:t>‹#›</a:t>
            </a:fld>
            <a:endParaRPr lang="en-GB"/>
          </a:p>
        </p:txBody>
      </p:sp>
    </p:spTree>
    <p:extLst>
      <p:ext uri="{BB962C8B-B14F-4D97-AF65-F5344CB8AC3E}">
        <p14:creationId xmlns:p14="http://schemas.microsoft.com/office/powerpoint/2010/main" val="1566523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S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a:xfrm>
            <a:off x="1921934" y="5054602"/>
            <a:ext cx="4064860" cy="279400"/>
          </a:xfrm>
        </p:spPr>
        <p:txBody>
          <a:bodyPr/>
          <a:lstStyle/>
          <a:p>
            <a:endParaRPr lang="en-GB"/>
          </a:p>
        </p:txBody>
      </p:sp>
      <p:sp>
        <p:nvSpPr>
          <p:cNvPr id="6" name="Slide Number Placeholder 5"/>
          <p:cNvSpPr>
            <a:spLocks noGrp="1"/>
          </p:cNvSpPr>
          <p:nvPr>
            <p:ph type="sldNum" sz="quarter" idx="12"/>
          </p:nvPr>
        </p:nvSpPr>
        <p:spPr>
          <a:xfrm>
            <a:off x="6817317" y="5054602"/>
            <a:ext cx="413483" cy="279400"/>
          </a:xfrm>
        </p:spPr>
        <p:txBody>
          <a:bodyPr/>
          <a:lstStyle/>
          <a:p>
            <a:fld id="{CC935741-5D89-4008-8F08-26031587A366}" type="slidenum">
              <a:rPr lang="en-GB" smtClean="0"/>
              <a:t>‹#›</a:t>
            </a:fld>
            <a:endParaRPr lang="en-GB"/>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608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6" y="2354670"/>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3707328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7664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79576"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549649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76868"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1832" y="3243262"/>
            <a:ext cx="3337560" cy="2706624"/>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5779B43-CA7A-455C-ABA1-8379DC736556}"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935741-5D89-4008-8F08-26031587A366}" type="slidenum">
              <a:rPr lang="en-GB" smtClean="0"/>
              <a:t>‹#›</a:t>
            </a:fld>
            <a:endParaRPr lang="en-GB"/>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39091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5779B43-CA7A-455C-ABA1-8379DC736556}"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67429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779B43-CA7A-455C-ABA1-8379DC736556}"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092862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4374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2891737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5779B43-CA7A-455C-ABA1-8379DC736556}"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010312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8414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03200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Tree>
    <p:extLst>
      <p:ext uri="{BB962C8B-B14F-4D97-AF65-F5344CB8AC3E}">
        <p14:creationId xmlns:p14="http://schemas.microsoft.com/office/powerpoint/2010/main" val="167871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7233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70751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6419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5779B43-CA7A-455C-ABA1-8379DC736556}"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935741-5D89-4008-8F08-26031587A366}" type="slidenum">
              <a:rPr lang="en-GB" smtClean="0"/>
              <a:t>‹#›</a:t>
            </a:fld>
            <a:endParaRPr lang="en-GB"/>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3267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S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779B43-CA7A-455C-ABA1-8379DC736556}" type="datetimeFigureOut">
              <a:rPr lang="en-GB" smtClean="0"/>
              <a:t>01/03/2021</a:t>
            </a:fld>
            <a:endParaRPr lang="en-GB"/>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935741-5D89-4008-8F08-26031587A366}" type="slidenum">
              <a:rPr lang="en-GB" smtClean="0"/>
              <a:t>‹#›</a:t>
            </a:fld>
            <a:endParaRPr lang="en-GB"/>
          </a:p>
        </p:txBody>
      </p:sp>
    </p:spTree>
    <p:extLst>
      <p:ext uri="{BB962C8B-B14F-4D97-AF65-F5344CB8AC3E}">
        <p14:creationId xmlns:p14="http://schemas.microsoft.com/office/powerpoint/2010/main" val="1635665748"/>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2"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baT4ODXpQzQ&amp;feature=emb_logo"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7.xml"/><Relationship Id="rId1" Type="http://schemas.openxmlformats.org/officeDocument/2006/relationships/video" Target="https://www.youtube.com/embed/baT4ODXpQzQ"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s://www.childcomwales.org.uk/wp-content/uploads/2020/10/Annual-Report-2019-20.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hparliament.wal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bing.com/videos/search?q=aln+bill+wales+delay&amp;view=detail&amp;mid=D755C254C83218047B84D755C254C83218047B84&amp;FORM=VIRE"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7.xml"/><Relationship Id="rId1" Type="http://schemas.openxmlformats.org/officeDocument/2006/relationships/video" Target="https://www.youtube.com/embed/4z4gVNwII20" TargetMode="External"/></Relationships>
</file>

<file path=ppt/slides/_rels/slide37.xml.rels><?xml version="1.0" encoding="UTF-8" standalone="yes"?>
<Relationships xmlns="http://schemas.openxmlformats.org/package/2006/relationships"><Relationship Id="rId2" Type="http://schemas.openxmlformats.org/officeDocument/2006/relationships/hyperlink" Target="https://www.estyn.gov.wales/effective-practice/using-person-centred-planning-across-school"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www.trinitytraining.co.uk/sc/sc-assess" TargetMode="External"/><Relationship Id="rId2" Type="http://schemas.openxmlformats.org/officeDocument/2006/relationships/hyperlink" Target="http://www.plymouth.gov.uk/lead_professional_practitioners_national_guidance.pdf" TargetMode="External"/><Relationship Id="rId1" Type="http://schemas.openxmlformats.org/officeDocument/2006/relationships/slideLayout" Target="../slideLayouts/slideLayout2.xml"/><Relationship Id="rId5" Type="http://schemas.openxmlformats.org/officeDocument/2006/relationships/hyperlink" Target="http://www.proceduresonline.com/integratedworking/definition.html" TargetMode="External"/><Relationship Id="rId4" Type="http://schemas.openxmlformats.org/officeDocument/2006/relationships/hyperlink" Target="http://ipc.brookes.ac.uk/publications/pdf/Early_Intervention_and_Prevention_with_Children_and_Families_June_2012.pdf"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www.funkydragon.org/en/" TargetMode="External"/><Relationship Id="rId2" Type="http://schemas.openxmlformats.org/officeDocument/2006/relationships/hyperlink" Target="http://wales.gov.uk/newsroom/childrenandyoungpeople/2014/140911-voice-of-children/?lang=en" TargetMode="External"/><Relationship Id="rId1" Type="http://schemas.openxmlformats.org/officeDocument/2006/relationships/slideLayout" Target="../slideLayouts/slideLayout2.xml"/><Relationship Id="rId4" Type="http://schemas.openxmlformats.org/officeDocument/2006/relationships/hyperlink" Target="https://gov.wales/docs/dsjlg/publications/cyp/170314-participation-good-practice-2016-en.pdf"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conwyyouthcouncil.org.uk/conwy-funky-dragon-reps/" TargetMode="External"/><Relationship Id="rId2" Type="http://schemas.openxmlformats.org/officeDocument/2006/relationships/hyperlink" Target="http://www.estyn.gov.uk/" TargetMode="External"/><Relationship Id="rId1" Type="http://schemas.openxmlformats.org/officeDocument/2006/relationships/slideLayout" Target="../slideLayouts/slideLayout2.xml"/><Relationship Id="rId5" Type="http://schemas.openxmlformats.org/officeDocument/2006/relationships/hyperlink" Target="http://www.thewaleswewant.co.uk/about/well-being-future-generations-wales-act-2015" TargetMode="External"/><Relationship Id="rId4" Type="http://schemas.openxmlformats.org/officeDocument/2006/relationships/hyperlink" Target="http://www.wales.nhs.uk/sites3/home.cfm?orgid=9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1905000"/>
            <a:ext cx="5366406" cy="1524000"/>
          </a:xfrm>
        </p:spPr>
        <p:txBody>
          <a:bodyPr>
            <a:normAutofit fontScale="90000"/>
          </a:bodyPr>
          <a:lstStyle/>
          <a:p>
            <a:r>
              <a:rPr lang="en-GB" dirty="0"/>
              <a:t>ECES6009/C</a:t>
            </a:r>
            <a:br>
              <a:rPr lang="en-GB" dirty="0"/>
            </a:br>
            <a:r>
              <a:rPr lang="en-GB" dirty="0"/>
              <a:t>M</a:t>
            </a:r>
            <a:r>
              <a:rPr lang="en-GB" dirty="0" smtClean="0"/>
              <a:t>aking </a:t>
            </a:r>
            <a:r>
              <a:rPr lang="en-GB" dirty="0"/>
              <a:t>a</a:t>
            </a:r>
            <a:r>
              <a:rPr lang="en-GB" dirty="0" smtClean="0"/>
              <a:t> Difference</a:t>
            </a:r>
            <a:endParaRPr lang="en-GB" dirty="0"/>
          </a:p>
        </p:txBody>
      </p:sp>
      <p:sp>
        <p:nvSpPr>
          <p:cNvPr id="3" name="Subtitle 2"/>
          <p:cNvSpPr>
            <a:spLocks noGrp="1"/>
          </p:cNvSpPr>
          <p:nvPr>
            <p:ph type="subTitle" idx="1"/>
          </p:nvPr>
        </p:nvSpPr>
        <p:spPr/>
        <p:txBody>
          <a:bodyPr/>
          <a:lstStyle/>
          <a:p>
            <a:r>
              <a:rPr lang="en-GB" dirty="0" smtClean="0"/>
              <a:t>Session 6</a:t>
            </a:r>
            <a:endParaRPr lang="en-GB" dirty="0"/>
          </a:p>
        </p:txBody>
      </p:sp>
    </p:spTree>
    <p:extLst>
      <p:ext uri="{BB962C8B-B14F-4D97-AF65-F5344CB8AC3E}">
        <p14:creationId xmlns:p14="http://schemas.microsoft.com/office/powerpoint/2010/main" val="3848929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a:lstStyle/>
          <a:p>
            <a:r>
              <a:rPr lang="en-GB" dirty="0" smtClean="0"/>
              <a:t>Discussion about the asynchronous learning.</a:t>
            </a:r>
            <a:endParaRPr lang="en-GB" dirty="0"/>
          </a:p>
        </p:txBody>
      </p:sp>
    </p:spTree>
    <p:extLst>
      <p:ext uri="{BB962C8B-B14F-4D97-AF65-F5344CB8AC3E}">
        <p14:creationId xmlns:p14="http://schemas.microsoft.com/office/powerpoint/2010/main" val="3821118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Module Aim</a:t>
            </a:r>
            <a:endParaRPr lang="en-GB" dirty="0"/>
          </a:p>
        </p:txBody>
      </p:sp>
      <p:sp>
        <p:nvSpPr>
          <p:cNvPr id="3" name="Content Placeholder 2"/>
          <p:cNvSpPr>
            <a:spLocks noGrp="1"/>
          </p:cNvSpPr>
          <p:nvPr>
            <p:ph idx="1"/>
          </p:nvPr>
        </p:nvSpPr>
        <p:spPr/>
        <p:txBody>
          <a:bodyPr/>
          <a:lstStyle/>
          <a:p>
            <a:r>
              <a:rPr lang="en-GB" i="1" dirty="0">
                <a:latin typeface="Arial"/>
                <a:cs typeface="Arial"/>
              </a:rPr>
              <a:t>To provide a critical understanding of the principles and practice of person – centred planning</a:t>
            </a:r>
          </a:p>
          <a:p>
            <a:endParaRPr lang="en-GB" dirty="0"/>
          </a:p>
        </p:txBody>
      </p:sp>
    </p:spTree>
    <p:extLst>
      <p:ext uri="{BB962C8B-B14F-4D97-AF65-F5344CB8AC3E}">
        <p14:creationId xmlns:p14="http://schemas.microsoft.com/office/powerpoint/2010/main" val="601365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a:t>
            </a:r>
            <a:endParaRPr lang="en-GB" dirty="0"/>
          </a:p>
        </p:txBody>
      </p:sp>
      <p:sp>
        <p:nvSpPr>
          <p:cNvPr id="3" name="Content Placeholder 2"/>
          <p:cNvSpPr>
            <a:spLocks noGrp="1"/>
          </p:cNvSpPr>
          <p:nvPr>
            <p:ph idx="1"/>
          </p:nvPr>
        </p:nvSpPr>
        <p:spPr/>
        <p:txBody>
          <a:bodyPr/>
          <a:lstStyle/>
          <a:p>
            <a:r>
              <a:rPr lang="en-GB" dirty="0"/>
              <a:t>Applying Person/Child Centred </a:t>
            </a:r>
            <a:r>
              <a:rPr lang="en-GB" dirty="0" smtClean="0"/>
              <a:t>Planning</a:t>
            </a:r>
          </a:p>
          <a:p>
            <a:r>
              <a:rPr lang="en-GB" dirty="0"/>
              <a:t>Evolving Legislation and Policy</a:t>
            </a:r>
          </a:p>
          <a:p>
            <a:r>
              <a:rPr lang="en-GB" dirty="0"/>
              <a:t>Examples of Good Practice</a:t>
            </a:r>
          </a:p>
          <a:p>
            <a:endParaRPr lang="cy-GB" dirty="0"/>
          </a:p>
          <a:p>
            <a:endParaRPr lang="en-GB" dirty="0"/>
          </a:p>
        </p:txBody>
      </p:sp>
      <p:pic>
        <p:nvPicPr>
          <p:cNvPr id="4" name="Picture 2" descr="C:\Users\l.roberts\AppData\Local\Microsoft\Windows\Temporary Internet Files\Content.IE5\UU4Z21D1\cultivate20support20system[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5600" y="2505375"/>
            <a:ext cx="1773990" cy="205352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C:\Users\l.roberts\AppData\Local\Microsoft\Windows\Temporary Internet Files\Content.IE5\S9T0P2O1\MP90043881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76800" y="5105400"/>
            <a:ext cx="3048000" cy="128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24696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 Centred Planning</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223646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the 'child-centred' approach important</a:t>
            </a:r>
            <a:r>
              <a:rPr lang="en-GB" dirty="0" smtClean="0"/>
              <a:t>?</a:t>
            </a:r>
            <a:endParaRPr lang="en-GB" dirty="0"/>
          </a:p>
        </p:txBody>
      </p:sp>
      <p:sp>
        <p:nvSpPr>
          <p:cNvPr id="3" name="Content Placeholder 2"/>
          <p:cNvSpPr>
            <a:spLocks noGrp="1"/>
          </p:cNvSpPr>
          <p:nvPr>
            <p:ph idx="1"/>
          </p:nvPr>
        </p:nvSpPr>
        <p:spPr/>
        <p:txBody>
          <a:bodyPr>
            <a:normAutofit fontScale="62500" lnSpcReduction="20000"/>
          </a:bodyPr>
          <a:lstStyle/>
          <a:p>
            <a:r>
              <a:rPr lang="en-GB" dirty="0"/>
              <a:t>I</a:t>
            </a:r>
            <a:r>
              <a:rPr lang="en-GB" dirty="0" smtClean="0"/>
              <a:t>t </a:t>
            </a:r>
            <a:r>
              <a:rPr lang="en-GB" dirty="0"/>
              <a:t>concentrates on the child as an individual</a:t>
            </a:r>
          </a:p>
          <a:p>
            <a:r>
              <a:rPr lang="en-GB" dirty="0" smtClean="0"/>
              <a:t>It </a:t>
            </a:r>
            <a:r>
              <a:rPr lang="en-GB" dirty="0"/>
              <a:t>looks at things from the child's perspective</a:t>
            </a:r>
          </a:p>
          <a:p>
            <a:r>
              <a:rPr lang="en-GB" dirty="0" smtClean="0"/>
              <a:t>The </a:t>
            </a:r>
            <a:r>
              <a:rPr lang="en-GB" dirty="0"/>
              <a:t>child will learn by doing</a:t>
            </a:r>
          </a:p>
          <a:p>
            <a:r>
              <a:rPr lang="en-GB" dirty="0" smtClean="0"/>
              <a:t>Listening </a:t>
            </a:r>
            <a:r>
              <a:rPr lang="en-GB" dirty="0"/>
              <a:t>to children will teach them that their ideas are valued</a:t>
            </a:r>
          </a:p>
          <a:p>
            <a:r>
              <a:rPr lang="en-GB" dirty="0" smtClean="0"/>
              <a:t>The </a:t>
            </a:r>
            <a:r>
              <a:rPr lang="en-GB" dirty="0"/>
              <a:t>child will get a feeling of belonging by taking part in planning</a:t>
            </a:r>
          </a:p>
          <a:p>
            <a:r>
              <a:rPr lang="en-GB" dirty="0" smtClean="0"/>
              <a:t>The </a:t>
            </a:r>
            <a:r>
              <a:rPr lang="en-GB" dirty="0"/>
              <a:t>child's holistic development will be addressed</a:t>
            </a:r>
          </a:p>
          <a:p>
            <a:r>
              <a:rPr lang="en-GB" dirty="0" smtClean="0"/>
              <a:t>It </a:t>
            </a:r>
            <a:r>
              <a:rPr lang="en-GB" dirty="0"/>
              <a:t>enables the child to make decisions and solve problems</a:t>
            </a:r>
          </a:p>
          <a:p>
            <a:r>
              <a:rPr lang="en-GB" dirty="0" smtClean="0"/>
              <a:t>It </a:t>
            </a:r>
            <a:r>
              <a:rPr lang="en-GB" dirty="0"/>
              <a:t>allows the child to develop confidently and independently</a:t>
            </a:r>
          </a:p>
          <a:p>
            <a:r>
              <a:rPr lang="en-GB" dirty="0" smtClean="0"/>
              <a:t>It </a:t>
            </a:r>
            <a:r>
              <a:rPr lang="en-GB" dirty="0"/>
              <a:t>contributes to self-respect so the child can feel comfortable with who they are</a:t>
            </a:r>
          </a:p>
          <a:p>
            <a:r>
              <a:rPr lang="en-GB" dirty="0" smtClean="0"/>
              <a:t>The </a:t>
            </a:r>
            <a:r>
              <a:rPr lang="en-GB" dirty="0"/>
              <a:t>child develops an understanding of the self and the surrounding world.</a:t>
            </a:r>
          </a:p>
          <a:p>
            <a:endParaRPr lang="en-GB" dirty="0"/>
          </a:p>
        </p:txBody>
      </p:sp>
    </p:spTree>
    <p:extLst>
      <p:ext uri="{BB962C8B-B14F-4D97-AF65-F5344CB8AC3E}">
        <p14:creationId xmlns:p14="http://schemas.microsoft.com/office/powerpoint/2010/main" val="171280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Applications</a:t>
            </a:r>
            <a:endParaRPr lang="en-GB" dirty="0"/>
          </a:p>
        </p:txBody>
      </p:sp>
      <p:sp>
        <p:nvSpPr>
          <p:cNvPr id="3" name="Content Placeholder 2"/>
          <p:cNvSpPr>
            <a:spLocks noGrp="1"/>
          </p:cNvSpPr>
          <p:nvPr>
            <p:ph idx="1"/>
          </p:nvPr>
        </p:nvSpPr>
        <p:spPr/>
        <p:txBody>
          <a:bodyPr/>
          <a:lstStyle/>
          <a:p>
            <a:r>
              <a:rPr lang="en-GB" dirty="0"/>
              <a:t>Team Around the Family (MAW)</a:t>
            </a:r>
          </a:p>
          <a:p>
            <a:r>
              <a:rPr lang="en-GB" dirty="0"/>
              <a:t>Team Around the Child (MAW)</a:t>
            </a:r>
          </a:p>
          <a:p>
            <a:r>
              <a:rPr lang="en-GB" dirty="0"/>
              <a:t>Annual Reviews of Statements (MAW)</a:t>
            </a:r>
          </a:p>
          <a:p>
            <a:r>
              <a:rPr lang="en-GB" dirty="0"/>
              <a:t>Disabled Children’s Teams (MAW)</a:t>
            </a:r>
          </a:p>
          <a:p>
            <a:endParaRPr lang="en-GB" dirty="0"/>
          </a:p>
        </p:txBody>
      </p:sp>
      <p:pic>
        <p:nvPicPr>
          <p:cNvPr id="4" name="Picture 2" descr="C:\Users\l.roberts\AppData\Local\Microsoft\Windows\Temporary Internet Files\Content.IE5\HEPN0LIZ\FocusGroup2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4724400"/>
            <a:ext cx="2819400" cy="1638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521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979554"/>
            <a:ext cx="6798734" cy="1303867"/>
          </a:xfrm>
        </p:spPr>
        <p:txBody>
          <a:bodyPr>
            <a:normAutofit/>
          </a:bodyPr>
          <a:lstStyle/>
          <a:p>
            <a:r>
              <a:rPr lang="en-GB" dirty="0" smtClean="0"/>
              <a:t>Team </a:t>
            </a:r>
            <a:r>
              <a:rPr lang="en-GB" dirty="0"/>
              <a:t>around the family</a:t>
            </a:r>
          </a:p>
        </p:txBody>
      </p:sp>
      <p:sp>
        <p:nvSpPr>
          <p:cNvPr id="3" name="Content Placeholder 2"/>
          <p:cNvSpPr>
            <a:spLocks noGrp="1"/>
          </p:cNvSpPr>
          <p:nvPr>
            <p:ph idx="1"/>
          </p:nvPr>
        </p:nvSpPr>
        <p:spPr/>
        <p:txBody>
          <a:bodyPr>
            <a:normAutofit fontScale="92500" lnSpcReduction="20000"/>
          </a:bodyPr>
          <a:lstStyle/>
          <a:p>
            <a:r>
              <a:rPr lang="en-GB" dirty="0"/>
              <a:t>Integrated working</a:t>
            </a:r>
          </a:p>
          <a:p>
            <a:r>
              <a:rPr lang="en-GB" dirty="0"/>
              <a:t>Enables professionals to work together to deliver front line services that are built around the needs of children, young people and families. </a:t>
            </a:r>
          </a:p>
          <a:p>
            <a:r>
              <a:rPr lang="en-GB" dirty="0"/>
              <a:t>TAF process and its stages are ‘bespoke’ to the needs of the family </a:t>
            </a:r>
          </a:p>
          <a:p>
            <a:r>
              <a:rPr lang="en-GB" dirty="0"/>
              <a:t>Acknowledging that some stages will need to be completed (e.g. an assessment) before a detailed plan for the family can be agreed and delivered</a:t>
            </a:r>
          </a:p>
          <a:p>
            <a:pPr algn="r"/>
            <a:r>
              <a:rPr lang="en-GB" dirty="0"/>
              <a:t>(Ceredigion County Council, 2013) </a:t>
            </a:r>
          </a:p>
          <a:p>
            <a:endParaRPr lang="en-GB" dirty="0"/>
          </a:p>
        </p:txBody>
      </p:sp>
      <p:pic>
        <p:nvPicPr>
          <p:cNvPr id="4" name="Picture 3" descr="C:\Users\l.roberts\AppData\Local\Microsoft\Windows\Temporary Internet Files\Content.IE5\6IDJCSBB\group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915337"/>
            <a:ext cx="1752600" cy="14323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0915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r"/>
            <a:r>
              <a:rPr lang="en-GB" dirty="0"/>
              <a:t>TAF – rainbow diagram</a:t>
            </a:r>
            <a:endParaRPr lang="cy-GB" dirty="0"/>
          </a:p>
        </p:txBody>
      </p:sp>
      <p:sp>
        <p:nvSpPr>
          <p:cNvPr id="6" name="Content Placeholder 5"/>
          <p:cNvSpPr>
            <a:spLocks noGrp="1"/>
          </p:cNvSpPr>
          <p:nvPr>
            <p:ph idx="1"/>
          </p:nvPr>
        </p:nvSpPr>
        <p:spPr/>
        <p:txBody>
          <a:bodyPr/>
          <a:lstStyle/>
          <a:p>
            <a:endParaRPr lang="cy-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1" y="1371600"/>
            <a:ext cx="8001000" cy="48768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2895601" y="6400800"/>
            <a:ext cx="5867400" cy="369332"/>
          </a:xfrm>
          <a:prstGeom prst="rect">
            <a:avLst/>
          </a:prstGeom>
          <a:noFill/>
        </p:spPr>
        <p:txBody>
          <a:bodyPr wrap="square" rtlCol="0">
            <a:spAutoFit/>
          </a:bodyPr>
          <a:lstStyle/>
          <a:p>
            <a:r>
              <a:rPr lang="en-GB" dirty="0"/>
              <a:t>Ceredigion County Council, 2013, p.4</a:t>
            </a:r>
            <a:endParaRPr lang="cy-GB" dirty="0"/>
          </a:p>
        </p:txBody>
      </p:sp>
    </p:spTree>
    <p:extLst>
      <p:ext uri="{BB962C8B-B14F-4D97-AF65-F5344CB8AC3E}">
        <p14:creationId xmlns:p14="http://schemas.microsoft.com/office/powerpoint/2010/main" val="3699987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0283" y="274638"/>
            <a:ext cx="8665779" cy="1143000"/>
          </a:xfrm>
        </p:spPr>
        <p:txBody>
          <a:bodyPr vert="horz" lIns="0" tIns="45720" rIns="0" bIns="45720" rtlCol="0" anchor="ctr">
            <a:noAutofit/>
          </a:bodyPr>
          <a:lstStyle/>
          <a:p>
            <a:r>
              <a:rPr lang="en-GB" sz="2400" dirty="0"/>
              <a:t/>
            </a:r>
            <a:br>
              <a:rPr lang="en-GB" sz="2400" dirty="0"/>
            </a:br>
            <a:r>
              <a:rPr lang="en-GB" sz="2400" dirty="0" smtClean="0"/>
              <a:t>Factors </a:t>
            </a:r>
            <a:r>
              <a:rPr lang="en-GB" sz="2400" dirty="0"/>
              <a:t>that influence outcomes for children</a:t>
            </a:r>
            <a:endParaRPr lang="cy-GB" sz="3100" dirty="0">
              <a:cs typeface="Arial"/>
            </a:endParaRPr>
          </a:p>
        </p:txBody>
      </p:sp>
      <p:sp>
        <p:nvSpPr>
          <p:cNvPr id="7" name="Content Placeholder 6"/>
          <p:cNvSpPr>
            <a:spLocks noGrp="1"/>
          </p:cNvSpPr>
          <p:nvPr>
            <p:ph idx="1"/>
          </p:nvPr>
        </p:nvSpPr>
        <p:spPr>
          <a:xfrm>
            <a:off x="685800" y="1600200"/>
            <a:ext cx="7772400" cy="4571999"/>
          </a:xfrm>
        </p:spPr>
        <p:txBody>
          <a:bodyPr/>
          <a:lstStyle/>
          <a:p>
            <a:endParaRPr lang="cy-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1600200"/>
            <a:ext cx="8077200"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3733800" y="6477000"/>
            <a:ext cx="4083169" cy="369332"/>
          </a:xfrm>
          <a:prstGeom prst="rect">
            <a:avLst/>
          </a:prstGeom>
          <a:noFill/>
        </p:spPr>
        <p:txBody>
          <a:bodyPr wrap="none" rtlCol="0">
            <a:spAutoFit/>
          </a:bodyPr>
          <a:lstStyle/>
          <a:p>
            <a:r>
              <a:rPr lang="en-GB" dirty="0"/>
              <a:t>Ceredigion County Council, 2013, p. 5</a:t>
            </a:r>
            <a:endParaRPr lang="cy-GB" dirty="0"/>
          </a:p>
        </p:txBody>
      </p:sp>
    </p:spTree>
    <p:extLst>
      <p:ext uri="{BB962C8B-B14F-4D97-AF65-F5344CB8AC3E}">
        <p14:creationId xmlns:p14="http://schemas.microsoft.com/office/powerpoint/2010/main" val="1719583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TAF</a:t>
            </a:r>
          </a:p>
        </p:txBody>
      </p:sp>
      <p:sp>
        <p:nvSpPr>
          <p:cNvPr id="3" name="Content Placeholder 2"/>
          <p:cNvSpPr>
            <a:spLocks noGrp="1"/>
          </p:cNvSpPr>
          <p:nvPr>
            <p:ph idx="1"/>
          </p:nvPr>
        </p:nvSpPr>
        <p:spPr/>
        <p:txBody>
          <a:bodyPr/>
          <a:lstStyle/>
          <a:p>
            <a:r>
              <a:rPr lang="en-GB" i="1" dirty="0"/>
              <a:t>Developing a team</a:t>
            </a:r>
          </a:p>
          <a:p>
            <a:r>
              <a:rPr lang="en-GB" i="1" dirty="0"/>
              <a:t>Composition dependent on family circumstances and needs</a:t>
            </a:r>
          </a:p>
          <a:p>
            <a:r>
              <a:rPr lang="en-GB" i="1" dirty="0"/>
              <a:t>Members of team may change dependent on circumstances</a:t>
            </a:r>
          </a:p>
          <a:p>
            <a:r>
              <a:rPr lang="en-GB" i="1" dirty="0"/>
              <a:t>May become a virtual team for 6- 9 months</a:t>
            </a:r>
          </a:p>
          <a:p>
            <a:r>
              <a:rPr lang="en-GB" i="1" dirty="0"/>
              <a:t>Nominated lead professional / key worker</a:t>
            </a:r>
          </a:p>
          <a:p>
            <a:r>
              <a:rPr lang="en-GB" i="1" dirty="0">
                <a:hlinkClick r:id="rId2"/>
              </a:rPr>
              <a:t>Resilient Families</a:t>
            </a:r>
            <a:endParaRPr lang="cy-GB" dirty="0"/>
          </a:p>
          <a:p>
            <a:endParaRPr lang="en-GB" dirty="0"/>
          </a:p>
        </p:txBody>
      </p:sp>
    </p:spTree>
    <p:extLst>
      <p:ext uri="{BB962C8B-B14F-4D97-AF65-F5344CB8AC3E}">
        <p14:creationId xmlns:p14="http://schemas.microsoft.com/office/powerpoint/2010/main" val="1309251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baT4ODXpQzQ"/>
          <p:cNvPicPr>
            <a:picLocks noRot="1" noChangeAspect="1"/>
          </p:cNvPicPr>
          <p:nvPr>
            <a:videoFile r:link="rId1"/>
          </p:nvPr>
        </p:nvPicPr>
        <p:blipFill>
          <a:blip r:embed="rId3"/>
          <a:stretch>
            <a:fillRect/>
          </a:stretch>
        </p:blipFill>
        <p:spPr>
          <a:xfrm>
            <a:off x="507997" y="1143000"/>
            <a:ext cx="8128006" cy="4572000"/>
          </a:xfrm>
          <a:prstGeom prst="rect">
            <a:avLst/>
          </a:prstGeom>
        </p:spPr>
      </p:pic>
    </p:spTree>
    <p:extLst>
      <p:ext uri="{BB962C8B-B14F-4D97-AF65-F5344CB8AC3E}">
        <p14:creationId xmlns:p14="http://schemas.microsoft.com/office/powerpoint/2010/main" val="39573252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PCP/  </a:t>
            </a:r>
            <a:r>
              <a:rPr lang="en-GB" dirty="0" smtClean="0"/>
              <a:t>TAF- </a:t>
            </a:r>
            <a:r>
              <a:rPr lang="en-GB" dirty="0"/>
              <a:t>discussion</a:t>
            </a:r>
          </a:p>
        </p:txBody>
      </p:sp>
      <p:sp>
        <p:nvSpPr>
          <p:cNvPr id="3" name="Content Placeholder 2"/>
          <p:cNvSpPr>
            <a:spLocks noGrp="1"/>
          </p:cNvSpPr>
          <p:nvPr>
            <p:ph idx="1"/>
          </p:nvPr>
        </p:nvSpPr>
        <p:spPr/>
        <p:txBody>
          <a:bodyPr>
            <a:normAutofit lnSpcReduction="10000"/>
          </a:bodyPr>
          <a:lstStyle/>
          <a:p>
            <a:r>
              <a:rPr lang="en-US" b="1" dirty="0"/>
              <a:t>The Best Practice Model TAF:</a:t>
            </a:r>
          </a:p>
          <a:p>
            <a:r>
              <a:rPr lang="en-US" dirty="0"/>
              <a:t>Is encouraging, positive and supportive to all members, including the parent, </a:t>
            </a:r>
            <a:r>
              <a:rPr lang="en-US" dirty="0" err="1"/>
              <a:t>carer</a:t>
            </a:r>
            <a:r>
              <a:rPr lang="en-US" dirty="0"/>
              <a:t> or young person</a:t>
            </a:r>
          </a:p>
          <a:p>
            <a:r>
              <a:rPr lang="en-US" dirty="0"/>
              <a:t>Gives all members an equal voice</a:t>
            </a:r>
          </a:p>
          <a:p>
            <a:r>
              <a:rPr lang="en-US" dirty="0"/>
              <a:t>Arrives at collective agreements</a:t>
            </a:r>
          </a:p>
          <a:p>
            <a:r>
              <a:rPr lang="en-US" dirty="0"/>
              <a:t>Acknowledges differences of views and negotiates workable solutions</a:t>
            </a:r>
          </a:p>
          <a:p>
            <a:pPr algn="r"/>
            <a:r>
              <a:rPr lang="en-US" sz="1600" dirty="0" smtClean="0"/>
              <a:t>(</a:t>
            </a:r>
            <a:r>
              <a:rPr lang="en-US" sz="1600" dirty="0" err="1" smtClean="0"/>
              <a:t>Northamptonshire</a:t>
            </a:r>
            <a:r>
              <a:rPr lang="en-US" sz="1600" dirty="0" smtClean="0"/>
              <a:t> </a:t>
            </a:r>
            <a:r>
              <a:rPr lang="en-US" sz="1600" dirty="0"/>
              <a:t>2013)</a:t>
            </a:r>
          </a:p>
          <a:p>
            <a:endParaRPr lang="en-GB" dirty="0"/>
          </a:p>
        </p:txBody>
      </p:sp>
      <p:pic>
        <p:nvPicPr>
          <p:cNvPr id="4" name="Picture 6" descr="C:\Users\l.roberts\AppData\Local\Microsoft\Windows\Temporary Internet Files\Content.IE5\FX8L93BW\question-mark-1376773633jU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1367250"/>
            <a:ext cx="1250732" cy="658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1396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TAF </a:t>
            </a:r>
            <a:r>
              <a:rPr lang="en-GB" dirty="0" smtClean="0"/>
              <a:t>Barriers</a:t>
            </a:r>
            <a:endParaRPr lang="en-GB" dirty="0"/>
          </a:p>
        </p:txBody>
      </p:sp>
      <p:sp>
        <p:nvSpPr>
          <p:cNvPr id="3" name="Content Placeholder 2"/>
          <p:cNvSpPr>
            <a:spLocks noGrp="1"/>
          </p:cNvSpPr>
          <p:nvPr>
            <p:ph idx="1"/>
          </p:nvPr>
        </p:nvSpPr>
        <p:spPr/>
        <p:txBody>
          <a:bodyPr>
            <a:normAutofit fontScale="92500" lnSpcReduction="20000"/>
          </a:bodyPr>
          <a:lstStyle/>
          <a:p>
            <a:r>
              <a:rPr lang="en-GB" dirty="0"/>
              <a:t>Less money and national direction overall, and competition with other public service areas </a:t>
            </a:r>
          </a:p>
          <a:p>
            <a:r>
              <a:rPr lang="en-GB" dirty="0"/>
              <a:t>Service fragmentation or failure	</a:t>
            </a:r>
          </a:p>
          <a:p>
            <a:r>
              <a:rPr lang="en-GB" dirty="0"/>
              <a:t>Pressure to address ‘higher end’ needs in the short to medium term and a risk of partners taking their eye off the ball in relation to earlier intervention and prevention 	</a:t>
            </a:r>
          </a:p>
          <a:p>
            <a:r>
              <a:rPr lang="en-GB" dirty="0"/>
              <a:t>Uncertainty about future budgets </a:t>
            </a:r>
          </a:p>
          <a:p>
            <a:pPr algn="r"/>
            <a:r>
              <a:rPr lang="en-GB" dirty="0"/>
              <a:t>(Institute of Public Care, 2012, </a:t>
            </a:r>
            <a:r>
              <a:rPr lang="en-GB" dirty="0" smtClean="0"/>
              <a:t>p.4)</a:t>
            </a:r>
            <a:endParaRPr lang="en-GB" dirty="0"/>
          </a:p>
          <a:p>
            <a:endParaRPr lang="en-GB" dirty="0"/>
          </a:p>
        </p:txBody>
      </p:sp>
      <p:pic>
        <p:nvPicPr>
          <p:cNvPr id="4" name="Picture 2" descr="C:\Users\l.roberts\AppData\Local\Microsoft\Windows\Temporary Internet Files\Content.IE5\S9T0P2O1\erasing-barrier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5257800"/>
            <a:ext cx="3124200" cy="1083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2958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Team </a:t>
            </a:r>
            <a:r>
              <a:rPr lang="en-GB" dirty="0"/>
              <a:t>around the child</a:t>
            </a:r>
          </a:p>
        </p:txBody>
      </p:sp>
      <p:sp>
        <p:nvSpPr>
          <p:cNvPr id="3" name="Content Placeholder 2"/>
          <p:cNvSpPr>
            <a:spLocks noGrp="1"/>
          </p:cNvSpPr>
          <p:nvPr>
            <p:ph idx="1"/>
          </p:nvPr>
        </p:nvSpPr>
        <p:spPr/>
        <p:txBody>
          <a:bodyPr/>
          <a:lstStyle/>
          <a:p>
            <a:r>
              <a:rPr lang="en-GB" dirty="0"/>
              <a:t>The model is based on the ethos that a flexible workforce is essential if children’s services are to be able to meet the diverse needs of each and every child or young person</a:t>
            </a:r>
          </a:p>
          <a:p>
            <a:r>
              <a:rPr lang="en-GB" dirty="0"/>
              <a:t>TAC places the emphasis firmly on the needs and strengths of the child or young person, rather than on organisations or service providers</a:t>
            </a:r>
          </a:p>
          <a:p>
            <a:r>
              <a:rPr lang="en-GB" dirty="0"/>
              <a:t>CWDC, 2009</a:t>
            </a:r>
          </a:p>
          <a:p>
            <a:endParaRPr lang="en-GB" dirty="0"/>
          </a:p>
        </p:txBody>
      </p:sp>
      <p:pic>
        <p:nvPicPr>
          <p:cNvPr id="4" name="Picture 2" descr="C:\Users\l.roberts\AppData\Local\Microsoft\Windows\Temporary Internet Files\Content.IE5\VT7L4AUG\sad-little-boy[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4986863"/>
            <a:ext cx="1825752"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2219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TAC</a:t>
            </a:r>
          </a:p>
        </p:txBody>
      </p:sp>
      <p:sp>
        <p:nvSpPr>
          <p:cNvPr id="3" name="Content Placeholder 2"/>
          <p:cNvSpPr>
            <a:spLocks noGrp="1"/>
          </p:cNvSpPr>
          <p:nvPr>
            <p:ph idx="1"/>
          </p:nvPr>
        </p:nvSpPr>
        <p:spPr/>
        <p:txBody>
          <a:bodyPr/>
          <a:lstStyle/>
          <a:p>
            <a:r>
              <a:rPr lang="en-GB" dirty="0"/>
              <a:t>The members of the TAC develop and deliver a package of solution-focused support to meet the needs identified through the common assessment.</a:t>
            </a:r>
          </a:p>
          <a:p>
            <a:r>
              <a:rPr lang="en-GB" dirty="0"/>
              <a:t>Legislative background – Common Assessment Framework from the Children Act 2004</a:t>
            </a:r>
          </a:p>
          <a:p>
            <a:r>
              <a:rPr lang="en-GB" dirty="0"/>
              <a:t>Linked to the Every Child Matters agenda (England)</a:t>
            </a:r>
          </a:p>
          <a:p>
            <a:r>
              <a:rPr lang="en-GB" dirty="0"/>
              <a:t>(CWDC, 2009)</a:t>
            </a:r>
          </a:p>
          <a:p>
            <a:endParaRPr lang="en-GB" dirty="0"/>
          </a:p>
        </p:txBody>
      </p:sp>
      <p:pic>
        <p:nvPicPr>
          <p:cNvPr id="4" name="Picture 2" descr="C:\Users\l.roberts\AppData\Local\Microsoft\Windows\Temporary Internet Files\Content.IE5\VT7L4AUG\sad-little-boy[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4986863"/>
            <a:ext cx="1825752"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2136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772400" cy="1143000"/>
          </a:xfrm>
        </p:spPr>
        <p:txBody>
          <a:bodyPr>
            <a:normAutofit/>
          </a:bodyPr>
          <a:lstStyle/>
          <a:p>
            <a:r>
              <a:rPr lang="en-GB" dirty="0" smtClean="0"/>
              <a:t>Common </a:t>
            </a:r>
            <a:r>
              <a:rPr lang="en-GB" dirty="0"/>
              <a:t>assessment framework</a:t>
            </a:r>
            <a:br>
              <a:rPr lang="en-GB" dirty="0"/>
            </a:br>
            <a:r>
              <a:rPr lang="en-GB" sz="1800" i="1" dirty="0"/>
              <a:t>(Trinity Training, 2011)</a:t>
            </a:r>
          </a:p>
        </p:txBody>
      </p:sp>
      <p:pic>
        <p:nvPicPr>
          <p:cNvPr id="1026" name="Picture 2" descr="Image result for common assessment framework"/>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3400" y="1600200"/>
            <a:ext cx="7530801" cy="464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5700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Review of </a:t>
            </a:r>
            <a:r>
              <a:rPr lang="en-GB" dirty="0" smtClean="0"/>
              <a:t>TAC</a:t>
            </a:r>
            <a:endParaRPr lang="en-GB" dirty="0"/>
          </a:p>
        </p:txBody>
      </p:sp>
      <p:sp>
        <p:nvSpPr>
          <p:cNvPr id="3" name="Content Placeholder 2"/>
          <p:cNvSpPr>
            <a:spLocks noGrp="1"/>
          </p:cNvSpPr>
          <p:nvPr>
            <p:ph idx="1"/>
          </p:nvPr>
        </p:nvSpPr>
        <p:spPr/>
        <p:txBody>
          <a:bodyPr>
            <a:normAutofit fontScale="85000" lnSpcReduction="20000"/>
          </a:bodyPr>
          <a:lstStyle/>
          <a:p>
            <a:r>
              <a:rPr lang="en-GB" dirty="0"/>
              <a:t>Considerable variation in the application of the TAC model</a:t>
            </a:r>
          </a:p>
          <a:p>
            <a:r>
              <a:rPr lang="en-GB" dirty="0"/>
              <a:t>Where a single model was applied, greater clarity concerning roles and processes</a:t>
            </a:r>
          </a:p>
          <a:p>
            <a:r>
              <a:rPr lang="en-GB" dirty="0"/>
              <a:t>Help to keep the focus on the young person</a:t>
            </a:r>
          </a:p>
          <a:p>
            <a:r>
              <a:rPr lang="en-GB" dirty="0"/>
              <a:t>Improved accountability and transparency</a:t>
            </a:r>
          </a:p>
          <a:p>
            <a:r>
              <a:rPr lang="en-GB" dirty="0"/>
              <a:t>Consistent and co-ordinated level of support</a:t>
            </a:r>
          </a:p>
          <a:p>
            <a:r>
              <a:rPr lang="en-GB" dirty="0"/>
              <a:t>Lack of systematic recording of outcomes</a:t>
            </a:r>
          </a:p>
          <a:p>
            <a:r>
              <a:rPr lang="en-GB" dirty="0"/>
              <a:t>Most evidence is currently anecdotal</a:t>
            </a:r>
          </a:p>
          <a:p>
            <a:r>
              <a:rPr lang="en-GB" dirty="0"/>
              <a:t>Oliver, Mooney &amp; Statham, 2010</a:t>
            </a:r>
          </a:p>
        </p:txBody>
      </p:sp>
      <p:pic>
        <p:nvPicPr>
          <p:cNvPr id="4" name="Picture 2" descr="C:\Users\l.roberts\AppData\Local\Microsoft\Windows\Temporary Internet Files\Content.IE5\VT7L4AUG\sad-little-boy[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96000" y="4986863"/>
            <a:ext cx="1825752"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7689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dirty="0"/>
              <a:t>Consider the barriers and reviews of TAF and TAC</a:t>
            </a:r>
          </a:p>
          <a:p>
            <a:r>
              <a:rPr lang="en-GB" dirty="0"/>
              <a:t>How could the use of Person Centred Planning approaches be marketed?</a:t>
            </a:r>
          </a:p>
          <a:p>
            <a:r>
              <a:rPr lang="en-GB" dirty="0"/>
              <a:t>Dragon’s Den approach?</a:t>
            </a:r>
          </a:p>
          <a:p>
            <a:r>
              <a:rPr lang="en-GB" dirty="0"/>
              <a:t>Sell PCP!!</a:t>
            </a:r>
          </a:p>
          <a:p>
            <a:endParaRPr lang="en-GB" dirty="0"/>
          </a:p>
        </p:txBody>
      </p:sp>
      <p:pic>
        <p:nvPicPr>
          <p:cNvPr id="4" name="Picture 3" descr="C:\Users\l.roberts\AppData\Local\Microsoft\Windows\Temporary Internet Files\Content.IE5\UU4Z21D1\ideas-man[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3600" y="3996768"/>
            <a:ext cx="1920766" cy="1945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448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is the legislation taking us?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930825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Wales</a:t>
            </a:r>
          </a:p>
        </p:txBody>
      </p:sp>
      <p:sp>
        <p:nvSpPr>
          <p:cNvPr id="3" name="Content Placeholder 2"/>
          <p:cNvSpPr>
            <a:spLocks noGrp="1"/>
          </p:cNvSpPr>
          <p:nvPr>
            <p:ph idx="1"/>
          </p:nvPr>
        </p:nvSpPr>
        <p:spPr/>
        <p:txBody>
          <a:bodyPr/>
          <a:lstStyle/>
          <a:p>
            <a:r>
              <a:rPr lang="en-GB" dirty="0"/>
              <a:t>The first UK country to appoint a Children’s Commissioner </a:t>
            </a:r>
          </a:p>
          <a:p>
            <a:r>
              <a:rPr lang="en-GB" dirty="0"/>
              <a:t>The first country in the world to legislate on play </a:t>
            </a:r>
          </a:p>
          <a:p>
            <a:r>
              <a:rPr lang="en-GB" dirty="0"/>
              <a:t>The first in the UK to embed the UN Convention on the Rights of the Child into law</a:t>
            </a:r>
          </a:p>
          <a:p>
            <a:endParaRPr lang="en-GB" dirty="0"/>
          </a:p>
        </p:txBody>
      </p:sp>
      <p:pic>
        <p:nvPicPr>
          <p:cNvPr id="4" name="Picture 2" descr="C:\Users\l.roberts\AppData\Local\Microsoft\Windows\Temporary Internet Files\Content.IE5\FDGQFACQ\MC90032697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77000" y="762000"/>
            <a:ext cx="1115616" cy="1345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853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 Wales</a:t>
            </a:r>
          </a:p>
        </p:txBody>
      </p:sp>
      <p:sp>
        <p:nvSpPr>
          <p:cNvPr id="3" name="Content Placeholder 2"/>
          <p:cNvSpPr>
            <a:spLocks noGrp="1"/>
          </p:cNvSpPr>
          <p:nvPr>
            <p:ph idx="1"/>
          </p:nvPr>
        </p:nvSpPr>
        <p:spPr/>
        <p:txBody>
          <a:bodyPr>
            <a:normAutofit lnSpcReduction="10000"/>
          </a:bodyPr>
          <a:lstStyle/>
          <a:p>
            <a:r>
              <a:rPr lang="en-GB" dirty="0"/>
              <a:t>One of the highest rates of child poverty in the UK</a:t>
            </a:r>
          </a:p>
          <a:p>
            <a:r>
              <a:rPr lang="en-GB" dirty="0"/>
              <a:t>Outcomes for some of our most vulnerable children and young people don’t match our commitment to children’s rights</a:t>
            </a:r>
          </a:p>
          <a:p>
            <a:r>
              <a:rPr lang="en-GB" dirty="0"/>
              <a:t>An increasing awareness of historical abuse</a:t>
            </a:r>
          </a:p>
          <a:p>
            <a:r>
              <a:rPr lang="en-GB" dirty="0"/>
              <a:t>We do not have a Cabinet Minister for children and young people, but we do have a Cabinet Minister for Health and Social Services – Vaughan </a:t>
            </a:r>
            <a:r>
              <a:rPr lang="en-GB" dirty="0" err="1"/>
              <a:t>Gething</a:t>
            </a:r>
            <a:endParaRPr lang="en-GB" dirty="0"/>
          </a:p>
        </p:txBody>
      </p:sp>
      <p:pic>
        <p:nvPicPr>
          <p:cNvPr id="4" name="Picture 2" descr="C:\Users\l.roberts\AppData\Local\Microsoft\Windows\Temporary Internet Files\Content.IE5\FDGQFACQ\MC90032697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77000" y="762000"/>
            <a:ext cx="1115616" cy="1345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7842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current situation</a:t>
            </a:r>
          </a:p>
        </p:txBody>
      </p:sp>
      <p:sp>
        <p:nvSpPr>
          <p:cNvPr id="3" name="Content Placeholder 2"/>
          <p:cNvSpPr>
            <a:spLocks noGrp="1"/>
          </p:cNvSpPr>
          <p:nvPr>
            <p:ph idx="1"/>
          </p:nvPr>
        </p:nvSpPr>
        <p:spPr/>
        <p:txBody>
          <a:bodyPr/>
          <a:lstStyle/>
          <a:p>
            <a:r>
              <a:rPr lang="en-GB" dirty="0"/>
              <a:t>Children’s Commissioner for Wales</a:t>
            </a:r>
          </a:p>
          <a:p>
            <a:r>
              <a:rPr lang="en-GB" dirty="0">
                <a:hlinkClick r:id="rId2"/>
              </a:rPr>
              <a:t>Annual Review 2019 -2020</a:t>
            </a:r>
            <a:endParaRPr lang="en-GB" dirty="0"/>
          </a:p>
          <a:p>
            <a:r>
              <a:rPr lang="en-GB" dirty="0"/>
              <a:t>What are the key messages here?</a:t>
            </a:r>
          </a:p>
        </p:txBody>
      </p:sp>
      <p:pic>
        <p:nvPicPr>
          <p:cNvPr id="4" name="Picture 2">
            <a:extLst>
              <a:ext uri="{FF2B5EF4-FFF2-40B4-BE49-F238E27FC236}">
                <a16:creationId xmlns:a16="http://schemas.microsoft.com/office/drawing/2014/main" id="{3097E815-5BD8-45EA-AD9A-EE57DEBDCC1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43600" y="4212633"/>
            <a:ext cx="2332856" cy="1539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592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Senedd</a:t>
            </a:r>
            <a:r>
              <a:rPr lang="en-GB" dirty="0"/>
              <a:t> and Elections Bill (2019)</a:t>
            </a:r>
          </a:p>
        </p:txBody>
      </p:sp>
      <p:sp>
        <p:nvSpPr>
          <p:cNvPr id="3" name="Content Placeholder 2"/>
          <p:cNvSpPr>
            <a:spLocks noGrp="1"/>
          </p:cNvSpPr>
          <p:nvPr>
            <p:ph idx="1"/>
          </p:nvPr>
        </p:nvSpPr>
        <p:spPr/>
        <p:txBody>
          <a:bodyPr>
            <a:normAutofit fontScale="77500" lnSpcReduction="20000"/>
          </a:bodyPr>
          <a:lstStyle/>
          <a:p>
            <a:r>
              <a:rPr lang="en-GB" dirty="0"/>
              <a:t>The National Assembly for Wales has passed the </a:t>
            </a:r>
            <a:r>
              <a:rPr lang="en-GB" dirty="0" err="1"/>
              <a:t>Senedd</a:t>
            </a:r>
            <a:r>
              <a:rPr lang="en-GB" dirty="0"/>
              <a:t> and Elections Bill, which will allow 16 and 17 year olds to vote for who represents them in the </a:t>
            </a:r>
            <a:r>
              <a:rPr lang="en-GB" dirty="0" err="1"/>
              <a:t>Senedd</a:t>
            </a:r>
            <a:r>
              <a:rPr lang="en-GB" dirty="0"/>
              <a:t>.</a:t>
            </a:r>
          </a:p>
          <a:p>
            <a:r>
              <a:rPr lang="en-GB" dirty="0"/>
              <a:t>The next opportunity that they have will likely be the Welsh General Election in 2021.</a:t>
            </a:r>
          </a:p>
          <a:p>
            <a:r>
              <a:rPr lang="en-GB" dirty="0"/>
              <a:t>The </a:t>
            </a:r>
            <a:r>
              <a:rPr lang="en-GB" dirty="0" err="1"/>
              <a:t>Senedd</a:t>
            </a:r>
            <a:r>
              <a:rPr lang="en-GB" dirty="0"/>
              <a:t> and Elections Bill was passed on 27 November 2019, and in addition to allowing 16 and 17 year olds to participate in devolved elections in Wales, changed the name of the Assembly to Welsh Parliament or </a:t>
            </a:r>
            <a:r>
              <a:rPr lang="en-GB" dirty="0" err="1"/>
              <a:t>Senedd</a:t>
            </a:r>
            <a:r>
              <a:rPr lang="en-GB" dirty="0"/>
              <a:t> </a:t>
            </a:r>
            <a:r>
              <a:rPr lang="en-GB" dirty="0" err="1"/>
              <a:t>Cymru</a:t>
            </a:r>
            <a:r>
              <a:rPr lang="en-GB" dirty="0"/>
              <a:t> and made the Electoral Commission accountable to the Assembly for Welsh elections.</a:t>
            </a:r>
          </a:p>
          <a:p>
            <a:r>
              <a:rPr lang="en-GB" dirty="0"/>
              <a:t>The new legislation received Royal Assent in January 2020.</a:t>
            </a:r>
          </a:p>
          <a:p>
            <a:endParaRPr lang="en-GB" dirty="0"/>
          </a:p>
        </p:txBody>
      </p:sp>
    </p:spTree>
    <p:extLst>
      <p:ext uri="{BB962C8B-B14F-4D97-AF65-F5344CB8AC3E}">
        <p14:creationId xmlns:p14="http://schemas.microsoft.com/office/powerpoint/2010/main" val="2465706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Welsh Youth Parliament</a:t>
            </a:r>
            <a:endParaRPr lang="en-GB" dirty="0"/>
          </a:p>
        </p:txBody>
      </p:sp>
      <p:sp>
        <p:nvSpPr>
          <p:cNvPr id="3" name="Content Placeholder 2"/>
          <p:cNvSpPr>
            <a:spLocks noGrp="1"/>
          </p:cNvSpPr>
          <p:nvPr>
            <p:ph idx="1"/>
          </p:nvPr>
        </p:nvSpPr>
        <p:spPr/>
        <p:txBody>
          <a:bodyPr/>
          <a:lstStyle/>
          <a:p>
            <a:r>
              <a:rPr lang="en-US" dirty="0">
                <a:hlinkClick r:id="rId2"/>
              </a:rPr>
              <a:t>Welsh Youth Parliament </a:t>
            </a:r>
            <a:endParaRPr lang="en-US" dirty="0"/>
          </a:p>
          <a:p>
            <a:r>
              <a:rPr lang="en-GB" dirty="0"/>
              <a:t>Opinion?</a:t>
            </a:r>
          </a:p>
          <a:p>
            <a:r>
              <a:rPr lang="en-GB" dirty="0"/>
              <a:t>Opportunities?</a:t>
            </a:r>
          </a:p>
          <a:p>
            <a:r>
              <a:rPr lang="en-GB" dirty="0"/>
              <a:t>Concerns? </a:t>
            </a:r>
          </a:p>
          <a:p>
            <a:r>
              <a:rPr lang="en-GB" dirty="0"/>
              <a:t>Multiagency perspective? </a:t>
            </a:r>
            <a:endParaRPr lang="en-US" dirty="0"/>
          </a:p>
          <a:p>
            <a:endParaRPr lang="en-GB" dirty="0"/>
          </a:p>
        </p:txBody>
      </p:sp>
    </p:spTree>
    <p:extLst>
      <p:ext uri="{BB962C8B-B14F-4D97-AF65-F5344CB8AC3E}">
        <p14:creationId xmlns:p14="http://schemas.microsoft.com/office/powerpoint/2010/main" val="2045752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Wales</a:t>
            </a:r>
            <a:endParaRPr lang="en-GB" dirty="0"/>
          </a:p>
        </p:txBody>
      </p:sp>
      <p:sp>
        <p:nvSpPr>
          <p:cNvPr id="3" name="Content Placeholder 2"/>
          <p:cNvSpPr>
            <a:spLocks noGrp="1"/>
          </p:cNvSpPr>
          <p:nvPr>
            <p:ph idx="1"/>
          </p:nvPr>
        </p:nvSpPr>
        <p:spPr/>
        <p:txBody>
          <a:bodyPr>
            <a:normAutofit fontScale="92500" lnSpcReduction="20000"/>
          </a:bodyPr>
          <a:lstStyle/>
          <a:p>
            <a:r>
              <a:rPr lang="en-US" dirty="0"/>
              <a:t>The Welsh Government provides funding for the Young Wales project, facilitated by Children in Wales, an umbrella </a:t>
            </a:r>
            <a:r>
              <a:rPr lang="en-US" dirty="0" err="1"/>
              <a:t>organisation</a:t>
            </a:r>
            <a:r>
              <a:rPr lang="en-US" dirty="0"/>
              <a:t> for children’s </a:t>
            </a:r>
            <a:r>
              <a:rPr lang="en-US" dirty="0" err="1"/>
              <a:t>organisations</a:t>
            </a:r>
            <a:r>
              <a:rPr lang="en-US" dirty="0"/>
              <a:t>.</a:t>
            </a:r>
          </a:p>
          <a:p>
            <a:r>
              <a:rPr lang="en-US" dirty="0"/>
              <a:t>Young Wales works with existing youth groups, forums and councils to gather the collective voice of children and young people to influence legislation, policies and </a:t>
            </a:r>
            <a:r>
              <a:rPr lang="en-US" dirty="0" err="1"/>
              <a:t>programmes</a:t>
            </a:r>
            <a:r>
              <a:rPr lang="en-US" dirty="0"/>
              <a:t>. </a:t>
            </a:r>
          </a:p>
          <a:p>
            <a:r>
              <a:rPr lang="en-GB" sz="2000" dirty="0"/>
              <a:t>(Welsh Government, 2016)</a:t>
            </a:r>
            <a:endParaRPr lang="en-US" dirty="0"/>
          </a:p>
          <a:p>
            <a:r>
              <a:rPr lang="en-GB" dirty="0"/>
              <a:t>Issues to celebrate?</a:t>
            </a:r>
          </a:p>
          <a:p>
            <a:r>
              <a:rPr lang="en-GB" dirty="0"/>
              <a:t>Issues of concern? </a:t>
            </a:r>
            <a:endParaRPr lang="en-US" dirty="0"/>
          </a:p>
          <a:p>
            <a:endParaRPr lang="en-GB" dirty="0"/>
          </a:p>
        </p:txBody>
      </p:sp>
      <p:pic>
        <p:nvPicPr>
          <p:cNvPr id="4" name="Content Placeholder 5"/>
          <p:cNvPicPr>
            <a:picLocks noChangeAspect="1"/>
          </p:cNvPicPr>
          <p:nvPr/>
        </p:nvPicPr>
        <p:blipFill>
          <a:blip r:embed="rId2"/>
          <a:stretch>
            <a:fillRect/>
          </a:stretch>
        </p:blipFill>
        <p:spPr>
          <a:xfrm>
            <a:off x="3810000" y="5181600"/>
            <a:ext cx="4868336" cy="1232304"/>
          </a:xfrm>
          <a:prstGeom prst="rect">
            <a:avLst/>
          </a:prstGeom>
        </p:spPr>
      </p:pic>
    </p:spTree>
    <p:extLst>
      <p:ext uri="{BB962C8B-B14F-4D97-AF65-F5344CB8AC3E}">
        <p14:creationId xmlns:p14="http://schemas.microsoft.com/office/powerpoint/2010/main" val="21639819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Wales</a:t>
            </a:r>
            <a:endParaRPr lang="en-GB" dirty="0"/>
          </a:p>
        </p:txBody>
      </p:sp>
      <p:sp>
        <p:nvSpPr>
          <p:cNvPr id="3" name="Content Placeholder 2"/>
          <p:cNvSpPr>
            <a:spLocks noGrp="1"/>
          </p:cNvSpPr>
          <p:nvPr>
            <p:ph idx="1"/>
          </p:nvPr>
        </p:nvSpPr>
        <p:spPr/>
        <p:txBody>
          <a:bodyPr/>
          <a:lstStyle/>
          <a:p>
            <a:r>
              <a:rPr lang="en-US" dirty="0"/>
              <a:t>It also uses social media in order to reach children and young people who are </a:t>
            </a:r>
            <a:r>
              <a:rPr lang="en-US" dirty="0" err="1"/>
              <a:t>marginalised</a:t>
            </a:r>
            <a:r>
              <a:rPr lang="en-US" dirty="0"/>
              <a:t>, shy, disadvantaged, unconfident, or secluded, enabling them to also have a voice</a:t>
            </a:r>
          </a:p>
          <a:p>
            <a:pPr marL="64008" indent="0">
              <a:buNone/>
            </a:pPr>
            <a:r>
              <a:rPr lang="en-GB" sz="1800" dirty="0"/>
              <a:t>(Welsh Government, 2016) </a:t>
            </a:r>
            <a:endParaRPr lang="en-US" sz="1800" dirty="0"/>
          </a:p>
          <a:p>
            <a:endParaRPr lang="en-GB" dirty="0"/>
          </a:p>
        </p:txBody>
      </p:sp>
      <p:pic>
        <p:nvPicPr>
          <p:cNvPr id="4" name="Content Placeholder 5"/>
          <p:cNvPicPr>
            <a:picLocks noChangeAspect="1"/>
          </p:cNvPicPr>
          <p:nvPr/>
        </p:nvPicPr>
        <p:blipFill>
          <a:blip r:embed="rId2"/>
          <a:stretch>
            <a:fillRect/>
          </a:stretch>
        </p:blipFill>
        <p:spPr>
          <a:xfrm>
            <a:off x="3810000" y="5181600"/>
            <a:ext cx="4868336" cy="1232304"/>
          </a:xfrm>
          <a:prstGeom prst="rect">
            <a:avLst/>
          </a:prstGeom>
        </p:spPr>
      </p:pic>
    </p:spTree>
    <p:extLst>
      <p:ext uri="{BB962C8B-B14F-4D97-AF65-F5344CB8AC3E}">
        <p14:creationId xmlns:p14="http://schemas.microsoft.com/office/powerpoint/2010/main" val="27875401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52" y="568975"/>
            <a:ext cx="7543800" cy="1203841"/>
          </a:xfrm>
        </p:spPr>
        <p:txBody>
          <a:bodyPr>
            <a:normAutofit fontScale="90000"/>
          </a:bodyPr>
          <a:lstStyle/>
          <a:p>
            <a:r>
              <a:rPr lang="en-GB" dirty="0"/>
              <a:t>Well- being of Future Generations </a:t>
            </a:r>
            <a:br>
              <a:rPr lang="en-GB" dirty="0"/>
            </a:br>
            <a:r>
              <a:rPr lang="en-GB" dirty="0"/>
              <a:t>(Wales) Act 2015: Goals</a:t>
            </a:r>
            <a:endParaRPr lang="cy-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43608" y="1513922"/>
            <a:ext cx="6768752" cy="5301208"/>
          </a:xfrm>
        </p:spPr>
      </p:pic>
      <p:sp>
        <p:nvSpPr>
          <p:cNvPr id="7" name="TextBox 6"/>
          <p:cNvSpPr txBox="1"/>
          <p:nvPr/>
        </p:nvSpPr>
        <p:spPr>
          <a:xfrm>
            <a:off x="4644008" y="6309320"/>
            <a:ext cx="3312368" cy="369332"/>
          </a:xfrm>
          <a:prstGeom prst="rect">
            <a:avLst/>
          </a:prstGeom>
          <a:noFill/>
        </p:spPr>
        <p:txBody>
          <a:bodyPr wrap="square" rtlCol="0">
            <a:spAutoFit/>
          </a:bodyPr>
          <a:lstStyle/>
          <a:p>
            <a:r>
              <a:rPr lang="en-GB" dirty="0"/>
              <a:t>www.thewaleswewant.co.uk</a:t>
            </a:r>
            <a:endParaRPr lang="cy-GB" dirty="0"/>
          </a:p>
        </p:txBody>
      </p:sp>
    </p:spTree>
    <p:extLst>
      <p:ext uri="{BB962C8B-B14F-4D97-AF65-F5344CB8AC3E}">
        <p14:creationId xmlns:p14="http://schemas.microsoft.com/office/powerpoint/2010/main" val="768723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we need this law?</a:t>
            </a:r>
          </a:p>
        </p:txBody>
      </p:sp>
      <p:sp>
        <p:nvSpPr>
          <p:cNvPr id="3" name="Content Placeholder 2"/>
          <p:cNvSpPr>
            <a:spLocks noGrp="1"/>
          </p:cNvSpPr>
          <p:nvPr>
            <p:ph idx="1"/>
          </p:nvPr>
        </p:nvSpPr>
        <p:spPr/>
        <p:txBody>
          <a:bodyPr>
            <a:normAutofit fontScale="85000" lnSpcReduction="20000"/>
          </a:bodyPr>
          <a:lstStyle/>
          <a:p>
            <a:r>
              <a:rPr lang="en-GB" dirty="0"/>
              <a:t>Wales faces a number of challenges now and in the future such as </a:t>
            </a:r>
          </a:p>
          <a:p>
            <a:r>
              <a:rPr lang="en-GB" dirty="0"/>
              <a:t>Climate change</a:t>
            </a:r>
          </a:p>
          <a:p>
            <a:r>
              <a:rPr lang="en-GB" dirty="0"/>
              <a:t>Poverty</a:t>
            </a:r>
          </a:p>
          <a:p>
            <a:r>
              <a:rPr lang="en-GB" dirty="0"/>
              <a:t>Health inequalities</a:t>
            </a:r>
          </a:p>
          <a:p>
            <a:r>
              <a:rPr lang="en-GB" dirty="0"/>
              <a:t>Jobs</a:t>
            </a:r>
          </a:p>
          <a:p>
            <a:r>
              <a:rPr lang="en-GB" dirty="0"/>
              <a:t>Growth</a:t>
            </a:r>
          </a:p>
          <a:p>
            <a:r>
              <a:rPr lang="en-GB" dirty="0"/>
              <a:t>To tackle these we need to work together</a:t>
            </a:r>
          </a:p>
          <a:p>
            <a:r>
              <a:rPr lang="en-GB" dirty="0"/>
              <a:t>WAG 2015</a:t>
            </a:r>
          </a:p>
          <a:p>
            <a:endParaRPr lang="en-GB" dirty="0"/>
          </a:p>
        </p:txBody>
      </p:sp>
    </p:spTree>
    <p:extLst>
      <p:ext uri="{BB962C8B-B14F-4D97-AF65-F5344CB8AC3E}">
        <p14:creationId xmlns:p14="http://schemas.microsoft.com/office/powerpoint/2010/main" val="15077496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we need this law?</a:t>
            </a:r>
          </a:p>
        </p:txBody>
      </p:sp>
      <p:sp>
        <p:nvSpPr>
          <p:cNvPr id="3" name="Content Placeholder 2"/>
          <p:cNvSpPr>
            <a:spLocks noGrp="1"/>
          </p:cNvSpPr>
          <p:nvPr>
            <p:ph idx="1"/>
          </p:nvPr>
        </p:nvSpPr>
        <p:spPr/>
        <p:txBody>
          <a:bodyPr/>
          <a:lstStyle/>
          <a:p>
            <a:r>
              <a:rPr lang="en-GB" dirty="0"/>
              <a:t>To give our children and grandchildren a good quality of life we need to think about how the decisions we make now will impact them</a:t>
            </a:r>
          </a:p>
          <a:p>
            <a:r>
              <a:rPr lang="en-GB" dirty="0"/>
              <a:t>This law will make sure that our public sector does this</a:t>
            </a:r>
          </a:p>
          <a:p>
            <a:r>
              <a:rPr lang="en-GB" dirty="0"/>
              <a:t>WAG 2015</a:t>
            </a:r>
          </a:p>
          <a:p>
            <a:endParaRPr lang="en-GB" dirty="0"/>
          </a:p>
        </p:txBody>
      </p:sp>
    </p:spTree>
    <p:extLst>
      <p:ext uri="{BB962C8B-B14F-4D97-AF65-F5344CB8AC3E}">
        <p14:creationId xmlns:p14="http://schemas.microsoft.com/office/powerpoint/2010/main" val="17249225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Sustainable Development Principle</a:t>
            </a:r>
          </a:p>
        </p:txBody>
      </p:sp>
      <p:sp>
        <p:nvSpPr>
          <p:cNvPr id="3" name="Content Placeholder 2"/>
          <p:cNvSpPr>
            <a:spLocks noGrp="1"/>
          </p:cNvSpPr>
          <p:nvPr>
            <p:ph idx="1"/>
          </p:nvPr>
        </p:nvSpPr>
        <p:spPr/>
        <p:txBody>
          <a:bodyPr/>
          <a:lstStyle/>
          <a:p>
            <a:r>
              <a:rPr lang="en-GB" dirty="0"/>
              <a:t>Long term</a:t>
            </a:r>
          </a:p>
          <a:p>
            <a:r>
              <a:rPr lang="en-GB" dirty="0"/>
              <a:t>Prevention</a:t>
            </a:r>
          </a:p>
          <a:p>
            <a:r>
              <a:rPr lang="en-GB" dirty="0"/>
              <a:t>Integration</a:t>
            </a:r>
          </a:p>
          <a:p>
            <a:r>
              <a:rPr lang="en-GB" dirty="0"/>
              <a:t>Collaboration</a:t>
            </a:r>
          </a:p>
          <a:p>
            <a:r>
              <a:rPr lang="en-GB" dirty="0"/>
              <a:t>Involvement</a:t>
            </a:r>
          </a:p>
          <a:p>
            <a:r>
              <a:rPr lang="en-GB" dirty="0"/>
              <a:t>(WAG, 2015)</a:t>
            </a:r>
          </a:p>
          <a:p>
            <a:endParaRPr lang="en-GB" dirty="0"/>
          </a:p>
        </p:txBody>
      </p:sp>
      <p:pic>
        <p:nvPicPr>
          <p:cNvPr id="4" name="Picture 3" descr="C:\Users\l.roberts\AppData\Local\Microsoft\Windows\Temporary Internet Files\Content.IE5\HEPN0LIZ\handshe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3962400"/>
            <a:ext cx="4000500" cy="2322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88705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principles of the Act</a:t>
            </a:r>
          </a:p>
        </p:txBody>
      </p:sp>
      <p:sp>
        <p:nvSpPr>
          <p:cNvPr id="3" name="Content Placeholder 2"/>
          <p:cNvSpPr>
            <a:spLocks noGrp="1"/>
          </p:cNvSpPr>
          <p:nvPr>
            <p:ph idx="1"/>
          </p:nvPr>
        </p:nvSpPr>
        <p:spPr/>
        <p:txBody>
          <a:bodyPr/>
          <a:lstStyle/>
          <a:p>
            <a:r>
              <a:rPr lang="en-GB" dirty="0"/>
              <a:t>Wellbeing duty</a:t>
            </a:r>
          </a:p>
          <a:p>
            <a:r>
              <a:rPr lang="en-GB" dirty="0"/>
              <a:t>Transparency </a:t>
            </a:r>
          </a:p>
          <a:p>
            <a:r>
              <a:rPr lang="en-GB" dirty="0"/>
              <a:t>Future Generations Commissioner for Wales</a:t>
            </a:r>
          </a:p>
          <a:p>
            <a:r>
              <a:rPr lang="en-GB" dirty="0"/>
              <a:t>National indicators and milestones</a:t>
            </a:r>
          </a:p>
          <a:p>
            <a:r>
              <a:rPr lang="en-GB" dirty="0"/>
              <a:t>Future Trends report</a:t>
            </a:r>
          </a:p>
          <a:p>
            <a:r>
              <a:rPr lang="en-GB" dirty="0"/>
              <a:t>Public Services Boards</a:t>
            </a:r>
          </a:p>
          <a:p>
            <a:endParaRPr lang="en-GB" dirty="0"/>
          </a:p>
        </p:txBody>
      </p:sp>
      <p:pic>
        <p:nvPicPr>
          <p:cNvPr id="4" name="Picture 3" descr="C:\Users\l.roberts\AppData\Local\Microsoft\Windows\Temporary Internet Files\Content.IE5\HEPN0LIZ\handshe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86400" y="4724400"/>
            <a:ext cx="2400300" cy="1393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9522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Consider the new Act</a:t>
            </a:r>
          </a:p>
          <a:p>
            <a:r>
              <a:rPr lang="en-GB" dirty="0"/>
              <a:t>What impact could the Act have on day to day working in the context of multi-agency work?</a:t>
            </a:r>
          </a:p>
        </p:txBody>
      </p:sp>
      <p:pic>
        <p:nvPicPr>
          <p:cNvPr id="4" name="Picture 2" descr="C:\Users\l.roberts\AppData\Local\Microsoft\Windows\Temporary Internet Files\Content.IE5\VT7L4AUG\blog-comment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3200" y="4114800"/>
            <a:ext cx="3895725"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50361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Additional Learning Needs and Education Tribunal ( Wales) </a:t>
            </a:r>
            <a:r>
              <a:rPr lang="en-GB" b="1" dirty="0" smtClean="0"/>
              <a:t>Bill (2018)</a:t>
            </a:r>
            <a:endParaRPr lang="en-GB" dirty="0"/>
          </a:p>
        </p:txBody>
      </p:sp>
      <p:sp>
        <p:nvSpPr>
          <p:cNvPr id="3" name="Content Placeholder 2"/>
          <p:cNvSpPr>
            <a:spLocks noGrp="1"/>
          </p:cNvSpPr>
          <p:nvPr>
            <p:ph idx="1"/>
          </p:nvPr>
        </p:nvSpPr>
        <p:spPr/>
        <p:txBody>
          <a:bodyPr/>
          <a:lstStyle/>
          <a:p>
            <a:r>
              <a:rPr lang="en-GB" dirty="0"/>
              <a:t>Additional Learning Needs and Education Tribunal (Wales) Bill </a:t>
            </a:r>
          </a:p>
          <a:p>
            <a:r>
              <a:rPr lang="en-GB" dirty="0"/>
              <a:t>Introducing the terms ‘additional learning needs’ and ‘additional learning provision’ to replace the existing terms ‘special educational needs’ and ‘special educational provision</a:t>
            </a:r>
          </a:p>
          <a:p>
            <a:endParaRPr lang="en-GB" dirty="0"/>
          </a:p>
        </p:txBody>
      </p:sp>
    </p:spTree>
    <p:extLst>
      <p:ext uri="{BB962C8B-B14F-4D97-AF65-F5344CB8AC3E}">
        <p14:creationId xmlns:p14="http://schemas.microsoft.com/office/powerpoint/2010/main" val="32528511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Additional Learning Needs and Education Tribunal ( Wales) Bill (2018)</a:t>
            </a:r>
            <a:endParaRPr lang="en-GB" dirty="0"/>
          </a:p>
        </p:txBody>
      </p:sp>
      <p:sp>
        <p:nvSpPr>
          <p:cNvPr id="3" name="Content Placeholder 2"/>
          <p:cNvSpPr>
            <a:spLocks noGrp="1"/>
          </p:cNvSpPr>
          <p:nvPr>
            <p:ph idx="1"/>
          </p:nvPr>
        </p:nvSpPr>
        <p:spPr/>
        <p:txBody>
          <a:bodyPr>
            <a:normAutofit fontScale="92500" lnSpcReduction="20000"/>
          </a:bodyPr>
          <a:lstStyle/>
          <a:p>
            <a:r>
              <a:rPr lang="en-GB" dirty="0"/>
              <a:t>Greater focus upon person centred planning, outcomes, partnership working between local agencies and the greater participation of children and families in decision-making. </a:t>
            </a:r>
          </a:p>
          <a:p>
            <a:r>
              <a:rPr lang="en-GB" dirty="0"/>
              <a:t>It was scheduled to be implemented from September of 2020 but will now take place from September 2021. </a:t>
            </a:r>
          </a:p>
          <a:p>
            <a:r>
              <a:rPr lang="en-GB" dirty="0"/>
              <a:t>The current statementing system will continue until the introduction of Individual Development Plans (IDPs) which will be phased in. </a:t>
            </a:r>
          </a:p>
          <a:p>
            <a:r>
              <a:rPr lang="en-GB" dirty="0">
                <a:hlinkClick r:id="rId2"/>
              </a:rPr>
              <a:t>Benefits of the ALN Bill</a:t>
            </a:r>
            <a:endParaRPr lang="en-GB" dirty="0"/>
          </a:p>
          <a:p>
            <a:endParaRPr lang="en-GB" dirty="0"/>
          </a:p>
        </p:txBody>
      </p:sp>
    </p:spTree>
    <p:extLst>
      <p:ext uri="{BB962C8B-B14F-4D97-AF65-F5344CB8AC3E}">
        <p14:creationId xmlns:p14="http://schemas.microsoft.com/office/powerpoint/2010/main" val="22493797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4z4gVNwII20"/>
          <p:cNvPicPr>
            <a:picLocks noRot="1" noChangeAspect="1"/>
          </p:cNvPicPr>
          <p:nvPr>
            <a:videoFile r:link="rId1"/>
          </p:nvPr>
        </p:nvPicPr>
        <p:blipFill>
          <a:blip r:embed="rId3"/>
          <a:stretch>
            <a:fillRect/>
          </a:stretch>
        </p:blipFill>
        <p:spPr>
          <a:xfrm>
            <a:off x="507997" y="1143000"/>
            <a:ext cx="8128006" cy="4572000"/>
          </a:xfrm>
          <a:prstGeom prst="rect">
            <a:avLst/>
          </a:prstGeom>
        </p:spPr>
      </p:pic>
    </p:spTree>
    <p:extLst>
      <p:ext uri="{BB962C8B-B14F-4D97-AF65-F5344CB8AC3E}">
        <p14:creationId xmlns:p14="http://schemas.microsoft.com/office/powerpoint/2010/main" val="10656071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good practice</a:t>
            </a:r>
          </a:p>
        </p:txBody>
      </p:sp>
      <p:sp>
        <p:nvSpPr>
          <p:cNvPr id="3" name="Content Placeholder 2"/>
          <p:cNvSpPr>
            <a:spLocks noGrp="1"/>
          </p:cNvSpPr>
          <p:nvPr>
            <p:ph idx="1"/>
          </p:nvPr>
        </p:nvSpPr>
        <p:spPr/>
        <p:txBody>
          <a:bodyPr>
            <a:normAutofit fontScale="92500"/>
          </a:bodyPr>
          <a:lstStyle/>
          <a:p>
            <a:r>
              <a:rPr lang="en-GB" dirty="0"/>
              <a:t>Using Person Centred Planning across the school </a:t>
            </a:r>
            <a:r>
              <a:rPr lang="en-GB" dirty="0">
                <a:hlinkClick r:id="rId2"/>
              </a:rPr>
              <a:t>(ESTYN, 2020)</a:t>
            </a:r>
            <a:endParaRPr lang="en-GB" dirty="0"/>
          </a:p>
          <a:p>
            <a:r>
              <a:rPr lang="en-GB" dirty="0"/>
              <a:t>Person Centred Planning is central to reviewing pupil progress at </a:t>
            </a:r>
            <a:r>
              <a:rPr lang="en-GB" dirty="0" err="1"/>
              <a:t>Crownbridge</a:t>
            </a:r>
            <a:r>
              <a:rPr lang="en-GB" dirty="0"/>
              <a:t> Special Day School, Torfaen. </a:t>
            </a:r>
          </a:p>
          <a:p>
            <a:r>
              <a:rPr lang="en-GB" dirty="0"/>
              <a:t>This model has changed their learner review process and includes information from the pupils, parents and a range of partners. </a:t>
            </a:r>
          </a:p>
          <a:p>
            <a:r>
              <a:rPr lang="en-GB" dirty="0"/>
              <a:t>This approach has also improved pupil performance.</a:t>
            </a:r>
          </a:p>
        </p:txBody>
      </p:sp>
    </p:spTree>
    <p:extLst>
      <p:ext uri="{BB962C8B-B14F-4D97-AF65-F5344CB8AC3E}">
        <p14:creationId xmlns:p14="http://schemas.microsoft.com/office/powerpoint/2010/main" val="20468789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Read the ESTYN report for </a:t>
            </a:r>
            <a:r>
              <a:rPr lang="en-GB" dirty="0" err="1"/>
              <a:t>Crownbridge</a:t>
            </a:r>
            <a:r>
              <a:rPr lang="en-GB" dirty="0"/>
              <a:t> School</a:t>
            </a:r>
          </a:p>
          <a:p>
            <a:r>
              <a:rPr lang="en-GB" dirty="0"/>
              <a:t>Identify the key methods used to implement PCP in the school</a:t>
            </a:r>
          </a:p>
          <a:p>
            <a:r>
              <a:rPr lang="en-GB" dirty="0"/>
              <a:t>Consider the opportunities and the challenges of listening to the views of learners.</a:t>
            </a:r>
          </a:p>
        </p:txBody>
      </p:sp>
      <p:pic>
        <p:nvPicPr>
          <p:cNvPr id="4" name="Picture 2" descr="C:\Users\l.roberts\AppData\Local\Microsoft\Windows\Temporary Internet Files\Content.IE5\UU4Z21D1\MP90043923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38800" y="4419600"/>
            <a:ext cx="2421651" cy="1792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781258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References</a:t>
            </a:r>
            <a:endParaRPr lang="cy-GB" dirty="0"/>
          </a:p>
        </p:txBody>
      </p:sp>
      <p:sp>
        <p:nvSpPr>
          <p:cNvPr id="6" name="Content Placeholder 5"/>
          <p:cNvSpPr>
            <a:spLocks noGrp="1"/>
          </p:cNvSpPr>
          <p:nvPr>
            <p:ph idx="1"/>
          </p:nvPr>
        </p:nvSpPr>
        <p:spPr>
          <a:xfrm>
            <a:off x="685800" y="2667001"/>
            <a:ext cx="7772400" cy="3505200"/>
          </a:xfrm>
        </p:spPr>
        <p:txBody>
          <a:bodyPr>
            <a:normAutofit fontScale="77500" lnSpcReduction="20000"/>
          </a:bodyPr>
          <a:lstStyle/>
          <a:p>
            <a:r>
              <a:rPr lang="en-GB" sz="1600" dirty="0"/>
              <a:t>Ceredigion County Council (2013) T</a:t>
            </a:r>
            <a:r>
              <a:rPr lang="en-GB" sz="1600" i="1" dirty="0"/>
              <a:t>eam Around the Family. Guidance for Practitioners.</a:t>
            </a:r>
            <a:r>
              <a:rPr lang="en-GB" sz="1600" dirty="0"/>
              <a:t> Ceredigion: Ceredigion County Council</a:t>
            </a:r>
            <a:endParaRPr lang="cy-GB" sz="1600" dirty="0"/>
          </a:p>
          <a:p>
            <a:r>
              <a:rPr lang="en-GB" sz="1600" dirty="0"/>
              <a:t>Ceredigion Social Services Department ( 2009) </a:t>
            </a:r>
            <a:r>
              <a:rPr lang="en-GB" sz="1600" i="1" dirty="0"/>
              <a:t>Tim Plant </a:t>
            </a:r>
            <a:r>
              <a:rPr lang="en-GB" sz="1600" i="1" dirty="0" err="1"/>
              <a:t>Anabl</a:t>
            </a:r>
            <a:r>
              <a:rPr lang="en-GB" sz="1600" i="1" dirty="0"/>
              <a:t> Ceredigion Disabled Children’s Team</a:t>
            </a:r>
            <a:r>
              <a:rPr lang="en-GB" sz="1600" dirty="0"/>
              <a:t>. Ceredigion: Ceredigion County Council</a:t>
            </a:r>
          </a:p>
          <a:p>
            <a:r>
              <a:rPr lang="en-GB" sz="1600" dirty="0"/>
              <a:t>Children’s Workforce Development Council ( 2009) The Team Around the Child and the Lead Professional. Available at </a:t>
            </a:r>
            <a:r>
              <a:rPr lang="en-GB" sz="1600" dirty="0">
                <a:hlinkClick r:id="rId2"/>
              </a:rPr>
              <a:t>http://www.plymouth.gov.uk/lead_professional_practitioners_national_guidance.pdf</a:t>
            </a:r>
            <a:r>
              <a:rPr lang="en-GB" sz="1600" dirty="0"/>
              <a:t> ( Accessed 23.2.15)</a:t>
            </a:r>
          </a:p>
          <a:p>
            <a:r>
              <a:rPr lang="en-GB" sz="1600" dirty="0"/>
              <a:t>Image : Trinity Training (2011) </a:t>
            </a:r>
            <a:r>
              <a:rPr lang="en-GB" sz="1600" i="1" dirty="0"/>
              <a:t>Safeguarding Children – Common Assessment Framework </a:t>
            </a:r>
            <a:r>
              <a:rPr lang="en-GB" sz="1600" dirty="0"/>
              <a:t>Available at </a:t>
            </a:r>
            <a:r>
              <a:rPr lang="en-GB" sz="1600" dirty="0">
                <a:hlinkClick r:id="rId3"/>
              </a:rPr>
              <a:t>http://www.trinitytraining.co.uk/sc/sc-assess</a:t>
            </a:r>
            <a:r>
              <a:rPr lang="en-GB" sz="1600" dirty="0"/>
              <a:t> ( Accessed 17.07.19)</a:t>
            </a:r>
          </a:p>
          <a:p>
            <a:r>
              <a:rPr lang="en-GB" sz="1600" dirty="0"/>
              <a:t>Institute of Public Care at Oxford Brookes University ( 2012</a:t>
            </a:r>
            <a:r>
              <a:rPr lang="en-GB" sz="1600" i="1" dirty="0"/>
              <a:t>) </a:t>
            </a:r>
            <a:r>
              <a:rPr lang="cy-GB" sz="1600" i="1" dirty="0"/>
              <a:t> </a:t>
            </a:r>
            <a:r>
              <a:rPr lang="en-US" sz="1600" i="1" dirty="0"/>
              <a:t>Early Intervention and Prevention with Children and Families .Getting the Most from Team around the Family Systems. </a:t>
            </a:r>
            <a:r>
              <a:rPr lang="en-US" sz="1600" dirty="0"/>
              <a:t>Available at </a:t>
            </a:r>
            <a:r>
              <a:rPr lang="en-US" sz="1600" dirty="0">
                <a:hlinkClick r:id="rId4"/>
              </a:rPr>
              <a:t>http://ipc.brookes.ac.uk/publications/pdf/Early_Intervention_and_Prevention_with_Children_and_Families_June_2012.pdf</a:t>
            </a:r>
            <a:r>
              <a:rPr lang="en-US" sz="1600" dirty="0"/>
              <a:t> ( Accessed 23.2.15)</a:t>
            </a:r>
            <a:endParaRPr lang="en-GB" sz="1600" dirty="0"/>
          </a:p>
          <a:p>
            <a:r>
              <a:rPr lang="en-GB" sz="1600" dirty="0"/>
              <a:t>Northamptonshire Children and Young People’s Partnership (2013) </a:t>
            </a:r>
            <a:r>
              <a:rPr lang="en-GB" sz="1600" i="1" dirty="0"/>
              <a:t>Definition of a Team Around the Family</a:t>
            </a:r>
            <a:r>
              <a:rPr lang="en-GB" sz="1600" dirty="0"/>
              <a:t>. Available at </a:t>
            </a:r>
            <a:r>
              <a:rPr lang="en-GB" sz="1600" dirty="0">
                <a:hlinkClick r:id="rId5"/>
              </a:rPr>
              <a:t>http://www.proceduresonline.com/integratedworking/definition.html</a:t>
            </a:r>
            <a:r>
              <a:rPr lang="en-GB" sz="1600" dirty="0"/>
              <a:t> ( Accessed 23.2.15)</a:t>
            </a:r>
          </a:p>
          <a:p>
            <a:r>
              <a:rPr lang="en-GB" sz="1600" dirty="0" err="1"/>
              <a:t>Oliver,C</a:t>
            </a:r>
            <a:r>
              <a:rPr lang="en-GB" sz="1600" dirty="0"/>
              <a:t>., </a:t>
            </a:r>
            <a:r>
              <a:rPr lang="en-GB" sz="1600" dirty="0" err="1"/>
              <a:t>Mooney.A</a:t>
            </a:r>
            <a:r>
              <a:rPr lang="en-GB" sz="1600" dirty="0"/>
              <a:t>., &amp;  Statham, J. (2010) Integrated Working: A Review of the Evidence. Available at http://dera.ioe.ac.uk/3674/1/Integrated_Working_A_Review_of_the_Evidence_report.pdf ( Accessed 23.2.15)</a:t>
            </a:r>
          </a:p>
          <a:p>
            <a:endParaRPr lang="en-GB" sz="1600" dirty="0"/>
          </a:p>
          <a:p>
            <a:endParaRPr lang="en-GB" sz="1600" dirty="0"/>
          </a:p>
        </p:txBody>
      </p:sp>
    </p:spTree>
    <p:extLst>
      <p:ext uri="{BB962C8B-B14F-4D97-AF65-F5344CB8AC3E}">
        <p14:creationId xmlns:p14="http://schemas.microsoft.com/office/powerpoint/2010/main" val="10481566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Cyfeirnodau</a:t>
            </a:r>
            <a:r>
              <a:rPr lang="en-GB" dirty="0"/>
              <a:t/>
            </a:r>
            <a:br>
              <a:rPr lang="en-GB" dirty="0"/>
            </a:br>
            <a:r>
              <a:rPr lang="en-GB" dirty="0"/>
              <a:t>References</a:t>
            </a:r>
            <a:endParaRPr lang="cy-GB" dirty="0"/>
          </a:p>
        </p:txBody>
      </p:sp>
      <p:sp>
        <p:nvSpPr>
          <p:cNvPr id="6" name="Content Placeholder 5"/>
          <p:cNvSpPr>
            <a:spLocks noGrp="1"/>
          </p:cNvSpPr>
          <p:nvPr>
            <p:ph idx="1"/>
          </p:nvPr>
        </p:nvSpPr>
        <p:spPr/>
        <p:txBody>
          <a:bodyPr>
            <a:normAutofit/>
          </a:bodyPr>
          <a:lstStyle/>
          <a:p>
            <a:pPr marL="107950" indent="0">
              <a:lnSpc>
                <a:spcPct val="80000"/>
              </a:lnSpc>
              <a:buNone/>
            </a:pPr>
            <a:r>
              <a:rPr lang="en-GB" altLang="en-US" sz="1600" dirty="0">
                <a:ea typeface="ＭＳ Ｐゴシック" pitchFamily="34" charset="-128"/>
              </a:rPr>
              <a:t>Cuthbert, J. (2014) </a:t>
            </a:r>
            <a:r>
              <a:rPr lang="en-US" sz="1600" i="1" dirty="0"/>
              <a:t>Voice of children being heard loud and clear</a:t>
            </a:r>
            <a:r>
              <a:rPr lang="en-US" sz="1600" dirty="0"/>
              <a:t>. Available at </a:t>
            </a:r>
            <a:r>
              <a:rPr lang="cy-GB" sz="1600" dirty="0">
                <a:hlinkClick r:id="rId2"/>
              </a:rPr>
              <a:t>http://wales.gov.uk/newsroom/childrenandyoungpeople/2014/140911-voice-of-children/?lang=en</a:t>
            </a:r>
            <a:r>
              <a:rPr lang="cy-GB" sz="1600" dirty="0"/>
              <a:t> [ </a:t>
            </a:r>
            <a:r>
              <a:rPr lang="cy-GB" sz="1600" dirty="0" err="1"/>
              <a:t>Accessed</a:t>
            </a:r>
            <a:r>
              <a:rPr lang="cy-GB" sz="1600" dirty="0"/>
              <a:t> 28.11.14]</a:t>
            </a:r>
          </a:p>
          <a:p>
            <a:pPr marL="107950" indent="0">
              <a:lnSpc>
                <a:spcPct val="80000"/>
              </a:lnSpc>
              <a:buNone/>
            </a:pPr>
            <a:r>
              <a:rPr lang="en-GB" sz="1600" dirty="0"/>
              <a:t>Funky Dragon (2014</a:t>
            </a:r>
            <a:r>
              <a:rPr lang="en-GB" sz="1600" i="1" dirty="0"/>
              <a:t>) Home page</a:t>
            </a:r>
            <a:r>
              <a:rPr lang="en-GB" sz="1600" dirty="0"/>
              <a:t>. Available at </a:t>
            </a:r>
            <a:r>
              <a:rPr lang="cy-GB" sz="1600" dirty="0">
                <a:hlinkClick r:id="rId3"/>
              </a:rPr>
              <a:t>http://www.funkydragon.org/en/</a:t>
            </a:r>
            <a:endParaRPr lang="cy-GB" sz="1600" dirty="0"/>
          </a:p>
          <a:p>
            <a:pPr marL="107950" indent="0">
              <a:lnSpc>
                <a:spcPct val="80000"/>
              </a:lnSpc>
              <a:buNone/>
            </a:pPr>
            <a:r>
              <a:rPr lang="en-GB" sz="1600" dirty="0"/>
              <a:t>[Accessed 28.11.14]</a:t>
            </a:r>
          </a:p>
          <a:p>
            <a:pPr marL="64008" indent="0">
              <a:buNone/>
            </a:pPr>
            <a:r>
              <a:rPr lang="en-GB" sz="1600" dirty="0"/>
              <a:t>Wales: Sustainable Development Branch ( 2015) </a:t>
            </a:r>
            <a:r>
              <a:rPr lang="en-GB" sz="1600" i="1" dirty="0"/>
              <a:t>Well-being of Future Generations ( Wales) Act 2015 The Essentials.</a:t>
            </a:r>
            <a:r>
              <a:rPr lang="en-GB" sz="1600" dirty="0"/>
              <a:t> Cardiff: WG</a:t>
            </a:r>
          </a:p>
          <a:p>
            <a:pPr marL="64008" indent="0">
              <a:buNone/>
            </a:pPr>
            <a:r>
              <a:rPr lang="en-GB" sz="1600" dirty="0"/>
              <a:t>Welsh Government ( 2016) </a:t>
            </a:r>
            <a:r>
              <a:rPr lang="en-US" sz="1600" i="1" dirty="0"/>
              <a:t>Children and Young People’s Participation in Wales ... Good Practice 2016. </a:t>
            </a:r>
            <a:r>
              <a:rPr lang="en-US" sz="1600" dirty="0"/>
              <a:t>Available at </a:t>
            </a:r>
            <a:r>
              <a:rPr lang="en-US" sz="1600" dirty="0">
                <a:hlinkClick r:id="rId4"/>
              </a:rPr>
              <a:t>https://gov.wales/docs/dsjlg/publications/cyp/170314-participation-good-practice-2016-en.pdf</a:t>
            </a:r>
            <a:r>
              <a:rPr lang="en-US" sz="1600" dirty="0"/>
              <a:t> ( Accessed 07/08/18)</a:t>
            </a:r>
            <a:endParaRPr lang="en-GB" sz="1600" dirty="0"/>
          </a:p>
          <a:p>
            <a:pPr marL="107950" indent="0">
              <a:lnSpc>
                <a:spcPct val="80000"/>
              </a:lnSpc>
              <a:buNone/>
            </a:pPr>
            <a:endParaRPr lang="en-GB" sz="1600" dirty="0"/>
          </a:p>
          <a:p>
            <a:pPr marL="107950" indent="0">
              <a:lnSpc>
                <a:spcPct val="80000"/>
              </a:lnSpc>
              <a:buNone/>
            </a:pPr>
            <a:endParaRPr lang="en-GB" sz="1600" dirty="0"/>
          </a:p>
          <a:p>
            <a:pPr marL="107950" indent="0">
              <a:lnSpc>
                <a:spcPct val="80000"/>
              </a:lnSpc>
              <a:buNone/>
            </a:pPr>
            <a:endParaRPr lang="cy-GB" sz="1600" dirty="0"/>
          </a:p>
          <a:p>
            <a:pPr marL="107950" indent="0">
              <a:lnSpc>
                <a:spcPct val="80000"/>
              </a:lnSpc>
              <a:buNone/>
            </a:pPr>
            <a:endParaRPr lang="en-GB" altLang="en-US" sz="1600" dirty="0">
              <a:ea typeface="ＭＳ Ｐゴシック" pitchFamily="34" charset="-128"/>
            </a:endParaRPr>
          </a:p>
          <a:p>
            <a:endParaRPr lang="cy-GB" dirty="0"/>
          </a:p>
        </p:txBody>
      </p:sp>
    </p:spTree>
    <p:extLst>
      <p:ext uri="{BB962C8B-B14F-4D97-AF65-F5344CB8AC3E}">
        <p14:creationId xmlns:p14="http://schemas.microsoft.com/office/powerpoint/2010/main" val="17312347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a:p>
        </p:txBody>
      </p:sp>
      <p:sp>
        <p:nvSpPr>
          <p:cNvPr id="3" name="Content Placeholder 2"/>
          <p:cNvSpPr>
            <a:spLocks noGrp="1"/>
          </p:cNvSpPr>
          <p:nvPr>
            <p:ph idx="1"/>
          </p:nvPr>
        </p:nvSpPr>
        <p:spPr/>
        <p:txBody>
          <a:bodyPr>
            <a:normAutofit/>
          </a:bodyPr>
          <a:lstStyle/>
          <a:p>
            <a:pPr marL="107950" indent="0">
              <a:buNone/>
            </a:pPr>
            <a:r>
              <a:rPr lang="en-GB" sz="1600" dirty="0"/>
              <a:t>Image : </a:t>
            </a:r>
            <a:r>
              <a:rPr lang="en-GB" sz="1600" dirty="0" err="1"/>
              <a:t>Estyn</a:t>
            </a:r>
            <a:r>
              <a:rPr lang="en-GB" sz="1600" dirty="0"/>
              <a:t> (2014) Available at </a:t>
            </a:r>
            <a:r>
              <a:rPr lang="en-GB" sz="1600" dirty="0">
                <a:hlinkClick r:id="rId2"/>
              </a:rPr>
              <a:t>http://www.estyn.gov.uk/</a:t>
            </a:r>
            <a:r>
              <a:rPr lang="en-GB" sz="1600" dirty="0"/>
              <a:t> [ Accessed 28.11.14]</a:t>
            </a:r>
          </a:p>
          <a:p>
            <a:pPr marL="107950" indent="0">
              <a:buNone/>
            </a:pPr>
            <a:r>
              <a:rPr lang="en-GB" sz="1600" dirty="0"/>
              <a:t>Image : Funky Dragon(2012) Available at </a:t>
            </a:r>
            <a:r>
              <a:rPr lang="en-GB" sz="1600" dirty="0">
                <a:hlinkClick r:id="rId3"/>
              </a:rPr>
              <a:t>http://conwyyouthcouncil.org.uk/conwy-funky-dragon-reps/</a:t>
            </a:r>
            <a:r>
              <a:rPr lang="en-GB" sz="1600" dirty="0"/>
              <a:t> [ Accessed 28.11.14]</a:t>
            </a:r>
          </a:p>
          <a:p>
            <a:pPr marL="107950" indent="0">
              <a:buNone/>
            </a:pPr>
            <a:r>
              <a:rPr lang="en-GB" sz="1600" dirty="0"/>
              <a:t>Image : Welsh Government ( 2014) Available at </a:t>
            </a:r>
            <a:r>
              <a:rPr lang="en-GB" sz="1600" dirty="0">
                <a:hlinkClick r:id="rId4"/>
              </a:rPr>
              <a:t>http://www.wales.nhs.uk/sites3/home.cfm?orgid=970</a:t>
            </a:r>
            <a:r>
              <a:rPr lang="en-GB" sz="1600" dirty="0"/>
              <a:t> [ Accessed 28.11.14]</a:t>
            </a:r>
          </a:p>
          <a:p>
            <a:pPr marL="107950" indent="0">
              <a:buNone/>
            </a:pPr>
            <a:r>
              <a:rPr lang="en-GB" sz="1600" dirty="0"/>
              <a:t>Image: Well-being of Future Generations ( Wales) Act 2015: Well being goals. Available at </a:t>
            </a:r>
            <a:r>
              <a:rPr lang="en-GB" sz="1600" dirty="0">
                <a:hlinkClick r:id="rId5"/>
              </a:rPr>
              <a:t>http://www.thewaleswewant.co.uk/about/well-being-future-generations-wales-act-2015</a:t>
            </a:r>
            <a:r>
              <a:rPr lang="en-GB" sz="1600" dirty="0"/>
              <a:t> ( Accessed 08.09.15)</a:t>
            </a:r>
            <a:endParaRPr lang="cy-GB" sz="1600" dirty="0"/>
          </a:p>
          <a:p>
            <a:endParaRPr lang="en-GB" sz="1600" dirty="0"/>
          </a:p>
          <a:p>
            <a:endParaRPr lang="cy-GB" sz="1600" dirty="0"/>
          </a:p>
        </p:txBody>
      </p:sp>
    </p:spTree>
    <p:extLst>
      <p:ext uri="{BB962C8B-B14F-4D97-AF65-F5344CB8AC3E}">
        <p14:creationId xmlns:p14="http://schemas.microsoft.com/office/powerpoint/2010/main" val="416748181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852480C-4E92-47D5-837B-3C6203C7D3F0}">
  <ds:schemaRefs>
    <ds:schemaRef ds:uri="http://schemas.microsoft.com/sharepoint/v3/contenttype/forms"/>
  </ds:schemaRefs>
</ds:datastoreItem>
</file>

<file path=customXml/itemProps2.xml><?xml version="1.0" encoding="utf-8"?>
<ds:datastoreItem xmlns:ds="http://schemas.openxmlformats.org/officeDocument/2006/customXml" ds:itemID="{FFAD1095-B12C-425A-BCC0-741C65498E2E}">
  <ds:schemaRefs>
    <ds:schemaRef ds:uri="http://schemas.microsoft.com/office/2006/metadata/properties"/>
    <ds:schemaRef ds:uri="86807d6d-212c-47c2-9ccb-06e47adbafa4"/>
    <ds:schemaRef ds:uri="http://purl.org/dc/elements/1.1/"/>
    <ds:schemaRef ds:uri="b0eec7eb-90c5-4dfa-b4c7-29fb51310a23"/>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63596BD8-CABF-4DD2-B9AD-6D733056B9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2068</TotalTime>
  <Words>1774</Words>
  <Application>Microsoft Office PowerPoint</Application>
  <PresentationFormat>On-screen Show (4:3)</PresentationFormat>
  <Paragraphs>185</Paragraphs>
  <Slides>41</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ＭＳ Ｐゴシック</vt:lpstr>
      <vt:lpstr>Arial</vt:lpstr>
      <vt:lpstr>Calibri</vt:lpstr>
      <vt:lpstr>Garamond</vt:lpstr>
      <vt:lpstr>Organic</vt:lpstr>
      <vt:lpstr>ECES6009/C Making a Difference</vt:lpstr>
      <vt:lpstr>Recap</vt:lpstr>
      <vt:lpstr>Module Aim</vt:lpstr>
      <vt:lpstr>Overview</vt:lpstr>
      <vt:lpstr>Child Centred Planning</vt:lpstr>
      <vt:lpstr>Why is the 'child-centred' approach important?</vt:lpstr>
      <vt:lpstr>Applications</vt:lpstr>
      <vt:lpstr>Team around the family</vt:lpstr>
      <vt:lpstr>TAF – rainbow diagram</vt:lpstr>
      <vt:lpstr> Factors that influence outcomes for children</vt:lpstr>
      <vt:lpstr>TAF</vt:lpstr>
      <vt:lpstr>PowerPoint Presentation</vt:lpstr>
      <vt:lpstr>PCP/  TAF- discussion</vt:lpstr>
      <vt:lpstr>TAF Barriers</vt:lpstr>
      <vt:lpstr>Team around the child</vt:lpstr>
      <vt:lpstr>TAC</vt:lpstr>
      <vt:lpstr>Common assessment framework (Trinity Training, 2011)</vt:lpstr>
      <vt:lpstr>Review of TAC</vt:lpstr>
      <vt:lpstr>Task</vt:lpstr>
      <vt:lpstr>Where is the legislation taking us?</vt:lpstr>
      <vt:lpstr>Wales</vt:lpstr>
      <vt:lpstr>But : Wales</vt:lpstr>
      <vt:lpstr>The current situation</vt:lpstr>
      <vt:lpstr>Senedd and Elections Bill (2019)</vt:lpstr>
      <vt:lpstr>Welsh Youth Parliament</vt:lpstr>
      <vt:lpstr>Young Wales</vt:lpstr>
      <vt:lpstr>Young Wales</vt:lpstr>
      <vt:lpstr>Well- being of Future Generations  (Wales) Act 2015: Goals</vt:lpstr>
      <vt:lpstr>Why do we need this law?</vt:lpstr>
      <vt:lpstr>Why do we need this law?</vt:lpstr>
      <vt:lpstr>Sustainable Development Principle</vt:lpstr>
      <vt:lpstr>Other principles of the Act</vt:lpstr>
      <vt:lpstr>Task</vt:lpstr>
      <vt:lpstr>Additional Learning Needs and Education Tribunal ( Wales) Bill (2018)</vt:lpstr>
      <vt:lpstr>Additional Learning Needs and Education Tribunal ( Wales) Bill (2018)</vt:lpstr>
      <vt:lpstr>PowerPoint Presentation</vt:lpstr>
      <vt:lpstr>Example of good practice</vt:lpstr>
      <vt:lpstr>Task</vt:lpstr>
      <vt:lpstr>References</vt:lpstr>
      <vt:lpstr>Cyfeirnodau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Dimensions of Collaboration/ Agweddau ar Gydweithio</dc:title>
  <dc:creator>Administrator</dc:creator>
  <cp:lastModifiedBy>Ross Phillips</cp:lastModifiedBy>
  <cp:revision>266</cp:revision>
  <dcterms:created xsi:type="dcterms:W3CDTF">2014-08-18T08:44:16Z</dcterms:created>
  <dcterms:modified xsi:type="dcterms:W3CDTF">2021-03-01T16:09:04Z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