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notesMasterIdLst>
    <p:notesMasterId r:id="rId19"/>
  </p:notesMasterIdLst>
  <p:sldIdLst>
    <p:sldId id="256" r:id="rId2"/>
    <p:sldId id="305" r:id="rId3"/>
    <p:sldId id="257" r:id="rId4"/>
    <p:sldId id="258" r:id="rId5"/>
    <p:sldId id="261" r:id="rId6"/>
    <p:sldId id="308" r:id="rId7"/>
    <p:sldId id="260" r:id="rId8"/>
    <p:sldId id="307" r:id="rId9"/>
    <p:sldId id="265" r:id="rId10"/>
    <p:sldId id="262" r:id="rId11"/>
    <p:sldId id="306" r:id="rId12"/>
    <p:sldId id="263" r:id="rId13"/>
    <p:sldId id="264" r:id="rId14"/>
    <p:sldId id="309" r:id="rId15"/>
    <p:sldId id="310" r:id="rId16"/>
    <p:sldId id="311"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48F22"/>
    <a:srgbClr val="241F21"/>
    <a:srgbClr val="D8CFCE"/>
    <a:srgbClr val="013631"/>
    <a:srgbClr val="01534B"/>
    <a:srgbClr val="012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B4C00-8779-D2ED-5C5D-F7C234ADCB9D}" v="137" dt="2023-02-09T04:12:34.886"/>
    <p1510:client id="{42838954-FF1B-AF46-E620-F66A5ED87F1E}" v="593" dt="2023-02-09T03:21:29.907"/>
    <p1510:client id="{50C0459B-CEE9-5FC1-2200-43A545C44161}" v="19" dt="2023-02-09T05:06:10.5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66D111-957A-433B-97ED-50A89C40526C}" type="datetimeFigureOut">
              <a:rPr lang="en-US" smtClean="0"/>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6277F-D563-42F6-8F00-CA6DE7801245}" type="slidenum">
              <a:rPr lang="en-US" smtClean="0"/>
              <a:t>‹#›</a:t>
            </a:fld>
            <a:endParaRPr lang="en-US"/>
          </a:p>
        </p:txBody>
      </p:sp>
    </p:spTree>
    <p:extLst>
      <p:ext uri="{BB962C8B-B14F-4D97-AF65-F5344CB8AC3E}">
        <p14:creationId xmlns:p14="http://schemas.microsoft.com/office/powerpoint/2010/main" val="174818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8966277F-D563-42F6-8F00-CA6DE7801245}" type="slidenum">
              <a:rPr lang="en-US" smtClean="0"/>
              <a:t>1</a:t>
            </a:fld>
            <a:endParaRPr lang="en-US"/>
          </a:p>
        </p:txBody>
      </p:sp>
    </p:spTree>
    <p:extLst>
      <p:ext uri="{BB962C8B-B14F-4D97-AF65-F5344CB8AC3E}">
        <p14:creationId xmlns:p14="http://schemas.microsoft.com/office/powerpoint/2010/main" val="8437853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which includes award-winning hotels and stunning resort destinations all over the world. JW Marriott provides a place for guests to focus on their mind, body, and spirit - via activities and offerings that encourage people to join  together and appreciate every moment to the fullest - inspired by J. Willard Marriott, who took care of himself so he could take better care of others.</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8966277F-D563-42F6-8F00-CA6DE7801245}" type="slidenum">
              <a:rPr lang="en-US" smtClean="0"/>
              <a:t>3</a:t>
            </a:fld>
            <a:endParaRPr lang="en-US"/>
          </a:p>
        </p:txBody>
      </p:sp>
    </p:spTree>
    <p:extLst>
      <p:ext uri="{BB962C8B-B14F-4D97-AF65-F5344CB8AC3E}">
        <p14:creationId xmlns:p14="http://schemas.microsoft.com/office/powerpoint/2010/main" val="30920390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4</a:t>
            </a:fld>
            <a:endParaRPr lang="en-US"/>
          </a:p>
        </p:txBody>
      </p:sp>
    </p:spTree>
    <p:extLst>
      <p:ext uri="{BB962C8B-B14F-4D97-AF65-F5344CB8AC3E}">
        <p14:creationId xmlns:p14="http://schemas.microsoft.com/office/powerpoint/2010/main" val="843822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66277F-D563-42F6-8F00-CA6DE78012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317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We are aiming to decrease our environmental footprint, create and operate sustainable hotels, and source ethically while integrating sustainability across our value chain and </a:t>
            </a:r>
            <a:r>
              <a:rPr lang="en-US" b="1" err="1"/>
              <a:t>minimising</a:t>
            </a:r>
            <a:r>
              <a:rPr lang="en-US" b="1"/>
              <a:t> climate-related risk. We reduce our environmental footprint by managing our energy and water consumption wisely, lowering waste and carbon emissions, and expanding our use of renewable energy. We use cutting-edge technology to plan, implement, measure, and explain how we operate responsibly to reduce climate-related risk, which benefits both our company and the communities in which we operate.</a:t>
            </a:r>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6</a:t>
            </a:fld>
            <a:endParaRPr lang="en-US"/>
          </a:p>
        </p:txBody>
      </p:sp>
    </p:spTree>
    <p:extLst>
      <p:ext uri="{BB962C8B-B14F-4D97-AF65-F5344CB8AC3E}">
        <p14:creationId xmlns:p14="http://schemas.microsoft.com/office/powerpoint/2010/main" val="436574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a:p>
            <a:endParaRPr lang="en-GB" b="1">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66277F-D563-42F6-8F00-CA6DE78012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663976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8</a:t>
            </a:fld>
            <a:endParaRPr lang="en-US"/>
          </a:p>
        </p:txBody>
      </p:sp>
    </p:spTree>
    <p:extLst>
      <p:ext uri="{BB962C8B-B14F-4D97-AF65-F5344CB8AC3E}">
        <p14:creationId xmlns:p14="http://schemas.microsoft.com/office/powerpoint/2010/main" val="1217829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9</a:t>
            </a:fld>
            <a:endParaRPr lang="en-US"/>
          </a:p>
        </p:txBody>
      </p:sp>
    </p:spTree>
    <p:extLst>
      <p:ext uri="{BB962C8B-B14F-4D97-AF65-F5344CB8AC3E}">
        <p14:creationId xmlns:p14="http://schemas.microsoft.com/office/powerpoint/2010/main" val="27388630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Exceeding expectations is a state of mind as well as a goal. Providing great services in the food and beverage sector involves cooperation, training, standard operating procedures, technology, and, most importantly, the proper mindset. The experience of a guest has the ability to effect not just that person, but also their friends, friends of friends, and so on. The service offered is an imprint of the food service company and may make a lasting impact on every visitor with whom they come into touch.</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966277F-D563-42F6-8F00-CA6DE780124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54796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11</a:t>
            </a:fld>
            <a:endParaRPr lang="en-US"/>
          </a:p>
        </p:txBody>
      </p:sp>
    </p:spTree>
    <p:extLst>
      <p:ext uri="{BB962C8B-B14F-4D97-AF65-F5344CB8AC3E}">
        <p14:creationId xmlns:p14="http://schemas.microsoft.com/office/powerpoint/2010/main" val="28121444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This is why it is critical to understand the most common guest expectations and how to satisfy these criteria throughout the booking process. In a hotel, meeting guest expectations is the bare minimum for maintaining a continuous stream of bookings throughout the year, but exceeding guest expectations is the key to converting visitors into brand ambassadors. The more you understand what visitors are searching for at each stage of the buyer experience, the more you can guarantee that you deliver these basic services while also going above and beyond.</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8966277F-D563-42F6-8F00-CA6DE7801245}" type="slidenum">
              <a:rPr lang="en-US" smtClean="0"/>
              <a:t>12</a:t>
            </a:fld>
            <a:endParaRPr lang="en-US"/>
          </a:p>
        </p:txBody>
      </p:sp>
    </p:spTree>
    <p:extLst>
      <p:ext uri="{BB962C8B-B14F-4D97-AF65-F5344CB8AC3E}">
        <p14:creationId xmlns:p14="http://schemas.microsoft.com/office/powerpoint/2010/main" val="38409575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8966277F-D563-42F6-8F00-CA6DE7801245}" type="slidenum">
              <a:rPr lang="en-US" smtClean="0"/>
              <a:t>13</a:t>
            </a:fld>
            <a:endParaRPr lang="en-US"/>
          </a:p>
        </p:txBody>
      </p:sp>
    </p:spTree>
    <p:extLst>
      <p:ext uri="{BB962C8B-B14F-4D97-AF65-F5344CB8AC3E}">
        <p14:creationId xmlns:p14="http://schemas.microsoft.com/office/powerpoint/2010/main" val="28556843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14</a:t>
            </a:fld>
            <a:endParaRPr lang="en-US"/>
          </a:p>
        </p:txBody>
      </p:sp>
    </p:spTree>
    <p:extLst>
      <p:ext uri="{BB962C8B-B14F-4D97-AF65-F5344CB8AC3E}">
        <p14:creationId xmlns:p14="http://schemas.microsoft.com/office/powerpoint/2010/main" val="10099305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15</a:t>
            </a:fld>
            <a:endParaRPr lang="en-US"/>
          </a:p>
        </p:txBody>
      </p:sp>
    </p:spTree>
    <p:extLst>
      <p:ext uri="{BB962C8B-B14F-4D97-AF65-F5344CB8AC3E}">
        <p14:creationId xmlns:p14="http://schemas.microsoft.com/office/powerpoint/2010/main" val="721234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16</a:t>
            </a:fld>
            <a:endParaRPr lang="en-US"/>
          </a:p>
        </p:txBody>
      </p:sp>
    </p:spTree>
    <p:extLst>
      <p:ext uri="{BB962C8B-B14F-4D97-AF65-F5344CB8AC3E}">
        <p14:creationId xmlns:p14="http://schemas.microsoft.com/office/powerpoint/2010/main" val="38028935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966277F-D563-42F6-8F00-CA6DE7801245}" type="slidenum">
              <a:rPr lang="en-US" smtClean="0"/>
              <a:t>17</a:t>
            </a:fld>
            <a:endParaRPr lang="en-US"/>
          </a:p>
        </p:txBody>
      </p:sp>
    </p:spTree>
    <p:extLst>
      <p:ext uri="{BB962C8B-B14F-4D97-AF65-F5344CB8AC3E}">
        <p14:creationId xmlns:p14="http://schemas.microsoft.com/office/powerpoint/2010/main" val="2423510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460988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11036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29759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91544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70374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0751495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44668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69168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9104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40847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628732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1926313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9111722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416166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03849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898509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57627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2/8/2023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823074294"/>
      </p:ext>
    </p:extLst>
  </p:cSld>
  <p:clrMap bg1="dk1" tx1="lt1" bg2="dk2" tx2="lt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jpeg"/><Relationship Id="rId5" Type="http://schemas.openxmlformats.org/officeDocument/2006/relationships/image" Target="../media/image9.jpe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jpeg"/><Relationship Id="rId7" Type="http://schemas.openxmlformats.org/officeDocument/2006/relationships/image" Target="../media/image22.svg"/><Relationship Id="rId12" Type="http://schemas.openxmlformats.org/officeDocument/2006/relationships/hyperlink" Target="https://news.marriott.com/"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1.png"/><Relationship Id="rId11" Type="http://schemas.openxmlformats.org/officeDocument/2006/relationships/image" Target="../media/image26.svg"/><Relationship Id="rId5" Type="http://schemas.openxmlformats.org/officeDocument/2006/relationships/image" Target="../media/image20.jpeg"/><Relationship Id="rId10" Type="http://schemas.openxmlformats.org/officeDocument/2006/relationships/image" Target="../media/image25.png"/><Relationship Id="rId4" Type="http://schemas.openxmlformats.org/officeDocument/2006/relationships/image" Target="../media/image19.jpeg"/><Relationship Id="rId9" Type="http://schemas.openxmlformats.org/officeDocument/2006/relationships/image" Target="../media/image24.svg"/></Relationships>
</file>

<file path=ppt/slides/_rels/slide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30.png"/><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1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8" Type="http://schemas.openxmlformats.org/officeDocument/2006/relationships/hyperlink" Target="https://prezi.com/j0awrdlffpud/marriott-international-hotel-group/" TargetMode="External"/><Relationship Id="rId3" Type="http://schemas.openxmlformats.org/officeDocument/2006/relationships/image" Target="../media/image37.png"/><Relationship Id="rId7" Type="http://schemas.openxmlformats.org/officeDocument/2006/relationships/hyperlink" Target="http://kellykuang21.blogspot.com/2012/11/how-marriott-international-target-their.html"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psu.pb.unizin.org/hmd329/chapter/managing_guest_services/" TargetMode="External"/><Relationship Id="rId5" Type="http://schemas.openxmlformats.org/officeDocument/2006/relationships/hyperlink" Target="https://www.marriott.co.uk/hotels/hotel-information/dxbjw-jw-marriott-marquis-hotel-dubai/" TargetMode="External"/><Relationship Id="rId4" Type="http://schemas.microsoft.com/office/2007/relationships/hdphoto" Target="../media/hdphoto2.wdp"/><Relationship Id="rId9" Type="http://schemas.openxmlformats.org/officeDocument/2006/relationships/hyperlink" Target="https://marriott.gcs-web.com/annua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7" Type="http://schemas.openxmlformats.org/officeDocument/2006/relationships/hyperlink" Target="https://www.instagram.com/jwmarriotthotels/?hl=en"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serve360.marriott.com/sustain/" TargetMode="External"/><Relationship Id="rId5" Type="http://schemas.openxmlformats.org/officeDocument/2006/relationships/hyperlink" Target="https://news.marriott.com/brands/jw-marriott/" TargetMode="External"/><Relationship Id="rId4" Type="http://schemas.microsoft.com/office/2007/relationships/hdphoto" Target="../media/hdphoto2.wdp"/></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8.png"/><Relationship Id="rId4" Type="http://schemas.microsoft.com/office/2007/relationships/hdphoto" Target="../media/hdphoto2.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pic>
        <p:nvPicPr>
          <p:cNvPr id="8" name="Picture 7" descr="A building next to the water&#10;&#10;Description automatically generated with low confidence">
            <a:extLst>
              <a:ext uri="{FF2B5EF4-FFF2-40B4-BE49-F238E27FC236}">
                <a16:creationId xmlns:a16="http://schemas.microsoft.com/office/drawing/2014/main" id="{C2311B1E-413C-D4DA-8E8D-A33BA66975D7}"/>
              </a:ext>
            </a:extLst>
          </p:cNvPr>
          <p:cNvPicPr>
            <a:picLocks noChangeAspect="1"/>
          </p:cNvPicPr>
          <p:nvPr/>
        </p:nvPicPr>
        <p:blipFill rotWithShape="1">
          <a:blip r:embed="rId3">
            <a:alphaModFix amt="10000"/>
            <a:extLst>
              <a:ext uri="{28A0092B-C50C-407E-A947-70E740481C1C}">
                <a14:useLocalDpi xmlns:a14="http://schemas.microsoft.com/office/drawing/2010/main" val="0"/>
              </a:ext>
            </a:extLst>
          </a:blip>
          <a:srcRect t="9196" b="6429"/>
          <a:stretch/>
        </p:blipFill>
        <p:spPr>
          <a:xfrm>
            <a:off x="0" y="-1"/>
            <a:ext cx="12192000" cy="6858001"/>
          </a:xfrm>
          <a:prstGeom prst="rect">
            <a:avLst/>
          </a:prstGeom>
        </p:spPr>
      </p:pic>
      <p:pic>
        <p:nvPicPr>
          <p:cNvPr id="12" name="Picture 11" descr="A building next to the water&#10;&#10;Description automatically generated with low confidence">
            <a:extLst>
              <a:ext uri="{FF2B5EF4-FFF2-40B4-BE49-F238E27FC236}">
                <a16:creationId xmlns:a16="http://schemas.microsoft.com/office/drawing/2014/main" id="{28C5AF7B-270B-ECB5-6EFE-760B407970D9}"/>
              </a:ext>
            </a:extLst>
          </p:cNvPr>
          <p:cNvPicPr>
            <a:picLocks noChangeAspect="1"/>
          </p:cNvPicPr>
          <p:nvPr/>
        </p:nvPicPr>
        <p:blipFill rotWithShape="1">
          <a:blip r:embed="rId4">
            <a:alphaModFix/>
            <a:extLst>
              <a:ext uri="{BEBA8EAE-BF5A-486C-A8C5-ECC9F3942E4B}">
                <a14:imgProps xmlns:a14="http://schemas.microsoft.com/office/drawing/2010/main">
                  <a14:imgLayer r:embed="rId5">
                    <a14:imgEffect>
                      <a14:colorTemperature colorTemp="11200"/>
                    </a14:imgEffect>
                    <a14:imgEffect>
                      <a14:saturation sat="66000"/>
                    </a14:imgEffect>
                  </a14:imgLayer>
                </a14:imgProps>
              </a:ext>
              <a:ext uri="{28A0092B-C50C-407E-A947-70E740481C1C}">
                <a14:useLocalDpi xmlns:a14="http://schemas.microsoft.com/office/drawing/2010/main" val="0"/>
              </a:ext>
            </a:extLst>
          </a:blip>
          <a:srcRect l="4232" t="15954" r="4232" b="13187"/>
          <a:stretch/>
        </p:blipFill>
        <p:spPr>
          <a:xfrm>
            <a:off x="471636" y="522695"/>
            <a:ext cx="11204426" cy="5786031"/>
          </a:xfrm>
          <a:prstGeom prst="rect">
            <a:avLst/>
          </a:prstGeom>
          <a:effectLst>
            <a:outerShdw blurRad="190500" dist="101600" dir="5400000" algn="t" rotWithShape="0">
              <a:prstClr val="black">
                <a:alpha val="40000"/>
              </a:prstClr>
            </a:outerShdw>
          </a:effectLst>
        </p:spPr>
      </p:pic>
      <p:sp>
        <p:nvSpPr>
          <p:cNvPr id="20" name="Hexagon 19">
            <a:extLst>
              <a:ext uri="{FF2B5EF4-FFF2-40B4-BE49-F238E27FC236}">
                <a16:creationId xmlns:a16="http://schemas.microsoft.com/office/drawing/2014/main" id="{3172B49C-7B61-99D6-5FEB-28ED5FD37671}"/>
              </a:ext>
            </a:extLst>
          </p:cNvPr>
          <p:cNvSpPr/>
          <p:nvPr/>
        </p:nvSpPr>
        <p:spPr>
          <a:xfrm>
            <a:off x="323850" y="785192"/>
            <a:ext cx="1902515" cy="606287"/>
          </a:xfrm>
          <a:prstGeom prst="hexagon">
            <a:avLst/>
          </a:prstGeom>
          <a:solidFill>
            <a:srgbClr val="013631"/>
          </a:solidFill>
          <a:ln>
            <a:noFill/>
          </a:ln>
          <a:effectLst>
            <a:outerShdw blurRad="127000" dist="635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4318930D-2F8B-F410-3A45-1B1C6F1B6FD6}"/>
              </a:ext>
            </a:extLst>
          </p:cNvPr>
          <p:cNvSpPr txBox="1"/>
          <p:nvPr/>
        </p:nvSpPr>
        <p:spPr>
          <a:xfrm>
            <a:off x="641498" y="1255558"/>
            <a:ext cx="4024425" cy="3477875"/>
          </a:xfrm>
          <a:prstGeom prst="rect">
            <a:avLst/>
          </a:prstGeom>
          <a:noFill/>
          <a:effectLst>
            <a:outerShdw blurRad="127000" dist="63500" dir="5400000" algn="t" rotWithShape="0">
              <a:prstClr val="black">
                <a:alpha val="40000"/>
              </a:prstClr>
            </a:outerShdw>
          </a:effectLst>
        </p:spPr>
        <p:txBody>
          <a:bodyPr wrap="square" lIns="91440" tIns="45720" rIns="91440" bIns="45720" rtlCol="0" anchor="t">
            <a:spAutoFit/>
          </a:bodyPr>
          <a:lstStyle/>
          <a:p>
            <a:br>
              <a:rPr lang="en-US" sz="4400">
                <a:ea typeface="+mn-lt"/>
                <a:cs typeface="+mn-lt"/>
              </a:rPr>
            </a:br>
            <a:r>
              <a:rPr lang="en-GB" sz="4400" cap="all">
                <a:latin typeface="Sitka Subheading"/>
              </a:rPr>
              <a:t>JW MARRIOTT </a:t>
            </a:r>
            <a:endParaRPr lang="en-US" sz="4400">
              <a:latin typeface="Calibri" panose="020F0502020204030204"/>
              <a:cs typeface="Calibri" panose="020F0502020204030204"/>
            </a:endParaRPr>
          </a:p>
          <a:p>
            <a:r>
              <a:rPr lang="en-GB" sz="4400" cap="all">
                <a:latin typeface="Sitka Subheading"/>
              </a:rPr>
              <a:t>MARQUIS </a:t>
            </a:r>
            <a:endParaRPr lang="en-US" sz="4400">
              <a:latin typeface="Calibri" panose="020F0502020204030204"/>
              <a:cs typeface="Calibri" panose="020F0502020204030204"/>
            </a:endParaRPr>
          </a:p>
          <a:p>
            <a:r>
              <a:rPr lang="en-GB" sz="4400" cap="all">
                <a:latin typeface="Sitka Subheading"/>
              </a:rPr>
              <a:t> HOTEL </a:t>
            </a:r>
            <a:endParaRPr lang="en-US" sz="4400">
              <a:ea typeface="+mn-lt"/>
              <a:cs typeface="+mn-lt"/>
            </a:endParaRPr>
          </a:p>
          <a:p>
            <a:pPr algn="ctr"/>
            <a:endParaRPr lang="en-US" sz="4400">
              <a:solidFill>
                <a:schemeClr val="bg1"/>
              </a:solidFill>
              <a:latin typeface="Book Antiqua"/>
            </a:endParaRPr>
          </a:p>
        </p:txBody>
      </p:sp>
      <p:sp>
        <p:nvSpPr>
          <p:cNvPr id="13" name="TextBox 12">
            <a:extLst>
              <a:ext uri="{FF2B5EF4-FFF2-40B4-BE49-F238E27FC236}">
                <a16:creationId xmlns:a16="http://schemas.microsoft.com/office/drawing/2014/main" id="{FF63FC11-D11A-13F7-C0A9-3D9389C9F345}"/>
              </a:ext>
            </a:extLst>
          </p:cNvPr>
          <p:cNvSpPr txBox="1"/>
          <p:nvPr/>
        </p:nvSpPr>
        <p:spPr>
          <a:xfrm>
            <a:off x="6640032" y="1895921"/>
            <a:ext cx="5069958" cy="4852018"/>
          </a:xfrm>
          <a:prstGeom prst="roundRect">
            <a:avLst>
              <a:gd name="adj" fmla="val 50000"/>
            </a:avLst>
          </a:prstGeom>
          <a:solidFill>
            <a:schemeClr val="tx1">
              <a:alpha val="25000"/>
            </a:schemeClr>
          </a:solidFill>
          <a:effectLst>
            <a:outerShdw blurRad="127000" dist="63500" dir="5400000" algn="t" rotWithShape="0">
              <a:prstClr val="black">
                <a:alpha val="15000"/>
              </a:prstClr>
            </a:outerShdw>
          </a:effectLst>
        </p:spPr>
        <p:txBody>
          <a:bodyPr wrap="square" lIns="0" tIns="0" rIns="0" bIns="0" rtlCol="0" anchor="ctr">
            <a:spAutoFit/>
          </a:bodyPr>
          <a:lstStyle/>
          <a:p>
            <a:pPr>
              <a:lnSpc>
                <a:spcPct val="125000"/>
              </a:lnSpc>
              <a:spcBef>
                <a:spcPts val="1000"/>
              </a:spcBef>
            </a:pPr>
            <a:r>
              <a:rPr lang="en-GB" sz="2000">
                <a:ea typeface="+mn-lt"/>
                <a:cs typeface="+mn-lt"/>
              </a:rPr>
              <a:t>Title: The Role &amp; Importance of Hospitality &amp; Guest Services within the Hotel Industry</a:t>
            </a:r>
            <a:endParaRPr lang="en-US" sz="2000">
              <a:ea typeface="+mn-lt"/>
              <a:cs typeface="+mn-lt"/>
            </a:endParaRPr>
          </a:p>
          <a:p>
            <a:pPr>
              <a:lnSpc>
                <a:spcPct val="125000"/>
              </a:lnSpc>
              <a:spcBef>
                <a:spcPts val="1000"/>
              </a:spcBef>
            </a:pPr>
            <a:r>
              <a:rPr lang="en-GB" sz="2000">
                <a:solidFill>
                  <a:srgbClr val="FFFFFF"/>
                </a:solidFill>
                <a:ea typeface="+mn-lt"/>
                <a:cs typeface="+mn-lt"/>
              </a:rPr>
              <a:t>Name: Melis Shaban</a:t>
            </a:r>
            <a:endParaRPr lang="en-US" sz="2000">
              <a:ea typeface="+mn-lt"/>
              <a:cs typeface="+mn-lt"/>
            </a:endParaRPr>
          </a:p>
          <a:p>
            <a:pPr>
              <a:lnSpc>
                <a:spcPct val="125000"/>
              </a:lnSpc>
              <a:spcBef>
                <a:spcPts val="1000"/>
              </a:spcBef>
            </a:pPr>
            <a:r>
              <a:rPr lang="en-GB" sz="2000">
                <a:solidFill>
                  <a:srgbClr val="FFFFFF"/>
                </a:solidFill>
                <a:ea typeface="+mn-lt"/>
                <a:cs typeface="+mn-lt"/>
              </a:rPr>
              <a:t>Student ID: 2212035</a:t>
            </a:r>
            <a:endParaRPr lang="en-US" sz="2000">
              <a:ea typeface="+mn-lt"/>
              <a:cs typeface="+mn-lt"/>
            </a:endParaRPr>
          </a:p>
          <a:p>
            <a:pPr>
              <a:lnSpc>
                <a:spcPct val="125000"/>
              </a:lnSpc>
              <a:spcBef>
                <a:spcPts val="1000"/>
              </a:spcBef>
            </a:pPr>
            <a:r>
              <a:rPr lang="en-GB" sz="2000">
                <a:solidFill>
                  <a:srgbClr val="FFFFFF"/>
                </a:solidFill>
                <a:ea typeface="+mn-lt"/>
                <a:cs typeface="+mn-lt"/>
              </a:rPr>
              <a:t>Lecturer: </a:t>
            </a:r>
            <a:r>
              <a:rPr lang="en-GB" sz="2000">
                <a:ea typeface="+mn-lt"/>
                <a:cs typeface="+mn-lt"/>
              </a:rPr>
              <a:t>Charlotte Joyner</a:t>
            </a:r>
            <a:endParaRPr lang="en-US" sz="2000">
              <a:ea typeface="+mn-lt"/>
              <a:cs typeface="+mn-lt"/>
            </a:endParaRPr>
          </a:p>
          <a:p>
            <a:pPr algn="ctr"/>
            <a:endParaRPr lang="en-US" sz="2000">
              <a:solidFill>
                <a:srgbClr val="C48F22"/>
              </a:solidFill>
              <a:latin typeface="Poppins" panose="00000500000000000000" pitchFamily="2" charset="0"/>
              <a:cs typeface="Poppins" panose="00000500000000000000" pitchFamily="2" charset="0"/>
            </a:endParaRPr>
          </a:p>
        </p:txBody>
      </p:sp>
      <p:grpSp>
        <p:nvGrpSpPr>
          <p:cNvPr id="18" name="Group 17">
            <a:extLst>
              <a:ext uri="{FF2B5EF4-FFF2-40B4-BE49-F238E27FC236}">
                <a16:creationId xmlns:a16="http://schemas.microsoft.com/office/drawing/2014/main" id="{6589E26C-0BF3-A3C8-B9FD-5F8F2FC30F56}"/>
              </a:ext>
            </a:extLst>
          </p:cNvPr>
          <p:cNvGrpSpPr/>
          <p:nvPr/>
        </p:nvGrpSpPr>
        <p:grpSpPr>
          <a:xfrm flipV="1">
            <a:off x="6943522" y="4648168"/>
            <a:ext cx="4188304" cy="1027813"/>
            <a:chOff x="1063487" y="5675981"/>
            <a:chExt cx="10071652" cy="0"/>
          </a:xfrm>
        </p:grpSpPr>
        <p:cxnSp>
          <p:nvCxnSpPr>
            <p:cNvPr id="16" name="Straight Connector 15">
              <a:extLst>
                <a:ext uri="{FF2B5EF4-FFF2-40B4-BE49-F238E27FC236}">
                  <a16:creationId xmlns:a16="http://schemas.microsoft.com/office/drawing/2014/main" id="{65A2FC00-DC04-1A87-70F8-4E5C13CA96C8}"/>
                </a:ext>
              </a:extLst>
            </p:cNvPr>
            <p:cNvCxnSpPr>
              <a:cxnSpLocks/>
            </p:cNvCxnSpPr>
            <p:nvPr/>
          </p:nvCxnSpPr>
          <p:spPr>
            <a:xfrm flipH="1">
              <a:off x="1063487" y="5675981"/>
              <a:ext cx="3468756"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FB8BD402-6AC0-7082-E476-FFDAA3B2FE7B}"/>
                </a:ext>
              </a:extLst>
            </p:cNvPr>
            <p:cNvCxnSpPr>
              <a:cxnSpLocks/>
            </p:cNvCxnSpPr>
            <p:nvPr/>
          </p:nvCxnSpPr>
          <p:spPr>
            <a:xfrm>
              <a:off x="7666383" y="5675981"/>
              <a:ext cx="3468756"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grpSp>
      <p:sp>
        <p:nvSpPr>
          <p:cNvPr id="2" name="Slide Number Placeholder 1">
            <a:extLst>
              <a:ext uri="{FF2B5EF4-FFF2-40B4-BE49-F238E27FC236}">
                <a16:creationId xmlns:a16="http://schemas.microsoft.com/office/drawing/2014/main" id="{03663DF7-1D6E-021C-06B2-431AD03344C3}"/>
              </a:ext>
            </a:extLst>
          </p:cNvPr>
          <p:cNvSpPr>
            <a:spLocks noGrp="1"/>
          </p:cNvSpPr>
          <p:nvPr>
            <p:ph type="sldNum" sz="quarter" idx="12"/>
          </p:nvPr>
        </p:nvSpPr>
        <p:spPr/>
        <p:txBody>
          <a:bodyPr/>
          <a:lstStyle/>
          <a:p>
            <a:fld id="{278B827A-04A0-4CE7-9CB1-098404624EF8}" type="slidenum">
              <a:rPr lang="en-US" smtClean="0"/>
              <a:t>1</a:t>
            </a:fld>
            <a:endParaRPr lang="en-US"/>
          </a:p>
        </p:txBody>
      </p:sp>
    </p:spTree>
    <p:extLst>
      <p:ext uri="{BB962C8B-B14F-4D97-AF65-F5344CB8AC3E}">
        <p14:creationId xmlns:p14="http://schemas.microsoft.com/office/powerpoint/2010/main" val="3799174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8BE490-BBAC-F24E-5CBA-26919B742CAC}"/>
              </a:ext>
            </a:extLst>
          </p:cNvPr>
          <p:cNvSpPr txBox="1"/>
          <p:nvPr/>
        </p:nvSpPr>
        <p:spPr>
          <a:xfrm>
            <a:off x="699977" y="283535"/>
            <a:ext cx="591879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a:ea typeface="+mn-lt"/>
                <a:cs typeface="+mn-lt"/>
              </a:rPr>
              <a:t>Content table:</a:t>
            </a:r>
            <a:endParaRPr lang="en-US" sz="2400">
              <a:ea typeface="+mn-lt"/>
              <a:cs typeface="+mn-lt"/>
            </a:endParaRPr>
          </a:p>
          <a:p>
            <a:pPr algn="l"/>
            <a:endParaRPr lang="en-US"/>
          </a:p>
        </p:txBody>
      </p:sp>
      <p:sp>
        <p:nvSpPr>
          <p:cNvPr id="3" name="TextBox 2">
            <a:extLst>
              <a:ext uri="{FF2B5EF4-FFF2-40B4-BE49-F238E27FC236}">
                <a16:creationId xmlns:a16="http://schemas.microsoft.com/office/drawing/2014/main" id="{6E1A0937-5E07-DF1B-2EA4-0A97DC88DC4D}"/>
              </a:ext>
            </a:extLst>
          </p:cNvPr>
          <p:cNvSpPr txBox="1"/>
          <p:nvPr/>
        </p:nvSpPr>
        <p:spPr>
          <a:xfrm>
            <a:off x="177209" y="1302488"/>
            <a:ext cx="505046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AutoNum type="arabicPeriod"/>
            </a:pPr>
            <a:r>
              <a:rPr lang="en-GB" b="1">
                <a:ea typeface="+mn-lt"/>
                <a:cs typeface="+mn-lt"/>
              </a:rPr>
              <a:t>About JW Marriott</a:t>
            </a:r>
            <a:endParaRPr lang="en-US">
              <a:ea typeface="+mn-lt"/>
              <a:cs typeface="+mn-lt"/>
            </a:endParaRPr>
          </a:p>
          <a:p>
            <a:pPr marL="342900" indent="-342900">
              <a:buAutoNum type="arabicPeriod"/>
            </a:pPr>
            <a:r>
              <a:rPr lang="en-GB" b="1">
                <a:ea typeface="+mn-lt"/>
                <a:cs typeface="+mn-lt"/>
              </a:rPr>
              <a:t>Type of consumers</a:t>
            </a:r>
            <a:endParaRPr lang="en-US">
              <a:ea typeface="+mn-lt"/>
              <a:cs typeface="+mn-lt"/>
            </a:endParaRPr>
          </a:p>
          <a:p>
            <a:pPr marL="342900" indent="-342900">
              <a:buAutoNum type="arabicPeriod"/>
            </a:pPr>
            <a:r>
              <a:rPr lang="en-GB" b="1">
                <a:ea typeface="+mn-lt"/>
                <a:cs typeface="+mn-lt"/>
              </a:rPr>
              <a:t>Outline nature</a:t>
            </a:r>
            <a:endParaRPr lang="en-US">
              <a:ea typeface="+mn-lt"/>
              <a:cs typeface="+mn-lt"/>
            </a:endParaRPr>
          </a:p>
          <a:p>
            <a:pPr marL="342900" indent="-342900">
              <a:buAutoNum type="arabicPeriod"/>
            </a:pPr>
            <a:r>
              <a:rPr lang="en-GB" b="1">
                <a:ea typeface="+mn-lt"/>
                <a:cs typeface="+mn-lt"/>
              </a:rPr>
              <a:t>Guest services and facilities</a:t>
            </a:r>
            <a:endParaRPr lang="en-US">
              <a:ea typeface="+mn-lt"/>
              <a:cs typeface="+mn-lt"/>
            </a:endParaRPr>
          </a:p>
          <a:p>
            <a:pPr marL="342900" indent="-342900">
              <a:buAutoNum type="arabicPeriod"/>
            </a:pPr>
            <a:r>
              <a:rPr lang="en-GB" b="1">
                <a:ea typeface="+mn-lt"/>
                <a:cs typeface="+mn-lt"/>
              </a:rPr>
              <a:t>Marriott Collaborators</a:t>
            </a:r>
            <a:endParaRPr lang="en-US">
              <a:ea typeface="+mn-lt"/>
              <a:cs typeface="+mn-lt"/>
            </a:endParaRPr>
          </a:p>
          <a:p>
            <a:pPr marL="342900" indent="-342900">
              <a:buAutoNum type="arabicPeriod"/>
            </a:pPr>
            <a:r>
              <a:rPr lang="en-GB" b="1">
                <a:ea typeface="+mn-lt"/>
                <a:cs typeface="+mn-lt"/>
              </a:rPr>
              <a:t>Objectives</a:t>
            </a:r>
            <a:endParaRPr lang="en-US">
              <a:ea typeface="+mn-lt"/>
              <a:cs typeface="+mn-lt"/>
            </a:endParaRPr>
          </a:p>
          <a:p>
            <a:pPr marL="342900" indent="-342900">
              <a:buAutoNum type="arabicPeriod"/>
            </a:pPr>
            <a:r>
              <a:rPr lang="en-GB" b="1">
                <a:ea typeface="+mn-lt"/>
                <a:cs typeface="+mn-lt"/>
              </a:rPr>
              <a:t>Role and function of guest services </a:t>
            </a:r>
            <a:endParaRPr lang="en-US">
              <a:ea typeface="+mn-lt"/>
              <a:cs typeface="+mn-lt"/>
            </a:endParaRPr>
          </a:p>
          <a:p>
            <a:pPr marL="342900" indent="-342900">
              <a:buAutoNum type="arabicPeriod"/>
            </a:pPr>
            <a:r>
              <a:rPr lang="en-GB" b="1">
                <a:ea typeface="+mn-lt"/>
                <a:cs typeface="+mn-lt"/>
              </a:rPr>
              <a:t>An interesting detail</a:t>
            </a:r>
            <a:endParaRPr lang="en-US">
              <a:ea typeface="+mn-lt"/>
              <a:cs typeface="+mn-lt"/>
            </a:endParaRPr>
          </a:p>
          <a:p>
            <a:pPr marL="342900" indent="-342900">
              <a:buAutoNum type="arabicPeriod"/>
            </a:pPr>
            <a:r>
              <a:rPr lang="en-GB" b="1">
                <a:ea typeface="+mn-lt"/>
                <a:cs typeface="+mn-lt"/>
              </a:rPr>
              <a:t>Importance of hospitality</a:t>
            </a:r>
            <a:endParaRPr lang="en-US">
              <a:ea typeface="+mn-lt"/>
              <a:cs typeface="+mn-lt"/>
            </a:endParaRPr>
          </a:p>
          <a:p>
            <a:pPr marL="342900" indent="-342900">
              <a:buAutoNum type="arabicPeriod"/>
            </a:pPr>
            <a:r>
              <a:rPr lang="en-GB" b="1">
                <a:ea typeface="+mn-lt"/>
                <a:cs typeface="+mn-lt"/>
              </a:rPr>
              <a:t>Guest Expectations</a:t>
            </a:r>
            <a:endParaRPr lang="en-US">
              <a:ea typeface="+mn-lt"/>
              <a:cs typeface="+mn-lt"/>
            </a:endParaRPr>
          </a:p>
          <a:p>
            <a:pPr marL="342900" indent="-342900">
              <a:buAutoNum type="arabicPeriod"/>
            </a:pPr>
            <a:r>
              <a:rPr lang="en-GB" b="1">
                <a:ea typeface="+mn-lt"/>
                <a:cs typeface="+mn-lt"/>
              </a:rPr>
              <a:t>Conclusion</a:t>
            </a:r>
            <a:endParaRPr lang="en-US">
              <a:ea typeface="+mn-lt"/>
              <a:cs typeface="+mn-lt"/>
            </a:endParaRPr>
          </a:p>
          <a:p>
            <a:pPr marL="342900" indent="-342900">
              <a:buAutoNum type="arabicPeriod"/>
            </a:pPr>
            <a:r>
              <a:rPr lang="en-GB" b="1">
                <a:ea typeface="+mn-lt"/>
                <a:cs typeface="+mn-lt"/>
              </a:rPr>
              <a:t>References</a:t>
            </a:r>
            <a:endParaRPr lang="en-US">
              <a:ea typeface="+mn-lt"/>
              <a:cs typeface="+mn-lt"/>
            </a:endParaRPr>
          </a:p>
          <a:p>
            <a:endParaRPr lang="en-GB">
              <a:ea typeface="+mn-lt"/>
              <a:cs typeface="+mn-lt"/>
            </a:endParaRPr>
          </a:p>
          <a:p>
            <a:pPr algn="l"/>
            <a:endParaRPr lang="en-US"/>
          </a:p>
        </p:txBody>
      </p:sp>
    </p:spTree>
    <p:extLst>
      <p:ext uri="{BB962C8B-B14F-4D97-AF65-F5344CB8AC3E}">
        <p14:creationId xmlns:p14="http://schemas.microsoft.com/office/powerpoint/2010/main" val="2356221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53F3E11C-84BF-F4CC-DBCC-D59956A6C06C}"/>
              </a:ext>
            </a:extLst>
          </p:cNvPr>
          <p:cNvCxnSpPr>
            <a:cxnSpLocks/>
          </p:cNvCxnSpPr>
          <p:nvPr/>
        </p:nvCxnSpPr>
        <p:spPr>
          <a:xfrm>
            <a:off x="5764695" y="4137274"/>
            <a:ext cx="5086419" cy="0"/>
          </a:xfrm>
          <a:prstGeom prst="line">
            <a:avLst/>
          </a:prstGeom>
          <a:ln>
            <a:solidFill>
              <a:srgbClr val="241F21"/>
            </a:solidFill>
            <a:tailEnd type="ova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560D64F-6F4F-EAF0-BAB7-5E47E078B92D}"/>
              </a:ext>
            </a:extLst>
          </p:cNvPr>
          <p:cNvCxnSpPr>
            <a:cxnSpLocks/>
          </p:cNvCxnSpPr>
          <p:nvPr/>
        </p:nvCxnSpPr>
        <p:spPr>
          <a:xfrm flipH="1">
            <a:off x="515938" y="999779"/>
            <a:ext cx="5086419"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tree, outdoor, water, resort&#10;&#10;Description automatically generated">
            <a:extLst>
              <a:ext uri="{FF2B5EF4-FFF2-40B4-BE49-F238E27FC236}">
                <a16:creationId xmlns:a16="http://schemas.microsoft.com/office/drawing/2014/main" id="{E9CE614C-6C79-A5E3-F32B-27F21E15D3F2}"/>
              </a:ext>
            </a:extLst>
          </p:cNvPr>
          <p:cNvPicPr>
            <a:picLocks noChangeAspect="1"/>
          </p:cNvPicPr>
          <p:nvPr/>
        </p:nvPicPr>
        <p:blipFill>
          <a:blip r:embed="rId3">
            <a:extLst>
              <a:ext uri="{28A0092B-C50C-407E-A947-70E740481C1C}">
                <a14:useLocalDpi xmlns:a14="http://schemas.microsoft.com/office/drawing/2010/main" val="0"/>
              </a:ext>
            </a:extLst>
          </a:blip>
          <a:srcRect l="52004"/>
          <a:stretch>
            <a:fillRect/>
          </a:stretch>
        </p:blipFill>
        <p:spPr>
          <a:xfrm>
            <a:off x="3051320" y="549276"/>
            <a:ext cx="2340000" cy="6308724"/>
          </a:xfrm>
          <a:custGeom>
            <a:avLst/>
            <a:gdLst>
              <a:gd name="connsiteX0" fmla="*/ 0 w 2340000"/>
              <a:gd name="connsiteY0" fmla="*/ 0 h 6308724"/>
              <a:gd name="connsiteX1" fmla="*/ 2340000 w 2340000"/>
              <a:gd name="connsiteY1" fmla="*/ 0 h 6308724"/>
              <a:gd name="connsiteX2" fmla="*/ 2340000 w 2340000"/>
              <a:gd name="connsiteY2" fmla="*/ 6308724 h 6308724"/>
              <a:gd name="connsiteX3" fmla="*/ 0 w 2340000"/>
              <a:gd name="connsiteY3" fmla="*/ 6308724 h 6308724"/>
            </a:gdLst>
            <a:ahLst/>
            <a:cxnLst>
              <a:cxn ang="0">
                <a:pos x="connsiteX0" y="connsiteY0"/>
              </a:cxn>
              <a:cxn ang="0">
                <a:pos x="connsiteX1" y="connsiteY1"/>
              </a:cxn>
              <a:cxn ang="0">
                <a:pos x="connsiteX2" y="connsiteY2"/>
              </a:cxn>
              <a:cxn ang="0">
                <a:pos x="connsiteX3" y="connsiteY3"/>
              </a:cxn>
            </a:cxnLst>
            <a:rect l="l" t="t" r="r" b="b"/>
            <a:pathLst>
              <a:path w="2340000" h="6308724">
                <a:moveTo>
                  <a:pt x="0" y="0"/>
                </a:moveTo>
                <a:lnTo>
                  <a:pt x="2340000" y="0"/>
                </a:lnTo>
                <a:lnTo>
                  <a:pt x="2340000" y="6308724"/>
                </a:lnTo>
                <a:lnTo>
                  <a:pt x="0" y="6308724"/>
                </a:lnTo>
                <a:close/>
              </a:path>
            </a:pathLst>
          </a:custGeom>
          <a:effectLst>
            <a:outerShdw blurRad="127000" dist="63500" dir="16200000" rotWithShape="0">
              <a:prstClr val="black">
                <a:alpha val="40000"/>
              </a:prstClr>
            </a:outerShdw>
          </a:effectLst>
        </p:spPr>
      </p:pic>
      <p:pic>
        <p:nvPicPr>
          <p:cNvPr id="12" name="Picture 11" descr="A picture containing tree, outdoor, water, resort&#10;&#10;Description automatically generated">
            <a:extLst>
              <a:ext uri="{FF2B5EF4-FFF2-40B4-BE49-F238E27FC236}">
                <a16:creationId xmlns:a16="http://schemas.microsoft.com/office/drawing/2014/main" id="{6FDF712A-7E08-4858-34C6-B72CF30D40CF}"/>
              </a:ext>
            </a:extLst>
          </p:cNvPr>
          <p:cNvPicPr>
            <a:picLocks noChangeAspect="1"/>
          </p:cNvPicPr>
          <p:nvPr/>
        </p:nvPicPr>
        <p:blipFill>
          <a:blip r:embed="rId3">
            <a:extLst>
              <a:ext uri="{28A0092B-C50C-407E-A947-70E740481C1C}">
                <a14:useLocalDpi xmlns:a14="http://schemas.microsoft.com/office/drawing/2010/main" val="0"/>
              </a:ext>
            </a:extLst>
          </a:blip>
          <a:srcRect t="11459" r="52004"/>
          <a:stretch>
            <a:fillRect/>
          </a:stretch>
        </p:blipFill>
        <p:spPr>
          <a:xfrm>
            <a:off x="515938" y="1272209"/>
            <a:ext cx="2340000" cy="5585791"/>
          </a:xfrm>
          <a:custGeom>
            <a:avLst/>
            <a:gdLst>
              <a:gd name="connsiteX0" fmla="*/ 0 w 2340000"/>
              <a:gd name="connsiteY0" fmla="*/ 0 h 5585791"/>
              <a:gd name="connsiteX1" fmla="*/ 2340000 w 2340000"/>
              <a:gd name="connsiteY1" fmla="*/ 0 h 5585791"/>
              <a:gd name="connsiteX2" fmla="*/ 2340000 w 2340000"/>
              <a:gd name="connsiteY2" fmla="*/ 5585791 h 5585791"/>
              <a:gd name="connsiteX3" fmla="*/ 0 w 2340000"/>
              <a:gd name="connsiteY3" fmla="*/ 5585791 h 5585791"/>
            </a:gdLst>
            <a:ahLst/>
            <a:cxnLst>
              <a:cxn ang="0">
                <a:pos x="connsiteX0" y="connsiteY0"/>
              </a:cxn>
              <a:cxn ang="0">
                <a:pos x="connsiteX1" y="connsiteY1"/>
              </a:cxn>
              <a:cxn ang="0">
                <a:pos x="connsiteX2" y="connsiteY2"/>
              </a:cxn>
              <a:cxn ang="0">
                <a:pos x="connsiteX3" y="connsiteY3"/>
              </a:cxn>
            </a:cxnLst>
            <a:rect l="l" t="t" r="r" b="b"/>
            <a:pathLst>
              <a:path w="2340000" h="5585791">
                <a:moveTo>
                  <a:pt x="0" y="0"/>
                </a:moveTo>
                <a:lnTo>
                  <a:pt x="2340000" y="0"/>
                </a:lnTo>
                <a:lnTo>
                  <a:pt x="2340000" y="5585791"/>
                </a:lnTo>
                <a:lnTo>
                  <a:pt x="0" y="5585791"/>
                </a:lnTo>
                <a:close/>
              </a:path>
            </a:pathLst>
          </a:custGeom>
          <a:effectLst>
            <a:outerShdw blurRad="127000" dist="63500" dir="16200000" rotWithShape="0">
              <a:prstClr val="black">
                <a:alpha val="40000"/>
              </a:prstClr>
            </a:outerShdw>
          </a:effectLst>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3</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821FC5-5267-89A6-10A8-95D98EA7F6D0}"/>
              </a:ext>
            </a:extLst>
          </p:cNvPr>
          <p:cNvSpPr txBox="1"/>
          <p:nvPr/>
        </p:nvSpPr>
        <p:spPr>
          <a:xfrm>
            <a:off x="5764695" y="630447"/>
            <a:ext cx="5911367" cy="738664"/>
          </a:xfrm>
          <a:prstGeom prst="rect">
            <a:avLst/>
          </a:prstGeom>
          <a:noFill/>
          <a:effectLst/>
        </p:spPr>
        <p:txBody>
          <a:bodyPr wrap="square" lIns="0" tIns="0" rIns="0" bIns="0" rtlCol="0">
            <a:spAutoFit/>
          </a:bodyPr>
          <a:lstStyle/>
          <a:p>
            <a:r>
              <a:rPr lang="en-US" sz="4800">
                <a:solidFill>
                  <a:srgbClr val="C48F22"/>
                </a:solidFill>
                <a:latin typeface="Book Antiqua" panose="02040602050305030304" pitchFamily="18" charset="0"/>
              </a:rPr>
              <a:t>About Us</a:t>
            </a:r>
          </a:p>
        </p:txBody>
      </p:sp>
      <p:sp>
        <p:nvSpPr>
          <p:cNvPr id="20" name="TextBox 19">
            <a:extLst>
              <a:ext uri="{FF2B5EF4-FFF2-40B4-BE49-F238E27FC236}">
                <a16:creationId xmlns:a16="http://schemas.microsoft.com/office/drawing/2014/main" id="{D5078CA1-F7F4-4E67-C41B-B08360CC4209}"/>
              </a:ext>
            </a:extLst>
          </p:cNvPr>
          <p:cNvSpPr txBox="1"/>
          <p:nvPr/>
        </p:nvSpPr>
        <p:spPr>
          <a:xfrm>
            <a:off x="5764695" y="1562500"/>
            <a:ext cx="5723284" cy="246221"/>
          </a:xfrm>
          <a:prstGeom prst="rect">
            <a:avLst/>
          </a:prstGeom>
          <a:noFill/>
        </p:spPr>
        <p:txBody>
          <a:bodyPr wrap="square" lIns="0" tIns="0" rIns="0" bIns="0" anchor="t">
            <a:spAutoFit/>
          </a:bodyPr>
          <a:lstStyle/>
          <a:p>
            <a:r>
              <a:rPr lang="en-GB" sz="1600" b="1" dirty="0">
                <a:ea typeface="+mn-lt"/>
                <a:cs typeface="+mn-lt"/>
              </a:rPr>
              <a:t>JW Marriott is part of Marriott International's luxury portfolio</a:t>
            </a:r>
            <a:endParaRPr lang="en-GB" sz="1600" b="1" dirty="0"/>
          </a:p>
        </p:txBody>
      </p:sp>
      <p:pic>
        <p:nvPicPr>
          <p:cNvPr id="24" name="Picture 23" descr="A building with palm trees and a fountain in front of it&#10;&#10;Description automatically generated with low confidence">
            <a:extLst>
              <a:ext uri="{FF2B5EF4-FFF2-40B4-BE49-F238E27FC236}">
                <a16:creationId xmlns:a16="http://schemas.microsoft.com/office/drawing/2014/main" id="{9A3B9ABC-7356-6D70-D31D-FD713D15B960}"/>
              </a:ext>
            </a:extLst>
          </p:cNvPr>
          <p:cNvPicPr>
            <a:picLocks noChangeAspect="1"/>
          </p:cNvPicPr>
          <p:nvPr/>
        </p:nvPicPr>
        <p:blipFill rotWithShape="1">
          <a:blip r:embed="rId4">
            <a:extLst>
              <a:ext uri="{28A0092B-C50C-407E-A947-70E740481C1C}">
                <a14:useLocalDpi xmlns:a14="http://schemas.microsoft.com/office/drawing/2010/main" val="0"/>
              </a:ext>
            </a:extLst>
          </a:blip>
          <a:srcRect l="8363" t="-330" r="26396" b="2469"/>
          <a:stretch/>
        </p:blipFill>
        <p:spPr>
          <a:xfrm>
            <a:off x="9645889" y="3831783"/>
            <a:ext cx="1842089" cy="1842089"/>
          </a:xfrm>
          <a:prstGeom prst="ellipse">
            <a:avLst/>
          </a:prstGeom>
          <a:ln w="101600">
            <a:noFill/>
          </a:ln>
          <a:effectLst>
            <a:outerShdw blurRad="127000" dist="63500" dir="5400000" algn="t" rotWithShape="0">
              <a:prstClr val="black">
                <a:alpha val="40000"/>
              </a:prstClr>
            </a:outerShdw>
          </a:effectLst>
        </p:spPr>
      </p:pic>
      <p:sp>
        <p:nvSpPr>
          <p:cNvPr id="25" name="TextBox 24">
            <a:extLst>
              <a:ext uri="{FF2B5EF4-FFF2-40B4-BE49-F238E27FC236}">
                <a16:creationId xmlns:a16="http://schemas.microsoft.com/office/drawing/2014/main" id="{6140961D-C67E-C0B6-2B46-D9FDEA7A2ABC}"/>
              </a:ext>
            </a:extLst>
          </p:cNvPr>
          <p:cNvSpPr txBox="1"/>
          <p:nvPr/>
        </p:nvSpPr>
        <p:spPr>
          <a:xfrm>
            <a:off x="5764695" y="4257871"/>
            <a:ext cx="3518453" cy="215444"/>
          </a:xfrm>
          <a:prstGeom prst="rect">
            <a:avLst/>
          </a:prstGeom>
          <a:noFill/>
        </p:spPr>
        <p:txBody>
          <a:bodyPr wrap="square" lIns="0" tIns="0" rIns="0" bIns="0" anchor="t">
            <a:spAutoFit/>
          </a:bodyPr>
          <a:lstStyle/>
          <a:p>
            <a:endParaRPr lang="en-US" sz="1400">
              <a:solidFill>
                <a:srgbClr val="D8CFCE"/>
              </a:solidFill>
              <a:latin typeface="Poppins" panose="00000500000000000000" pitchFamily="2" charset="0"/>
              <a:cs typeface="Poppins" panose="00000500000000000000" pitchFamily="2" charset="0"/>
            </a:endParaRPr>
          </a:p>
        </p:txBody>
      </p:sp>
      <p:sp>
        <p:nvSpPr>
          <p:cNvPr id="27" name="TextBox 26">
            <a:extLst>
              <a:ext uri="{FF2B5EF4-FFF2-40B4-BE49-F238E27FC236}">
                <a16:creationId xmlns:a16="http://schemas.microsoft.com/office/drawing/2014/main" id="{CC33F779-089C-78EF-4D60-BD3D39F30966}"/>
              </a:ext>
            </a:extLst>
          </p:cNvPr>
          <p:cNvSpPr txBox="1"/>
          <p:nvPr/>
        </p:nvSpPr>
        <p:spPr>
          <a:xfrm>
            <a:off x="5764695" y="3739678"/>
            <a:ext cx="3518453" cy="276999"/>
          </a:xfrm>
          <a:prstGeom prst="rect">
            <a:avLst/>
          </a:prstGeom>
          <a:noFill/>
        </p:spPr>
        <p:txBody>
          <a:bodyPr wrap="square" lIns="0" tIns="0" rIns="0" bIns="0" anchor="t">
            <a:spAutoFit/>
          </a:bodyPr>
          <a:lstStyle/>
          <a:p>
            <a:endParaRPr lang="en-US">
              <a:solidFill>
                <a:srgbClr val="C48F22"/>
              </a:solidFill>
              <a:latin typeface="Book Antiqua" panose="02040602050305030304" pitchFamily="18" charset="0"/>
              <a:cs typeface="Poppins" panose="00000500000000000000" pitchFamily="2" charset="0"/>
            </a:endParaRPr>
          </a:p>
        </p:txBody>
      </p:sp>
    </p:spTree>
    <p:extLst>
      <p:ext uri="{BB962C8B-B14F-4D97-AF65-F5344CB8AC3E}">
        <p14:creationId xmlns:p14="http://schemas.microsoft.com/office/powerpoint/2010/main" val="1055852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cxnSp>
        <p:nvCxnSpPr>
          <p:cNvPr id="58" name="Straight Connector 57">
            <a:extLst>
              <a:ext uri="{FF2B5EF4-FFF2-40B4-BE49-F238E27FC236}">
                <a16:creationId xmlns:a16="http://schemas.microsoft.com/office/drawing/2014/main" id="{4E96DFE5-67FE-5396-69D0-1988537D7F87}"/>
              </a:ext>
            </a:extLst>
          </p:cNvPr>
          <p:cNvCxnSpPr>
            <a:cxnSpLocks/>
          </p:cNvCxnSpPr>
          <p:nvPr/>
        </p:nvCxnSpPr>
        <p:spPr>
          <a:xfrm>
            <a:off x="3249199" y="999779"/>
            <a:ext cx="840608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7C43CFF-0320-2266-94E3-98E75317D97D}"/>
              </a:ext>
            </a:extLst>
          </p:cNvPr>
          <p:cNvCxnSpPr>
            <a:cxnSpLocks/>
          </p:cNvCxnSpPr>
          <p:nvPr/>
        </p:nvCxnSpPr>
        <p:spPr>
          <a:xfrm>
            <a:off x="895037" y="3936884"/>
            <a:ext cx="5086419" cy="0"/>
          </a:xfrm>
          <a:prstGeom prst="line">
            <a:avLst/>
          </a:prstGeom>
          <a:ln>
            <a:solidFill>
              <a:srgbClr val="01534B"/>
            </a:solidFill>
            <a:tailEnd type="oval"/>
          </a:ln>
        </p:spPr>
        <p:style>
          <a:lnRef idx="1">
            <a:schemeClr val="accent1"/>
          </a:lnRef>
          <a:fillRef idx="0">
            <a:schemeClr val="accent1"/>
          </a:fillRef>
          <a:effectRef idx="0">
            <a:schemeClr val="accent1"/>
          </a:effectRef>
          <a:fontRef idx="minor">
            <a:schemeClr val="tx1"/>
          </a:fontRef>
        </p:style>
      </p:cxnSp>
      <p:pic>
        <p:nvPicPr>
          <p:cNvPr id="41" name="Picture 40" descr="A picture containing tree, water, outdoor, lake&#10;&#10;Description automatically generated">
            <a:extLst>
              <a:ext uri="{FF2B5EF4-FFF2-40B4-BE49-F238E27FC236}">
                <a16:creationId xmlns:a16="http://schemas.microsoft.com/office/drawing/2014/main" id="{63A69C9C-794B-1A2A-6B47-D71F66125C15}"/>
              </a:ext>
            </a:extLst>
          </p:cNvPr>
          <p:cNvPicPr>
            <a:picLocks noChangeAspect="1"/>
          </p:cNvPicPr>
          <p:nvPr/>
        </p:nvPicPr>
        <p:blipFill rotWithShape="1">
          <a:blip r:embed="rId3">
            <a:extLst>
              <a:ext uri="{28A0092B-C50C-407E-A947-70E740481C1C}">
                <a14:useLocalDpi xmlns:a14="http://schemas.microsoft.com/office/drawing/2010/main" val="0"/>
              </a:ext>
            </a:extLst>
          </a:blip>
          <a:srcRect l="4454" r="6351"/>
          <a:stretch/>
        </p:blipFill>
        <p:spPr>
          <a:xfrm>
            <a:off x="3846442" y="0"/>
            <a:ext cx="3437621" cy="5781051"/>
          </a:xfrm>
          <a:custGeom>
            <a:avLst/>
            <a:gdLst>
              <a:gd name="connsiteX0" fmla="*/ 0 w 3437621"/>
              <a:gd name="connsiteY0" fmla="*/ 0 h 5781051"/>
              <a:gd name="connsiteX1" fmla="*/ 3437621 w 3437621"/>
              <a:gd name="connsiteY1" fmla="*/ 0 h 5781051"/>
              <a:gd name="connsiteX2" fmla="*/ 3437621 w 3437621"/>
              <a:gd name="connsiteY2" fmla="*/ 5781051 h 5781051"/>
              <a:gd name="connsiteX3" fmla="*/ 0 w 3437621"/>
              <a:gd name="connsiteY3" fmla="*/ 5781051 h 5781051"/>
            </a:gdLst>
            <a:ahLst/>
            <a:cxnLst>
              <a:cxn ang="0">
                <a:pos x="connsiteX0" y="connsiteY0"/>
              </a:cxn>
              <a:cxn ang="0">
                <a:pos x="connsiteX1" y="connsiteY1"/>
              </a:cxn>
              <a:cxn ang="0">
                <a:pos x="connsiteX2" y="connsiteY2"/>
              </a:cxn>
              <a:cxn ang="0">
                <a:pos x="connsiteX3" y="connsiteY3"/>
              </a:cxn>
            </a:cxnLst>
            <a:rect l="l" t="t" r="r" b="b"/>
            <a:pathLst>
              <a:path w="3437621" h="5781051">
                <a:moveTo>
                  <a:pt x="0" y="0"/>
                </a:moveTo>
                <a:lnTo>
                  <a:pt x="3437621" y="0"/>
                </a:lnTo>
                <a:lnTo>
                  <a:pt x="3437621" y="5781051"/>
                </a:lnTo>
                <a:lnTo>
                  <a:pt x="0" y="5781051"/>
                </a:lnTo>
                <a:close/>
              </a:path>
            </a:pathLst>
          </a:custGeom>
          <a:effectLst>
            <a:outerShdw blurRad="127000" dist="63500" dir="5400000" algn="t" rotWithShape="0">
              <a:prstClr val="black">
                <a:alpha val="40000"/>
              </a:prstClr>
            </a:outerShdw>
          </a:effectLst>
        </p:spPr>
      </p:pic>
      <p:cxnSp>
        <p:nvCxnSpPr>
          <p:cNvPr id="30" name="Straight Connector 29">
            <a:extLst>
              <a:ext uri="{FF2B5EF4-FFF2-40B4-BE49-F238E27FC236}">
                <a16:creationId xmlns:a16="http://schemas.microsoft.com/office/drawing/2014/main" id="{6C77A7A0-443F-6438-D9D4-6A0F672C6E97}"/>
              </a:ext>
            </a:extLst>
          </p:cNvPr>
          <p:cNvCxnSpPr>
            <a:cxnSpLocks/>
          </p:cNvCxnSpPr>
          <p:nvPr/>
        </p:nvCxnSpPr>
        <p:spPr>
          <a:xfrm>
            <a:off x="515938" y="5939526"/>
            <a:ext cx="11139349" cy="0"/>
          </a:xfrm>
          <a:prstGeom prst="line">
            <a:avLst/>
          </a:prstGeom>
          <a:ln>
            <a:solidFill>
              <a:srgbClr val="C48F22"/>
            </a:solidFill>
            <a:headEnd type="oval"/>
            <a:tailEnd type="oval"/>
          </a:ln>
        </p:spPr>
        <p:style>
          <a:lnRef idx="1">
            <a:schemeClr val="accent1"/>
          </a:lnRef>
          <a:fillRef idx="0">
            <a:schemeClr val="accent1"/>
          </a:fillRef>
          <a:effectRef idx="0">
            <a:schemeClr val="accent1"/>
          </a:effectRef>
          <a:fontRef idx="minor">
            <a:schemeClr val="tx1"/>
          </a:fontRef>
        </p:style>
      </p:cxnSp>
      <p:pic>
        <p:nvPicPr>
          <p:cNvPr id="27" name="Picture 26">
            <a:extLst>
              <a:ext uri="{FF2B5EF4-FFF2-40B4-BE49-F238E27FC236}">
                <a16:creationId xmlns:a16="http://schemas.microsoft.com/office/drawing/2014/main" id="{8A34A2F6-405A-E5FD-9C8C-590FA2F89A78}"/>
              </a:ext>
            </a:extLst>
          </p:cNvPr>
          <p:cNvPicPr>
            <a:picLocks noChangeAspect="1"/>
          </p:cNvPicPr>
          <p:nvPr/>
        </p:nvPicPr>
        <p:blipFill rotWithShape="1">
          <a:blip r:embed="rId4"/>
          <a:srcRect l="49084" t="14059" r="36643" b="25610"/>
          <a:stretch/>
        </p:blipFill>
        <p:spPr>
          <a:xfrm>
            <a:off x="9588063" y="2057557"/>
            <a:ext cx="2088000" cy="3723496"/>
          </a:xfrm>
          <a:custGeom>
            <a:avLst/>
            <a:gdLst>
              <a:gd name="connsiteX0" fmla="*/ 0 w 2088000"/>
              <a:gd name="connsiteY0" fmla="*/ 0 h 3723496"/>
              <a:gd name="connsiteX1" fmla="*/ 2088000 w 2088000"/>
              <a:gd name="connsiteY1" fmla="*/ 0 h 3723496"/>
              <a:gd name="connsiteX2" fmla="*/ 2088000 w 2088000"/>
              <a:gd name="connsiteY2" fmla="*/ 3723496 h 3723496"/>
              <a:gd name="connsiteX3" fmla="*/ 0 w 2088000"/>
              <a:gd name="connsiteY3" fmla="*/ 3723496 h 3723496"/>
            </a:gdLst>
            <a:ahLst/>
            <a:cxnLst>
              <a:cxn ang="0">
                <a:pos x="connsiteX0" y="connsiteY0"/>
              </a:cxn>
              <a:cxn ang="0">
                <a:pos x="connsiteX1" y="connsiteY1"/>
              </a:cxn>
              <a:cxn ang="0">
                <a:pos x="connsiteX2" y="connsiteY2"/>
              </a:cxn>
              <a:cxn ang="0">
                <a:pos x="connsiteX3" y="connsiteY3"/>
              </a:cxn>
            </a:cxnLst>
            <a:rect l="l" t="t" r="r" b="b"/>
            <a:pathLst>
              <a:path w="2088000" h="3723496">
                <a:moveTo>
                  <a:pt x="0" y="0"/>
                </a:moveTo>
                <a:lnTo>
                  <a:pt x="2088000" y="0"/>
                </a:lnTo>
                <a:lnTo>
                  <a:pt x="2088000" y="3723496"/>
                </a:lnTo>
                <a:lnTo>
                  <a:pt x="0" y="3723496"/>
                </a:lnTo>
                <a:close/>
              </a:path>
            </a:pathLst>
          </a:custGeom>
          <a:effectLst>
            <a:outerShdw blurRad="127000" dist="63500" dir="5400000" algn="t" rotWithShape="0">
              <a:prstClr val="black">
                <a:alpha val="40000"/>
              </a:prstClr>
            </a:outerShdw>
          </a:effectLst>
        </p:spPr>
      </p:pic>
      <p:pic>
        <p:nvPicPr>
          <p:cNvPr id="25" name="Picture 24">
            <a:extLst>
              <a:ext uri="{FF2B5EF4-FFF2-40B4-BE49-F238E27FC236}">
                <a16:creationId xmlns:a16="http://schemas.microsoft.com/office/drawing/2014/main" id="{B8891C50-EAE5-EC2A-9A96-038F66C333A5}"/>
              </a:ext>
            </a:extLst>
          </p:cNvPr>
          <p:cNvPicPr>
            <a:picLocks noChangeAspect="1"/>
          </p:cNvPicPr>
          <p:nvPr/>
        </p:nvPicPr>
        <p:blipFill rotWithShape="1">
          <a:blip r:embed="rId4"/>
          <a:srcRect l="34072" t="18462" r="51654" b="21207"/>
          <a:stretch/>
        </p:blipFill>
        <p:spPr>
          <a:xfrm>
            <a:off x="7392063" y="2329277"/>
            <a:ext cx="2088000" cy="3723496"/>
          </a:xfrm>
          <a:custGeom>
            <a:avLst/>
            <a:gdLst>
              <a:gd name="connsiteX0" fmla="*/ 0 w 2088000"/>
              <a:gd name="connsiteY0" fmla="*/ 0 h 3723496"/>
              <a:gd name="connsiteX1" fmla="*/ 2088000 w 2088000"/>
              <a:gd name="connsiteY1" fmla="*/ 0 h 3723496"/>
              <a:gd name="connsiteX2" fmla="*/ 2088000 w 2088000"/>
              <a:gd name="connsiteY2" fmla="*/ 3723496 h 3723496"/>
              <a:gd name="connsiteX3" fmla="*/ 0 w 2088000"/>
              <a:gd name="connsiteY3" fmla="*/ 3723496 h 3723496"/>
            </a:gdLst>
            <a:ahLst/>
            <a:cxnLst>
              <a:cxn ang="0">
                <a:pos x="connsiteX0" y="connsiteY0"/>
              </a:cxn>
              <a:cxn ang="0">
                <a:pos x="connsiteX1" y="connsiteY1"/>
              </a:cxn>
              <a:cxn ang="0">
                <a:pos x="connsiteX2" y="connsiteY2"/>
              </a:cxn>
              <a:cxn ang="0">
                <a:pos x="connsiteX3" y="connsiteY3"/>
              </a:cxn>
            </a:cxnLst>
            <a:rect l="l" t="t" r="r" b="b"/>
            <a:pathLst>
              <a:path w="2088000" h="3723496">
                <a:moveTo>
                  <a:pt x="0" y="0"/>
                </a:moveTo>
                <a:lnTo>
                  <a:pt x="2088000" y="0"/>
                </a:lnTo>
                <a:lnTo>
                  <a:pt x="2088000" y="3723496"/>
                </a:lnTo>
                <a:lnTo>
                  <a:pt x="0" y="3723496"/>
                </a:lnTo>
                <a:close/>
              </a:path>
            </a:pathLst>
          </a:custGeom>
          <a:effectLst>
            <a:outerShdw blurRad="127000" dist="63500" dir="5400000" algn="t" rotWithShape="0">
              <a:prstClr val="black">
                <a:alpha val="40000"/>
              </a:prstClr>
            </a:outerShdw>
          </a:effectLst>
        </p:spPr>
      </p:pic>
      <p:sp>
        <p:nvSpPr>
          <p:cNvPr id="7" name="Octagon 6">
            <a:extLst>
              <a:ext uri="{FF2B5EF4-FFF2-40B4-BE49-F238E27FC236}">
                <a16:creationId xmlns:a16="http://schemas.microsoft.com/office/drawing/2014/main" id="{8F86244E-E4BF-5A5A-2854-9EE6B1A483EE}"/>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Slide Number Placeholder 3">
            <a:extLst>
              <a:ext uri="{FF2B5EF4-FFF2-40B4-BE49-F238E27FC236}">
                <a16:creationId xmlns:a16="http://schemas.microsoft.com/office/drawing/2014/main" id="{C51E41F3-FCC7-8151-51F0-E9C95F9D6A9C}"/>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4</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D805599E-DC24-DE47-357E-35AD0D4FD79E}"/>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grpSp>
        <p:nvGrpSpPr>
          <p:cNvPr id="50" name="Group 49">
            <a:extLst>
              <a:ext uri="{FF2B5EF4-FFF2-40B4-BE49-F238E27FC236}">
                <a16:creationId xmlns:a16="http://schemas.microsoft.com/office/drawing/2014/main" id="{38D9202A-2FF3-C439-C8A4-B59C3C25FA9C}"/>
              </a:ext>
            </a:extLst>
          </p:cNvPr>
          <p:cNvGrpSpPr/>
          <p:nvPr/>
        </p:nvGrpSpPr>
        <p:grpSpPr>
          <a:xfrm>
            <a:off x="8143163" y="4661260"/>
            <a:ext cx="643027" cy="961466"/>
            <a:chOff x="8272373" y="4993669"/>
            <a:chExt cx="460596" cy="688692"/>
          </a:xfrm>
        </p:grpSpPr>
        <p:sp>
          <p:nvSpPr>
            <p:cNvPr id="34" name="Freeform 8">
              <a:extLst>
                <a:ext uri="{FF2B5EF4-FFF2-40B4-BE49-F238E27FC236}">
                  <a16:creationId xmlns:a16="http://schemas.microsoft.com/office/drawing/2014/main" id="{7693CCAA-75F1-9886-E05C-5BAD18F12B8B}"/>
                </a:ext>
              </a:extLst>
            </p:cNvPr>
            <p:cNvSpPr>
              <a:spLocks noEditPoints="1"/>
            </p:cNvSpPr>
            <p:nvPr/>
          </p:nvSpPr>
          <p:spPr bwMode="auto">
            <a:xfrm>
              <a:off x="8308600" y="5098862"/>
              <a:ext cx="388143" cy="583499"/>
            </a:xfrm>
            <a:custGeom>
              <a:avLst/>
              <a:gdLst>
                <a:gd name="T0" fmla="*/ 32 w 64"/>
                <a:gd name="T1" fmla="*/ 0 h 96"/>
                <a:gd name="T2" fmla="*/ 0 w 64"/>
                <a:gd name="T3" fmla="*/ 32 h 96"/>
                <a:gd name="T4" fmla="*/ 30 w 64"/>
                <a:gd name="T5" fmla="*/ 95 h 96"/>
                <a:gd name="T6" fmla="*/ 32 w 64"/>
                <a:gd name="T7" fmla="*/ 96 h 96"/>
                <a:gd name="T8" fmla="*/ 34 w 64"/>
                <a:gd name="T9" fmla="*/ 95 h 96"/>
                <a:gd name="T10" fmla="*/ 64 w 64"/>
                <a:gd name="T11" fmla="*/ 32 h 96"/>
                <a:gd name="T12" fmla="*/ 32 w 64"/>
                <a:gd name="T13" fmla="*/ 0 h 96"/>
                <a:gd name="T14" fmla="*/ 32 w 64"/>
                <a:gd name="T15" fmla="*/ 46 h 96"/>
                <a:gd name="T16" fmla="*/ 18 w 64"/>
                <a:gd name="T17" fmla="*/ 32 h 96"/>
                <a:gd name="T18" fmla="*/ 32 w 64"/>
                <a:gd name="T19" fmla="*/ 18 h 96"/>
                <a:gd name="T20" fmla="*/ 46 w 64"/>
                <a:gd name="T21" fmla="*/ 32 h 96"/>
                <a:gd name="T22" fmla="*/ 32 w 64"/>
                <a:gd name="T23" fmla="*/ 4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4" h="96">
                  <a:moveTo>
                    <a:pt x="32" y="0"/>
                  </a:moveTo>
                  <a:cubicBezTo>
                    <a:pt x="14" y="0"/>
                    <a:pt x="0" y="14"/>
                    <a:pt x="0" y="32"/>
                  </a:cubicBezTo>
                  <a:cubicBezTo>
                    <a:pt x="0" y="49"/>
                    <a:pt x="29" y="93"/>
                    <a:pt x="30" y="95"/>
                  </a:cubicBezTo>
                  <a:cubicBezTo>
                    <a:pt x="31" y="96"/>
                    <a:pt x="31" y="96"/>
                    <a:pt x="32" y="96"/>
                  </a:cubicBezTo>
                  <a:cubicBezTo>
                    <a:pt x="33" y="96"/>
                    <a:pt x="33" y="96"/>
                    <a:pt x="34" y="95"/>
                  </a:cubicBezTo>
                  <a:cubicBezTo>
                    <a:pt x="35" y="93"/>
                    <a:pt x="64" y="49"/>
                    <a:pt x="64" y="32"/>
                  </a:cubicBezTo>
                  <a:cubicBezTo>
                    <a:pt x="64" y="14"/>
                    <a:pt x="50" y="0"/>
                    <a:pt x="32" y="0"/>
                  </a:cubicBezTo>
                  <a:close/>
                  <a:moveTo>
                    <a:pt x="32" y="46"/>
                  </a:moveTo>
                  <a:cubicBezTo>
                    <a:pt x="24" y="46"/>
                    <a:pt x="18" y="40"/>
                    <a:pt x="18" y="32"/>
                  </a:cubicBezTo>
                  <a:cubicBezTo>
                    <a:pt x="18" y="24"/>
                    <a:pt x="24" y="18"/>
                    <a:pt x="32" y="18"/>
                  </a:cubicBezTo>
                  <a:cubicBezTo>
                    <a:pt x="40" y="18"/>
                    <a:pt x="46" y="24"/>
                    <a:pt x="46" y="32"/>
                  </a:cubicBezTo>
                  <a:cubicBezTo>
                    <a:pt x="46" y="40"/>
                    <a:pt x="40" y="46"/>
                    <a:pt x="32" y="46"/>
                  </a:cubicBezTo>
                  <a:close/>
                </a:path>
              </a:pathLst>
            </a:custGeom>
            <a:solidFill>
              <a:srgbClr val="C48F22"/>
            </a:solidFill>
            <a:ln>
              <a:noFill/>
            </a:ln>
          </p:spPr>
          <p:txBody>
            <a:bodyPr vert="horz" wrap="square" lIns="91440" tIns="45720" rIns="91440" bIns="45720" numCol="1" anchor="t" anchorCtr="0" compatLnSpc="1">
              <a:prstTxWarp prst="textNoShape">
                <a:avLst/>
              </a:prstTxWarp>
            </a:bodyPr>
            <a:lstStyle/>
            <a:p>
              <a:endParaRPr lang="id-ID"/>
            </a:p>
          </p:txBody>
        </p:sp>
        <p:pic>
          <p:nvPicPr>
            <p:cNvPr id="28" name="Picture 27" descr="A building with palm trees and a fountain in front of it&#10;&#10;Description automatically generated with low confidence">
              <a:extLst>
                <a:ext uri="{FF2B5EF4-FFF2-40B4-BE49-F238E27FC236}">
                  <a16:creationId xmlns:a16="http://schemas.microsoft.com/office/drawing/2014/main" id="{BC6C065D-FA8A-AEA8-A925-E33FCCB14306}"/>
                </a:ext>
              </a:extLst>
            </p:cNvPr>
            <p:cNvPicPr>
              <a:picLocks noChangeAspect="1"/>
            </p:cNvPicPr>
            <p:nvPr/>
          </p:nvPicPr>
          <p:blipFill rotWithShape="1">
            <a:blip r:embed="rId5">
              <a:extLst>
                <a:ext uri="{28A0092B-C50C-407E-A947-70E740481C1C}">
                  <a14:useLocalDpi xmlns:a14="http://schemas.microsoft.com/office/drawing/2010/main" val="0"/>
                </a:ext>
              </a:extLst>
            </a:blip>
            <a:srcRect l="8363" t="-330" r="26396" b="2469"/>
            <a:stretch/>
          </p:blipFill>
          <p:spPr>
            <a:xfrm>
              <a:off x="8272373" y="4993669"/>
              <a:ext cx="460596" cy="460596"/>
            </a:xfrm>
            <a:prstGeom prst="ellipse">
              <a:avLst/>
            </a:prstGeom>
            <a:ln w="25400">
              <a:solidFill>
                <a:srgbClr val="C48F22"/>
              </a:solidFill>
            </a:ln>
            <a:effectLst>
              <a:outerShdw blurRad="127000" dist="63500" dir="5400000" algn="t" rotWithShape="0">
                <a:prstClr val="black">
                  <a:alpha val="40000"/>
                </a:prstClr>
              </a:outerShdw>
            </a:effectLst>
          </p:spPr>
        </p:pic>
      </p:grpSp>
      <p:sp>
        <p:nvSpPr>
          <p:cNvPr id="44" name="TextBox 43">
            <a:extLst>
              <a:ext uri="{FF2B5EF4-FFF2-40B4-BE49-F238E27FC236}">
                <a16:creationId xmlns:a16="http://schemas.microsoft.com/office/drawing/2014/main" id="{74F1C4B0-6D2A-BD55-6F9E-B76F09E2FA58}"/>
              </a:ext>
            </a:extLst>
          </p:cNvPr>
          <p:cNvSpPr txBox="1"/>
          <p:nvPr/>
        </p:nvSpPr>
        <p:spPr>
          <a:xfrm>
            <a:off x="536713" y="630447"/>
            <a:ext cx="11139349" cy="738664"/>
          </a:xfrm>
          <a:prstGeom prst="rect">
            <a:avLst/>
          </a:prstGeom>
          <a:noFill/>
          <a:effectLst/>
        </p:spPr>
        <p:txBody>
          <a:bodyPr wrap="square" lIns="0" tIns="0" rIns="0" bIns="0" rtlCol="0">
            <a:spAutoFit/>
          </a:bodyPr>
          <a:lstStyle/>
          <a:p>
            <a:r>
              <a:rPr lang="en-US" sz="4800">
                <a:solidFill>
                  <a:srgbClr val="C48F22"/>
                </a:solidFill>
                <a:latin typeface="Book Antiqua" panose="02040602050305030304" pitchFamily="18" charset="0"/>
              </a:rPr>
              <a:t>Location</a:t>
            </a:r>
          </a:p>
        </p:txBody>
      </p:sp>
      <p:pic>
        <p:nvPicPr>
          <p:cNvPr id="46" name="Picture 45" descr="A table with plates of food and glasses of wine&#10;&#10;Description automatically generated with medium confidence">
            <a:extLst>
              <a:ext uri="{FF2B5EF4-FFF2-40B4-BE49-F238E27FC236}">
                <a16:creationId xmlns:a16="http://schemas.microsoft.com/office/drawing/2014/main" id="{B2DE5DEE-8190-4821-86F4-0BCE056864E9}"/>
              </a:ext>
            </a:extLst>
          </p:cNvPr>
          <p:cNvPicPr>
            <a:picLocks noChangeAspect="1"/>
          </p:cNvPicPr>
          <p:nvPr/>
        </p:nvPicPr>
        <p:blipFill rotWithShape="1">
          <a:blip r:embed="rId6">
            <a:extLst>
              <a:ext uri="{28A0092B-C50C-407E-A947-70E740481C1C}">
                <a14:useLocalDpi xmlns:a14="http://schemas.microsoft.com/office/drawing/2010/main" val="0"/>
              </a:ext>
            </a:extLst>
          </a:blip>
          <a:srcRect t="20720" b="8636"/>
          <a:stretch/>
        </p:blipFill>
        <p:spPr>
          <a:xfrm>
            <a:off x="7388611" y="-1"/>
            <a:ext cx="2091452" cy="2216031"/>
          </a:xfrm>
          <a:prstGeom prst="rect">
            <a:avLst/>
          </a:prstGeom>
          <a:effectLst>
            <a:outerShdw blurRad="127000" dist="63500" dir="5400000" algn="t" rotWithShape="0">
              <a:prstClr val="black">
                <a:alpha val="40000"/>
              </a:prstClr>
            </a:outerShdw>
          </a:effectLst>
        </p:spPr>
      </p:pic>
      <p:sp>
        <p:nvSpPr>
          <p:cNvPr id="47" name="TextBox 46">
            <a:extLst>
              <a:ext uri="{FF2B5EF4-FFF2-40B4-BE49-F238E27FC236}">
                <a16:creationId xmlns:a16="http://schemas.microsoft.com/office/drawing/2014/main" id="{F44045D4-FFF9-3E70-436E-83ABC9CF3C4D}"/>
              </a:ext>
            </a:extLst>
          </p:cNvPr>
          <p:cNvSpPr txBox="1"/>
          <p:nvPr/>
        </p:nvSpPr>
        <p:spPr>
          <a:xfrm>
            <a:off x="445273" y="1641750"/>
            <a:ext cx="3165061" cy="3170099"/>
          </a:xfrm>
          <a:prstGeom prst="rect">
            <a:avLst/>
          </a:prstGeom>
          <a:noFill/>
        </p:spPr>
        <p:txBody>
          <a:bodyPr wrap="square" lIns="0" tIns="0" rIns="0" bIns="0" anchor="t">
            <a:spAutoFit/>
          </a:bodyPr>
          <a:lstStyle/>
          <a:p>
            <a:r>
              <a:rPr lang="en-GB" sz="1600" b="1">
                <a:ea typeface="+mn-lt"/>
                <a:cs typeface="+mn-lt"/>
              </a:rPr>
              <a:t>Today, there are over 100 JW Marriott hotels in over 35 countries and territories across the world, catering to smart, thoughtful travellers looking for experiences that allow them to be completely present, establish meaningful connections, and nourish the spirit.(Marriott International </a:t>
            </a:r>
            <a:r>
              <a:rPr lang="en-GB" sz="1600" b="1" err="1">
                <a:ea typeface="+mn-lt"/>
                <a:cs typeface="+mn-lt"/>
              </a:rPr>
              <a:t>Newscenter</a:t>
            </a:r>
            <a:r>
              <a:rPr lang="en-GB" sz="1600" b="1">
                <a:ea typeface="+mn-lt"/>
                <a:cs typeface="+mn-lt"/>
              </a:rPr>
              <a:t> (US), n.d.)</a:t>
            </a:r>
            <a:endParaRPr lang="en-US" sz="1600">
              <a:ea typeface="+mn-lt"/>
              <a:cs typeface="+mn-lt"/>
            </a:endParaRPr>
          </a:p>
          <a:p>
            <a:endParaRPr lang="en-US" sz="1400">
              <a:latin typeface="Poppins" panose="00000500000000000000" pitchFamily="2" charset="0"/>
              <a:cs typeface="Poppins" panose="00000500000000000000" pitchFamily="2" charset="0"/>
            </a:endParaRPr>
          </a:p>
        </p:txBody>
      </p:sp>
      <p:sp>
        <p:nvSpPr>
          <p:cNvPr id="48" name="Freeform 8">
            <a:extLst>
              <a:ext uri="{FF2B5EF4-FFF2-40B4-BE49-F238E27FC236}">
                <a16:creationId xmlns:a16="http://schemas.microsoft.com/office/drawing/2014/main" id="{C3479C9F-A8C2-08F8-E648-3D5851647D12}"/>
              </a:ext>
            </a:extLst>
          </p:cNvPr>
          <p:cNvSpPr>
            <a:spLocks noEditPoints="1"/>
          </p:cNvSpPr>
          <p:nvPr/>
        </p:nvSpPr>
        <p:spPr bwMode="auto">
          <a:xfrm>
            <a:off x="1899098" y="4809870"/>
            <a:ext cx="239713" cy="360363"/>
          </a:xfrm>
          <a:custGeom>
            <a:avLst/>
            <a:gdLst>
              <a:gd name="T0" fmla="*/ 32 w 64"/>
              <a:gd name="T1" fmla="*/ 0 h 96"/>
              <a:gd name="T2" fmla="*/ 0 w 64"/>
              <a:gd name="T3" fmla="*/ 32 h 96"/>
              <a:gd name="T4" fmla="*/ 30 w 64"/>
              <a:gd name="T5" fmla="*/ 95 h 96"/>
              <a:gd name="T6" fmla="*/ 32 w 64"/>
              <a:gd name="T7" fmla="*/ 96 h 96"/>
              <a:gd name="T8" fmla="*/ 34 w 64"/>
              <a:gd name="T9" fmla="*/ 95 h 96"/>
              <a:gd name="T10" fmla="*/ 64 w 64"/>
              <a:gd name="T11" fmla="*/ 32 h 96"/>
              <a:gd name="T12" fmla="*/ 32 w 64"/>
              <a:gd name="T13" fmla="*/ 0 h 96"/>
              <a:gd name="T14" fmla="*/ 32 w 64"/>
              <a:gd name="T15" fmla="*/ 46 h 96"/>
              <a:gd name="T16" fmla="*/ 18 w 64"/>
              <a:gd name="T17" fmla="*/ 32 h 96"/>
              <a:gd name="T18" fmla="*/ 32 w 64"/>
              <a:gd name="T19" fmla="*/ 18 h 96"/>
              <a:gd name="T20" fmla="*/ 46 w 64"/>
              <a:gd name="T21" fmla="*/ 32 h 96"/>
              <a:gd name="T22" fmla="*/ 32 w 64"/>
              <a:gd name="T23" fmla="*/ 4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4" h="96">
                <a:moveTo>
                  <a:pt x="32" y="0"/>
                </a:moveTo>
                <a:cubicBezTo>
                  <a:pt x="14" y="0"/>
                  <a:pt x="0" y="14"/>
                  <a:pt x="0" y="32"/>
                </a:cubicBezTo>
                <a:cubicBezTo>
                  <a:pt x="0" y="49"/>
                  <a:pt x="29" y="93"/>
                  <a:pt x="30" y="95"/>
                </a:cubicBezTo>
                <a:cubicBezTo>
                  <a:pt x="31" y="96"/>
                  <a:pt x="31" y="96"/>
                  <a:pt x="32" y="96"/>
                </a:cubicBezTo>
                <a:cubicBezTo>
                  <a:pt x="33" y="96"/>
                  <a:pt x="33" y="96"/>
                  <a:pt x="34" y="95"/>
                </a:cubicBezTo>
                <a:cubicBezTo>
                  <a:pt x="35" y="93"/>
                  <a:pt x="64" y="49"/>
                  <a:pt x="64" y="32"/>
                </a:cubicBezTo>
                <a:cubicBezTo>
                  <a:pt x="64" y="14"/>
                  <a:pt x="50" y="0"/>
                  <a:pt x="32" y="0"/>
                </a:cubicBezTo>
                <a:close/>
                <a:moveTo>
                  <a:pt x="32" y="46"/>
                </a:moveTo>
                <a:cubicBezTo>
                  <a:pt x="24" y="46"/>
                  <a:pt x="18" y="40"/>
                  <a:pt x="18" y="32"/>
                </a:cubicBezTo>
                <a:cubicBezTo>
                  <a:pt x="18" y="24"/>
                  <a:pt x="24" y="18"/>
                  <a:pt x="32" y="18"/>
                </a:cubicBezTo>
                <a:cubicBezTo>
                  <a:pt x="40" y="18"/>
                  <a:pt x="46" y="24"/>
                  <a:pt x="46" y="32"/>
                </a:cubicBezTo>
                <a:cubicBezTo>
                  <a:pt x="46" y="40"/>
                  <a:pt x="40" y="46"/>
                  <a:pt x="32" y="46"/>
                </a:cubicBezTo>
                <a:close/>
              </a:path>
            </a:pathLst>
          </a:custGeom>
          <a:solidFill>
            <a:srgbClr val="C48F22"/>
          </a:solidFill>
          <a:ln>
            <a:noFill/>
          </a:ln>
        </p:spPr>
        <p:txBody>
          <a:bodyPr vert="horz" wrap="square" lIns="91440" tIns="45720" rIns="91440" bIns="45720" numCol="1" anchor="t" anchorCtr="0" compatLnSpc="1">
            <a:prstTxWarp prst="textNoShape">
              <a:avLst/>
            </a:prstTxWarp>
          </a:bodyPr>
          <a:lstStyle/>
          <a:p>
            <a:endParaRPr lang="id-ID"/>
          </a:p>
        </p:txBody>
      </p:sp>
      <p:sp>
        <p:nvSpPr>
          <p:cNvPr id="49" name="TextBox 48">
            <a:extLst>
              <a:ext uri="{FF2B5EF4-FFF2-40B4-BE49-F238E27FC236}">
                <a16:creationId xmlns:a16="http://schemas.microsoft.com/office/drawing/2014/main" id="{D9F2E579-B1F9-324E-BD62-44D038046429}"/>
              </a:ext>
            </a:extLst>
          </p:cNvPr>
          <p:cNvSpPr txBox="1"/>
          <p:nvPr/>
        </p:nvSpPr>
        <p:spPr>
          <a:xfrm>
            <a:off x="895037" y="3608754"/>
            <a:ext cx="2712867" cy="246221"/>
          </a:xfrm>
          <a:prstGeom prst="rect">
            <a:avLst/>
          </a:prstGeom>
          <a:noFill/>
        </p:spPr>
        <p:txBody>
          <a:bodyPr wrap="square" lIns="0" tIns="0" rIns="0" bIns="0" anchor="t">
            <a:spAutoFit/>
          </a:bodyPr>
          <a:lstStyle/>
          <a:p>
            <a:endParaRPr lang="en-US" sz="1600">
              <a:solidFill>
                <a:srgbClr val="C48F22"/>
              </a:solidFill>
              <a:latin typeface="Book Antiqua" panose="02040602050305030304" pitchFamily="18" charset="0"/>
              <a:cs typeface="Poppins" panose="00000500000000000000" pitchFamily="2" charset="0"/>
            </a:endParaRPr>
          </a:p>
        </p:txBody>
      </p:sp>
      <p:sp>
        <p:nvSpPr>
          <p:cNvPr id="51" name="TextBox 50">
            <a:extLst>
              <a:ext uri="{FF2B5EF4-FFF2-40B4-BE49-F238E27FC236}">
                <a16:creationId xmlns:a16="http://schemas.microsoft.com/office/drawing/2014/main" id="{D61E79CC-F4BC-6336-17C0-D7F7388876EC}"/>
              </a:ext>
            </a:extLst>
          </p:cNvPr>
          <p:cNvSpPr txBox="1"/>
          <p:nvPr/>
        </p:nvSpPr>
        <p:spPr>
          <a:xfrm>
            <a:off x="844237" y="4366291"/>
            <a:ext cx="2603537" cy="215444"/>
          </a:xfrm>
          <a:prstGeom prst="rect">
            <a:avLst/>
          </a:prstGeom>
          <a:noFill/>
        </p:spPr>
        <p:txBody>
          <a:bodyPr wrap="square" lIns="0" tIns="0" rIns="0" bIns="0" anchor="t">
            <a:spAutoFit/>
          </a:bodyPr>
          <a:lstStyle/>
          <a:p>
            <a:endParaRPr lang="en-US" sz="1400" b="0" i="0">
              <a:solidFill>
                <a:srgbClr val="D8CFCE"/>
              </a:solidFill>
              <a:effectLst/>
              <a:latin typeface="Poppins" panose="00000500000000000000" pitchFamily="2" charset="0"/>
              <a:cs typeface="Poppins" panose="00000500000000000000" pitchFamily="2" charset="0"/>
            </a:endParaRPr>
          </a:p>
        </p:txBody>
      </p:sp>
      <p:sp>
        <p:nvSpPr>
          <p:cNvPr id="56" name="Freeform 254">
            <a:extLst>
              <a:ext uri="{FF2B5EF4-FFF2-40B4-BE49-F238E27FC236}">
                <a16:creationId xmlns:a16="http://schemas.microsoft.com/office/drawing/2014/main" id="{16E6B498-35B9-5BF8-68B1-AFF7F2DBCCDB}"/>
              </a:ext>
            </a:extLst>
          </p:cNvPr>
          <p:cNvSpPr>
            <a:spLocks noEditPoints="1"/>
          </p:cNvSpPr>
          <p:nvPr/>
        </p:nvSpPr>
        <p:spPr bwMode="auto">
          <a:xfrm>
            <a:off x="548980" y="5360076"/>
            <a:ext cx="245341" cy="327603"/>
          </a:xfrm>
          <a:custGeom>
            <a:avLst/>
            <a:gdLst>
              <a:gd name="T0" fmla="*/ 36 w 72"/>
              <a:gd name="T1" fmla="*/ 0 h 96"/>
              <a:gd name="T2" fmla="*/ 0 w 72"/>
              <a:gd name="T3" fmla="*/ 36 h 96"/>
              <a:gd name="T4" fmla="*/ 27 w 72"/>
              <a:gd name="T5" fmla="*/ 71 h 96"/>
              <a:gd name="T6" fmla="*/ 34 w 72"/>
              <a:gd name="T7" fmla="*/ 95 h 96"/>
              <a:gd name="T8" fmla="*/ 36 w 72"/>
              <a:gd name="T9" fmla="*/ 96 h 96"/>
              <a:gd name="T10" fmla="*/ 38 w 72"/>
              <a:gd name="T11" fmla="*/ 95 h 96"/>
              <a:gd name="T12" fmla="*/ 45 w 72"/>
              <a:gd name="T13" fmla="*/ 71 h 96"/>
              <a:gd name="T14" fmla="*/ 72 w 72"/>
              <a:gd name="T15" fmla="*/ 36 h 96"/>
              <a:gd name="T16" fmla="*/ 36 w 72"/>
              <a:gd name="T17" fmla="*/ 0 h 96"/>
              <a:gd name="T18" fmla="*/ 24 w 72"/>
              <a:gd name="T19" fmla="*/ 22 h 96"/>
              <a:gd name="T20" fmla="*/ 30 w 72"/>
              <a:gd name="T21" fmla="*/ 19 h 96"/>
              <a:gd name="T22" fmla="*/ 32 w 72"/>
              <a:gd name="T23" fmla="*/ 19 h 96"/>
              <a:gd name="T24" fmla="*/ 40 w 72"/>
              <a:gd name="T25" fmla="*/ 24 h 96"/>
              <a:gd name="T26" fmla="*/ 28 w 72"/>
              <a:gd name="T27" fmla="*/ 28 h 96"/>
              <a:gd name="T28" fmla="*/ 24 w 72"/>
              <a:gd name="T29" fmla="*/ 25 h 96"/>
              <a:gd name="T30" fmla="*/ 23 w 72"/>
              <a:gd name="T31" fmla="*/ 24 h 96"/>
              <a:gd name="T32" fmla="*/ 24 w 72"/>
              <a:gd name="T33" fmla="*/ 22 h 96"/>
              <a:gd name="T34" fmla="*/ 60 w 72"/>
              <a:gd name="T35" fmla="*/ 33 h 96"/>
              <a:gd name="T36" fmla="*/ 49 w 72"/>
              <a:gd name="T37" fmla="*/ 38 h 96"/>
              <a:gd name="T38" fmla="*/ 41 w 72"/>
              <a:gd name="T39" fmla="*/ 53 h 96"/>
              <a:gd name="T40" fmla="*/ 40 w 72"/>
              <a:gd name="T41" fmla="*/ 54 h 96"/>
              <a:gd name="T42" fmla="*/ 33 w 72"/>
              <a:gd name="T43" fmla="*/ 58 h 96"/>
              <a:gd name="T44" fmla="*/ 32 w 72"/>
              <a:gd name="T45" fmla="*/ 58 h 96"/>
              <a:gd name="T46" fmla="*/ 31 w 72"/>
              <a:gd name="T47" fmla="*/ 57 h 96"/>
              <a:gd name="T48" fmla="*/ 30 w 72"/>
              <a:gd name="T49" fmla="*/ 55 h 96"/>
              <a:gd name="T50" fmla="*/ 35 w 72"/>
              <a:gd name="T51" fmla="*/ 43 h 96"/>
              <a:gd name="T52" fmla="*/ 25 w 72"/>
              <a:gd name="T53" fmla="*/ 47 h 96"/>
              <a:gd name="T54" fmla="*/ 23 w 72"/>
              <a:gd name="T55" fmla="*/ 47 h 96"/>
              <a:gd name="T56" fmla="*/ 8 w 72"/>
              <a:gd name="T57" fmla="*/ 38 h 96"/>
              <a:gd name="T58" fmla="*/ 7 w 72"/>
              <a:gd name="T59" fmla="*/ 36 h 96"/>
              <a:gd name="T60" fmla="*/ 8 w 72"/>
              <a:gd name="T61" fmla="*/ 35 h 96"/>
              <a:gd name="T62" fmla="*/ 15 w 72"/>
              <a:gd name="T63" fmla="*/ 31 h 96"/>
              <a:gd name="T64" fmla="*/ 17 w 72"/>
              <a:gd name="T65" fmla="*/ 31 h 96"/>
              <a:gd name="T66" fmla="*/ 24 w 72"/>
              <a:gd name="T67" fmla="*/ 34 h 96"/>
              <a:gd name="T68" fmla="*/ 55 w 72"/>
              <a:gd name="T69" fmla="*/ 22 h 96"/>
              <a:gd name="T70" fmla="*/ 63 w 72"/>
              <a:gd name="T71" fmla="*/ 25 h 96"/>
              <a:gd name="T72" fmla="*/ 63 w 72"/>
              <a:gd name="T73" fmla="*/ 30 h 96"/>
              <a:gd name="T74" fmla="*/ 60 w 72"/>
              <a:gd name="T75" fmla="*/ 33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72" h="96">
                <a:moveTo>
                  <a:pt x="36" y="0"/>
                </a:moveTo>
                <a:cubicBezTo>
                  <a:pt x="16" y="0"/>
                  <a:pt x="0" y="16"/>
                  <a:pt x="0" y="36"/>
                </a:cubicBezTo>
                <a:cubicBezTo>
                  <a:pt x="0" y="53"/>
                  <a:pt x="11" y="67"/>
                  <a:pt x="27" y="71"/>
                </a:cubicBezTo>
                <a:cubicBezTo>
                  <a:pt x="34" y="95"/>
                  <a:pt x="34" y="95"/>
                  <a:pt x="34" y="95"/>
                </a:cubicBezTo>
                <a:cubicBezTo>
                  <a:pt x="34" y="95"/>
                  <a:pt x="35" y="96"/>
                  <a:pt x="36" y="96"/>
                </a:cubicBezTo>
                <a:cubicBezTo>
                  <a:pt x="37" y="96"/>
                  <a:pt x="38" y="95"/>
                  <a:pt x="38" y="95"/>
                </a:cubicBezTo>
                <a:cubicBezTo>
                  <a:pt x="45" y="71"/>
                  <a:pt x="45" y="71"/>
                  <a:pt x="45" y="71"/>
                </a:cubicBezTo>
                <a:cubicBezTo>
                  <a:pt x="61" y="67"/>
                  <a:pt x="72" y="53"/>
                  <a:pt x="72" y="36"/>
                </a:cubicBezTo>
                <a:cubicBezTo>
                  <a:pt x="72" y="16"/>
                  <a:pt x="56" y="0"/>
                  <a:pt x="36" y="0"/>
                </a:cubicBezTo>
                <a:close/>
                <a:moveTo>
                  <a:pt x="24" y="22"/>
                </a:moveTo>
                <a:cubicBezTo>
                  <a:pt x="30" y="19"/>
                  <a:pt x="30" y="19"/>
                  <a:pt x="30" y="19"/>
                </a:cubicBezTo>
                <a:cubicBezTo>
                  <a:pt x="31" y="18"/>
                  <a:pt x="32" y="18"/>
                  <a:pt x="32" y="19"/>
                </a:cubicBezTo>
                <a:cubicBezTo>
                  <a:pt x="40" y="24"/>
                  <a:pt x="40" y="24"/>
                  <a:pt x="40" y="24"/>
                </a:cubicBezTo>
                <a:cubicBezTo>
                  <a:pt x="28" y="28"/>
                  <a:pt x="28" y="28"/>
                  <a:pt x="28" y="28"/>
                </a:cubicBezTo>
                <a:cubicBezTo>
                  <a:pt x="24" y="25"/>
                  <a:pt x="24" y="25"/>
                  <a:pt x="24" y="25"/>
                </a:cubicBezTo>
                <a:cubicBezTo>
                  <a:pt x="23" y="25"/>
                  <a:pt x="23" y="24"/>
                  <a:pt x="23" y="24"/>
                </a:cubicBezTo>
                <a:cubicBezTo>
                  <a:pt x="23" y="23"/>
                  <a:pt x="23" y="22"/>
                  <a:pt x="24" y="22"/>
                </a:cubicBezTo>
                <a:close/>
                <a:moveTo>
                  <a:pt x="60" y="33"/>
                </a:moveTo>
                <a:cubicBezTo>
                  <a:pt x="49" y="38"/>
                  <a:pt x="49" y="38"/>
                  <a:pt x="49" y="38"/>
                </a:cubicBezTo>
                <a:cubicBezTo>
                  <a:pt x="41" y="53"/>
                  <a:pt x="41" y="53"/>
                  <a:pt x="41" y="53"/>
                </a:cubicBezTo>
                <a:cubicBezTo>
                  <a:pt x="41" y="53"/>
                  <a:pt x="41" y="54"/>
                  <a:pt x="40" y="54"/>
                </a:cubicBezTo>
                <a:cubicBezTo>
                  <a:pt x="33" y="58"/>
                  <a:pt x="33" y="58"/>
                  <a:pt x="33" y="58"/>
                </a:cubicBezTo>
                <a:cubicBezTo>
                  <a:pt x="33" y="58"/>
                  <a:pt x="32" y="58"/>
                  <a:pt x="32" y="58"/>
                </a:cubicBezTo>
                <a:cubicBezTo>
                  <a:pt x="32" y="58"/>
                  <a:pt x="31" y="58"/>
                  <a:pt x="31" y="57"/>
                </a:cubicBezTo>
                <a:cubicBezTo>
                  <a:pt x="30" y="57"/>
                  <a:pt x="30" y="56"/>
                  <a:pt x="30" y="55"/>
                </a:cubicBezTo>
                <a:cubicBezTo>
                  <a:pt x="35" y="43"/>
                  <a:pt x="35" y="43"/>
                  <a:pt x="35" y="43"/>
                </a:cubicBezTo>
                <a:cubicBezTo>
                  <a:pt x="25" y="47"/>
                  <a:pt x="25" y="47"/>
                  <a:pt x="25" y="47"/>
                </a:cubicBezTo>
                <a:cubicBezTo>
                  <a:pt x="24" y="48"/>
                  <a:pt x="23" y="48"/>
                  <a:pt x="23" y="47"/>
                </a:cubicBezTo>
                <a:cubicBezTo>
                  <a:pt x="8" y="38"/>
                  <a:pt x="8" y="38"/>
                  <a:pt x="8" y="38"/>
                </a:cubicBezTo>
                <a:cubicBezTo>
                  <a:pt x="8" y="38"/>
                  <a:pt x="7" y="37"/>
                  <a:pt x="7" y="36"/>
                </a:cubicBezTo>
                <a:cubicBezTo>
                  <a:pt x="7" y="36"/>
                  <a:pt x="8" y="35"/>
                  <a:pt x="8" y="35"/>
                </a:cubicBezTo>
                <a:cubicBezTo>
                  <a:pt x="15" y="31"/>
                  <a:pt x="15" y="31"/>
                  <a:pt x="15" y="31"/>
                </a:cubicBezTo>
                <a:cubicBezTo>
                  <a:pt x="15" y="31"/>
                  <a:pt x="16" y="31"/>
                  <a:pt x="17" y="31"/>
                </a:cubicBezTo>
                <a:cubicBezTo>
                  <a:pt x="24" y="34"/>
                  <a:pt x="24" y="34"/>
                  <a:pt x="24" y="34"/>
                </a:cubicBezTo>
                <a:cubicBezTo>
                  <a:pt x="55" y="22"/>
                  <a:pt x="55" y="22"/>
                  <a:pt x="55" y="22"/>
                </a:cubicBezTo>
                <a:cubicBezTo>
                  <a:pt x="58" y="21"/>
                  <a:pt x="62" y="22"/>
                  <a:pt x="63" y="25"/>
                </a:cubicBezTo>
                <a:cubicBezTo>
                  <a:pt x="64" y="26"/>
                  <a:pt x="64" y="28"/>
                  <a:pt x="63" y="30"/>
                </a:cubicBezTo>
                <a:cubicBezTo>
                  <a:pt x="62" y="31"/>
                  <a:pt x="61" y="32"/>
                  <a:pt x="60" y="33"/>
                </a:cubicBezTo>
                <a:close/>
              </a:path>
            </a:pathLst>
          </a:custGeom>
          <a:solidFill>
            <a:srgbClr val="C48F22"/>
          </a:solidFill>
          <a:ln>
            <a:noFill/>
          </a:ln>
        </p:spPr>
        <p:txBody>
          <a:bodyPr vert="horz" wrap="square" lIns="91440" tIns="45720" rIns="91440" bIns="45720" numCol="1" anchor="t" anchorCtr="0" compatLnSpc="1">
            <a:prstTxWarp prst="textNoShape">
              <a:avLst/>
            </a:prstTxWarp>
          </a:bodyPr>
          <a:lstStyle/>
          <a:p>
            <a:endParaRPr lang="id-ID"/>
          </a:p>
        </p:txBody>
      </p:sp>
      <p:sp>
        <p:nvSpPr>
          <p:cNvPr id="57" name="TextBox 56">
            <a:extLst>
              <a:ext uri="{FF2B5EF4-FFF2-40B4-BE49-F238E27FC236}">
                <a16:creationId xmlns:a16="http://schemas.microsoft.com/office/drawing/2014/main" id="{14C60BDA-9A91-C417-9E62-9BD42A9E7B83}"/>
              </a:ext>
            </a:extLst>
          </p:cNvPr>
          <p:cNvSpPr txBox="1"/>
          <p:nvPr/>
        </p:nvSpPr>
        <p:spPr>
          <a:xfrm>
            <a:off x="895037" y="5400767"/>
            <a:ext cx="2712867" cy="492443"/>
          </a:xfrm>
          <a:prstGeom prst="rect">
            <a:avLst/>
          </a:prstGeom>
          <a:noFill/>
        </p:spPr>
        <p:txBody>
          <a:bodyPr wrap="square" lIns="0" tIns="0" rIns="0" bIns="0" anchor="t">
            <a:spAutoFit/>
          </a:bodyPr>
          <a:lstStyle/>
          <a:p>
            <a:r>
              <a:rPr lang="en-US" sz="1600">
                <a:solidFill>
                  <a:srgbClr val="C48F22"/>
                </a:solidFill>
                <a:latin typeface="Book Antiqua"/>
                <a:cs typeface="Poppins"/>
              </a:rPr>
              <a:t>JW MARRIOTT MARQUIS</a:t>
            </a:r>
          </a:p>
          <a:p>
            <a:r>
              <a:rPr lang="en-US" sz="1600">
                <a:solidFill>
                  <a:srgbClr val="C48F22"/>
                </a:solidFill>
                <a:latin typeface="Book Antiqua"/>
                <a:cs typeface="Poppins"/>
              </a:rPr>
              <a:t>HOTEL</a:t>
            </a:r>
            <a:endParaRPr lang="en-US" sz="1600">
              <a:solidFill>
                <a:srgbClr val="C48F22"/>
              </a:solidFill>
              <a:latin typeface="Book Antiqua" panose="02040602050305030304" pitchFamily="18" charset="0"/>
              <a:cs typeface="Poppins" panose="00000500000000000000" pitchFamily="2" charset="0"/>
            </a:endParaRPr>
          </a:p>
        </p:txBody>
      </p:sp>
    </p:spTree>
    <p:extLst>
      <p:ext uri="{BB962C8B-B14F-4D97-AF65-F5344CB8AC3E}">
        <p14:creationId xmlns:p14="http://schemas.microsoft.com/office/powerpoint/2010/main" val="1381231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sp>
        <p:nvSpPr>
          <p:cNvPr id="124" name="Oval 123">
            <a:extLst>
              <a:ext uri="{FF2B5EF4-FFF2-40B4-BE49-F238E27FC236}">
                <a16:creationId xmlns:a16="http://schemas.microsoft.com/office/drawing/2014/main" id="{948BAB6D-EF0A-67F2-0CC1-DC71D5DEBE88}"/>
              </a:ext>
            </a:extLst>
          </p:cNvPr>
          <p:cNvSpPr/>
          <p:nvPr/>
        </p:nvSpPr>
        <p:spPr>
          <a:xfrm>
            <a:off x="775776" y="1741508"/>
            <a:ext cx="547483" cy="547483"/>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5" name="Oval 124">
            <a:extLst>
              <a:ext uri="{FF2B5EF4-FFF2-40B4-BE49-F238E27FC236}">
                <a16:creationId xmlns:a16="http://schemas.microsoft.com/office/drawing/2014/main" id="{2A24D283-9642-CCDC-EE33-9912E3B14A1F}"/>
              </a:ext>
            </a:extLst>
          </p:cNvPr>
          <p:cNvSpPr/>
          <p:nvPr/>
        </p:nvSpPr>
        <p:spPr>
          <a:xfrm>
            <a:off x="775776" y="3213740"/>
            <a:ext cx="547483" cy="547483"/>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6" name="Picture 8" descr="green potted plants on gray couch">
            <a:extLst>
              <a:ext uri="{FF2B5EF4-FFF2-40B4-BE49-F238E27FC236}">
                <a16:creationId xmlns:a16="http://schemas.microsoft.com/office/drawing/2014/main" id="{D2BF1292-42BB-6EC8-8192-502FEAE86ED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7458" y="11381"/>
            <a:ext cx="7134542" cy="4758740"/>
          </a:xfrm>
          <a:prstGeom prst="rect">
            <a:avLst/>
          </a:pr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5560D64F-6F4F-EAF0-BAB7-5E47E078B92D}"/>
              </a:ext>
            </a:extLst>
          </p:cNvPr>
          <p:cNvCxnSpPr>
            <a:cxnSpLocks/>
          </p:cNvCxnSpPr>
          <p:nvPr/>
        </p:nvCxnSpPr>
        <p:spPr>
          <a:xfrm>
            <a:off x="0" y="999779"/>
            <a:ext cx="259080" cy="0"/>
          </a:xfrm>
          <a:prstGeom prst="line">
            <a:avLst/>
          </a:prstGeom>
          <a:ln>
            <a:solidFill>
              <a:srgbClr val="C48F22"/>
            </a:solidFill>
            <a:headEnd type="none"/>
            <a:tailEnd type="ova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9F9B64BD-4E6B-BF2E-C4DD-6540EBFC30D8}"/>
              </a:ext>
            </a:extLst>
          </p:cNvPr>
          <p:cNvSpPr/>
          <p:nvPr/>
        </p:nvSpPr>
        <p:spPr>
          <a:xfrm flipH="1">
            <a:off x="7434805" y="0"/>
            <a:ext cx="4757195" cy="4757195"/>
          </a:xfrm>
          <a:prstGeom prst="rect">
            <a:avLst/>
          </a:prstGeom>
          <a:gradFill>
            <a:gsLst>
              <a:gs pos="0">
                <a:srgbClr val="241F21"/>
              </a:gs>
              <a:gs pos="100000">
                <a:srgbClr val="241F21">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marL="0" marR="0" lvl="0" indent="0" algn="ctr" defTabSz="914400" rtl="0" eaLnBrk="1" fontAlgn="auto" latinLnBrk="0" hangingPunct="1">
              <a:lnSpc>
                <a:spcPct val="100000"/>
              </a:lnSpc>
              <a:spcBef>
                <a:spcPts val="0"/>
              </a:spcBef>
              <a:spcAft>
                <a:spcPts val="0"/>
              </a:spcAft>
              <a:buClrTx/>
              <a:buSzTx/>
              <a:buFontTx/>
              <a:buNone/>
              <a:tabLst/>
              <a:defRPr/>
            </a:pPr>
            <a:fld id="{278B827A-04A0-4CE7-9CB1-098404624EF8}" type="slidenum">
              <a:rPr kumimoji="0" lang="en-US" sz="1000" b="1" i="0" u="none" strike="noStrike" kern="1200" cap="none" spc="0" normalizeH="0" baseline="0" noProof="0" smtClean="0">
                <a:ln>
                  <a:noFill/>
                </a:ln>
                <a:solidFill>
                  <a:prstClr val="white"/>
                </a:solidFill>
                <a:effectLst/>
                <a:uLnTx/>
                <a:uFillTx/>
                <a:latin typeface="Book Antiqua" panose="02040602050305030304" pitchFamily="18"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5</a:t>
            </a:fld>
            <a:endParaRPr kumimoji="0" lang="en-US" sz="1000" b="1" i="0" u="none" strike="noStrike" kern="1200" cap="none" spc="0" normalizeH="0" baseline="0" noProof="0">
              <a:ln>
                <a:noFill/>
              </a:ln>
              <a:solidFill>
                <a:prstClr val="white"/>
              </a:solidFill>
              <a:effectLst/>
              <a:uLnTx/>
              <a:uFillTx/>
              <a:latin typeface="Book Antiqua" panose="02040602050305030304" pitchFamily="18" charset="0"/>
              <a:ea typeface="+mn-ea"/>
              <a:cs typeface="+mn-cs"/>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821FC5-5267-89A6-10A8-95D98EA7F6D0}"/>
              </a:ext>
            </a:extLst>
          </p:cNvPr>
          <p:cNvSpPr txBox="1"/>
          <p:nvPr/>
        </p:nvSpPr>
        <p:spPr>
          <a:xfrm>
            <a:off x="1105218" y="3658127"/>
            <a:ext cx="5821801" cy="738664"/>
          </a:xfrm>
          <a:prstGeom prst="rect">
            <a:avLst/>
          </a:prstGeom>
          <a:noFill/>
          <a:effectLst/>
        </p:spPr>
        <p:txBody>
          <a:bodyPr wrap="square" lIns="0" tIns="0" rIns="0" bIns="0"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0" i="0" u="none" strike="noStrike" kern="1200" cap="none" spc="0" normalizeH="0" baseline="0" noProof="0">
                <a:ln>
                  <a:noFill/>
                </a:ln>
                <a:solidFill>
                  <a:srgbClr val="C48F22"/>
                </a:solidFill>
                <a:effectLst/>
                <a:uLnTx/>
                <a:uFillTx/>
                <a:latin typeface="Book Antiqua" panose="02040602050305030304" pitchFamily="18" charset="0"/>
                <a:ea typeface="+mn-ea"/>
                <a:cs typeface="+mn-cs"/>
              </a:rPr>
              <a:t>Meeting Room</a:t>
            </a:r>
          </a:p>
        </p:txBody>
      </p:sp>
      <p:sp>
        <p:nvSpPr>
          <p:cNvPr id="20" name="Rectangle: Top Corners Rounded 19">
            <a:extLst>
              <a:ext uri="{FF2B5EF4-FFF2-40B4-BE49-F238E27FC236}">
                <a16:creationId xmlns:a16="http://schemas.microsoft.com/office/drawing/2014/main" id="{59EAA73E-4915-B978-40A2-9B1B778F5E0B}"/>
              </a:ext>
            </a:extLst>
          </p:cNvPr>
          <p:cNvSpPr/>
          <p:nvPr/>
        </p:nvSpPr>
        <p:spPr>
          <a:xfrm rot="16200000">
            <a:off x="5193633" y="-534422"/>
            <a:ext cx="1851949" cy="11718064"/>
          </a:xfrm>
          <a:prstGeom prst="round2SameRect">
            <a:avLst>
              <a:gd name="adj1" fmla="val 9008"/>
              <a:gd name="adj2" fmla="val 0"/>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8" name="Picture 10" descr="brown wooden table with chairs">
            <a:extLst>
              <a:ext uri="{FF2B5EF4-FFF2-40B4-BE49-F238E27FC236}">
                <a16:creationId xmlns:a16="http://schemas.microsoft.com/office/drawing/2014/main" id="{4701EBEC-187C-4A77-042D-788DC3BBCB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341" y="4444863"/>
            <a:ext cx="2394204" cy="1596934"/>
          </a:xfrm>
          <a:prstGeom prst="roundRect">
            <a:avLst>
              <a:gd name="adj" fmla="val 4789"/>
            </a:avLst>
          </a:prstGeom>
          <a:noFill/>
          <a:extLst>
            <a:ext uri="{909E8E84-426E-40DD-AFC4-6F175D3DCCD1}">
              <a14:hiddenFill xmlns:a14="http://schemas.microsoft.com/office/drawing/2010/main">
                <a:solidFill>
                  <a:srgbClr val="FFFFFF"/>
                </a:solidFill>
              </a14:hiddenFill>
            </a:ext>
          </a:extLst>
        </p:spPr>
      </p:pic>
      <p:sp>
        <p:nvSpPr>
          <p:cNvPr id="52" name="TextBox 51">
            <a:extLst>
              <a:ext uri="{FF2B5EF4-FFF2-40B4-BE49-F238E27FC236}">
                <a16:creationId xmlns:a16="http://schemas.microsoft.com/office/drawing/2014/main" id="{FDF85DBD-8EE8-BDB8-38A1-8557166E61A6}"/>
              </a:ext>
            </a:extLst>
          </p:cNvPr>
          <p:cNvSpPr txBox="1"/>
          <p:nvPr/>
        </p:nvSpPr>
        <p:spPr>
          <a:xfrm>
            <a:off x="3217321" y="4455955"/>
            <a:ext cx="184731" cy="338554"/>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da-DK" sz="1600" b="1" i="0" u="none" strike="noStrike" kern="1200" cap="none" spc="0" normalizeH="0" baseline="0" noProof="0">
              <a:ln>
                <a:noFill/>
              </a:ln>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53" name="TextBox 52">
            <a:extLst>
              <a:ext uri="{FF2B5EF4-FFF2-40B4-BE49-F238E27FC236}">
                <a16:creationId xmlns:a16="http://schemas.microsoft.com/office/drawing/2014/main" id="{1835F881-3F66-46E7-CD39-46DF7F076841}"/>
              </a:ext>
            </a:extLst>
          </p:cNvPr>
          <p:cNvSpPr txBox="1"/>
          <p:nvPr/>
        </p:nvSpPr>
        <p:spPr>
          <a:xfrm>
            <a:off x="3217320" y="4952787"/>
            <a:ext cx="7720755" cy="738664"/>
          </a:xfrm>
          <a:prstGeom prst="rect">
            <a:avLst/>
          </a:prstGeom>
          <a:noFill/>
        </p:spPr>
        <p:txBody>
          <a:bodyPr wrap="square" lIns="91440" tIns="45720" rIns="91440" bIns="45720" rtlCol="0" anchor="t">
            <a:spAutoFit/>
          </a:bodyPr>
          <a:lstStyle/>
          <a:p>
            <a:pPr>
              <a:defRPr/>
            </a:pPr>
            <a:r>
              <a:rPr lang="en-GB" sz="1400" b="1">
                <a:ea typeface="+mn-lt"/>
                <a:cs typeface="+mn-lt"/>
              </a:rPr>
              <a:t>Located on the 4th floor of the hotel, fully equipped Business Centre offers private meeting rooms and secretarial services.</a:t>
            </a:r>
            <a:endParaRPr lang="en-US" sz="1400">
              <a:ea typeface="+mn-lt"/>
              <a:cs typeface="+mn-lt"/>
            </a:endParaRPr>
          </a:p>
          <a:p>
            <a:pPr algn="ctr">
              <a:defRPr/>
            </a:pPr>
            <a:endParaRPr lang="en-US" sz="1400" b="1" i="0" u="none" strike="noStrike" kern="1200" cap="none" spc="0" normalizeH="0" baseline="0" noProof="0">
              <a:ln>
                <a:noFill/>
              </a:ln>
              <a:solidFill>
                <a:schemeClr val="bg1"/>
              </a:solidFill>
              <a:effectLst/>
              <a:uLnTx/>
              <a:uFillTx/>
              <a:latin typeface="Century Gothic"/>
              <a:ea typeface="Open Sans" panose="020B0606030504020204" pitchFamily="34" charset="0"/>
              <a:cs typeface="Poppins" panose="00000500000000000000" pitchFamily="2" charset="0"/>
            </a:endParaRPr>
          </a:p>
        </p:txBody>
      </p:sp>
      <p:cxnSp>
        <p:nvCxnSpPr>
          <p:cNvPr id="27" name="Straight Connector 26">
            <a:extLst>
              <a:ext uri="{FF2B5EF4-FFF2-40B4-BE49-F238E27FC236}">
                <a16:creationId xmlns:a16="http://schemas.microsoft.com/office/drawing/2014/main" id="{91270DE4-FE46-7784-2521-F60FA015B9B8}"/>
              </a:ext>
            </a:extLst>
          </p:cNvPr>
          <p:cNvCxnSpPr>
            <a:cxnSpLocks/>
          </p:cNvCxnSpPr>
          <p:nvPr/>
        </p:nvCxnSpPr>
        <p:spPr>
          <a:xfrm>
            <a:off x="6377651" y="4625232"/>
            <a:ext cx="5814349"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02" name="TextBox 101">
            <a:extLst>
              <a:ext uri="{FF2B5EF4-FFF2-40B4-BE49-F238E27FC236}">
                <a16:creationId xmlns:a16="http://schemas.microsoft.com/office/drawing/2014/main" id="{2D7E8446-A66A-82EC-86DA-DCFA5C917D8E}"/>
              </a:ext>
            </a:extLst>
          </p:cNvPr>
          <p:cNvSpPr txBox="1"/>
          <p:nvPr/>
        </p:nvSpPr>
        <p:spPr>
          <a:xfrm>
            <a:off x="1469545" y="1687312"/>
            <a:ext cx="494847" cy="303113"/>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i="0" u="none" strike="noStrike" kern="1200" cap="none" spc="0" normalizeH="0" baseline="0" noProof="0">
              <a:ln>
                <a:noFill/>
              </a:ln>
              <a:solidFill>
                <a:srgbClr val="D8CFC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04" name="TextBox 103">
            <a:extLst>
              <a:ext uri="{FF2B5EF4-FFF2-40B4-BE49-F238E27FC236}">
                <a16:creationId xmlns:a16="http://schemas.microsoft.com/office/drawing/2014/main" id="{CEF81747-EEA3-C1DE-53A3-098504E62C4E}"/>
              </a:ext>
            </a:extLst>
          </p:cNvPr>
          <p:cNvSpPr txBox="1"/>
          <p:nvPr/>
        </p:nvSpPr>
        <p:spPr>
          <a:xfrm>
            <a:off x="1378106" y="1583052"/>
            <a:ext cx="3102454" cy="1384995"/>
          </a:xfrm>
          <a:prstGeom prst="rect">
            <a:avLst/>
          </a:prstGeom>
          <a:noFill/>
        </p:spPr>
        <p:txBody>
          <a:bodyPr wrap="square" lIns="91440" tIns="45720" rIns="91440" bIns="45720" rtlCol="0" anchor="t">
            <a:spAutoFit/>
          </a:bodyPr>
          <a:lstStyle/>
          <a:p>
            <a:pPr>
              <a:defRPr/>
            </a:pPr>
            <a:r>
              <a:rPr lang="en-GB" sz="1400" b="1">
                <a:ea typeface="+mn-lt"/>
                <a:cs typeface="+mn-lt"/>
              </a:rPr>
              <a:t>Leisure: Spa facilities , gym , outdoor pool , activities </a:t>
            </a:r>
            <a:endParaRPr lang="en-US" sz="1400">
              <a:ea typeface="+mn-lt"/>
              <a:cs typeface="+mn-lt"/>
            </a:endParaRPr>
          </a:p>
          <a:p>
            <a:pPr>
              <a:defRPr/>
            </a:pPr>
            <a:endParaRPr lang="en-GB" sz="1400">
              <a:ea typeface="+mn-lt"/>
              <a:cs typeface="+mn-lt"/>
            </a:endParaRPr>
          </a:p>
          <a:p>
            <a:pPr>
              <a:defRPr/>
            </a:pPr>
            <a:r>
              <a:rPr lang="en-GB" sz="1400" b="1">
                <a:ea typeface="+mn-lt"/>
                <a:cs typeface="+mn-lt"/>
              </a:rPr>
              <a:t>Loyal: 15 award-winning restaurants and bars , shopping</a:t>
            </a:r>
            <a:endParaRPr lang="en-US"/>
          </a:p>
          <a:p>
            <a:pPr marL="0" marR="0" lvl="0" indent="0" algn="l" defTabSz="914400">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srgbClr val="D8CFCE"/>
              </a:solidFill>
              <a:effectLst/>
              <a:uLnTx/>
              <a:uFillTx/>
              <a:latin typeface="Poppins" panose="00000500000000000000" pitchFamily="2" charset="0"/>
              <a:ea typeface="Open Sans" panose="020B0606030504020204" pitchFamily="34" charset="0"/>
              <a:cs typeface="Poppins" panose="00000500000000000000" pitchFamily="2" charset="0"/>
            </a:endParaRPr>
          </a:p>
        </p:txBody>
      </p:sp>
      <p:sp>
        <p:nvSpPr>
          <p:cNvPr id="103" name="TextBox 102">
            <a:extLst>
              <a:ext uri="{FF2B5EF4-FFF2-40B4-BE49-F238E27FC236}">
                <a16:creationId xmlns:a16="http://schemas.microsoft.com/office/drawing/2014/main" id="{469320CC-605D-4AD7-7774-D6CFD6823651}"/>
              </a:ext>
            </a:extLst>
          </p:cNvPr>
          <p:cNvSpPr txBox="1"/>
          <p:nvPr/>
        </p:nvSpPr>
        <p:spPr>
          <a:xfrm>
            <a:off x="1469545" y="3140649"/>
            <a:ext cx="1000595" cy="584775"/>
          </a:xfrm>
          <a:prstGeom prst="rect">
            <a:avLst/>
          </a:prstGeom>
          <a:noFill/>
        </p:spPr>
        <p:txBody>
          <a:bodyPr wrap="none" lIns="91440" tIns="45720" rIns="91440" bIns="45720" rtlCol="0" anchor="t">
            <a:spAutoFit/>
          </a:bodyPr>
          <a:lstStyle/>
          <a:p>
            <a:pPr>
              <a:defRPr/>
            </a:pPr>
            <a:r>
              <a:rPr lang="en-GB" sz="1600" b="1">
                <a:ea typeface="+mn-lt"/>
                <a:cs typeface="+mn-lt"/>
              </a:rPr>
              <a:t>Business</a:t>
            </a:r>
            <a:endParaRPr lang="en-US" sz="1600">
              <a:ea typeface="+mn-lt"/>
              <a:cs typeface="+mn-lt"/>
            </a:endParaRPr>
          </a:p>
          <a:p>
            <a:pPr marL="0" marR="0" lvl="0" indent="0" algn="l" defTabSz="914400">
              <a:lnSpc>
                <a:spcPct val="100000"/>
              </a:lnSpc>
              <a:spcBef>
                <a:spcPts val="0"/>
              </a:spcBef>
              <a:spcAft>
                <a:spcPts val="0"/>
              </a:spcAft>
              <a:buClrTx/>
              <a:buSzTx/>
              <a:buFontTx/>
              <a:buNone/>
              <a:tabLst/>
              <a:defRPr/>
            </a:pPr>
            <a:endParaRPr lang="en-US" sz="1600" b="1" i="0" u="none" strike="noStrike" kern="1200" cap="none" spc="0" normalizeH="0" baseline="0" noProof="0">
              <a:ln>
                <a:noFill/>
              </a:ln>
              <a:solidFill>
                <a:srgbClr val="D8CFC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05" name="TextBox 104">
            <a:extLst>
              <a:ext uri="{FF2B5EF4-FFF2-40B4-BE49-F238E27FC236}">
                <a16:creationId xmlns:a16="http://schemas.microsoft.com/office/drawing/2014/main" id="{037BA9A3-90B8-A526-52BF-7CE98A474441}"/>
              </a:ext>
            </a:extLst>
          </p:cNvPr>
          <p:cNvSpPr txBox="1"/>
          <p:nvPr/>
        </p:nvSpPr>
        <p:spPr>
          <a:xfrm>
            <a:off x="1469546" y="3496374"/>
            <a:ext cx="3102454" cy="30777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srgbClr val="D8CFCE"/>
              </a:solidFill>
              <a:effectLst/>
              <a:uLnTx/>
              <a:uFillTx/>
              <a:latin typeface="Poppins" panose="00000500000000000000" pitchFamily="2" charset="0"/>
              <a:ea typeface="Open Sans" panose="020B0606030504020204" pitchFamily="34" charset="0"/>
              <a:cs typeface="Poppins" panose="00000500000000000000" pitchFamily="2" charset="0"/>
            </a:endParaRPr>
          </a:p>
        </p:txBody>
      </p:sp>
      <p:cxnSp>
        <p:nvCxnSpPr>
          <p:cNvPr id="35" name="Straight Connector 34">
            <a:extLst>
              <a:ext uri="{FF2B5EF4-FFF2-40B4-BE49-F238E27FC236}">
                <a16:creationId xmlns:a16="http://schemas.microsoft.com/office/drawing/2014/main" id="{3C008A3B-625C-BA2E-98F8-ED3711E705DF}"/>
              </a:ext>
            </a:extLst>
          </p:cNvPr>
          <p:cNvCxnSpPr/>
          <p:nvPr/>
        </p:nvCxnSpPr>
        <p:spPr>
          <a:xfrm>
            <a:off x="515938" y="2976240"/>
            <a:ext cx="3512052"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grpSp>
        <p:nvGrpSpPr>
          <p:cNvPr id="113" name="Group 112">
            <a:extLst>
              <a:ext uri="{FF2B5EF4-FFF2-40B4-BE49-F238E27FC236}">
                <a16:creationId xmlns:a16="http://schemas.microsoft.com/office/drawing/2014/main" id="{71704F5B-1B6E-2217-FFE4-42B022CA06A9}"/>
              </a:ext>
            </a:extLst>
          </p:cNvPr>
          <p:cNvGrpSpPr/>
          <p:nvPr/>
        </p:nvGrpSpPr>
        <p:grpSpPr>
          <a:xfrm>
            <a:off x="902085" y="1886003"/>
            <a:ext cx="294864" cy="258493"/>
            <a:chOff x="8440738" y="2917826"/>
            <a:chExt cx="360363" cy="315913"/>
          </a:xfrm>
          <a:solidFill>
            <a:srgbClr val="013631"/>
          </a:solidFill>
        </p:grpSpPr>
        <p:sp>
          <p:nvSpPr>
            <p:cNvPr id="114" name="Freeform 61">
              <a:extLst>
                <a:ext uri="{FF2B5EF4-FFF2-40B4-BE49-F238E27FC236}">
                  <a16:creationId xmlns:a16="http://schemas.microsoft.com/office/drawing/2014/main" id="{8507A34F-E870-DA34-A224-BCBE7C0C9603}"/>
                </a:ext>
              </a:extLst>
            </p:cNvPr>
            <p:cNvSpPr>
              <a:spLocks/>
            </p:cNvSpPr>
            <p:nvPr/>
          </p:nvSpPr>
          <p:spPr bwMode="auto">
            <a:xfrm>
              <a:off x="8440738" y="3022601"/>
              <a:ext cx="88900" cy="142875"/>
            </a:xfrm>
            <a:custGeom>
              <a:avLst/>
              <a:gdLst>
                <a:gd name="T0" fmla="*/ 0 w 24"/>
                <a:gd name="T1" fmla="*/ 14 h 38"/>
                <a:gd name="T2" fmla="*/ 4 w 24"/>
                <a:gd name="T3" fmla="*/ 22 h 38"/>
                <a:gd name="T4" fmla="*/ 4 w 24"/>
                <a:gd name="T5" fmla="*/ 38 h 38"/>
                <a:gd name="T6" fmla="*/ 20 w 24"/>
                <a:gd name="T7" fmla="*/ 38 h 38"/>
                <a:gd name="T8" fmla="*/ 20 w 24"/>
                <a:gd name="T9" fmla="*/ 22 h 38"/>
                <a:gd name="T10" fmla="*/ 24 w 24"/>
                <a:gd name="T11" fmla="*/ 14 h 38"/>
                <a:gd name="T12" fmla="*/ 24 w 24"/>
                <a:gd name="T13" fmla="*/ 0 h 38"/>
                <a:gd name="T14" fmla="*/ 0 w 24"/>
                <a:gd name="T15" fmla="*/ 0 h 38"/>
                <a:gd name="T16" fmla="*/ 0 w 24"/>
                <a:gd name="T17" fmla="*/ 14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 h="38">
                  <a:moveTo>
                    <a:pt x="0" y="14"/>
                  </a:moveTo>
                  <a:cubicBezTo>
                    <a:pt x="0" y="18"/>
                    <a:pt x="1" y="21"/>
                    <a:pt x="4" y="22"/>
                  </a:cubicBezTo>
                  <a:cubicBezTo>
                    <a:pt x="4" y="38"/>
                    <a:pt x="4" y="38"/>
                    <a:pt x="4" y="38"/>
                  </a:cubicBezTo>
                  <a:cubicBezTo>
                    <a:pt x="20" y="38"/>
                    <a:pt x="20" y="38"/>
                    <a:pt x="20" y="38"/>
                  </a:cubicBezTo>
                  <a:cubicBezTo>
                    <a:pt x="20" y="22"/>
                    <a:pt x="20" y="22"/>
                    <a:pt x="20" y="22"/>
                  </a:cubicBezTo>
                  <a:cubicBezTo>
                    <a:pt x="23" y="21"/>
                    <a:pt x="24" y="18"/>
                    <a:pt x="24" y="14"/>
                  </a:cubicBezTo>
                  <a:cubicBezTo>
                    <a:pt x="24" y="0"/>
                    <a:pt x="24" y="0"/>
                    <a:pt x="24" y="0"/>
                  </a:cubicBezTo>
                  <a:cubicBezTo>
                    <a:pt x="0" y="0"/>
                    <a:pt x="0" y="0"/>
                    <a:pt x="0" y="0"/>
                  </a:cubicBezTo>
                  <a:lnTo>
                    <a:pt x="0" y="1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5" name="Freeform 62">
              <a:extLst>
                <a:ext uri="{FF2B5EF4-FFF2-40B4-BE49-F238E27FC236}">
                  <a16:creationId xmlns:a16="http://schemas.microsoft.com/office/drawing/2014/main" id="{0FC46454-FC77-E55F-75CF-B03640D5D3CE}"/>
                </a:ext>
              </a:extLst>
            </p:cNvPr>
            <p:cNvSpPr>
              <a:spLocks/>
            </p:cNvSpPr>
            <p:nvPr/>
          </p:nvSpPr>
          <p:spPr bwMode="auto">
            <a:xfrm>
              <a:off x="8710613" y="3022601"/>
              <a:ext cx="90488" cy="142875"/>
            </a:xfrm>
            <a:custGeom>
              <a:avLst/>
              <a:gdLst>
                <a:gd name="T0" fmla="*/ 0 w 24"/>
                <a:gd name="T1" fmla="*/ 0 h 38"/>
                <a:gd name="T2" fmla="*/ 0 w 24"/>
                <a:gd name="T3" fmla="*/ 14 h 38"/>
                <a:gd name="T4" fmla="*/ 4 w 24"/>
                <a:gd name="T5" fmla="*/ 22 h 38"/>
                <a:gd name="T6" fmla="*/ 4 w 24"/>
                <a:gd name="T7" fmla="*/ 38 h 38"/>
                <a:gd name="T8" fmla="*/ 20 w 24"/>
                <a:gd name="T9" fmla="*/ 38 h 38"/>
                <a:gd name="T10" fmla="*/ 20 w 24"/>
                <a:gd name="T11" fmla="*/ 22 h 38"/>
                <a:gd name="T12" fmla="*/ 24 w 24"/>
                <a:gd name="T13" fmla="*/ 14 h 38"/>
                <a:gd name="T14" fmla="*/ 24 w 24"/>
                <a:gd name="T15" fmla="*/ 0 h 38"/>
                <a:gd name="T16" fmla="*/ 0 w 24"/>
                <a:gd name="T17"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 h="38">
                  <a:moveTo>
                    <a:pt x="0" y="0"/>
                  </a:moveTo>
                  <a:cubicBezTo>
                    <a:pt x="0" y="14"/>
                    <a:pt x="0" y="14"/>
                    <a:pt x="0" y="14"/>
                  </a:cubicBezTo>
                  <a:cubicBezTo>
                    <a:pt x="0" y="18"/>
                    <a:pt x="1" y="21"/>
                    <a:pt x="4" y="22"/>
                  </a:cubicBezTo>
                  <a:cubicBezTo>
                    <a:pt x="4" y="38"/>
                    <a:pt x="4" y="38"/>
                    <a:pt x="4" y="38"/>
                  </a:cubicBezTo>
                  <a:cubicBezTo>
                    <a:pt x="20" y="38"/>
                    <a:pt x="20" y="38"/>
                    <a:pt x="20" y="38"/>
                  </a:cubicBezTo>
                  <a:cubicBezTo>
                    <a:pt x="20" y="22"/>
                    <a:pt x="20" y="22"/>
                    <a:pt x="20" y="22"/>
                  </a:cubicBezTo>
                  <a:cubicBezTo>
                    <a:pt x="23" y="21"/>
                    <a:pt x="24" y="18"/>
                    <a:pt x="24" y="14"/>
                  </a:cubicBezTo>
                  <a:cubicBezTo>
                    <a:pt x="24" y="0"/>
                    <a:pt x="24" y="0"/>
                    <a:pt x="24" y="0"/>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6" name="Freeform 63">
              <a:extLst>
                <a:ext uri="{FF2B5EF4-FFF2-40B4-BE49-F238E27FC236}">
                  <a16:creationId xmlns:a16="http://schemas.microsoft.com/office/drawing/2014/main" id="{135F17FE-5C1A-4B61-F0F7-3A476B08332A}"/>
                </a:ext>
              </a:extLst>
            </p:cNvPr>
            <p:cNvSpPr>
              <a:spLocks/>
            </p:cNvSpPr>
            <p:nvPr/>
          </p:nvSpPr>
          <p:spPr bwMode="auto">
            <a:xfrm>
              <a:off x="8559800" y="3022601"/>
              <a:ext cx="120650" cy="211138"/>
            </a:xfrm>
            <a:custGeom>
              <a:avLst/>
              <a:gdLst>
                <a:gd name="T0" fmla="*/ 0 w 32"/>
                <a:gd name="T1" fmla="*/ 22 h 56"/>
                <a:gd name="T2" fmla="*/ 8 w 32"/>
                <a:gd name="T3" fmla="*/ 32 h 56"/>
                <a:gd name="T4" fmla="*/ 8 w 32"/>
                <a:gd name="T5" fmla="*/ 56 h 56"/>
                <a:gd name="T6" fmla="*/ 24 w 32"/>
                <a:gd name="T7" fmla="*/ 56 h 56"/>
                <a:gd name="T8" fmla="*/ 24 w 32"/>
                <a:gd name="T9" fmla="*/ 32 h 56"/>
                <a:gd name="T10" fmla="*/ 32 w 32"/>
                <a:gd name="T11" fmla="*/ 22 h 56"/>
                <a:gd name="T12" fmla="*/ 32 w 32"/>
                <a:gd name="T13" fmla="*/ 0 h 56"/>
                <a:gd name="T14" fmla="*/ 0 w 32"/>
                <a:gd name="T15" fmla="*/ 0 h 56"/>
                <a:gd name="T16" fmla="*/ 0 w 32"/>
                <a:gd name="T17" fmla="*/ 22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 h="56">
                  <a:moveTo>
                    <a:pt x="0" y="22"/>
                  </a:moveTo>
                  <a:cubicBezTo>
                    <a:pt x="0" y="27"/>
                    <a:pt x="3" y="31"/>
                    <a:pt x="8" y="32"/>
                  </a:cubicBezTo>
                  <a:cubicBezTo>
                    <a:pt x="8" y="56"/>
                    <a:pt x="8" y="56"/>
                    <a:pt x="8" y="56"/>
                  </a:cubicBezTo>
                  <a:cubicBezTo>
                    <a:pt x="24" y="56"/>
                    <a:pt x="24" y="56"/>
                    <a:pt x="24" y="56"/>
                  </a:cubicBezTo>
                  <a:cubicBezTo>
                    <a:pt x="24" y="32"/>
                    <a:pt x="24" y="32"/>
                    <a:pt x="24" y="32"/>
                  </a:cubicBezTo>
                  <a:cubicBezTo>
                    <a:pt x="29" y="31"/>
                    <a:pt x="32" y="27"/>
                    <a:pt x="32" y="22"/>
                  </a:cubicBezTo>
                  <a:cubicBezTo>
                    <a:pt x="32" y="0"/>
                    <a:pt x="32" y="0"/>
                    <a:pt x="32" y="0"/>
                  </a:cubicBezTo>
                  <a:cubicBezTo>
                    <a:pt x="0" y="0"/>
                    <a:pt x="0" y="0"/>
                    <a:pt x="0" y="0"/>
                  </a:cubicBezTo>
                  <a:lnTo>
                    <a:pt x="0" y="2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7" name="Oval 64">
              <a:extLst>
                <a:ext uri="{FF2B5EF4-FFF2-40B4-BE49-F238E27FC236}">
                  <a16:creationId xmlns:a16="http://schemas.microsoft.com/office/drawing/2014/main" id="{483819C5-24C0-6D90-EDC0-2E66B57DF822}"/>
                </a:ext>
              </a:extLst>
            </p:cNvPr>
            <p:cNvSpPr>
              <a:spLocks noChangeArrowheads="1"/>
            </p:cNvSpPr>
            <p:nvPr/>
          </p:nvSpPr>
          <p:spPr bwMode="auto">
            <a:xfrm>
              <a:off x="8724900" y="2947988"/>
              <a:ext cx="60325" cy="603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8" name="Oval 65">
              <a:extLst>
                <a:ext uri="{FF2B5EF4-FFF2-40B4-BE49-F238E27FC236}">
                  <a16:creationId xmlns:a16="http://schemas.microsoft.com/office/drawing/2014/main" id="{D905D720-7AFC-96B7-DFD7-AFCF233FC3BD}"/>
                </a:ext>
              </a:extLst>
            </p:cNvPr>
            <p:cNvSpPr>
              <a:spLocks noChangeArrowheads="1"/>
            </p:cNvSpPr>
            <p:nvPr/>
          </p:nvSpPr>
          <p:spPr bwMode="auto">
            <a:xfrm>
              <a:off x="8455025" y="2947988"/>
              <a:ext cx="60325" cy="60325"/>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9" name="Oval 66">
              <a:extLst>
                <a:ext uri="{FF2B5EF4-FFF2-40B4-BE49-F238E27FC236}">
                  <a16:creationId xmlns:a16="http://schemas.microsoft.com/office/drawing/2014/main" id="{02AECBEF-2204-8B4C-2AE0-5037806B2F24}"/>
                </a:ext>
              </a:extLst>
            </p:cNvPr>
            <p:cNvSpPr>
              <a:spLocks noChangeArrowheads="1"/>
            </p:cNvSpPr>
            <p:nvPr/>
          </p:nvSpPr>
          <p:spPr bwMode="auto">
            <a:xfrm>
              <a:off x="8575675" y="2917826"/>
              <a:ext cx="90488" cy="90488"/>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20" name="Group 119">
            <a:extLst>
              <a:ext uri="{FF2B5EF4-FFF2-40B4-BE49-F238E27FC236}">
                <a16:creationId xmlns:a16="http://schemas.microsoft.com/office/drawing/2014/main" id="{99D7D86B-DDAC-00C8-BDD3-7261EB7DEC89}"/>
              </a:ext>
            </a:extLst>
          </p:cNvPr>
          <p:cNvGrpSpPr/>
          <p:nvPr/>
        </p:nvGrpSpPr>
        <p:grpSpPr>
          <a:xfrm>
            <a:off x="904683" y="3340049"/>
            <a:ext cx="289669" cy="294864"/>
            <a:chOff x="8447088" y="3609976"/>
            <a:chExt cx="354013" cy="360362"/>
          </a:xfrm>
          <a:solidFill>
            <a:srgbClr val="013631"/>
          </a:solidFill>
        </p:grpSpPr>
        <p:sp>
          <p:nvSpPr>
            <p:cNvPr id="121" name="Oval 161">
              <a:extLst>
                <a:ext uri="{FF2B5EF4-FFF2-40B4-BE49-F238E27FC236}">
                  <a16:creationId xmlns:a16="http://schemas.microsoft.com/office/drawing/2014/main" id="{D619FC6B-D4D6-360D-94F7-F414490B70B4}"/>
                </a:ext>
              </a:extLst>
            </p:cNvPr>
            <p:cNvSpPr>
              <a:spLocks noChangeArrowheads="1"/>
            </p:cNvSpPr>
            <p:nvPr/>
          </p:nvSpPr>
          <p:spPr bwMode="auto">
            <a:xfrm>
              <a:off x="8477250" y="3609976"/>
              <a:ext cx="120650" cy="120650"/>
            </a:xfrm>
            <a:prstGeom prst="ellipse">
              <a:avLst/>
            </a:pr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2" name="Freeform 162">
              <a:extLst>
                <a:ext uri="{FF2B5EF4-FFF2-40B4-BE49-F238E27FC236}">
                  <a16:creationId xmlns:a16="http://schemas.microsoft.com/office/drawing/2014/main" id="{7AC04D6E-B5FD-BD9C-5B80-BB2B66831A5C}"/>
                </a:ext>
              </a:extLst>
            </p:cNvPr>
            <p:cNvSpPr>
              <a:spLocks/>
            </p:cNvSpPr>
            <p:nvPr/>
          </p:nvSpPr>
          <p:spPr bwMode="auto">
            <a:xfrm>
              <a:off x="8447088" y="3744913"/>
              <a:ext cx="180975" cy="225425"/>
            </a:xfrm>
            <a:custGeom>
              <a:avLst/>
              <a:gdLst>
                <a:gd name="T0" fmla="*/ 28 w 48"/>
                <a:gd name="T1" fmla="*/ 0 h 60"/>
                <a:gd name="T2" fmla="*/ 30 w 48"/>
                <a:gd name="T3" fmla="*/ 27 h 60"/>
                <a:gd name="T4" fmla="*/ 24 w 48"/>
                <a:gd name="T5" fmla="*/ 33 h 60"/>
                <a:gd name="T6" fmla="*/ 18 w 48"/>
                <a:gd name="T7" fmla="*/ 27 h 60"/>
                <a:gd name="T8" fmla="*/ 20 w 48"/>
                <a:gd name="T9" fmla="*/ 0 h 60"/>
                <a:gd name="T10" fmla="*/ 0 w 48"/>
                <a:gd name="T11" fmla="*/ 0 h 60"/>
                <a:gd name="T12" fmla="*/ 0 w 48"/>
                <a:gd name="T13" fmla="*/ 2 h 60"/>
                <a:gd name="T14" fmla="*/ 14 w 48"/>
                <a:gd name="T15" fmla="*/ 33 h 60"/>
                <a:gd name="T16" fmla="*/ 14 w 48"/>
                <a:gd name="T17" fmla="*/ 60 h 60"/>
                <a:gd name="T18" fmla="*/ 34 w 48"/>
                <a:gd name="T19" fmla="*/ 60 h 60"/>
                <a:gd name="T20" fmla="*/ 34 w 48"/>
                <a:gd name="T21" fmla="*/ 33 h 60"/>
                <a:gd name="T22" fmla="*/ 48 w 48"/>
                <a:gd name="T23" fmla="*/ 2 h 60"/>
                <a:gd name="T24" fmla="*/ 48 w 48"/>
                <a:gd name="T25" fmla="*/ 0 h 60"/>
                <a:gd name="T26" fmla="*/ 28 w 48"/>
                <a:gd name="T27" fmla="*/ 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8" h="60">
                  <a:moveTo>
                    <a:pt x="28" y="0"/>
                  </a:moveTo>
                  <a:cubicBezTo>
                    <a:pt x="30" y="27"/>
                    <a:pt x="30" y="27"/>
                    <a:pt x="30" y="27"/>
                  </a:cubicBezTo>
                  <a:cubicBezTo>
                    <a:pt x="24" y="33"/>
                    <a:pt x="24" y="33"/>
                    <a:pt x="24" y="33"/>
                  </a:cubicBezTo>
                  <a:cubicBezTo>
                    <a:pt x="18" y="27"/>
                    <a:pt x="18" y="27"/>
                    <a:pt x="18" y="27"/>
                  </a:cubicBezTo>
                  <a:cubicBezTo>
                    <a:pt x="20" y="0"/>
                    <a:pt x="20" y="0"/>
                    <a:pt x="20" y="0"/>
                  </a:cubicBezTo>
                  <a:cubicBezTo>
                    <a:pt x="0" y="0"/>
                    <a:pt x="0" y="0"/>
                    <a:pt x="0" y="0"/>
                  </a:cubicBezTo>
                  <a:cubicBezTo>
                    <a:pt x="0" y="2"/>
                    <a:pt x="0" y="2"/>
                    <a:pt x="0" y="2"/>
                  </a:cubicBezTo>
                  <a:cubicBezTo>
                    <a:pt x="0" y="16"/>
                    <a:pt x="5" y="27"/>
                    <a:pt x="14" y="33"/>
                  </a:cubicBezTo>
                  <a:cubicBezTo>
                    <a:pt x="14" y="60"/>
                    <a:pt x="14" y="60"/>
                    <a:pt x="14" y="60"/>
                  </a:cubicBezTo>
                  <a:cubicBezTo>
                    <a:pt x="34" y="60"/>
                    <a:pt x="34" y="60"/>
                    <a:pt x="34" y="60"/>
                  </a:cubicBezTo>
                  <a:cubicBezTo>
                    <a:pt x="34" y="33"/>
                    <a:pt x="34" y="33"/>
                    <a:pt x="34" y="33"/>
                  </a:cubicBezTo>
                  <a:cubicBezTo>
                    <a:pt x="43" y="27"/>
                    <a:pt x="48" y="16"/>
                    <a:pt x="48" y="2"/>
                  </a:cubicBezTo>
                  <a:cubicBezTo>
                    <a:pt x="48" y="0"/>
                    <a:pt x="48" y="0"/>
                    <a:pt x="48" y="0"/>
                  </a:cubicBezTo>
                  <a:lnTo>
                    <a:pt x="28"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 name="Freeform 163">
              <a:extLst>
                <a:ext uri="{FF2B5EF4-FFF2-40B4-BE49-F238E27FC236}">
                  <a16:creationId xmlns:a16="http://schemas.microsoft.com/office/drawing/2014/main" id="{CEF135AD-2BAF-7210-00AA-91708EFEE9EC}"/>
                </a:ext>
              </a:extLst>
            </p:cNvPr>
            <p:cNvSpPr>
              <a:spLocks noEditPoints="1"/>
            </p:cNvSpPr>
            <p:nvPr/>
          </p:nvSpPr>
          <p:spPr bwMode="auto">
            <a:xfrm>
              <a:off x="8583613" y="3624263"/>
              <a:ext cx="217488" cy="225425"/>
            </a:xfrm>
            <a:custGeom>
              <a:avLst/>
              <a:gdLst>
                <a:gd name="T0" fmla="*/ 4 w 58"/>
                <a:gd name="T1" fmla="*/ 0 h 60"/>
                <a:gd name="T2" fmla="*/ 8 w 58"/>
                <a:gd name="T3" fmla="*/ 12 h 60"/>
                <a:gd name="T4" fmla="*/ 0 w 58"/>
                <a:gd name="T5" fmla="*/ 28 h 60"/>
                <a:gd name="T6" fmla="*/ 16 w 58"/>
                <a:gd name="T7" fmla="*/ 28 h 60"/>
                <a:gd name="T8" fmla="*/ 16 w 58"/>
                <a:gd name="T9" fmla="*/ 34 h 60"/>
                <a:gd name="T10" fmla="*/ 9 w 58"/>
                <a:gd name="T11" fmla="*/ 60 h 60"/>
                <a:gd name="T12" fmla="*/ 58 w 58"/>
                <a:gd name="T13" fmla="*/ 60 h 60"/>
                <a:gd name="T14" fmla="*/ 58 w 58"/>
                <a:gd name="T15" fmla="*/ 0 h 60"/>
                <a:gd name="T16" fmla="*/ 4 w 58"/>
                <a:gd name="T17" fmla="*/ 0 h 60"/>
                <a:gd name="T18" fmla="*/ 50 w 58"/>
                <a:gd name="T19" fmla="*/ 50 h 60"/>
                <a:gd name="T20" fmla="*/ 48 w 58"/>
                <a:gd name="T21" fmla="*/ 52 h 60"/>
                <a:gd name="T22" fmla="*/ 48 w 58"/>
                <a:gd name="T23" fmla="*/ 52 h 60"/>
                <a:gd name="T24" fmla="*/ 48 w 58"/>
                <a:gd name="T25" fmla="*/ 52 h 60"/>
                <a:gd name="T26" fmla="*/ 24 w 58"/>
                <a:gd name="T27" fmla="*/ 52 h 60"/>
                <a:gd name="T28" fmla="*/ 22 w 58"/>
                <a:gd name="T29" fmla="*/ 50 h 60"/>
                <a:gd name="T30" fmla="*/ 24 w 58"/>
                <a:gd name="T31" fmla="*/ 48 h 60"/>
                <a:gd name="T32" fmla="*/ 30 w 58"/>
                <a:gd name="T33" fmla="*/ 48 h 60"/>
                <a:gd name="T34" fmla="*/ 30 w 58"/>
                <a:gd name="T35" fmla="*/ 34 h 60"/>
                <a:gd name="T36" fmla="*/ 32 w 58"/>
                <a:gd name="T37" fmla="*/ 32 h 60"/>
                <a:gd name="T38" fmla="*/ 34 w 58"/>
                <a:gd name="T39" fmla="*/ 34 h 60"/>
                <a:gd name="T40" fmla="*/ 34 w 58"/>
                <a:gd name="T41" fmla="*/ 48 h 60"/>
                <a:gd name="T42" fmla="*/ 38 w 58"/>
                <a:gd name="T43" fmla="*/ 48 h 60"/>
                <a:gd name="T44" fmla="*/ 38 w 58"/>
                <a:gd name="T45" fmla="*/ 26 h 60"/>
                <a:gd name="T46" fmla="*/ 40 w 58"/>
                <a:gd name="T47" fmla="*/ 24 h 60"/>
                <a:gd name="T48" fmla="*/ 42 w 58"/>
                <a:gd name="T49" fmla="*/ 26 h 60"/>
                <a:gd name="T50" fmla="*/ 42 w 58"/>
                <a:gd name="T51" fmla="*/ 48 h 60"/>
                <a:gd name="T52" fmla="*/ 46 w 58"/>
                <a:gd name="T53" fmla="*/ 48 h 60"/>
                <a:gd name="T54" fmla="*/ 46 w 58"/>
                <a:gd name="T55" fmla="*/ 14 h 60"/>
                <a:gd name="T56" fmla="*/ 48 w 58"/>
                <a:gd name="T57" fmla="*/ 12 h 60"/>
                <a:gd name="T58" fmla="*/ 50 w 58"/>
                <a:gd name="T59" fmla="*/ 14 h 60"/>
                <a:gd name="T60" fmla="*/ 50 w 58"/>
                <a:gd name="T61" fmla="*/ 50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58" h="60">
                  <a:moveTo>
                    <a:pt x="4" y="0"/>
                  </a:moveTo>
                  <a:cubicBezTo>
                    <a:pt x="7" y="3"/>
                    <a:pt x="8" y="7"/>
                    <a:pt x="8" y="12"/>
                  </a:cubicBezTo>
                  <a:cubicBezTo>
                    <a:pt x="8" y="19"/>
                    <a:pt x="5" y="24"/>
                    <a:pt x="0" y="28"/>
                  </a:cubicBezTo>
                  <a:cubicBezTo>
                    <a:pt x="16" y="28"/>
                    <a:pt x="16" y="28"/>
                    <a:pt x="16" y="28"/>
                  </a:cubicBezTo>
                  <a:cubicBezTo>
                    <a:pt x="16" y="34"/>
                    <a:pt x="16" y="34"/>
                    <a:pt x="16" y="34"/>
                  </a:cubicBezTo>
                  <a:cubicBezTo>
                    <a:pt x="16" y="44"/>
                    <a:pt x="14" y="53"/>
                    <a:pt x="9" y="60"/>
                  </a:cubicBezTo>
                  <a:cubicBezTo>
                    <a:pt x="58" y="60"/>
                    <a:pt x="58" y="60"/>
                    <a:pt x="58" y="60"/>
                  </a:cubicBezTo>
                  <a:cubicBezTo>
                    <a:pt x="58" y="0"/>
                    <a:pt x="58" y="0"/>
                    <a:pt x="58" y="0"/>
                  </a:cubicBezTo>
                  <a:lnTo>
                    <a:pt x="4" y="0"/>
                  </a:lnTo>
                  <a:close/>
                  <a:moveTo>
                    <a:pt x="50" y="50"/>
                  </a:moveTo>
                  <a:cubicBezTo>
                    <a:pt x="50" y="51"/>
                    <a:pt x="49" y="52"/>
                    <a:pt x="48" y="52"/>
                  </a:cubicBezTo>
                  <a:cubicBezTo>
                    <a:pt x="48" y="52"/>
                    <a:pt x="48" y="52"/>
                    <a:pt x="48" y="52"/>
                  </a:cubicBezTo>
                  <a:cubicBezTo>
                    <a:pt x="48" y="52"/>
                    <a:pt x="48" y="52"/>
                    <a:pt x="48" y="52"/>
                  </a:cubicBezTo>
                  <a:cubicBezTo>
                    <a:pt x="24" y="52"/>
                    <a:pt x="24" y="52"/>
                    <a:pt x="24" y="52"/>
                  </a:cubicBezTo>
                  <a:cubicBezTo>
                    <a:pt x="23" y="52"/>
                    <a:pt x="22" y="51"/>
                    <a:pt x="22" y="50"/>
                  </a:cubicBezTo>
                  <a:cubicBezTo>
                    <a:pt x="22" y="49"/>
                    <a:pt x="23" y="48"/>
                    <a:pt x="24" y="48"/>
                  </a:cubicBezTo>
                  <a:cubicBezTo>
                    <a:pt x="30" y="48"/>
                    <a:pt x="30" y="48"/>
                    <a:pt x="30" y="48"/>
                  </a:cubicBezTo>
                  <a:cubicBezTo>
                    <a:pt x="30" y="34"/>
                    <a:pt x="30" y="34"/>
                    <a:pt x="30" y="34"/>
                  </a:cubicBezTo>
                  <a:cubicBezTo>
                    <a:pt x="30" y="33"/>
                    <a:pt x="31" y="32"/>
                    <a:pt x="32" y="32"/>
                  </a:cubicBezTo>
                  <a:cubicBezTo>
                    <a:pt x="33" y="32"/>
                    <a:pt x="34" y="33"/>
                    <a:pt x="34" y="34"/>
                  </a:cubicBezTo>
                  <a:cubicBezTo>
                    <a:pt x="34" y="48"/>
                    <a:pt x="34" y="48"/>
                    <a:pt x="34" y="48"/>
                  </a:cubicBezTo>
                  <a:cubicBezTo>
                    <a:pt x="38" y="48"/>
                    <a:pt x="38" y="48"/>
                    <a:pt x="38" y="48"/>
                  </a:cubicBezTo>
                  <a:cubicBezTo>
                    <a:pt x="38" y="26"/>
                    <a:pt x="38" y="26"/>
                    <a:pt x="38" y="26"/>
                  </a:cubicBezTo>
                  <a:cubicBezTo>
                    <a:pt x="38" y="25"/>
                    <a:pt x="39" y="24"/>
                    <a:pt x="40" y="24"/>
                  </a:cubicBezTo>
                  <a:cubicBezTo>
                    <a:pt x="41" y="24"/>
                    <a:pt x="42" y="25"/>
                    <a:pt x="42" y="26"/>
                  </a:cubicBezTo>
                  <a:cubicBezTo>
                    <a:pt x="42" y="48"/>
                    <a:pt x="42" y="48"/>
                    <a:pt x="42" y="48"/>
                  </a:cubicBezTo>
                  <a:cubicBezTo>
                    <a:pt x="46" y="48"/>
                    <a:pt x="46" y="48"/>
                    <a:pt x="46" y="48"/>
                  </a:cubicBezTo>
                  <a:cubicBezTo>
                    <a:pt x="46" y="14"/>
                    <a:pt x="46" y="14"/>
                    <a:pt x="46" y="14"/>
                  </a:cubicBezTo>
                  <a:cubicBezTo>
                    <a:pt x="46" y="13"/>
                    <a:pt x="47" y="12"/>
                    <a:pt x="48" y="12"/>
                  </a:cubicBezTo>
                  <a:cubicBezTo>
                    <a:pt x="49" y="12"/>
                    <a:pt x="50" y="13"/>
                    <a:pt x="50" y="14"/>
                  </a:cubicBezTo>
                  <a:lnTo>
                    <a:pt x="50" y="5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extBox 1">
            <a:extLst>
              <a:ext uri="{FF2B5EF4-FFF2-40B4-BE49-F238E27FC236}">
                <a16:creationId xmlns:a16="http://schemas.microsoft.com/office/drawing/2014/main" id="{A294DBA4-087B-C4DB-CAA8-4B582DFE8AE9}"/>
              </a:ext>
            </a:extLst>
          </p:cNvPr>
          <p:cNvSpPr txBox="1"/>
          <p:nvPr/>
        </p:nvSpPr>
        <p:spPr>
          <a:xfrm>
            <a:off x="335280" y="203200"/>
            <a:ext cx="4236720"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FFC000"/>
                </a:solidFill>
                <a:ea typeface="+mn-lt"/>
                <a:cs typeface="+mn-lt"/>
              </a:rPr>
              <a:t>Type of consumers</a:t>
            </a:r>
            <a:endParaRPr lang="en-US" sz="2800">
              <a:solidFill>
                <a:srgbClr val="FFC000"/>
              </a:solidFill>
              <a:ea typeface="+mn-lt"/>
              <a:cs typeface="+mn-lt"/>
            </a:endParaRPr>
          </a:p>
          <a:p>
            <a:pPr algn="l"/>
            <a:endParaRPr lang="en-US"/>
          </a:p>
        </p:txBody>
      </p:sp>
    </p:spTree>
    <p:extLst>
      <p:ext uri="{BB962C8B-B14F-4D97-AF65-F5344CB8AC3E}">
        <p14:creationId xmlns:p14="http://schemas.microsoft.com/office/powerpoint/2010/main" val="1116521803"/>
      </p:ext>
    </p:extLst>
  </p:cSld>
  <p:clrMapOvr>
    <a:masterClrMapping/>
  </p:clrMapOvr>
  <p:transition spd="slow">
    <p:push/>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8000"/>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next to the water&#10;&#10;Description automatically generated with low confidence">
            <a:extLst>
              <a:ext uri="{FF2B5EF4-FFF2-40B4-BE49-F238E27FC236}">
                <a16:creationId xmlns:a16="http://schemas.microsoft.com/office/drawing/2014/main" id="{2A065BF9-6431-EA8B-9110-5E2E4B7E84A0}"/>
              </a:ext>
            </a:extLst>
          </p:cNvPr>
          <p:cNvPicPr>
            <a:picLocks noChangeAspect="1"/>
          </p:cNvPicPr>
          <p:nvPr/>
        </p:nvPicPr>
        <p:blipFill>
          <a:blip r:embed="rId3" cstate="screen">
            <a:duotone>
              <a:prstClr val="black"/>
              <a:schemeClr val="tx2">
                <a:tint val="45000"/>
                <a:satMod val="400000"/>
              </a:schemeClr>
            </a:duotone>
            <a:alphaModFix amt="35000"/>
            <a:extLst>
              <a:ext uri="{28A0092B-C50C-407E-A947-70E740481C1C}">
                <a14:useLocalDpi xmlns:a14="http://schemas.microsoft.com/office/drawing/2010/main"/>
              </a:ext>
            </a:extLst>
          </a:blip>
          <a:stretch>
            <a:fillRect/>
          </a:stretch>
        </p:blipFill>
        <p:spPr>
          <a:xfrm>
            <a:off x="2710070" y="-3818"/>
            <a:ext cx="9481930" cy="6321285"/>
          </a:xfrm>
          <a:prstGeom prst="rect">
            <a:avLst/>
          </a:prstGeom>
        </p:spPr>
      </p:pic>
      <p:pic>
        <p:nvPicPr>
          <p:cNvPr id="134" name="Picture 133" descr="A picture containing indoor, ceiling, furniture&#10;&#10;Description automatically generated">
            <a:extLst>
              <a:ext uri="{FF2B5EF4-FFF2-40B4-BE49-F238E27FC236}">
                <a16:creationId xmlns:a16="http://schemas.microsoft.com/office/drawing/2014/main" id="{81062163-F5AE-EDEC-546F-B88567B93D23}"/>
              </a:ext>
            </a:extLst>
          </p:cNvPr>
          <p:cNvPicPr>
            <a:picLocks noChangeAspect="1"/>
          </p:cNvPicPr>
          <p:nvPr/>
        </p:nvPicPr>
        <p:blipFill>
          <a:blip r:embed="rId4">
            <a:alphaModFix amt="35000"/>
            <a:extLst>
              <a:ext uri="{28A0092B-C50C-407E-A947-70E740481C1C}">
                <a14:useLocalDpi xmlns:a14="http://schemas.microsoft.com/office/drawing/2010/main" val="0"/>
              </a:ext>
            </a:extLst>
          </a:blip>
          <a:srcRect l="11908" t="29299" r="37414" b="30968"/>
          <a:stretch>
            <a:fillRect/>
          </a:stretch>
        </p:blipFill>
        <p:spPr>
          <a:xfrm>
            <a:off x="-1" y="1767069"/>
            <a:ext cx="4344518" cy="4541656"/>
          </a:xfrm>
          <a:custGeom>
            <a:avLst/>
            <a:gdLst>
              <a:gd name="connsiteX0" fmla="*/ 0 w 4344518"/>
              <a:gd name="connsiteY0" fmla="*/ 0 h 4541656"/>
              <a:gd name="connsiteX1" fmla="*/ 4344518 w 4344518"/>
              <a:gd name="connsiteY1" fmla="*/ 0 h 4541656"/>
              <a:gd name="connsiteX2" fmla="*/ 4344518 w 4344518"/>
              <a:gd name="connsiteY2" fmla="*/ 4541656 h 4541656"/>
              <a:gd name="connsiteX3" fmla="*/ 0 w 4344518"/>
              <a:gd name="connsiteY3" fmla="*/ 4541656 h 4541656"/>
            </a:gdLst>
            <a:ahLst/>
            <a:cxnLst>
              <a:cxn ang="0">
                <a:pos x="connsiteX0" y="connsiteY0"/>
              </a:cxn>
              <a:cxn ang="0">
                <a:pos x="connsiteX1" y="connsiteY1"/>
              </a:cxn>
              <a:cxn ang="0">
                <a:pos x="connsiteX2" y="connsiteY2"/>
              </a:cxn>
              <a:cxn ang="0">
                <a:pos x="connsiteX3" y="connsiteY3"/>
              </a:cxn>
            </a:cxnLst>
            <a:rect l="l" t="t" r="r" b="b"/>
            <a:pathLst>
              <a:path w="4344518" h="4541656">
                <a:moveTo>
                  <a:pt x="0" y="0"/>
                </a:moveTo>
                <a:lnTo>
                  <a:pt x="4344518" y="0"/>
                </a:lnTo>
                <a:lnTo>
                  <a:pt x="4344518" y="4541656"/>
                </a:lnTo>
                <a:lnTo>
                  <a:pt x="0" y="454165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6</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CB0A6469-5D4C-012C-827D-23A73AF10247}"/>
              </a:ext>
            </a:extLst>
          </p:cNvPr>
          <p:cNvCxnSpPr>
            <a:cxnSpLocks/>
          </p:cNvCxnSpPr>
          <p:nvPr/>
        </p:nvCxnSpPr>
        <p:spPr>
          <a:xfrm flipH="1">
            <a:off x="4687632" y="794987"/>
            <a:ext cx="750436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64FC00B6-4DC4-FB66-C667-1086A7D12AC3}"/>
              </a:ext>
            </a:extLst>
          </p:cNvPr>
          <p:cNvSpPr txBox="1"/>
          <p:nvPr/>
        </p:nvSpPr>
        <p:spPr>
          <a:xfrm>
            <a:off x="129860" y="419983"/>
            <a:ext cx="4560098" cy="1477328"/>
          </a:xfrm>
          <a:prstGeom prst="rect">
            <a:avLst/>
          </a:prstGeom>
          <a:noFill/>
          <a:effectLst/>
        </p:spPr>
        <p:txBody>
          <a:bodyPr wrap="square" lIns="0" tIns="0" rIns="0" bIns="0" rtlCol="0" anchor="t">
            <a:spAutoFit/>
          </a:bodyPr>
          <a:lstStyle/>
          <a:p>
            <a:r>
              <a:rPr lang="en-GB" sz="4800" b="1" i="1">
                <a:solidFill>
                  <a:srgbClr val="FFC000"/>
                </a:solidFill>
                <a:ea typeface="+mn-lt"/>
                <a:cs typeface="+mn-lt"/>
              </a:rPr>
              <a:t>Outline nature</a:t>
            </a:r>
            <a:endParaRPr lang="en-ID" sz="4800" b="1" i="1">
              <a:solidFill>
                <a:srgbClr val="FFC000"/>
              </a:solidFill>
              <a:ea typeface="+mn-lt"/>
              <a:cs typeface="+mn-lt"/>
            </a:endParaRPr>
          </a:p>
          <a:p>
            <a:endParaRPr lang="en-ID" sz="4800">
              <a:solidFill>
                <a:srgbClr val="C48F22"/>
              </a:solidFill>
              <a:latin typeface="Book Antiqua" panose="02040602050305030304" pitchFamily="18" charset="0"/>
            </a:endParaRPr>
          </a:p>
        </p:txBody>
      </p:sp>
      <p:sp>
        <p:nvSpPr>
          <p:cNvPr id="2" name="TextBox 1">
            <a:extLst>
              <a:ext uri="{FF2B5EF4-FFF2-40B4-BE49-F238E27FC236}">
                <a16:creationId xmlns:a16="http://schemas.microsoft.com/office/drawing/2014/main" id="{811292FB-2ACC-888B-787A-84FC577013E1}"/>
              </a:ext>
            </a:extLst>
          </p:cNvPr>
          <p:cNvSpPr txBox="1"/>
          <p:nvPr/>
        </p:nvSpPr>
        <p:spPr>
          <a:xfrm>
            <a:off x="5120640" y="1391920"/>
            <a:ext cx="555752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Subheading"/>
              </a:rPr>
              <a:t>​</a:t>
            </a:r>
            <a:br>
              <a:rPr lang="en-US">
                <a:latin typeface="Sitka Subheading"/>
              </a:rPr>
            </a:br>
            <a:r>
              <a:rPr lang="en-US" b="1">
                <a:latin typeface="Sitka Subheading"/>
              </a:rPr>
              <a:t>With our growing worldwide footprint, we have an even greater responsibility to act ethically.</a:t>
            </a:r>
            <a:r>
              <a:rPr lang="en-US">
                <a:latin typeface="Sitka Subheading"/>
              </a:rPr>
              <a:t>​</a:t>
            </a:r>
            <a:endParaRPr lang="en-US"/>
          </a:p>
        </p:txBody>
      </p:sp>
      <p:sp>
        <p:nvSpPr>
          <p:cNvPr id="3" name="TextBox 2">
            <a:extLst>
              <a:ext uri="{FF2B5EF4-FFF2-40B4-BE49-F238E27FC236}">
                <a16:creationId xmlns:a16="http://schemas.microsoft.com/office/drawing/2014/main" id="{E183402A-ACB1-81D3-C356-4C2EA4244416}"/>
              </a:ext>
            </a:extLst>
          </p:cNvPr>
          <p:cNvSpPr txBox="1"/>
          <p:nvPr/>
        </p:nvSpPr>
        <p:spPr>
          <a:xfrm>
            <a:off x="5994400" y="6339839"/>
            <a:ext cx="2773680" cy="6400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Source: </a:t>
            </a:r>
            <a:r>
              <a:rPr lang="en-US">
                <a:latin typeface="Sitka Subheading"/>
              </a:rPr>
              <a:t>(Marriott, 2016)</a:t>
            </a:r>
            <a:endParaRPr lang="en-US">
              <a:ea typeface="+mn-lt"/>
              <a:cs typeface="+mn-lt"/>
            </a:endParaRPr>
          </a:p>
          <a:p>
            <a:pPr algn="l"/>
            <a:endParaRPr lang="en-US"/>
          </a:p>
        </p:txBody>
      </p:sp>
      <p:pic>
        <p:nvPicPr>
          <p:cNvPr id="5" name="Picture 7" descr="A picture containing text, tree, outdoor, track&#10;&#10;Description automatically generated">
            <a:extLst>
              <a:ext uri="{FF2B5EF4-FFF2-40B4-BE49-F238E27FC236}">
                <a16:creationId xmlns:a16="http://schemas.microsoft.com/office/drawing/2014/main" id="{C89ABE4E-6959-93C0-7EA5-88F55FE38160}"/>
              </a:ext>
            </a:extLst>
          </p:cNvPr>
          <p:cNvPicPr>
            <a:picLocks noChangeAspect="1"/>
          </p:cNvPicPr>
          <p:nvPr/>
        </p:nvPicPr>
        <p:blipFill>
          <a:blip r:embed="rId5"/>
          <a:stretch>
            <a:fillRect/>
          </a:stretch>
        </p:blipFill>
        <p:spPr>
          <a:xfrm>
            <a:off x="4419600" y="2889015"/>
            <a:ext cx="6055360" cy="3447249"/>
          </a:xfrm>
          <a:prstGeom prst="rect">
            <a:avLst/>
          </a:prstGeom>
        </p:spPr>
      </p:pic>
    </p:spTree>
    <p:extLst>
      <p:ext uri="{BB962C8B-B14F-4D97-AF65-F5344CB8AC3E}">
        <p14:creationId xmlns:p14="http://schemas.microsoft.com/office/powerpoint/2010/main" val="79138401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pic>
        <p:nvPicPr>
          <p:cNvPr id="60" name="Picture 59" descr="white ceramic bathtub">
            <a:extLst>
              <a:ext uri="{FF2B5EF4-FFF2-40B4-BE49-F238E27FC236}">
                <a16:creationId xmlns:a16="http://schemas.microsoft.com/office/drawing/2014/main" id="{25F84497-06D3-6F7F-853E-51A84FAFF9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151" r="33983" b="90"/>
          <a:stretch>
            <a:fillRect/>
          </a:stretch>
        </p:blipFill>
        <p:spPr bwMode="auto">
          <a:xfrm>
            <a:off x="7907054" y="3709917"/>
            <a:ext cx="2709444" cy="2966467"/>
          </a:xfrm>
          <a:custGeom>
            <a:avLst/>
            <a:gdLst>
              <a:gd name="connsiteX0" fmla="*/ 0 w 2709444"/>
              <a:gd name="connsiteY0" fmla="*/ 0 h 2966467"/>
              <a:gd name="connsiteX1" fmla="*/ 2709444 w 2709444"/>
              <a:gd name="connsiteY1" fmla="*/ 0 h 2966467"/>
              <a:gd name="connsiteX2" fmla="*/ 2709444 w 2709444"/>
              <a:gd name="connsiteY2" fmla="*/ 2966467 h 2966467"/>
              <a:gd name="connsiteX3" fmla="*/ 0 w 2709444"/>
              <a:gd name="connsiteY3" fmla="*/ 2966467 h 2966467"/>
            </a:gdLst>
            <a:ahLst/>
            <a:cxnLst>
              <a:cxn ang="0">
                <a:pos x="connsiteX0" y="connsiteY0"/>
              </a:cxn>
              <a:cxn ang="0">
                <a:pos x="connsiteX1" y="connsiteY1"/>
              </a:cxn>
              <a:cxn ang="0">
                <a:pos x="connsiteX2" y="connsiteY2"/>
              </a:cxn>
              <a:cxn ang="0">
                <a:pos x="connsiteX3" y="connsiteY3"/>
              </a:cxn>
            </a:cxnLst>
            <a:rect l="l" t="t" r="r" b="b"/>
            <a:pathLst>
              <a:path w="2709444" h="2966467">
                <a:moveTo>
                  <a:pt x="0" y="0"/>
                </a:moveTo>
                <a:lnTo>
                  <a:pt x="2709444" y="0"/>
                </a:lnTo>
                <a:lnTo>
                  <a:pt x="2709444" y="2966467"/>
                </a:lnTo>
                <a:lnTo>
                  <a:pt x="0" y="2966467"/>
                </a:lnTo>
                <a:close/>
              </a:path>
            </a:pathLst>
          </a:custGeom>
          <a:noFill/>
          <a:extLst>
            <a:ext uri="{909E8E84-426E-40DD-AFC4-6F175D3DCCD1}">
              <a14:hiddenFill xmlns:a14="http://schemas.microsoft.com/office/drawing/2010/main">
                <a:solidFill>
                  <a:srgbClr val="FFFFFF"/>
                </a:solidFill>
              </a14:hiddenFill>
            </a:ext>
          </a:extLst>
        </p:spPr>
      </p:pic>
      <p:pic>
        <p:nvPicPr>
          <p:cNvPr id="57" name="Picture 56" descr="brown wooden table and chairs set">
            <a:extLst>
              <a:ext uri="{FF2B5EF4-FFF2-40B4-BE49-F238E27FC236}">
                <a16:creationId xmlns:a16="http://schemas.microsoft.com/office/drawing/2014/main" id="{4BF04D92-8B8F-BF15-B0E5-9FEBB16606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407" t="6328" r="32868" b="2070"/>
          <a:stretch>
            <a:fillRect/>
          </a:stretch>
        </p:blipFill>
        <p:spPr bwMode="auto">
          <a:xfrm>
            <a:off x="3933558" y="3715878"/>
            <a:ext cx="2709444" cy="2970666"/>
          </a:xfrm>
          <a:custGeom>
            <a:avLst/>
            <a:gdLst>
              <a:gd name="connsiteX0" fmla="*/ 0 w 2709444"/>
              <a:gd name="connsiteY0" fmla="*/ 0 h 2970666"/>
              <a:gd name="connsiteX1" fmla="*/ 2709444 w 2709444"/>
              <a:gd name="connsiteY1" fmla="*/ 0 h 2970666"/>
              <a:gd name="connsiteX2" fmla="*/ 2709444 w 2709444"/>
              <a:gd name="connsiteY2" fmla="*/ 2970666 h 2970666"/>
              <a:gd name="connsiteX3" fmla="*/ 0 w 2709444"/>
              <a:gd name="connsiteY3" fmla="*/ 2970666 h 2970666"/>
            </a:gdLst>
            <a:ahLst/>
            <a:cxnLst>
              <a:cxn ang="0">
                <a:pos x="connsiteX0" y="connsiteY0"/>
              </a:cxn>
              <a:cxn ang="0">
                <a:pos x="connsiteX1" y="connsiteY1"/>
              </a:cxn>
              <a:cxn ang="0">
                <a:pos x="connsiteX2" y="connsiteY2"/>
              </a:cxn>
              <a:cxn ang="0">
                <a:pos x="connsiteX3" y="connsiteY3"/>
              </a:cxn>
            </a:cxnLst>
            <a:rect l="l" t="t" r="r" b="b"/>
            <a:pathLst>
              <a:path w="2709444" h="2970666">
                <a:moveTo>
                  <a:pt x="0" y="0"/>
                </a:moveTo>
                <a:lnTo>
                  <a:pt x="2709444" y="0"/>
                </a:lnTo>
                <a:lnTo>
                  <a:pt x="2709444" y="2970666"/>
                </a:lnTo>
                <a:lnTo>
                  <a:pt x="0" y="2970666"/>
                </a:lnTo>
                <a:close/>
              </a:path>
            </a:pathLst>
          </a:custGeom>
          <a:noFill/>
          <a:extLst>
            <a:ext uri="{909E8E84-426E-40DD-AFC4-6F175D3DCCD1}">
              <a14:hiddenFill xmlns:a14="http://schemas.microsoft.com/office/drawing/2010/main">
                <a:solidFill>
                  <a:srgbClr val="FFFFFF"/>
                </a:solidFill>
              </a14:hiddenFill>
            </a:ext>
          </a:extLst>
        </p:spPr>
      </p:pic>
      <p:pic>
        <p:nvPicPr>
          <p:cNvPr id="53" name="Picture 52" descr="black and white bed near brown wooden table">
            <a:extLst>
              <a:ext uri="{FF2B5EF4-FFF2-40B4-BE49-F238E27FC236}">
                <a16:creationId xmlns:a16="http://schemas.microsoft.com/office/drawing/2014/main" id="{B22D0CEA-1AB6-B846-DDE2-69BAF3A6C05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32982" t="2438" r="9196" b="2438"/>
          <a:stretch>
            <a:fillRect/>
          </a:stretch>
        </p:blipFill>
        <p:spPr bwMode="auto">
          <a:xfrm>
            <a:off x="142941" y="3715878"/>
            <a:ext cx="2709444" cy="2973063"/>
          </a:xfrm>
          <a:custGeom>
            <a:avLst/>
            <a:gdLst>
              <a:gd name="connsiteX0" fmla="*/ 0 w 2709444"/>
              <a:gd name="connsiteY0" fmla="*/ 0 h 2973063"/>
              <a:gd name="connsiteX1" fmla="*/ 2709444 w 2709444"/>
              <a:gd name="connsiteY1" fmla="*/ 0 h 2973063"/>
              <a:gd name="connsiteX2" fmla="*/ 2709444 w 2709444"/>
              <a:gd name="connsiteY2" fmla="*/ 2973063 h 2973063"/>
              <a:gd name="connsiteX3" fmla="*/ 0 w 2709444"/>
              <a:gd name="connsiteY3" fmla="*/ 2973063 h 2973063"/>
            </a:gdLst>
            <a:ahLst/>
            <a:cxnLst>
              <a:cxn ang="0">
                <a:pos x="connsiteX0" y="connsiteY0"/>
              </a:cxn>
              <a:cxn ang="0">
                <a:pos x="connsiteX1" y="connsiteY1"/>
              </a:cxn>
              <a:cxn ang="0">
                <a:pos x="connsiteX2" y="connsiteY2"/>
              </a:cxn>
              <a:cxn ang="0">
                <a:pos x="connsiteX3" y="connsiteY3"/>
              </a:cxn>
            </a:cxnLst>
            <a:rect l="l" t="t" r="r" b="b"/>
            <a:pathLst>
              <a:path w="2709444" h="2973063">
                <a:moveTo>
                  <a:pt x="0" y="0"/>
                </a:moveTo>
                <a:lnTo>
                  <a:pt x="2709444" y="0"/>
                </a:lnTo>
                <a:lnTo>
                  <a:pt x="2709444" y="2973063"/>
                </a:lnTo>
                <a:lnTo>
                  <a:pt x="0" y="2973063"/>
                </a:lnTo>
                <a:close/>
              </a:path>
            </a:pathLst>
          </a:custGeom>
          <a:noFill/>
          <a:extLst>
            <a:ext uri="{909E8E84-426E-40DD-AFC4-6F175D3DCCD1}">
              <a14:hiddenFill xmlns:a14="http://schemas.microsoft.com/office/drawing/2010/main">
                <a:solidFill>
                  <a:srgbClr val="FFFFFF"/>
                </a:solidFill>
              </a14:hiddenFill>
            </a:ext>
          </a:extLst>
        </p:spPr>
      </p:pic>
      <p:cxnSp>
        <p:nvCxnSpPr>
          <p:cNvPr id="17" name="Straight Connector 16">
            <a:extLst>
              <a:ext uri="{FF2B5EF4-FFF2-40B4-BE49-F238E27FC236}">
                <a16:creationId xmlns:a16="http://schemas.microsoft.com/office/drawing/2014/main" id="{5560D64F-6F4F-EAF0-BAB7-5E47E078B92D}"/>
              </a:ext>
            </a:extLst>
          </p:cNvPr>
          <p:cNvCxnSpPr>
            <a:cxnSpLocks/>
          </p:cNvCxnSpPr>
          <p:nvPr/>
        </p:nvCxnSpPr>
        <p:spPr>
          <a:xfrm flipH="1">
            <a:off x="6400800" y="999779"/>
            <a:ext cx="5791200"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marL="0" marR="0" lvl="0" indent="0" algn="ctr" defTabSz="914400" rtl="0" eaLnBrk="1" fontAlgn="auto" latinLnBrk="0" hangingPunct="1">
              <a:lnSpc>
                <a:spcPct val="100000"/>
              </a:lnSpc>
              <a:spcBef>
                <a:spcPts val="0"/>
              </a:spcBef>
              <a:spcAft>
                <a:spcPts val="0"/>
              </a:spcAft>
              <a:buClrTx/>
              <a:buSzTx/>
              <a:buFontTx/>
              <a:buNone/>
              <a:tabLst/>
              <a:defRPr/>
            </a:pPr>
            <a:fld id="{278B827A-04A0-4CE7-9CB1-098404624EF8}" type="slidenum">
              <a:rPr kumimoji="0" lang="en-US" sz="1000" b="1" i="0" u="none" strike="noStrike" kern="1200" cap="none" spc="0" normalizeH="0" baseline="0" noProof="0" smtClean="0">
                <a:ln>
                  <a:noFill/>
                </a:ln>
                <a:solidFill>
                  <a:prstClr val="white"/>
                </a:solidFill>
                <a:effectLst/>
                <a:uLnTx/>
                <a:uFillTx/>
                <a:latin typeface="Book Antiqua" panose="02040602050305030304" pitchFamily="18"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7</a:t>
            </a:fld>
            <a:endParaRPr kumimoji="0" lang="en-US" sz="1000" b="1" i="0" u="none" strike="noStrike" kern="1200" cap="none" spc="0" normalizeH="0" baseline="0" noProof="0">
              <a:ln>
                <a:noFill/>
              </a:ln>
              <a:solidFill>
                <a:prstClr val="white"/>
              </a:solidFill>
              <a:effectLst/>
              <a:uLnTx/>
              <a:uFillTx/>
              <a:latin typeface="Book Antiqua" panose="02040602050305030304" pitchFamily="18" charset="0"/>
              <a:ea typeface="+mn-ea"/>
              <a:cs typeface="+mn-cs"/>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821FC5-5267-89A6-10A8-95D98EA7F6D0}"/>
              </a:ext>
            </a:extLst>
          </p:cNvPr>
          <p:cNvSpPr txBox="1"/>
          <p:nvPr/>
        </p:nvSpPr>
        <p:spPr>
          <a:xfrm>
            <a:off x="-253299" y="315487"/>
            <a:ext cx="9428601" cy="1477328"/>
          </a:xfrm>
          <a:prstGeom prst="rect">
            <a:avLst/>
          </a:prstGeom>
          <a:noFill/>
          <a:effectLst/>
        </p:spPr>
        <p:txBody>
          <a:bodyPr wrap="square" lIns="0" tIns="0" rIns="0" bIns="0" rtlCol="0" anchor="t">
            <a:spAutoFit/>
          </a:bodyPr>
          <a:lstStyle/>
          <a:p>
            <a:pPr algn="ctr">
              <a:defRPr/>
            </a:pPr>
            <a:r>
              <a:rPr lang="en-US" sz="4800" b="1">
                <a:solidFill>
                  <a:srgbClr val="FFC000"/>
                </a:solidFill>
                <a:ea typeface="+mn-lt"/>
                <a:cs typeface="+mn-lt"/>
              </a:rPr>
              <a:t>Guest services and facilities</a:t>
            </a:r>
            <a:endParaRPr lang="en-US" sz="4800">
              <a:solidFill>
                <a:srgbClr val="FFC000"/>
              </a:solidFill>
              <a:ea typeface="+mn-lt"/>
              <a:cs typeface="+mn-lt"/>
            </a:endParaRPr>
          </a:p>
          <a:p>
            <a:pPr marL="0" marR="0" lvl="0" indent="0" algn="l" defTabSz="914400">
              <a:lnSpc>
                <a:spcPct val="100000"/>
              </a:lnSpc>
              <a:spcBef>
                <a:spcPts val="0"/>
              </a:spcBef>
              <a:spcAft>
                <a:spcPts val="0"/>
              </a:spcAft>
              <a:buClrTx/>
              <a:buSzTx/>
              <a:buFontTx/>
              <a:buNone/>
              <a:tabLst/>
              <a:defRPr/>
            </a:pPr>
            <a:endParaRPr lang="en-US" sz="4800" b="0" i="0" u="none" strike="noStrike" kern="1200" cap="none" spc="0" normalizeH="0" baseline="0" noProof="0">
              <a:ln>
                <a:noFill/>
              </a:ln>
              <a:solidFill>
                <a:srgbClr val="C48F22"/>
              </a:solidFill>
              <a:effectLst/>
              <a:uLnTx/>
              <a:uFillTx/>
              <a:latin typeface="Book Antiqua" panose="02040602050305030304" pitchFamily="18" charset="0"/>
            </a:endParaRPr>
          </a:p>
        </p:txBody>
      </p:sp>
      <p:sp>
        <p:nvSpPr>
          <p:cNvPr id="86" name="Rectangle 85">
            <a:extLst>
              <a:ext uri="{FF2B5EF4-FFF2-40B4-BE49-F238E27FC236}">
                <a16:creationId xmlns:a16="http://schemas.microsoft.com/office/drawing/2014/main" id="{4C6A0D7B-C2BD-55C2-BDE8-6DD2DE363709}"/>
              </a:ext>
            </a:extLst>
          </p:cNvPr>
          <p:cNvSpPr/>
          <p:nvPr/>
        </p:nvSpPr>
        <p:spPr>
          <a:xfrm>
            <a:off x="8333772" y="5324353"/>
            <a:ext cx="2720051" cy="500988"/>
          </a:xfrm>
          <a:prstGeom prst="rect">
            <a:avLst/>
          </a:prstGeom>
          <a:gradFill>
            <a:gsLst>
              <a:gs pos="0">
                <a:srgbClr val="241F21">
                  <a:alpha val="85000"/>
                </a:srgbClr>
              </a:gs>
              <a:gs pos="100000">
                <a:srgbClr val="241F21">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926DECD0-92D7-D146-1EEB-5862A376B46E}"/>
              </a:ext>
            </a:extLst>
          </p:cNvPr>
          <p:cNvSpPr/>
          <p:nvPr/>
        </p:nvSpPr>
        <p:spPr>
          <a:xfrm>
            <a:off x="2842926" y="5443291"/>
            <a:ext cx="1005840" cy="267096"/>
          </a:xfrm>
          <a:prstGeom prst="rect">
            <a:avLst/>
          </a:prstGeom>
          <a:solidFill>
            <a:srgbClr val="C48F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2A5F435-625A-F190-0D75-3AAB5E3864ED}"/>
              </a:ext>
            </a:extLst>
          </p:cNvPr>
          <p:cNvSpPr/>
          <p:nvPr/>
        </p:nvSpPr>
        <p:spPr>
          <a:xfrm>
            <a:off x="6694503" y="5443291"/>
            <a:ext cx="1005840" cy="267096"/>
          </a:xfrm>
          <a:prstGeom prst="rect">
            <a:avLst/>
          </a:prstGeom>
          <a:solidFill>
            <a:srgbClr val="C48F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7B702577-6522-C60A-9629-8528414077DB}"/>
              </a:ext>
            </a:extLst>
          </p:cNvPr>
          <p:cNvSpPr/>
          <p:nvPr/>
        </p:nvSpPr>
        <p:spPr>
          <a:xfrm>
            <a:off x="10546079" y="5443291"/>
            <a:ext cx="1005840" cy="267096"/>
          </a:xfrm>
          <a:prstGeom prst="rect">
            <a:avLst/>
          </a:prstGeom>
          <a:solidFill>
            <a:srgbClr val="C48F2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10">
            <a:extLst>
              <a:ext uri="{FF2B5EF4-FFF2-40B4-BE49-F238E27FC236}">
                <a16:creationId xmlns:a16="http://schemas.microsoft.com/office/drawing/2014/main" id="{FCAB41EF-FE3C-8CAC-26EB-DAEB17E09E1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1920" y="1356359"/>
            <a:ext cx="2541089" cy="2270761"/>
          </a:xfrm>
          <a:prstGeom prst="rect">
            <a:avLst/>
          </a:prstGeom>
        </p:spPr>
      </p:pic>
      <p:pic>
        <p:nvPicPr>
          <p:cNvPr id="28" name="Graphic 27">
            <a:extLst>
              <a:ext uri="{FF2B5EF4-FFF2-40B4-BE49-F238E27FC236}">
                <a16:creationId xmlns:a16="http://schemas.microsoft.com/office/drawing/2014/main" id="{789B9D55-A1E0-F997-CC44-7DC771EDBB4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973496" y="1356359"/>
            <a:ext cx="2541089" cy="2270761"/>
          </a:xfrm>
          <a:prstGeom prst="rect">
            <a:avLst/>
          </a:prstGeom>
        </p:spPr>
      </p:pic>
      <p:pic>
        <p:nvPicPr>
          <p:cNvPr id="29" name="Graphic 28">
            <a:extLst>
              <a:ext uri="{FF2B5EF4-FFF2-40B4-BE49-F238E27FC236}">
                <a16:creationId xmlns:a16="http://schemas.microsoft.com/office/drawing/2014/main" id="{6932B2C3-2D5A-C731-BC02-7ADC306F76AD}"/>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7520273" y="2575559"/>
            <a:ext cx="2541089" cy="2270761"/>
          </a:xfrm>
          <a:prstGeom prst="rect">
            <a:avLst/>
          </a:prstGeom>
        </p:spPr>
      </p:pic>
      <p:sp>
        <p:nvSpPr>
          <p:cNvPr id="36" name="TextBox 35">
            <a:extLst>
              <a:ext uri="{FF2B5EF4-FFF2-40B4-BE49-F238E27FC236}">
                <a16:creationId xmlns:a16="http://schemas.microsoft.com/office/drawing/2014/main" id="{B52D9DB8-090A-3CE2-75D2-2B9B50550B4A}"/>
              </a:ext>
            </a:extLst>
          </p:cNvPr>
          <p:cNvSpPr txBox="1"/>
          <p:nvPr/>
        </p:nvSpPr>
        <p:spPr>
          <a:xfrm>
            <a:off x="758106" y="2240280"/>
            <a:ext cx="184731" cy="40011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i="0" u="none" strike="noStrike" kern="1200" cap="none" spc="0" normalizeH="0" baseline="0" noProof="0">
              <a:ln>
                <a:noFill/>
              </a:ln>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39" name="TextBox 38">
            <a:extLst>
              <a:ext uri="{FF2B5EF4-FFF2-40B4-BE49-F238E27FC236}">
                <a16:creationId xmlns:a16="http://schemas.microsoft.com/office/drawing/2014/main" id="{DA2BBFA1-9A75-63C7-0AB3-41DE79483138}"/>
              </a:ext>
            </a:extLst>
          </p:cNvPr>
          <p:cNvSpPr txBox="1"/>
          <p:nvPr/>
        </p:nvSpPr>
        <p:spPr>
          <a:xfrm>
            <a:off x="4611044" y="2240280"/>
            <a:ext cx="184731" cy="40011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i="0" u="none" strike="noStrike" kern="1200" cap="none" spc="0" normalizeH="0" baseline="0" noProof="0">
              <a:ln>
                <a:noFill/>
              </a:ln>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40" name="TextBox 39">
            <a:extLst>
              <a:ext uri="{FF2B5EF4-FFF2-40B4-BE49-F238E27FC236}">
                <a16:creationId xmlns:a16="http://schemas.microsoft.com/office/drawing/2014/main" id="{9691ACD2-C3EB-0A88-9AAE-EB382FEBD056}"/>
              </a:ext>
            </a:extLst>
          </p:cNvPr>
          <p:cNvSpPr txBox="1"/>
          <p:nvPr/>
        </p:nvSpPr>
        <p:spPr>
          <a:xfrm>
            <a:off x="8462620" y="2240280"/>
            <a:ext cx="184731" cy="400110"/>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1" i="0" u="none" strike="noStrike" kern="1200" cap="none" spc="0" normalizeH="0" baseline="0" noProof="0">
              <a:ln>
                <a:noFill/>
              </a:ln>
              <a:effectLst/>
              <a:uLnTx/>
              <a:uFillTx/>
              <a:latin typeface="Open Sans" panose="020B0606030504020204" pitchFamily="34" charset="0"/>
              <a:ea typeface="Open Sans" panose="020B0606030504020204" pitchFamily="34" charset="0"/>
              <a:cs typeface="Open Sans" panose="020B0606030504020204" pitchFamily="34" charset="0"/>
            </a:endParaRPr>
          </a:p>
        </p:txBody>
      </p:sp>
      <p:cxnSp>
        <p:nvCxnSpPr>
          <p:cNvPr id="38" name="Straight Connector 37">
            <a:extLst>
              <a:ext uri="{FF2B5EF4-FFF2-40B4-BE49-F238E27FC236}">
                <a16:creationId xmlns:a16="http://schemas.microsoft.com/office/drawing/2014/main" id="{63FAB36A-DAD6-6044-C912-6855CAEC948F}"/>
              </a:ext>
            </a:extLst>
          </p:cNvPr>
          <p:cNvCxnSpPr/>
          <p:nvPr/>
        </p:nvCxnSpPr>
        <p:spPr>
          <a:xfrm>
            <a:off x="1556216" y="5607319"/>
            <a:ext cx="18135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7" name="Rectangle 86">
            <a:extLst>
              <a:ext uri="{FF2B5EF4-FFF2-40B4-BE49-F238E27FC236}">
                <a16:creationId xmlns:a16="http://schemas.microsoft.com/office/drawing/2014/main" id="{724A22D2-9B15-A217-CB73-20D5D6A8C0A1}"/>
              </a:ext>
            </a:extLst>
          </p:cNvPr>
          <p:cNvSpPr/>
          <p:nvPr/>
        </p:nvSpPr>
        <p:spPr>
          <a:xfrm>
            <a:off x="4482198" y="5324353"/>
            <a:ext cx="2720051" cy="500988"/>
          </a:xfrm>
          <a:prstGeom prst="rect">
            <a:avLst/>
          </a:prstGeom>
          <a:gradFill>
            <a:gsLst>
              <a:gs pos="0">
                <a:srgbClr val="241F21">
                  <a:alpha val="85000"/>
                </a:srgbClr>
              </a:gs>
              <a:gs pos="100000">
                <a:srgbClr val="241F21">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46" name="Straight Connector 45">
            <a:extLst>
              <a:ext uri="{FF2B5EF4-FFF2-40B4-BE49-F238E27FC236}">
                <a16:creationId xmlns:a16="http://schemas.microsoft.com/office/drawing/2014/main" id="{8F34BE2F-F25E-1B76-0189-FD57B9645C8E}"/>
              </a:ext>
            </a:extLst>
          </p:cNvPr>
          <p:cNvCxnSpPr/>
          <p:nvPr/>
        </p:nvCxnSpPr>
        <p:spPr>
          <a:xfrm>
            <a:off x="5193496" y="5576839"/>
            <a:ext cx="18135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8C8AB7D-86D5-F874-9DE3-98B5C7FC131B}"/>
              </a:ext>
            </a:extLst>
          </p:cNvPr>
          <p:cNvCxnSpPr/>
          <p:nvPr/>
        </p:nvCxnSpPr>
        <p:spPr>
          <a:xfrm>
            <a:off x="9501336" y="5556519"/>
            <a:ext cx="18135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8" name="Rectangle 87">
            <a:extLst>
              <a:ext uri="{FF2B5EF4-FFF2-40B4-BE49-F238E27FC236}">
                <a16:creationId xmlns:a16="http://schemas.microsoft.com/office/drawing/2014/main" id="{78F2CF17-8521-A1E3-78F5-A004D41E1C4E}"/>
              </a:ext>
            </a:extLst>
          </p:cNvPr>
          <p:cNvSpPr/>
          <p:nvPr/>
        </p:nvSpPr>
        <p:spPr>
          <a:xfrm>
            <a:off x="508701" y="5314193"/>
            <a:ext cx="2720051" cy="500988"/>
          </a:xfrm>
          <a:prstGeom prst="rect">
            <a:avLst/>
          </a:prstGeom>
          <a:gradFill>
            <a:gsLst>
              <a:gs pos="0">
                <a:srgbClr val="241F21">
                  <a:alpha val="85000"/>
                </a:srgbClr>
              </a:gs>
              <a:gs pos="100000">
                <a:srgbClr val="241F21">
                  <a:alpha val="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89" name="Group 88">
            <a:extLst>
              <a:ext uri="{FF2B5EF4-FFF2-40B4-BE49-F238E27FC236}">
                <a16:creationId xmlns:a16="http://schemas.microsoft.com/office/drawing/2014/main" id="{E94B9675-6B47-88A9-A4F0-E7D7D339602B}"/>
              </a:ext>
            </a:extLst>
          </p:cNvPr>
          <p:cNvGrpSpPr/>
          <p:nvPr/>
        </p:nvGrpSpPr>
        <p:grpSpPr>
          <a:xfrm>
            <a:off x="8512175" y="5376069"/>
            <a:ext cx="360363" cy="361951"/>
            <a:chOff x="4113213" y="2163763"/>
            <a:chExt cx="360363" cy="361951"/>
          </a:xfrm>
          <a:solidFill>
            <a:schemeClr val="bg1"/>
          </a:solidFill>
        </p:grpSpPr>
        <p:sp>
          <p:nvSpPr>
            <p:cNvPr id="90" name="Freeform 19">
              <a:extLst>
                <a:ext uri="{FF2B5EF4-FFF2-40B4-BE49-F238E27FC236}">
                  <a16:creationId xmlns:a16="http://schemas.microsoft.com/office/drawing/2014/main" id="{EF312D6B-83B1-04AD-AE95-91157B8DC7DF}"/>
                </a:ext>
              </a:extLst>
            </p:cNvPr>
            <p:cNvSpPr>
              <a:spLocks/>
            </p:cNvSpPr>
            <p:nvPr/>
          </p:nvSpPr>
          <p:spPr bwMode="auto">
            <a:xfrm>
              <a:off x="4113213" y="2163763"/>
              <a:ext cx="360363" cy="195263"/>
            </a:xfrm>
            <a:custGeom>
              <a:avLst/>
              <a:gdLst>
                <a:gd name="T0" fmla="*/ 50 w 96"/>
                <a:gd name="T1" fmla="*/ 18 h 52"/>
                <a:gd name="T2" fmla="*/ 50 w 96"/>
                <a:gd name="T3" fmla="*/ 14 h 52"/>
                <a:gd name="T4" fmla="*/ 48 w 96"/>
                <a:gd name="T5" fmla="*/ 12 h 52"/>
                <a:gd name="T6" fmla="*/ 44 w 96"/>
                <a:gd name="T7" fmla="*/ 8 h 52"/>
                <a:gd name="T8" fmla="*/ 48 w 96"/>
                <a:gd name="T9" fmla="*/ 4 h 52"/>
                <a:gd name="T10" fmla="*/ 52 w 96"/>
                <a:gd name="T11" fmla="*/ 8 h 52"/>
                <a:gd name="T12" fmla="*/ 54 w 96"/>
                <a:gd name="T13" fmla="*/ 10 h 52"/>
                <a:gd name="T14" fmla="*/ 56 w 96"/>
                <a:gd name="T15" fmla="*/ 8 h 52"/>
                <a:gd name="T16" fmla="*/ 48 w 96"/>
                <a:gd name="T17" fmla="*/ 0 h 52"/>
                <a:gd name="T18" fmla="*/ 40 w 96"/>
                <a:gd name="T19" fmla="*/ 8 h 52"/>
                <a:gd name="T20" fmla="*/ 46 w 96"/>
                <a:gd name="T21" fmla="*/ 16 h 52"/>
                <a:gd name="T22" fmla="*/ 46 w 96"/>
                <a:gd name="T23" fmla="*/ 18 h 52"/>
                <a:gd name="T24" fmla="*/ 0 w 96"/>
                <a:gd name="T25" fmla="*/ 48 h 52"/>
                <a:gd name="T26" fmla="*/ 2 w 96"/>
                <a:gd name="T27" fmla="*/ 51 h 52"/>
                <a:gd name="T28" fmla="*/ 6 w 96"/>
                <a:gd name="T29" fmla="*/ 52 h 52"/>
                <a:gd name="T30" fmla="*/ 16 w 96"/>
                <a:gd name="T31" fmla="*/ 52 h 52"/>
                <a:gd name="T32" fmla="*/ 16 w 96"/>
                <a:gd name="T33" fmla="*/ 48 h 52"/>
                <a:gd name="T34" fmla="*/ 6 w 96"/>
                <a:gd name="T35" fmla="*/ 48 h 52"/>
                <a:gd name="T36" fmla="*/ 4 w 96"/>
                <a:gd name="T37" fmla="*/ 48 h 52"/>
                <a:gd name="T38" fmla="*/ 6 w 96"/>
                <a:gd name="T39" fmla="*/ 44 h 52"/>
                <a:gd name="T40" fmla="*/ 48 w 96"/>
                <a:gd name="T41" fmla="*/ 22 h 52"/>
                <a:gd name="T42" fmla="*/ 90 w 96"/>
                <a:gd name="T43" fmla="*/ 44 h 52"/>
                <a:gd name="T44" fmla="*/ 92 w 96"/>
                <a:gd name="T45" fmla="*/ 48 h 52"/>
                <a:gd name="T46" fmla="*/ 90 w 96"/>
                <a:gd name="T47" fmla="*/ 48 h 52"/>
                <a:gd name="T48" fmla="*/ 80 w 96"/>
                <a:gd name="T49" fmla="*/ 48 h 52"/>
                <a:gd name="T50" fmla="*/ 80 w 96"/>
                <a:gd name="T51" fmla="*/ 52 h 52"/>
                <a:gd name="T52" fmla="*/ 90 w 96"/>
                <a:gd name="T53" fmla="*/ 52 h 52"/>
                <a:gd name="T54" fmla="*/ 94 w 96"/>
                <a:gd name="T55" fmla="*/ 51 h 52"/>
                <a:gd name="T56" fmla="*/ 96 w 96"/>
                <a:gd name="T57" fmla="*/ 48 h 52"/>
                <a:gd name="T58" fmla="*/ 50 w 96"/>
                <a:gd name="T59" fmla="*/ 18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6" h="52">
                  <a:moveTo>
                    <a:pt x="50" y="18"/>
                  </a:moveTo>
                  <a:cubicBezTo>
                    <a:pt x="50" y="14"/>
                    <a:pt x="50" y="14"/>
                    <a:pt x="50" y="14"/>
                  </a:cubicBezTo>
                  <a:cubicBezTo>
                    <a:pt x="50" y="13"/>
                    <a:pt x="49" y="12"/>
                    <a:pt x="48" y="12"/>
                  </a:cubicBezTo>
                  <a:cubicBezTo>
                    <a:pt x="46" y="12"/>
                    <a:pt x="44" y="10"/>
                    <a:pt x="44" y="8"/>
                  </a:cubicBezTo>
                  <a:cubicBezTo>
                    <a:pt x="44" y="6"/>
                    <a:pt x="46" y="4"/>
                    <a:pt x="48" y="4"/>
                  </a:cubicBezTo>
                  <a:cubicBezTo>
                    <a:pt x="50" y="4"/>
                    <a:pt x="52" y="6"/>
                    <a:pt x="52" y="8"/>
                  </a:cubicBezTo>
                  <a:cubicBezTo>
                    <a:pt x="52" y="9"/>
                    <a:pt x="53" y="10"/>
                    <a:pt x="54" y="10"/>
                  </a:cubicBezTo>
                  <a:cubicBezTo>
                    <a:pt x="55" y="10"/>
                    <a:pt x="56" y="9"/>
                    <a:pt x="56" y="8"/>
                  </a:cubicBezTo>
                  <a:cubicBezTo>
                    <a:pt x="56" y="4"/>
                    <a:pt x="52" y="0"/>
                    <a:pt x="48" y="0"/>
                  </a:cubicBezTo>
                  <a:cubicBezTo>
                    <a:pt x="44" y="0"/>
                    <a:pt x="40" y="4"/>
                    <a:pt x="40" y="8"/>
                  </a:cubicBezTo>
                  <a:cubicBezTo>
                    <a:pt x="40" y="12"/>
                    <a:pt x="43" y="15"/>
                    <a:pt x="46" y="16"/>
                  </a:cubicBezTo>
                  <a:cubicBezTo>
                    <a:pt x="46" y="18"/>
                    <a:pt x="46" y="18"/>
                    <a:pt x="46" y="18"/>
                  </a:cubicBezTo>
                  <a:cubicBezTo>
                    <a:pt x="27" y="19"/>
                    <a:pt x="0" y="39"/>
                    <a:pt x="0" y="48"/>
                  </a:cubicBezTo>
                  <a:cubicBezTo>
                    <a:pt x="0" y="49"/>
                    <a:pt x="1" y="50"/>
                    <a:pt x="2" y="51"/>
                  </a:cubicBezTo>
                  <a:cubicBezTo>
                    <a:pt x="3" y="52"/>
                    <a:pt x="4" y="52"/>
                    <a:pt x="6" y="52"/>
                  </a:cubicBezTo>
                  <a:cubicBezTo>
                    <a:pt x="16" y="52"/>
                    <a:pt x="16" y="52"/>
                    <a:pt x="16" y="52"/>
                  </a:cubicBezTo>
                  <a:cubicBezTo>
                    <a:pt x="16" y="48"/>
                    <a:pt x="16" y="48"/>
                    <a:pt x="16" y="48"/>
                  </a:cubicBezTo>
                  <a:cubicBezTo>
                    <a:pt x="6" y="48"/>
                    <a:pt x="6" y="48"/>
                    <a:pt x="6" y="48"/>
                  </a:cubicBezTo>
                  <a:cubicBezTo>
                    <a:pt x="5" y="48"/>
                    <a:pt x="4" y="48"/>
                    <a:pt x="4" y="48"/>
                  </a:cubicBezTo>
                  <a:cubicBezTo>
                    <a:pt x="4" y="47"/>
                    <a:pt x="4" y="46"/>
                    <a:pt x="6" y="44"/>
                  </a:cubicBezTo>
                  <a:cubicBezTo>
                    <a:pt x="12" y="36"/>
                    <a:pt x="33" y="22"/>
                    <a:pt x="48" y="22"/>
                  </a:cubicBezTo>
                  <a:cubicBezTo>
                    <a:pt x="62" y="22"/>
                    <a:pt x="83" y="36"/>
                    <a:pt x="90" y="44"/>
                  </a:cubicBezTo>
                  <a:cubicBezTo>
                    <a:pt x="92" y="47"/>
                    <a:pt x="92" y="48"/>
                    <a:pt x="92" y="48"/>
                  </a:cubicBezTo>
                  <a:cubicBezTo>
                    <a:pt x="92" y="48"/>
                    <a:pt x="91" y="48"/>
                    <a:pt x="90" y="48"/>
                  </a:cubicBezTo>
                  <a:cubicBezTo>
                    <a:pt x="80" y="48"/>
                    <a:pt x="80" y="48"/>
                    <a:pt x="80" y="48"/>
                  </a:cubicBezTo>
                  <a:cubicBezTo>
                    <a:pt x="80" y="52"/>
                    <a:pt x="80" y="52"/>
                    <a:pt x="80" y="52"/>
                  </a:cubicBezTo>
                  <a:cubicBezTo>
                    <a:pt x="90" y="52"/>
                    <a:pt x="90" y="52"/>
                    <a:pt x="90" y="52"/>
                  </a:cubicBezTo>
                  <a:cubicBezTo>
                    <a:pt x="92" y="52"/>
                    <a:pt x="93" y="52"/>
                    <a:pt x="94" y="51"/>
                  </a:cubicBezTo>
                  <a:cubicBezTo>
                    <a:pt x="95" y="50"/>
                    <a:pt x="96" y="49"/>
                    <a:pt x="96" y="48"/>
                  </a:cubicBezTo>
                  <a:cubicBezTo>
                    <a:pt x="96" y="40"/>
                    <a:pt x="69" y="20"/>
                    <a:pt x="50"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1" name="Freeform 20">
              <a:extLst>
                <a:ext uri="{FF2B5EF4-FFF2-40B4-BE49-F238E27FC236}">
                  <a16:creationId xmlns:a16="http://schemas.microsoft.com/office/drawing/2014/main" id="{CD756A62-B8FE-2F20-DAB8-44AD759C46FD}"/>
                </a:ext>
              </a:extLst>
            </p:cNvPr>
            <p:cNvSpPr>
              <a:spLocks/>
            </p:cNvSpPr>
            <p:nvPr/>
          </p:nvSpPr>
          <p:spPr bwMode="auto">
            <a:xfrm>
              <a:off x="4187825" y="2479676"/>
              <a:ext cx="211138" cy="46038"/>
            </a:xfrm>
            <a:custGeom>
              <a:avLst/>
              <a:gdLst>
                <a:gd name="T0" fmla="*/ 0 w 56"/>
                <a:gd name="T1" fmla="*/ 0 h 12"/>
                <a:gd name="T2" fmla="*/ 0 w 56"/>
                <a:gd name="T3" fmla="*/ 10 h 12"/>
                <a:gd name="T4" fmla="*/ 2 w 56"/>
                <a:gd name="T5" fmla="*/ 12 h 12"/>
                <a:gd name="T6" fmla="*/ 54 w 56"/>
                <a:gd name="T7" fmla="*/ 12 h 12"/>
                <a:gd name="T8" fmla="*/ 56 w 56"/>
                <a:gd name="T9" fmla="*/ 10 h 12"/>
                <a:gd name="T10" fmla="*/ 56 w 56"/>
                <a:gd name="T11" fmla="*/ 0 h 12"/>
                <a:gd name="T12" fmla="*/ 0 w 56"/>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56" h="12">
                  <a:moveTo>
                    <a:pt x="0" y="0"/>
                  </a:moveTo>
                  <a:cubicBezTo>
                    <a:pt x="0" y="10"/>
                    <a:pt x="0" y="10"/>
                    <a:pt x="0" y="10"/>
                  </a:cubicBezTo>
                  <a:cubicBezTo>
                    <a:pt x="0" y="11"/>
                    <a:pt x="1" y="12"/>
                    <a:pt x="2" y="12"/>
                  </a:cubicBezTo>
                  <a:cubicBezTo>
                    <a:pt x="54" y="12"/>
                    <a:pt x="54" y="12"/>
                    <a:pt x="54" y="12"/>
                  </a:cubicBezTo>
                  <a:cubicBezTo>
                    <a:pt x="55" y="12"/>
                    <a:pt x="56" y="11"/>
                    <a:pt x="56" y="10"/>
                  </a:cubicBezTo>
                  <a:cubicBezTo>
                    <a:pt x="56" y="0"/>
                    <a:pt x="56" y="0"/>
                    <a:pt x="56" y="0"/>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2" name="Freeform 21">
              <a:extLst>
                <a:ext uri="{FF2B5EF4-FFF2-40B4-BE49-F238E27FC236}">
                  <a16:creationId xmlns:a16="http://schemas.microsoft.com/office/drawing/2014/main" id="{A2137E0B-F976-0793-CEBA-77EAC81BA498}"/>
                </a:ext>
              </a:extLst>
            </p:cNvPr>
            <p:cNvSpPr>
              <a:spLocks/>
            </p:cNvSpPr>
            <p:nvPr/>
          </p:nvSpPr>
          <p:spPr bwMode="auto">
            <a:xfrm>
              <a:off x="4187825" y="2298701"/>
              <a:ext cx="211138" cy="166688"/>
            </a:xfrm>
            <a:custGeom>
              <a:avLst/>
              <a:gdLst>
                <a:gd name="T0" fmla="*/ 56 w 56"/>
                <a:gd name="T1" fmla="*/ 44 h 44"/>
                <a:gd name="T2" fmla="*/ 56 w 56"/>
                <a:gd name="T3" fmla="*/ 2 h 44"/>
                <a:gd name="T4" fmla="*/ 54 w 56"/>
                <a:gd name="T5" fmla="*/ 0 h 44"/>
                <a:gd name="T6" fmla="*/ 2 w 56"/>
                <a:gd name="T7" fmla="*/ 0 h 44"/>
                <a:gd name="T8" fmla="*/ 0 w 56"/>
                <a:gd name="T9" fmla="*/ 2 h 44"/>
                <a:gd name="T10" fmla="*/ 0 w 56"/>
                <a:gd name="T11" fmla="*/ 44 h 44"/>
                <a:gd name="T12" fmla="*/ 56 w 56"/>
                <a:gd name="T13" fmla="*/ 44 h 44"/>
              </a:gdLst>
              <a:ahLst/>
              <a:cxnLst>
                <a:cxn ang="0">
                  <a:pos x="T0" y="T1"/>
                </a:cxn>
                <a:cxn ang="0">
                  <a:pos x="T2" y="T3"/>
                </a:cxn>
                <a:cxn ang="0">
                  <a:pos x="T4" y="T5"/>
                </a:cxn>
                <a:cxn ang="0">
                  <a:pos x="T6" y="T7"/>
                </a:cxn>
                <a:cxn ang="0">
                  <a:pos x="T8" y="T9"/>
                </a:cxn>
                <a:cxn ang="0">
                  <a:pos x="T10" y="T11"/>
                </a:cxn>
                <a:cxn ang="0">
                  <a:pos x="T12" y="T13"/>
                </a:cxn>
              </a:cxnLst>
              <a:rect l="0" t="0" r="r" b="b"/>
              <a:pathLst>
                <a:path w="56" h="44">
                  <a:moveTo>
                    <a:pt x="56" y="44"/>
                  </a:moveTo>
                  <a:cubicBezTo>
                    <a:pt x="56" y="2"/>
                    <a:pt x="56" y="2"/>
                    <a:pt x="56" y="2"/>
                  </a:cubicBezTo>
                  <a:cubicBezTo>
                    <a:pt x="56" y="1"/>
                    <a:pt x="55" y="0"/>
                    <a:pt x="54" y="0"/>
                  </a:cubicBezTo>
                  <a:cubicBezTo>
                    <a:pt x="2" y="0"/>
                    <a:pt x="2" y="0"/>
                    <a:pt x="2" y="0"/>
                  </a:cubicBezTo>
                  <a:cubicBezTo>
                    <a:pt x="1" y="0"/>
                    <a:pt x="0" y="1"/>
                    <a:pt x="0" y="2"/>
                  </a:cubicBezTo>
                  <a:cubicBezTo>
                    <a:pt x="0" y="44"/>
                    <a:pt x="0" y="44"/>
                    <a:pt x="0" y="44"/>
                  </a:cubicBezTo>
                  <a:lnTo>
                    <a:pt x="56"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93" name="Group 92">
            <a:extLst>
              <a:ext uri="{FF2B5EF4-FFF2-40B4-BE49-F238E27FC236}">
                <a16:creationId xmlns:a16="http://schemas.microsoft.com/office/drawing/2014/main" id="{854A537D-E6EF-0A29-1F90-27B332D977CB}"/>
              </a:ext>
            </a:extLst>
          </p:cNvPr>
          <p:cNvGrpSpPr/>
          <p:nvPr/>
        </p:nvGrpSpPr>
        <p:grpSpPr>
          <a:xfrm>
            <a:off x="4653915" y="5377657"/>
            <a:ext cx="360363" cy="358775"/>
            <a:chOff x="6276975" y="3613151"/>
            <a:chExt cx="360363" cy="358775"/>
          </a:xfrm>
          <a:solidFill>
            <a:schemeClr val="bg1"/>
          </a:solidFill>
        </p:grpSpPr>
        <p:sp>
          <p:nvSpPr>
            <p:cNvPr id="94" name="Freeform 103">
              <a:extLst>
                <a:ext uri="{FF2B5EF4-FFF2-40B4-BE49-F238E27FC236}">
                  <a16:creationId xmlns:a16="http://schemas.microsoft.com/office/drawing/2014/main" id="{1F6E29E7-E6D4-39EC-DBC5-331E5E1A20DA}"/>
                </a:ext>
              </a:extLst>
            </p:cNvPr>
            <p:cNvSpPr>
              <a:spLocks/>
            </p:cNvSpPr>
            <p:nvPr/>
          </p:nvSpPr>
          <p:spPr bwMode="auto">
            <a:xfrm>
              <a:off x="6403975" y="3613151"/>
              <a:ext cx="104775" cy="98425"/>
            </a:xfrm>
            <a:custGeom>
              <a:avLst/>
              <a:gdLst>
                <a:gd name="T0" fmla="*/ 26 w 28"/>
                <a:gd name="T1" fmla="*/ 8 h 26"/>
                <a:gd name="T2" fmla="*/ 19 w 28"/>
                <a:gd name="T3" fmla="*/ 8 h 26"/>
                <a:gd name="T4" fmla="*/ 16 w 28"/>
                <a:gd name="T5" fmla="*/ 1 h 26"/>
                <a:gd name="T6" fmla="*/ 12 w 28"/>
                <a:gd name="T7" fmla="*/ 1 h 26"/>
                <a:gd name="T8" fmla="*/ 9 w 28"/>
                <a:gd name="T9" fmla="*/ 8 h 26"/>
                <a:gd name="T10" fmla="*/ 2 w 28"/>
                <a:gd name="T11" fmla="*/ 8 h 26"/>
                <a:gd name="T12" fmla="*/ 0 w 28"/>
                <a:gd name="T13" fmla="*/ 9 h 26"/>
                <a:gd name="T14" fmla="*/ 1 w 28"/>
                <a:gd name="T15" fmla="*/ 12 h 26"/>
                <a:gd name="T16" fmla="*/ 7 w 28"/>
                <a:gd name="T17" fmla="*/ 16 h 26"/>
                <a:gd name="T18" fmla="*/ 4 w 28"/>
                <a:gd name="T19" fmla="*/ 23 h 26"/>
                <a:gd name="T20" fmla="*/ 5 w 28"/>
                <a:gd name="T21" fmla="*/ 26 h 26"/>
                <a:gd name="T22" fmla="*/ 7 w 28"/>
                <a:gd name="T23" fmla="*/ 26 h 26"/>
                <a:gd name="T24" fmla="*/ 14 w 28"/>
                <a:gd name="T25" fmla="*/ 21 h 26"/>
                <a:gd name="T26" fmla="*/ 21 w 28"/>
                <a:gd name="T27" fmla="*/ 26 h 26"/>
                <a:gd name="T28" fmla="*/ 22 w 28"/>
                <a:gd name="T29" fmla="*/ 26 h 26"/>
                <a:gd name="T30" fmla="*/ 23 w 28"/>
                <a:gd name="T31" fmla="*/ 26 h 26"/>
                <a:gd name="T32" fmla="*/ 24 w 28"/>
                <a:gd name="T33" fmla="*/ 23 h 26"/>
                <a:gd name="T34" fmla="*/ 22 w 28"/>
                <a:gd name="T35" fmla="*/ 16 h 26"/>
                <a:gd name="T36" fmla="*/ 27 w 28"/>
                <a:gd name="T37" fmla="*/ 12 h 26"/>
                <a:gd name="T38" fmla="*/ 28 w 28"/>
                <a:gd name="T39" fmla="*/ 9 h 26"/>
                <a:gd name="T40" fmla="*/ 26 w 28"/>
                <a:gd name="T41"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26">
                  <a:moveTo>
                    <a:pt x="26" y="8"/>
                  </a:moveTo>
                  <a:cubicBezTo>
                    <a:pt x="19" y="8"/>
                    <a:pt x="19" y="8"/>
                    <a:pt x="19" y="8"/>
                  </a:cubicBezTo>
                  <a:cubicBezTo>
                    <a:pt x="16" y="1"/>
                    <a:pt x="16" y="1"/>
                    <a:pt x="16" y="1"/>
                  </a:cubicBezTo>
                  <a:cubicBezTo>
                    <a:pt x="15" y="0"/>
                    <a:pt x="13" y="0"/>
                    <a:pt x="12" y="1"/>
                  </a:cubicBezTo>
                  <a:cubicBezTo>
                    <a:pt x="9" y="8"/>
                    <a:pt x="9" y="8"/>
                    <a:pt x="9" y="8"/>
                  </a:cubicBezTo>
                  <a:cubicBezTo>
                    <a:pt x="2" y="8"/>
                    <a:pt x="2" y="8"/>
                    <a:pt x="2" y="8"/>
                  </a:cubicBezTo>
                  <a:cubicBezTo>
                    <a:pt x="1" y="8"/>
                    <a:pt x="0" y="9"/>
                    <a:pt x="0" y="9"/>
                  </a:cubicBezTo>
                  <a:cubicBezTo>
                    <a:pt x="0" y="10"/>
                    <a:pt x="0" y="11"/>
                    <a:pt x="1" y="12"/>
                  </a:cubicBezTo>
                  <a:cubicBezTo>
                    <a:pt x="7" y="16"/>
                    <a:pt x="7" y="16"/>
                    <a:pt x="7" y="16"/>
                  </a:cubicBezTo>
                  <a:cubicBezTo>
                    <a:pt x="4" y="23"/>
                    <a:pt x="4" y="23"/>
                    <a:pt x="4" y="23"/>
                  </a:cubicBezTo>
                  <a:cubicBezTo>
                    <a:pt x="4" y="24"/>
                    <a:pt x="4" y="25"/>
                    <a:pt x="5" y="26"/>
                  </a:cubicBezTo>
                  <a:cubicBezTo>
                    <a:pt x="6" y="26"/>
                    <a:pt x="6" y="26"/>
                    <a:pt x="7" y="26"/>
                  </a:cubicBezTo>
                  <a:cubicBezTo>
                    <a:pt x="14" y="21"/>
                    <a:pt x="14" y="21"/>
                    <a:pt x="14" y="21"/>
                  </a:cubicBezTo>
                  <a:cubicBezTo>
                    <a:pt x="21" y="26"/>
                    <a:pt x="21" y="26"/>
                    <a:pt x="21" y="26"/>
                  </a:cubicBezTo>
                  <a:cubicBezTo>
                    <a:pt x="21" y="26"/>
                    <a:pt x="22" y="26"/>
                    <a:pt x="22" y="26"/>
                  </a:cubicBezTo>
                  <a:cubicBezTo>
                    <a:pt x="22" y="26"/>
                    <a:pt x="23" y="26"/>
                    <a:pt x="23" y="26"/>
                  </a:cubicBezTo>
                  <a:cubicBezTo>
                    <a:pt x="24" y="25"/>
                    <a:pt x="24" y="24"/>
                    <a:pt x="24" y="23"/>
                  </a:cubicBezTo>
                  <a:cubicBezTo>
                    <a:pt x="22" y="16"/>
                    <a:pt x="22" y="16"/>
                    <a:pt x="22" y="16"/>
                  </a:cubicBezTo>
                  <a:cubicBezTo>
                    <a:pt x="27" y="12"/>
                    <a:pt x="27" y="12"/>
                    <a:pt x="27" y="12"/>
                  </a:cubicBezTo>
                  <a:cubicBezTo>
                    <a:pt x="28" y="11"/>
                    <a:pt x="28" y="10"/>
                    <a:pt x="28" y="9"/>
                  </a:cubicBezTo>
                  <a:cubicBezTo>
                    <a:pt x="28" y="9"/>
                    <a:pt x="27" y="8"/>
                    <a:pt x="26"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5" name="Freeform 104">
              <a:extLst>
                <a:ext uri="{FF2B5EF4-FFF2-40B4-BE49-F238E27FC236}">
                  <a16:creationId xmlns:a16="http://schemas.microsoft.com/office/drawing/2014/main" id="{3E8A2CD1-670D-8CF9-E532-629D8AFE8A26}"/>
                </a:ext>
              </a:extLst>
            </p:cNvPr>
            <p:cNvSpPr>
              <a:spLocks/>
            </p:cNvSpPr>
            <p:nvPr/>
          </p:nvSpPr>
          <p:spPr bwMode="auto">
            <a:xfrm>
              <a:off x="6508750" y="3678238"/>
              <a:ext cx="106363" cy="96838"/>
            </a:xfrm>
            <a:custGeom>
              <a:avLst/>
              <a:gdLst>
                <a:gd name="T0" fmla="*/ 14 w 28"/>
                <a:gd name="T1" fmla="*/ 21 h 26"/>
                <a:gd name="T2" fmla="*/ 21 w 28"/>
                <a:gd name="T3" fmla="*/ 26 h 26"/>
                <a:gd name="T4" fmla="*/ 22 w 28"/>
                <a:gd name="T5" fmla="*/ 26 h 26"/>
                <a:gd name="T6" fmla="*/ 23 w 28"/>
                <a:gd name="T7" fmla="*/ 26 h 26"/>
                <a:gd name="T8" fmla="*/ 24 w 28"/>
                <a:gd name="T9" fmla="*/ 23 h 26"/>
                <a:gd name="T10" fmla="*/ 22 w 28"/>
                <a:gd name="T11" fmla="*/ 16 h 26"/>
                <a:gd name="T12" fmla="*/ 27 w 28"/>
                <a:gd name="T13" fmla="*/ 12 h 26"/>
                <a:gd name="T14" fmla="*/ 28 w 28"/>
                <a:gd name="T15" fmla="*/ 9 h 26"/>
                <a:gd name="T16" fmla="*/ 26 w 28"/>
                <a:gd name="T17" fmla="*/ 8 h 26"/>
                <a:gd name="T18" fmla="*/ 19 w 28"/>
                <a:gd name="T19" fmla="*/ 8 h 26"/>
                <a:gd name="T20" fmla="*/ 16 w 28"/>
                <a:gd name="T21" fmla="*/ 1 h 26"/>
                <a:gd name="T22" fmla="*/ 12 w 28"/>
                <a:gd name="T23" fmla="*/ 1 h 26"/>
                <a:gd name="T24" fmla="*/ 9 w 28"/>
                <a:gd name="T25" fmla="*/ 8 h 26"/>
                <a:gd name="T26" fmla="*/ 2 w 28"/>
                <a:gd name="T27" fmla="*/ 8 h 26"/>
                <a:gd name="T28" fmla="*/ 0 w 28"/>
                <a:gd name="T29" fmla="*/ 9 h 26"/>
                <a:gd name="T30" fmla="*/ 1 w 28"/>
                <a:gd name="T31" fmla="*/ 12 h 26"/>
                <a:gd name="T32" fmla="*/ 7 w 28"/>
                <a:gd name="T33" fmla="*/ 16 h 26"/>
                <a:gd name="T34" fmla="*/ 4 w 28"/>
                <a:gd name="T35" fmla="*/ 23 h 26"/>
                <a:gd name="T36" fmla="*/ 5 w 28"/>
                <a:gd name="T37" fmla="*/ 26 h 26"/>
                <a:gd name="T38" fmla="*/ 7 w 28"/>
                <a:gd name="T39" fmla="*/ 26 h 26"/>
                <a:gd name="T40" fmla="*/ 14 w 28"/>
                <a:gd name="T41" fmla="*/ 21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26">
                  <a:moveTo>
                    <a:pt x="14" y="21"/>
                  </a:moveTo>
                  <a:cubicBezTo>
                    <a:pt x="21" y="26"/>
                    <a:pt x="21" y="26"/>
                    <a:pt x="21" y="26"/>
                  </a:cubicBezTo>
                  <a:cubicBezTo>
                    <a:pt x="21" y="26"/>
                    <a:pt x="22" y="26"/>
                    <a:pt x="22" y="26"/>
                  </a:cubicBezTo>
                  <a:cubicBezTo>
                    <a:pt x="22" y="26"/>
                    <a:pt x="23" y="26"/>
                    <a:pt x="23" y="26"/>
                  </a:cubicBezTo>
                  <a:cubicBezTo>
                    <a:pt x="24" y="25"/>
                    <a:pt x="24" y="24"/>
                    <a:pt x="24" y="23"/>
                  </a:cubicBezTo>
                  <a:cubicBezTo>
                    <a:pt x="22" y="16"/>
                    <a:pt x="22" y="16"/>
                    <a:pt x="22" y="16"/>
                  </a:cubicBezTo>
                  <a:cubicBezTo>
                    <a:pt x="27" y="12"/>
                    <a:pt x="27" y="12"/>
                    <a:pt x="27" y="12"/>
                  </a:cubicBezTo>
                  <a:cubicBezTo>
                    <a:pt x="28" y="11"/>
                    <a:pt x="28" y="10"/>
                    <a:pt x="28" y="9"/>
                  </a:cubicBezTo>
                  <a:cubicBezTo>
                    <a:pt x="28" y="9"/>
                    <a:pt x="27" y="8"/>
                    <a:pt x="26" y="8"/>
                  </a:cubicBezTo>
                  <a:cubicBezTo>
                    <a:pt x="19" y="8"/>
                    <a:pt x="19" y="8"/>
                    <a:pt x="19" y="8"/>
                  </a:cubicBezTo>
                  <a:cubicBezTo>
                    <a:pt x="16" y="1"/>
                    <a:pt x="16" y="1"/>
                    <a:pt x="16" y="1"/>
                  </a:cubicBezTo>
                  <a:cubicBezTo>
                    <a:pt x="15" y="0"/>
                    <a:pt x="13" y="0"/>
                    <a:pt x="12" y="1"/>
                  </a:cubicBezTo>
                  <a:cubicBezTo>
                    <a:pt x="9" y="8"/>
                    <a:pt x="9" y="8"/>
                    <a:pt x="9" y="8"/>
                  </a:cubicBezTo>
                  <a:cubicBezTo>
                    <a:pt x="2" y="8"/>
                    <a:pt x="2" y="8"/>
                    <a:pt x="2" y="8"/>
                  </a:cubicBezTo>
                  <a:cubicBezTo>
                    <a:pt x="1" y="8"/>
                    <a:pt x="0" y="9"/>
                    <a:pt x="0" y="9"/>
                  </a:cubicBezTo>
                  <a:cubicBezTo>
                    <a:pt x="0" y="10"/>
                    <a:pt x="0" y="11"/>
                    <a:pt x="1" y="12"/>
                  </a:cubicBezTo>
                  <a:cubicBezTo>
                    <a:pt x="7" y="16"/>
                    <a:pt x="7" y="16"/>
                    <a:pt x="7" y="16"/>
                  </a:cubicBezTo>
                  <a:cubicBezTo>
                    <a:pt x="4" y="23"/>
                    <a:pt x="4" y="23"/>
                    <a:pt x="4" y="23"/>
                  </a:cubicBezTo>
                  <a:cubicBezTo>
                    <a:pt x="4" y="24"/>
                    <a:pt x="4" y="25"/>
                    <a:pt x="5" y="26"/>
                  </a:cubicBezTo>
                  <a:cubicBezTo>
                    <a:pt x="6" y="26"/>
                    <a:pt x="6" y="26"/>
                    <a:pt x="7" y="26"/>
                  </a:cubicBezTo>
                  <a:lnTo>
                    <a:pt x="14" y="2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6" name="Freeform 105">
              <a:extLst>
                <a:ext uri="{FF2B5EF4-FFF2-40B4-BE49-F238E27FC236}">
                  <a16:creationId xmlns:a16="http://schemas.microsoft.com/office/drawing/2014/main" id="{ED37490F-B903-78EB-CB39-F43C6B3360C2}"/>
                </a:ext>
              </a:extLst>
            </p:cNvPr>
            <p:cNvSpPr>
              <a:spLocks/>
            </p:cNvSpPr>
            <p:nvPr/>
          </p:nvSpPr>
          <p:spPr bwMode="auto">
            <a:xfrm>
              <a:off x="6532563" y="3790951"/>
              <a:ext cx="104775" cy="96838"/>
            </a:xfrm>
            <a:custGeom>
              <a:avLst/>
              <a:gdLst>
                <a:gd name="T0" fmla="*/ 28 w 28"/>
                <a:gd name="T1" fmla="*/ 9 h 26"/>
                <a:gd name="T2" fmla="*/ 26 w 28"/>
                <a:gd name="T3" fmla="*/ 8 h 26"/>
                <a:gd name="T4" fmla="*/ 19 w 28"/>
                <a:gd name="T5" fmla="*/ 8 h 26"/>
                <a:gd name="T6" fmla="*/ 16 w 28"/>
                <a:gd name="T7" fmla="*/ 1 h 26"/>
                <a:gd name="T8" fmla="*/ 12 w 28"/>
                <a:gd name="T9" fmla="*/ 1 h 26"/>
                <a:gd name="T10" fmla="*/ 9 w 28"/>
                <a:gd name="T11" fmla="*/ 8 h 26"/>
                <a:gd name="T12" fmla="*/ 2 w 28"/>
                <a:gd name="T13" fmla="*/ 8 h 26"/>
                <a:gd name="T14" fmla="*/ 0 w 28"/>
                <a:gd name="T15" fmla="*/ 9 h 26"/>
                <a:gd name="T16" fmla="*/ 1 w 28"/>
                <a:gd name="T17" fmla="*/ 12 h 26"/>
                <a:gd name="T18" fmla="*/ 7 w 28"/>
                <a:gd name="T19" fmla="*/ 16 h 26"/>
                <a:gd name="T20" fmla="*/ 4 w 28"/>
                <a:gd name="T21" fmla="*/ 23 h 26"/>
                <a:gd name="T22" fmla="*/ 5 w 28"/>
                <a:gd name="T23" fmla="*/ 26 h 26"/>
                <a:gd name="T24" fmla="*/ 7 w 28"/>
                <a:gd name="T25" fmla="*/ 26 h 26"/>
                <a:gd name="T26" fmla="*/ 14 w 28"/>
                <a:gd name="T27" fmla="*/ 21 h 26"/>
                <a:gd name="T28" fmla="*/ 21 w 28"/>
                <a:gd name="T29" fmla="*/ 26 h 26"/>
                <a:gd name="T30" fmla="*/ 22 w 28"/>
                <a:gd name="T31" fmla="*/ 26 h 26"/>
                <a:gd name="T32" fmla="*/ 23 w 28"/>
                <a:gd name="T33" fmla="*/ 26 h 26"/>
                <a:gd name="T34" fmla="*/ 24 w 28"/>
                <a:gd name="T35" fmla="*/ 23 h 26"/>
                <a:gd name="T36" fmla="*/ 22 w 28"/>
                <a:gd name="T37" fmla="*/ 16 h 26"/>
                <a:gd name="T38" fmla="*/ 27 w 28"/>
                <a:gd name="T39" fmla="*/ 12 h 26"/>
                <a:gd name="T40" fmla="*/ 28 w 28"/>
                <a:gd name="T41" fmla="*/ 9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26">
                  <a:moveTo>
                    <a:pt x="28" y="9"/>
                  </a:moveTo>
                  <a:cubicBezTo>
                    <a:pt x="28" y="9"/>
                    <a:pt x="27" y="8"/>
                    <a:pt x="26" y="8"/>
                  </a:cubicBezTo>
                  <a:cubicBezTo>
                    <a:pt x="19" y="8"/>
                    <a:pt x="19" y="8"/>
                    <a:pt x="19" y="8"/>
                  </a:cubicBezTo>
                  <a:cubicBezTo>
                    <a:pt x="16" y="1"/>
                    <a:pt x="16" y="1"/>
                    <a:pt x="16" y="1"/>
                  </a:cubicBezTo>
                  <a:cubicBezTo>
                    <a:pt x="15" y="0"/>
                    <a:pt x="13" y="0"/>
                    <a:pt x="12" y="1"/>
                  </a:cubicBezTo>
                  <a:cubicBezTo>
                    <a:pt x="9" y="8"/>
                    <a:pt x="9" y="8"/>
                    <a:pt x="9" y="8"/>
                  </a:cubicBezTo>
                  <a:cubicBezTo>
                    <a:pt x="2" y="8"/>
                    <a:pt x="2" y="8"/>
                    <a:pt x="2" y="8"/>
                  </a:cubicBezTo>
                  <a:cubicBezTo>
                    <a:pt x="1" y="8"/>
                    <a:pt x="0" y="9"/>
                    <a:pt x="0" y="9"/>
                  </a:cubicBezTo>
                  <a:cubicBezTo>
                    <a:pt x="0" y="10"/>
                    <a:pt x="0" y="11"/>
                    <a:pt x="1" y="12"/>
                  </a:cubicBezTo>
                  <a:cubicBezTo>
                    <a:pt x="7" y="16"/>
                    <a:pt x="7" y="16"/>
                    <a:pt x="7" y="16"/>
                  </a:cubicBezTo>
                  <a:cubicBezTo>
                    <a:pt x="4" y="23"/>
                    <a:pt x="4" y="23"/>
                    <a:pt x="4" y="23"/>
                  </a:cubicBezTo>
                  <a:cubicBezTo>
                    <a:pt x="4" y="24"/>
                    <a:pt x="4" y="25"/>
                    <a:pt x="5" y="26"/>
                  </a:cubicBezTo>
                  <a:cubicBezTo>
                    <a:pt x="6" y="26"/>
                    <a:pt x="6" y="26"/>
                    <a:pt x="7" y="26"/>
                  </a:cubicBezTo>
                  <a:cubicBezTo>
                    <a:pt x="14" y="21"/>
                    <a:pt x="14" y="21"/>
                    <a:pt x="14" y="21"/>
                  </a:cubicBezTo>
                  <a:cubicBezTo>
                    <a:pt x="21" y="26"/>
                    <a:pt x="21" y="26"/>
                    <a:pt x="21" y="26"/>
                  </a:cubicBezTo>
                  <a:cubicBezTo>
                    <a:pt x="21" y="26"/>
                    <a:pt x="22" y="26"/>
                    <a:pt x="22" y="26"/>
                  </a:cubicBezTo>
                  <a:cubicBezTo>
                    <a:pt x="22" y="26"/>
                    <a:pt x="23" y="26"/>
                    <a:pt x="23" y="26"/>
                  </a:cubicBezTo>
                  <a:cubicBezTo>
                    <a:pt x="24" y="25"/>
                    <a:pt x="24" y="24"/>
                    <a:pt x="24" y="23"/>
                  </a:cubicBezTo>
                  <a:cubicBezTo>
                    <a:pt x="22" y="16"/>
                    <a:pt x="22" y="16"/>
                    <a:pt x="22" y="16"/>
                  </a:cubicBezTo>
                  <a:cubicBezTo>
                    <a:pt x="27" y="12"/>
                    <a:pt x="27" y="12"/>
                    <a:pt x="27" y="12"/>
                  </a:cubicBezTo>
                  <a:cubicBezTo>
                    <a:pt x="28" y="11"/>
                    <a:pt x="28" y="10"/>
                    <a:pt x="28" y="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7" name="Freeform 106">
              <a:extLst>
                <a:ext uri="{FF2B5EF4-FFF2-40B4-BE49-F238E27FC236}">
                  <a16:creationId xmlns:a16="http://schemas.microsoft.com/office/drawing/2014/main" id="{FCD96D56-E032-B265-17A1-CA00FEAB6E16}"/>
                </a:ext>
              </a:extLst>
            </p:cNvPr>
            <p:cNvSpPr>
              <a:spLocks/>
            </p:cNvSpPr>
            <p:nvPr/>
          </p:nvSpPr>
          <p:spPr bwMode="auto">
            <a:xfrm>
              <a:off x="6276975" y="3790951"/>
              <a:ext cx="104775" cy="96838"/>
            </a:xfrm>
            <a:custGeom>
              <a:avLst/>
              <a:gdLst>
                <a:gd name="T0" fmla="*/ 26 w 28"/>
                <a:gd name="T1" fmla="*/ 8 h 26"/>
                <a:gd name="T2" fmla="*/ 19 w 28"/>
                <a:gd name="T3" fmla="*/ 8 h 26"/>
                <a:gd name="T4" fmla="*/ 16 w 28"/>
                <a:gd name="T5" fmla="*/ 1 h 26"/>
                <a:gd name="T6" fmla="*/ 12 w 28"/>
                <a:gd name="T7" fmla="*/ 1 h 26"/>
                <a:gd name="T8" fmla="*/ 9 w 28"/>
                <a:gd name="T9" fmla="*/ 8 h 26"/>
                <a:gd name="T10" fmla="*/ 2 w 28"/>
                <a:gd name="T11" fmla="*/ 8 h 26"/>
                <a:gd name="T12" fmla="*/ 0 w 28"/>
                <a:gd name="T13" fmla="*/ 9 h 26"/>
                <a:gd name="T14" fmla="*/ 1 w 28"/>
                <a:gd name="T15" fmla="*/ 12 h 26"/>
                <a:gd name="T16" fmla="*/ 7 w 28"/>
                <a:gd name="T17" fmla="*/ 16 h 26"/>
                <a:gd name="T18" fmla="*/ 4 w 28"/>
                <a:gd name="T19" fmla="*/ 23 h 26"/>
                <a:gd name="T20" fmla="*/ 5 w 28"/>
                <a:gd name="T21" fmla="*/ 26 h 26"/>
                <a:gd name="T22" fmla="*/ 7 w 28"/>
                <a:gd name="T23" fmla="*/ 26 h 26"/>
                <a:gd name="T24" fmla="*/ 14 w 28"/>
                <a:gd name="T25" fmla="*/ 21 h 26"/>
                <a:gd name="T26" fmla="*/ 21 w 28"/>
                <a:gd name="T27" fmla="*/ 26 h 26"/>
                <a:gd name="T28" fmla="*/ 22 w 28"/>
                <a:gd name="T29" fmla="*/ 26 h 26"/>
                <a:gd name="T30" fmla="*/ 23 w 28"/>
                <a:gd name="T31" fmla="*/ 26 h 26"/>
                <a:gd name="T32" fmla="*/ 24 w 28"/>
                <a:gd name="T33" fmla="*/ 23 h 26"/>
                <a:gd name="T34" fmla="*/ 22 w 28"/>
                <a:gd name="T35" fmla="*/ 16 h 26"/>
                <a:gd name="T36" fmla="*/ 27 w 28"/>
                <a:gd name="T37" fmla="*/ 12 h 26"/>
                <a:gd name="T38" fmla="*/ 28 w 28"/>
                <a:gd name="T39" fmla="*/ 9 h 26"/>
                <a:gd name="T40" fmla="*/ 26 w 28"/>
                <a:gd name="T41"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26">
                  <a:moveTo>
                    <a:pt x="26" y="8"/>
                  </a:moveTo>
                  <a:cubicBezTo>
                    <a:pt x="19" y="8"/>
                    <a:pt x="19" y="8"/>
                    <a:pt x="19" y="8"/>
                  </a:cubicBezTo>
                  <a:cubicBezTo>
                    <a:pt x="16" y="1"/>
                    <a:pt x="16" y="1"/>
                    <a:pt x="16" y="1"/>
                  </a:cubicBezTo>
                  <a:cubicBezTo>
                    <a:pt x="15" y="0"/>
                    <a:pt x="13" y="0"/>
                    <a:pt x="12" y="1"/>
                  </a:cubicBezTo>
                  <a:cubicBezTo>
                    <a:pt x="9" y="8"/>
                    <a:pt x="9" y="8"/>
                    <a:pt x="9" y="8"/>
                  </a:cubicBezTo>
                  <a:cubicBezTo>
                    <a:pt x="2" y="8"/>
                    <a:pt x="2" y="8"/>
                    <a:pt x="2" y="8"/>
                  </a:cubicBezTo>
                  <a:cubicBezTo>
                    <a:pt x="1" y="8"/>
                    <a:pt x="0" y="9"/>
                    <a:pt x="0" y="9"/>
                  </a:cubicBezTo>
                  <a:cubicBezTo>
                    <a:pt x="0" y="10"/>
                    <a:pt x="0" y="11"/>
                    <a:pt x="1" y="12"/>
                  </a:cubicBezTo>
                  <a:cubicBezTo>
                    <a:pt x="7" y="16"/>
                    <a:pt x="7" y="16"/>
                    <a:pt x="7" y="16"/>
                  </a:cubicBezTo>
                  <a:cubicBezTo>
                    <a:pt x="4" y="23"/>
                    <a:pt x="4" y="23"/>
                    <a:pt x="4" y="23"/>
                  </a:cubicBezTo>
                  <a:cubicBezTo>
                    <a:pt x="4" y="24"/>
                    <a:pt x="4" y="25"/>
                    <a:pt x="5" y="26"/>
                  </a:cubicBezTo>
                  <a:cubicBezTo>
                    <a:pt x="6" y="26"/>
                    <a:pt x="6" y="26"/>
                    <a:pt x="7" y="26"/>
                  </a:cubicBezTo>
                  <a:cubicBezTo>
                    <a:pt x="14" y="21"/>
                    <a:pt x="14" y="21"/>
                    <a:pt x="14" y="21"/>
                  </a:cubicBezTo>
                  <a:cubicBezTo>
                    <a:pt x="21" y="26"/>
                    <a:pt x="21" y="26"/>
                    <a:pt x="21" y="26"/>
                  </a:cubicBezTo>
                  <a:cubicBezTo>
                    <a:pt x="21" y="26"/>
                    <a:pt x="22" y="26"/>
                    <a:pt x="22" y="26"/>
                  </a:cubicBezTo>
                  <a:cubicBezTo>
                    <a:pt x="22" y="26"/>
                    <a:pt x="23" y="26"/>
                    <a:pt x="23" y="26"/>
                  </a:cubicBezTo>
                  <a:cubicBezTo>
                    <a:pt x="24" y="25"/>
                    <a:pt x="24" y="24"/>
                    <a:pt x="24" y="23"/>
                  </a:cubicBezTo>
                  <a:cubicBezTo>
                    <a:pt x="22" y="16"/>
                    <a:pt x="22" y="16"/>
                    <a:pt x="22" y="16"/>
                  </a:cubicBezTo>
                  <a:cubicBezTo>
                    <a:pt x="27" y="12"/>
                    <a:pt x="27" y="12"/>
                    <a:pt x="27" y="12"/>
                  </a:cubicBezTo>
                  <a:cubicBezTo>
                    <a:pt x="28" y="11"/>
                    <a:pt x="28" y="10"/>
                    <a:pt x="28" y="9"/>
                  </a:cubicBezTo>
                  <a:cubicBezTo>
                    <a:pt x="28" y="9"/>
                    <a:pt x="27" y="8"/>
                    <a:pt x="26"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8" name="Freeform 107">
              <a:extLst>
                <a:ext uri="{FF2B5EF4-FFF2-40B4-BE49-F238E27FC236}">
                  <a16:creationId xmlns:a16="http://schemas.microsoft.com/office/drawing/2014/main" id="{09466259-87F6-FE20-2673-E395F5AA4B9B}"/>
                </a:ext>
              </a:extLst>
            </p:cNvPr>
            <p:cNvSpPr>
              <a:spLocks/>
            </p:cNvSpPr>
            <p:nvPr/>
          </p:nvSpPr>
          <p:spPr bwMode="auto">
            <a:xfrm>
              <a:off x="6299200" y="3678238"/>
              <a:ext cx="104775" cy="96838"/>
            </a:xfrm>
            <a:custGeom>
              <a:avLst/>
              <a:gdLst>
                <a:gd name="T0" fmla="*/ 26 w 28"/>
                <a:gd name="T1" fmla="*/ 8 h 26"/>
                <a:gd name="T2" fmla="*/ 19 w 28"/>
                <a:gd name="T3" fmla="*/ 8 h 26"/>
                <a:gd name="T4" fmla="*/ 16 w 28"/>
                <a:gd name="T5" fmla="*/ 1 h 26"/>
                <a:gd name="T6" fmla="*/ 12 w 28"/>
                <a:gd name="T7" fmla="*/ 1 h 26"/>
                <a:gd name="T8" fmla="*/ 9 w 28"/>
                <a:gd name="T9" fmla="*/ 8 h 26"/>
                <a:gd name="T10" fmla="*/ 2 w 28"/>
                <a:gd name="T11" fmla="*/ 8 h 26"/>
                <a:gd name="T12" fmla="*/ 0 w 28"/>
                <a:gd name="T13" fmla="*/ 9 h 26"/>
                <a:gd name="T14" fmla="*/ 1 w 28"/>
                <a:gd name="T15" fmla="*/ 12 h 26"/>
                <a:gd name="T16" fmla="*/ 7 w 28"/>
                <a:gd name="T17" fmla="*/ 16 h 26"/>
                <a:gd name="T18" fmla="*/ 4 w 28"/>
                <a:gd name="T19" fmla="*/ 23 h 26"/>
                <a:gd name="T20" fmla="*/ 5 w 28"/>
                <a:gd name="T21" fmla="*/ 26 h 26"/>
                <a:gd name="T22" fmla="*/ 7 w 28"/>
                <a:gd name="T23" fmla="*/ 26 h 26"/>
                <a:gd name="T24" fmla="*/ 14 w 28"/>
                <a:gd name="T25" fmla="*/ 21 h 26"/>
                <a:gd name="T26" fmla="*/ 21 w 28"/>
                <a:gd name="T27" fmla="*/ 26 h 26"/>
                <a:gd name="T28" fmla="*/ 22 w 28"/>
                <a:gd name="T29" fmla="*/ 26 h 26"/>
                <a:gd name="T30" fmla="*/ 23 w 28"/>
                <a:gd name="T31" fmla="*/ 26 h 26"/>
                <a:gd name="T32" fmla="*/ 24 w 28"/>
                <a:gd name="T33" fmla="*/ 23 h 26"/>
                <a:gd name="T34" fmla="*/ 22 w 28"/>
                <a:gd name="T35" fmla="*/ 16 h 26"/>
                <a:gd name="T36" fmla="*/ 27 w 28"/>
                <a:gd name="T37" fmla="*/ 12 h 26"/>
                <a:gd name="T38" fmla="*/ 28 w 28"/>
                <a:gd name="T39" fmla="*/ 9 h 26"/>
                <a:gd name="T40" fmla="*/ 26 w 28"/>
                <a:gd name="T41" fmla="*/ 8 h 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26">
                  <a:moveTo>
                    <a:pt x="26" y="8"/>
                  </a:moveTo>
                  <a:cubicBezTo>
                    <a:pt x="19" y="8"/>
                    <a:pt x="19" y="8"/>
                    <a:pt x="19" y="8"/>
                  </a:cubicBezTo>
                  <a:cubicBezTo>
                    <a:pt x="16" y="1"/>
                    <a:pt x="16" y="1"/>
                    <a:pt x="16" y="1"/>
                  </a:cubicBezTo>
                  <a:cubicBezTo>
                    <a:pt x="15" y="0"/>
                    <a:pt x="13" y="0"/>
                    <a:pt x="12" y="1"/>
                  </a:cubicBezTo>
                  <a:cubicBezTo>
                    <a:pt x="9" y="8"/>
                    <a:pt x="9" y="8"/>
                    <a:pt x="9" y="8"/>
                  </a:cubicBezTo>
                  <a:cubicBezTo>
                    <a:pt x="2" y="8"/>
                    <a:pt x="2" y="8"/>
                    <a:pt x="2" y="8"/>
                  </a:cubicBezTo>
                  <a:cubicBezTo>
                    <a:pt x="1" y="8"/>
                    <a:pt x="0" y="9"/>
                    <a:pt x="0" y="9"/>
                  </a:cubicBezTo>
                  <a:cubicBezTo>
                    <a:pt x="0" y="10"/>
                    <a:pt x="0" y="11"/>
                    <a:pt x="1" y="12"/>
                  </a:cubicBezTo>
                  <a:cubicBezTo>
                    <a:pt x="7" y="16"/>
                    <a:pt x="7" y="16"/>
                    <a:pt x="7" y="16"/>
                  </a:cubicBezTo>
                  <a:cubicBezTo>
                    <a:pt x="4" y="23"/>
                    <a:pt x="4" y="23"/>
                    <a:pt x="4" y="23"/>
                  </a:cubicBezTo>
                  <a:cubicBezTo>
                    <a:pt x="4" y="24"/>
                    <a:pt x="4" y="25"/>
                    <a:pt x="5" y="26"/>
                  </a:cubicBezTo>
                  <a:cubicBezTo>
                    <a:pt x="6" y="26"/>
                    <a:pt x="6" y="26"/>
                    <a:pt x="7" y="26"/>
                  </a:cubicBezTo>
                  <a:cubicBezTo>
                    <a:pt x="14" y="21"/>
                    <a:pt x="14" y="21"/>
                    <a:pt x="14" y="21"/>
                  </a:cubicBezTo>
                  <a:cubicBezTo>
                    <a:pt x="21" y="26"/>
                    <a:pt x="21" y="26"/>
                    <a:pt x="21" y="26"/>
                  </a:cubicBezTo>
                  <a:cubicBezTo>
                    <a:pt x="21" y="26"/>
                    <a:pt x="22" y="26"/>
                    <a:pt x="22" y="26"/>
                  </a:cubicBezTo>
                  <a:cubicBezTo>
                    <a:pt x="22" y="26"/>
                    <a:pt x="23" y="26"/>
                    <a:pt x="23" y="26"/>
                  </a:cubicBezTo>
                  <a:cubicBezTo>
                    <a:pt x="24" y="25"/>
                    <a:pt x="24" y="24"/>
                    <a:pt x="24" y="23"/>
                  </a:cubicBezTo>
                  <a:cubicBezTo>
                    <a:pt x="22" y="16"/>
                    <a:pt x="22" y="16"/>
                    <a:pt x="22" y="16"/>
                  </a:cubicBezTo>
                  <a:cubicBezTo>
                    <a:pt x="27" y="12"/>
                    <a:pt x="27" y="12"/>
                    <a:pt x="27" y="12"/>
                  </a:cubicBezTo>
                  <a:cubicBezTo>
                    <a:pt x="28" y="11"/>
                    <a:pt x="28" y="10"/>
                    <a:pt x="28" y="9"/>
                  </a:cubicBezTo>
                  <a:cubicBezTo>
                    <a:pt x="28" y="9"/>
                    <a:pt x="27" y="8"/>
                    <a:pt x="26" y="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9" name="Freeform 108">
              <a:extLst>
                <a:ext uri="{FF2B5EF4-FFF2-40B4-BE49-F238E27FC236}">
                  <a16:creationId xmlns:a16="http://schemas.microsoft.com/office/drawing/2014/main" id="{0BF1C989-F662-C2D1-64EE-9CD8385D8303}"/>
                </a:ext>
              </a:extLst>
            </p:cNvPr>
            <p:cNvSpPr>
              <a:spLocks/>
            </p:cNvSpPr>
            <p:nvPr/>
          </p:nvSpPr>
          <p:spPr bwMode="auto">
            <a:xfrm>
              <a:off x="6423025" y="3730626"/>
              <a:ext cx="68263" cy="60325"/>
            </a:xfrm>
            <a:custGeom>
              <a:avLst/>
              <a:gdLst>
                <a:gd name="T0" fmla="*/ 18 w 18"/>
                <a:gd name="T1" fmla="*/ 16 h 16"/>
                <a:gd name="T2" fmla="*/ 11 w 18"/>
                <a:gd name="T3" fmla="*/ 1 h 16"/>
                <a:gd name="T4" fmla="*/ 7 w 18"/>
                <a:gd name="T5" fmla="*/ 1 h 16"/>
                <a:gd name="T6" fmla="*/ 0 w 18"/>
                <a:gd name="T7" fmla="*/ 16 h 16"/>
                <a:gd name="T8" fmla="*/ 18 w 18"/>
                <a:gd name="T9" fmla="*/ 16 h 16"/>
              </a:gdLst>
              <a:ahLst/>
              <a:cxnLst>
                <a:cxn ang="0">
                  <a:pos x="T0" y="T1"/>
                </a:cxn>
                <a:cxn ang="0">
                  <a:pos x="T2" y="T3"/>
                </a:cxn>
                <a:cxn ang="0">
                  <a:pos x="T4" y="T5"/>
                </a:cxn>
                <a:cxn ang="0">
                  <a:pos x="T6" y="T7"/>
                </a:cxn>
                <a:cxn ang="0">
                  <a:pos x="T8" y="T9"/>
                </a:cxn>
              </a:cxnLst>
              <a:rect l="0" t="0" r="r" b="b"/>
              <a:pathLst>
                <a:path w="18" h="16">
                  <a:moveTo>
                    <a:pt x="18" y="16"/>
                  </a:moveTo>
                  <a:cubicBezTo>
                    <a:pt x="11" y="1"/>
                    <a:pt x="11" y="1"/>
                    <a:pt x="11" y="1"/>
                  </a:cubicBezTo>
                  <a:cubicBezTo>
                    <a:pt x="10" y="0"/>
                    <a:pt x="8" y="0"/>
                    <a:pt x="7" y="1"/>
                  </a:cubicBezTo>
                  <a:cubicBezTo>
                    <a:pt x="0" y="16"/>
                    <a:pt x="0" y="16"/>
                    <a:pt x="0" y="16"/>
                  </a:cubicBezTo>
                  <a:lnTo>
                    <a:pt x="18"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0" name="Freeform 109">
              <a:extLst>
                <a:ext uri="{FF2B5EF4-FFF2-40B4-BE49-F238E27FC236}">
                  <a16:creationId xmlns:a16="http://schemas.microsoft.com/office/drawing/2014/main" id="{7FFA3567-43E4-E5DA-DEB8-10D236271933}"/>
                </a:ext>
              </a:extLst>
            </p:cNvPr>
            <p:cNvSpPr>
              <a:spLocks noEditPoints="1"/>
            </p:cNvSpPr>
            <p:nvPr/>
          </p:nvSpPr>
          <p:spPr bwMode="auto">
            <a:xfrm>
              <a:off x="6313488" y="3805238"/>
              <a:ext cx="285750" cy="166688"/>
            </a:xfrm>
            <a:custGeom>
              <a:avLst/>
              <a:gdLst>
                <a:gd name="T0" fmla="*/ 74 w 76"/>
                <a:gd name="T1" fmla="*/ 40 h 44"/>
                <a:gd name="T2" fmla="*/ 54 w 76"/>
                <a:gd name="T3" fmla="*/ 40 h 44"/>
                <a:gd name="T4" fmla="*/ 54 w 76"/>
                <a:gd name="T5" fmla="*/ 2 h 44"/>
                <a:gd name="T6" fmla="*/ 52 w 76"/>
                <a:gd name="T7" fmla="*/ 0 h 44"/>
                <a:gd name="T8" fmla="*/ 49 w 76"/>
                <a:gd name="T9" fmla="*/ 0 h 44"/>
                <a:gd name="T10" fmla="*/ 27 w 76"/>
                <a:gd name="T11" fmla="*/ 0 h 44"/>
                <a:gd name="T12" fmla="*/ 24 w 76"/>
                <a:gd name="T13" fmla="*/ 0 h 44"/>
                <a:gd name="T14" fmla="*/ 22 w 76"/>
                <a:gd name="T15" fmla="*/ 2 h 44"/>
                <a:gd name="T16" fmla="*/ 22 w 76"/>
                <a:gd name="T17" fmla="*/ 40 h 44"/>
                <a:gd name="T18" fmla="*/ 2 w 76"/>
                <a:gd name="T19" fmla="*/ 40 h 44"/>
                <a:gd name="T20" fmla="*/ 0 w 76"/>
                <a:gd name="T21" fmla="*/ 42 h 44"/>
                <a:gd name="T22" fmla="*/ 2 w 76"/>
                <a:gd name="T23" fmla="*/ 44 h 44"/>
                <a:gd name="T24" fmla="*/ 32 w 76"/>
                <a:gd name="T25" fmla="*/ 44 h 44"/>
                <a:gd name="T26" fmla="*/ 32 w 76"/>
                <a:gd name="T27" fmla="*/ 30 h 44"/>
                <a:gd name="T28" fmla="*/ 34 w 76"/>
                <a:gd name="T29" fmla="*/ 28 h 44"/>
                <a:gd name="T30" fmla="*/ 42 w 76"/>
                <a:gd name="T31" fmla="*/ 28 h 44"/>
                <a:gd name="T32" fmla="*/ 44 w 76"/>
                <a:gd name="T33" fmla="*/ 30 h 44"/>
                <a:gd name="T34" fmla="*/ 44 w 76"/>
                <a:gd name="T35" fmla="*/ 44 h 44"/>
                <a:gd name="T36" fmla="*/ 74 w 76"/>
                <a:gd name="T37" fmla="*/ 44 h 44"/>
                <a:gd name="T38" fmla="*/ 76 w 76"/>
                <a:gd name="T39" fmla="*/ 42 h 44"/>
                <a:gd name="T40" fmla="*/ 74 w 76"/>
                <a:gd name="T41" fmla="*/ 40 h 44"/>
                <a:gd name="T42" fmla="*/ 32 w 76"/>
                <a:gd name="T43" fmla="*/ 22 h 44"/>
                <a:gd name="T44" fmla="*/ 30 w 76"/>
                <a:gd name="T45" fmla="*/ 24 h 44"/>
                <a:gd name="T46" fmla="*/ 28 w 76"/>
                <a:gd name="T47" fmla="*/ 22 h 44"/>
                <a:gd name="T48" fmla="*/ 28 w 76"/>
                <a:gd name="T49" fmla="*/ 20 h 44"/>
                <a:gd name="T50" fmla="*/ 30 w 76"/>
                <a:gd name="T51" fmla="*/ 18 h 44"/>
                <a:gd name="T52" fmla="*/ 32 w 76"/>
                <a:gd name="T53" fmla="*/ 20 h 44"/>
                <a:gd name="T54" fmla="*/ 32 w 76"/>
                <a:gd name="T55" fmla="*/ 22 h 44"/>
                <a:gd name="T56" fmla="*/ 32 w 76"/>
                <a:gd name="T57" fmla="*/ 12 h 44"/>
                <a:gd name="T58" fmla="*/ 30 w 76"/>
                <a:gd name="T59" fmla="*/ 14 h 44"/>
                <a:gd name="T60" fmla="*/ 28 w 76"/>
                <a:gd name="T61" fmla="*/ 12 h 44"/>
                <a:gd name="T62" fmla="*/ 28 w 76"/>
                <a:gd name="T63" fmla="*/ 10 h 44"/>
                <a:gd name="T64" fmla="*/ 30 w 76"/>
                <a:gd name="T65" fmla="*/ 8 h 44"/>
                <a:gd name="T66" fmla="*/ 32 w 76"/>
                <a:gd name="T67" fmla="*/ 10 h 44"/>
                <a:gd name="T68" fmla="*/ 32 w 76"/>
                <a:gd name="T69" fmla="*/ 12 h 44"/>
                <a:gd name="T70" fmla="*/ 40 w 76"/>
                <a:gd name="T71" fmla="*/ 22 h 44"/>
                <a:gd name="T72" fmla="*/ 38 w 76"/>
                <a:gd name="T73" fmla="*/ 24 h 44"/>
                <a:gd name="T74" fmla="*/ 36 w 76"/>
                <a:gd name="T75" fmla="*/ 22 h 44"/>
                <a:gd name="T76" fmla="*/ 36 w 76"/>
                <a:gd name="T77" fmla="*/ 20 h 44"/>
                <a:gd name="T78" fmla="*/ 38 w 76"/>
                <a:gd name="T79" fmla="*/ 18 h 44"/>
                <a:gd name="T80" fmla="*/ 40 w 76"/>
                <a:gd name="T81" fmla="*/ 20 h 44"/>
                <a:gd name="T82" fmla="*/ 40 w 76"/>
                <a:gd name="T83" fmla="*/ 22 h 44"/>
                <a:gd name="T84" fmla="*/ 40 w 76"/>
                <a:gd name="T85" fmla="*/ 12 h 44"/>
                <a:gd name="T86" fmla="*/ 38 w 76"/>
                <a:gd name="T87" fmla="*/ 14 h 44"/>
                <a:gd name="T88" fmla="*/ 36 w 76"/>
                <a:gd name="T89" fmla="*/ 12 h 44"/>
                <a:gd name="T90" fmla="*/ 36 w 76"/>
                <a:gd name="T91" fmla="*/ 10 h 44"/>
                <a:gd name="T92" fmla="*/ 38 w 76"/>
                <a:gd name="T93" fmla="*/ 8 h 44"/>
                <a:gd name="T94" fmla="*/ 40 w 76"/>
                <a:gd name="T95" fmla="*/ 10 h 44"/>
                <a:gd name="T96" fmla="*/ 40 w 76"/>
                <a:gd name="T97" fmla="*/ 12 h 44"/>
                <a:gd name="T98" fmla="*/ 48 w 76"/>
                <a:gd name="T99" fmla="*/ 22 h 44"/>
                <a:gd name="T100" fmla="*/ 46 w 76"/>
                <a:gd name="T101" fmla="*/ 24 h 44"/>
                <a:gd name="T102" fmla="*/ 44 w 76"/>
                <a:gd name="T103" fmla="*/ 22 h 44"/>
                <a:gd name="T104" fmla="*/ 44 w 76"/>
                <a:gd name="T105" fmla="*/ 20 h 44"/>
                <a:gd name="T106" fmla="*/ 46 w 76"/>
                <a:gd name="T107" fmla="*/ 18 h 44"/>
                <a:gd name="T108" fmla="*/ 48 w 76"/>
                <a:gd name="T109" fmla="*/ 20 h 44"/>
                <a:gd name="T110" fmla="*/ 48 w 76"/>
                <a:gd name="T111" fmla="*/ 22 h 44"/>
                <a:gd name="T112" fmla="*/ 48 w 76"/>
                <a:gd name="T113" fmla="*/ 12 h 44"/>
                <a:gd name="T114" fmla="*/ 46 w 76"/>
                <a:gd name="T115" fmla="*/ 14 h 44"/>
                <a:gd name="T116" fmla="*/ 44 w 76"/>
                <a:gd name="T117" fmla="*/ 12 h 44"/>
                <a:gd name="T118" fmla="*/ 44 w 76"/>
                <a:gd name="T119" fmla="*/ 10 h 44"/>
                <a:gd name="T120" fmla="*/ 46 w 76"/>
                <a:gd name="T121" fmla="*/ 8 h 44"/>
                <a:gd name="T122" fmla="*/ 48 w 76"/>
                <a:gd name="T123" fmla="*/ 10 h 44"/>
                <a:gd name="T124" fmla="*/ 48 w 76"/>
                <a:gd name="T125" fmla="*/ 12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76" h="44">
                  <a:moveTo>
                    <a:pt x="74" y="40"/>
                  </a:moveTo>
                  <a:cubicBezTo>
                    <a:pt x="54" y="40"/>
                    <a:pt x="54" y="40"/>
                    <a:pt x="54" y="40"/>
                  </a:cubicBezTo>
                  <a:cubicBezTo>
                    <a:pt x="54" y="2"/>
                    <a:pt x="54" y="2"/>
                    <a:pt x="54" y="2"/>
                  </a:cubicBezTo>
                  <a:cubicBezTo>
                    <a:pt x="54" y="1"/>
                    <a:pt x="53" y="0"/>
                    <a:pt x="52" y="0"/>
                  </a:cubicBezTo>
                  <a:cubicBezTo>
                    <a:pt x="49" y="0"/>
                    <a:pt x="49" y="0"/>
                    <a:pt x="49" y="0"/>
                  </a:cubicBezTo>
                  <a:cubicBezTo>
                    <a:pt x="27" y="0"/>
                    <a:pt x="27" y="0"/>
                    <a:pt x="27" y="0"/>
                  </a:cubicBezTo>
                  <a:cubicBezTo>
                    <a:pt x="24" y="0"/>
                    <a:pt x="24" y="0"/>
                    <a:pt x="24" y="0"/>
                  </a:cubicBezTo>
                  <a:cubicBezTo>
                    <a:pt x="23" y="0"/>
                    <a:pt x="22" y="1"/>
                    <a:pt x="22" y="2"/>
                  </a:cubicBezTo>
                  <a:cubicBezTo>
                    <a:pt x="22" y="40"/>
                    <a:pt x="22" y="40"/>
                    <a:pt x="22" y="40"/>
                  </a:cubicBezTo>
                  <a:cubicBezTo>
                    <a:pt x="2" y="40"/>
                    <a:pt x="2" y="40"/>
                    <a:pt x="2" y="40"/>
                  </a:cubicBezTo>
                  <a:cubicBezTo>
                    <a:pt x="1" y="40"/>
                    <a:pt x="0" y="41"/>
                    <a:pt x="0" y="42"/>
                  </a:cubicBezTo>
                  <a:cubicBezTo>
                    <a:pt x="0" y="43"/>
                    <a:pt x="1" y="44"/>
                    <a:pt x="2" y="44"/>
                  </a:cubicBezTo>
                  <a:cubicBezTo>
                    <a:pt x="32" y="44"/>
                    <a:pt x="32" y="44"/>
                    <a:pt x="32" y="44"/>
                  </a:cubicBezTo>
                  <a:cubicBezTo>
                    <a:pt x="32" y="30"/>
                    <a:pt x="32" y="30"/>
                    <a:pt x="32" y="30"/>
                  </a:cubicBezTo>
                  <a:cubicBezTo>
                    <a:pt x="32" y="29"/>
                    <a:pt x="33" y="28"/>
                    <a:pt x="34" y="28"/>
                  </a:cubicBezTo>
                  <a:cubicBezTo>
                    <a:pt x="42" y="28"/>
                    <a:pt x="42" y="28"/>
                    <a:pt x="42" y="28"/>
                  </a:cubicBezTo>
                  <a:cubicBezTo>
                    <a:pt x="43" y="28"/>
                    <a:pt x="44" y="29"/>
                    <a:pt x="44" y="30"/>
                  </a:cubicBezTo>
                  <a:cubicBezTo>
                    <a:pt x="44" y="44"/>
                    <a:pt x="44" y="44"/>
                    <a:pt x="44" y="44"/>
                  </a:cubicBezTo>
                  <a:cubicBezTo>
                    <a:pt x="74" y="44"/>
                    <a:pt x="74" y="44"/>
                    <a:pt x="74" y="44"/>
                  </a:cubicBezTo>
                  <a:cubicBezTo>
                    <a:pt x="75" y="44"/>
                    <a:pt x="76" y="43"/>
                    <a:pt x="76" y="42"/>
                  </a:cubicBezTo>
                  <a:cubicBezTo>
                    <a:pt x="76" y="41"/>
                    <a:pt x="75" y="40"/>
                    <a:pt x="74" y="40"/>
                  </a:cubicBezTo>
                  <a:close/>
                  <a:moveTo>
                    <a:pt x="32" y="22"/>
                  </a:moveTo>
                  <a:cubicBezTo>
                    <a:pt x="32" y="23"/>
                    <a:pt x="31" y="24"/>
                    <a:pt x="30" y="24"/>
                  </a:cubicBezTo>
                  <a:cubicBezTo>
                    <a:pt x="29" y="24"/>
                    <a:pt x="28" y="23"/>
                    <a:pt x="28" y="22"/>
                  </a:cubicBezTo>
                  <a:cubicBezTo>
                    <a:pt x="28" y="20"/>
                    <a:pt x="28" y="20"/>
                    <a:pt x="28" y="20"/>
                  </a:cubicBezTo>
                  <a:cubicBezTo>
                    <a:pt x="28" y="19"/>
                    <a:pt x="29" y="18"/>
                    <a:pt x="30" y="18"/>
                  </a:cubicBezTo>
                  <a:cubicBezTo>
                    <a:pt x="31" y="18"/>
                    <a:pt x="32" y="19"/>
                    <a:pt x="32" y="20"/>
                  </a:cubicBezTo>
                  <a:lnTo>
                    <a:pt x="32" y="22"/>
                  </a:lnTo>
                  <a:close/>
                  <a:moveTo>
                    <a:pt x="32" y="12"/>
                  </a:moveTo>
                  <a:cubicBezTo>
                    <a:pt x="32" y="13"/>
                    <a:pt x="31" y="14"/>
                    <a:pt x="30" y="14"/>
                  </a:cubicBezTo>
                  <a:cubicBezTo>
                    <a:pt x="29" y="14"/>
                    <a:pt x="28" y="13"/>
                    <a:pt x="28" y="12"/>
                  </a:cubicBezTo>
                  <a:cubicBezTo>
                    <a:pt x="28" y="10"/>
                    <a:pt x="28" y="10"/>
                    <a:pt x="28" y="10"/>
                  </a:cubicBezTo>
                  <a:cubicBezTo>
                    <a:pt x="28" y="9"/>
                    <a:pt x="29" y="8"/>
                    <a:pt x="30" y="8"/>
                  </a:cubicBezTo>
                  <a:cubicBezTo>
                    <a:pt x="31" y="8"/>
                    <a:pt x="32" y="9"/>
                    <a:pt x="32" y="10"/>
                  </a:cubicBezTo>
                  <a:lnTo>
                    <a:pt x="32" y="12"/>
                  </a:lnTo>
                  <a:close/>
                  <a:moveTo>
                    <a:pt x="40" y="22"/>
                  </a:moveTo>
                  <a:cubicBezTo>
                    <a:pt x="40" y="23"/>
                    <a:pt x="39" y="24"/>
                    <a:pt x="38" y="24"/>
                  </a:cubicBezTo>
                  <a:cubicBezTo>
                    <a:pt x="37" y="24"/>
                    <a:pt x="36" y="23"/>
                    <a:pt x="36" y="22"/>
                  </a:cubicBezTo>
                  <a:cubicBezTo>
                    <a:pt x="36" y="20"/>
                    <a:pt x="36" y="20"/>
                    <a:pt x="36" y="20"/>
                  </a:cubicBezTo>
                  <a:cubicBezTo>
                    <a:pt x="36" y="19"/>
                    <a:pt x="37" y="18"/>
                    <a:pt x="38" y="18"/>
                  </a:cubicBezTo>
                  <a:cubicBezTo>
                    <a:pt x="39" y="18"/>
                    <a:pt x="40" y="19"/>
                    <a:pt x="40" y="20"/>
                  </a:cubicBezTo>
                  <a:lnTo>
                    <a:pt x="40" y="22"/>
                  </a:lnTo>
                  <a:close/>
                  <a:moveTo>
                    <a:pt x="40" y="12"/>
                  </a:moveTo>
                  <a:cubicBezTo>
                    <a:pt x="40" y="13"/>
                    <a:pt x="39" y="14"/>
                    <a:pt x="38" y="14"/>
                  </a:cubicBezTo>
                  <a:cubicBezTo>
                    <a:pt x="37" y="14"/>
                    <a:pt x="36" y="13"/>
                    <a:pt x="36" y="12"/>
                  </a:cubicBezTo>
                  <a:cubicBezTo>
                    <a:pt x="36" y="10"/>
                    <a:pt x="36" y="10"/>
                    <a:pt x="36" y="10"/>
                  </a:cubicBezTo>
                  <a:cubicBezTo>
                    <a:pt x="36" y="9"/>
                    <a:pt x="37" y="8"/>
                    <a:pt x="38" y="8"/>
                  </a:cubicBezTo>
                  <a:cubicBezTo>
                    <a:pt x="39" y="8"/>
                    <a:pt x="40" y="9"/>
                    <a:pt x="40" y="10"/>
                  </a:cubicBezTo>
                  <a:lnTo>
                    <a:pt x="40" y="12"/>
                  </a:lnTo>
                  <a:close/>
                  <a:moveTo>
                    <a:pt x="48" y="22"/>
                  </a:moveTo>
                  <a:cubicBezTo>
                    <a:pt x="48" y="23"/>
                    <a:pt x="47" y="24"/>
                    <a:pt x="46" y="24"/>
                  </a:cubicBezTo>
                  <a:cubicBezTo>
                    <a:pt x="45" y="24"/>
                    <a:pt x="44" y="23"/>
                    <a:pt x="44" y="22"/>
                  </a:cubicBezTo>
                  <a:cubicBezTo>
                    <a:pt x="44" y="20"/>
                    <a:pt x="44" y="20"/>
                    <a:pt x="44" y="20"/>
                  </a:cubicBezTo>
                  <a:cubicBezTo>
                    <a:pt x="44" y="19"/>
                    <a:pt x="45" y="18"/>
                    <a:pt x="46" y="18"/>
                  </a:cubicBezTo>
                  <a:cubicBezTo>
                    <a:pt x="47" y="18"/>
                    <a:pt x="48" y="19"/>
                    <a:pt x="48" y="20"/>
                  </a:cubicBezTo>
                  <a:lnTo>
                    <a:pt x="48" y="22"/>
                  </a:lnTo>
                  <a:close/>
                  <a:moveTo>
                    <a:pt x="48" y="12"/>
                  </a:moveTo>
                  <a:cubicBezTo>
                    <a:pt x="48" y="13"/>
                    <a:pt x="47" y="14"/>
                    <a:pt x="46" y="14"/>
                  </a:cubicBezTo>
                  <a:cubicBezTo>
                    <a:pt x="45" y="14"/>
                    <a:pt x="44" y="13"/>
                    <a:pt x="44" y="12"/>
                  </a:cubicBezTo>
                  <a:cubicBezTo>
                    <a:pt x="44" y="10"/>
                    <a:pt x="44" y="10"/>
                    <a:pt x="44" y="10"/>
                  </a:cubicBezTo>
                  <a:cubicBezTo>
                    <a:pt x="44" y="9"/>
                    <a:pt x="45" y="8"/>
                    <a:pt x="46" y="8"/>
                  </a:cubicBezTo>
                  <a:cubicBezTo>
                    <a:pt x="47" y="8"/>
                    <a:pt x="48" y="9"/>
                    <a:pt x="48" y="10"/>
                  </a:cubicBezTo>
                  <a:lnTo>
                    <a:pt x="48" y="12"/>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01" name="Group 100">
            <a:extLst>
              <a:ext uri="{FF2B5EF4-FFF2-40B4-BE49-F238E27FC236}">
                <a16:creationId xmlns:a16="http://schemas.microsoft.com/office/drawing/2014/main" id="{481B3505-5BDA-5F4F-BED5-6E582E731BD5}"/>
              </a:ext>
            </a:extLst>
          </p:cNvPr>
          <p:cNvGrpSpPr/>
          <p:nvPr/>
        </p:nvGrpSpPr>
        <p:grpSpPr>
          <a:xfrm>
            <a:off x="795655" y="5376069"/>
            <a:ext cx="360363" cy="361950"/>
            <a:chOff x="2670175" y="2886076"/>
            <a:chExt cx="360363" cy="361950"/>
          </a:xfrm>
          <a:solidFill>
            <a:schemeClr val="bg1"/>
          </a:solidFill>
        </p:grpSpPr>
        <p:sp>
          <p:nvSpPr>
            <p:cNvPr id="102" name="Freeform 117">
              <a:extLst>
                <a:ext uri="{FF2B5EF4-FFF2-40B4-BE49-F238E27FC236}">
                  <a16:creationId xmlns:a16="http://schemas.microsoft.com/office/drawing/2014/main" id="{8C10088E-2E25-340A-CB5A-E3E6F09F6A8A}"/>
                </a:ext>
              </a:extLst>
            </p:cNvPr>
            <p:cNvSpPr>
              <a:spLocks noEditPoints="1"/>
            </p:cNvSpPr>
            <p:nvPr/>
          </p:nvSpPr>
          <p:spPr bwMode="auto">
            <a:xfrm>
              <a:off x="2670175" y="2886076"/>
              <a:ext cx="360363" cy="241300"/>
            </a:xfrm>
            <a:custGeom>
              <a:avLst/>
              <a:gdLst>
                <a:gd name="T0" fmla="*/ 96 w 96"/>
                <a:gd name="T1" fmla="*/ 64 h 64"/>
                <a:gd name="T2" fmla="*/ 88 w 96"/>
                <a:gd name="T3" fmla="*/ 18 h 64"/>
                <a:gd name="T4" fmla="*/ 88 w 96"/>
                <a:gd name="T5" fmla="*/ 8 h 64"/>
                <a:gd name="T6" fmla="*/ 80 w 96"/>
                <a:gd name="T7" fmla="*/ 0 h 64"/>
                <a:gd name="T8" fmla="*/ 16 w 96"/>
                <a:gd name="T9" fmla="*/ 0 h 64"/>
                <a:gd name="T10" fmla="*/ 8 w 96"/>
                <a:gd name="T11" fmla="*/ 8 h 64"/>
                <a:gd name="T12" fmla="*/ 8 w 96"/>
                <a:gd name="T13" fmla="*/ 18 h 64"/>
                <a:gd name="T14" fmla="*/ 0 w 96"/>
                <a:gd name="T15" fmla="*/ 64 h 64"/>
                <a:gd name="T16" fmla="*/ 96 w 96"/>
                <a:gd name="T17" fmla="*/ 64 h 64"/>
                <a:gd name="T18" fmla="*/ 76 w 96"/>
                <a:gd name="T19" fmla="*/ 16 h 64"/>
                <a:gd name="T20" fmla="*/ 77 w 96"/>
                <a:gd name="T21" fmla="*/ 24 h 64"/>
                <a:gd name="T22" fmla="*/ 56 w 96"/>
                <a:gd name="T23" fmla="*/ 24 h 64"/>
                <a:gd name="T24" fmla="*/ 56 w 96"/>
                <a:gd name="T25" fmla="*/ 16 h 64"/>
                <a:gd name="T26" fmla="*/ 76 w 96"/>
                <a:gd name="T27" fmla="*/ 16 h 64"/>
                <a:gd name="T28" fmla="*/ 21 w 96"/>
                <a:gd name="T29" fmla="*/ 16 h 64"/>
                <a:gd name="T30" fmla="*/ 40 w 96"/>
                <a:gd name="T31" fmla="*/ 16 h 64"/>
                <a:gd name="T32" fmla="*/ 40 w 96"/>
                <a:gd name="T33" fmla="*/ 24 h 64"/>
                <a:gd name="T34" fmla="*/ 20 w 96"/>
                <a:gd name="T35" fmla="*/ 24 h 64"/>
                <a:gd name="T36" fmla="*/ 21 w 96"/>
                <a:gd name="T37" fmla="*/ 16 h 64"/>
                <a:gd name="T38" fmla="*/ 12 w 96"/>
                <a:gd name="T39" fmla="*/ 20 h 64"/>
                <a:gd name="T40" fmla="*/ 17 w 96"/>
                <a:gd name="T41" fmla="*/ 20 h 64"/>
                <a:gd name="T42" fmla="*/ 16 w 96"/>
                <a:gd name="T43" fmla="*/ 26 h 64"/>
                <a:gd name="T44" fmla="*/ 16 w 96"/>
                <a:gd name="T45" fmla="*/ 27 h 64"/>
                <a:gd name="T46" fmla="*/ 18 w 96"/>
                <a:gd name="T47" fmla="*/ 28 h 64"/>
                <a:gd name="T48" fmla="*/ 42 w 96"/>
                <a:gd name="T49" fmla="*/ 28 h 64"/>
                <a:gd name="T50" fmla="*/ 44 w 96"/>
                <a:gd name="T51" fmla="*/ 26 h 64"/>
                <a:gd name="T52" fmla="*/ 44 w 96"/>
                <a:gd name="T53" fmla="*/ 20 h 64"/>
                <a:gd name="T54" fmla="*/ 52 w 96"/>
                <a:gd name="T55" fmla="*/ 20 h 64"/>
                <a:gd name="T56" fmla="*/ 52 w 96"/>
                <a:gd name="T57" fmla="*/ 26 h 64"/>
                <a:gd name="T58" fmla="*/ 54 w 96"/>
                <a:gd name="T59" fmla="*/ 28 h 64"/>
                <a:gd name="T60" fmla="*/ 79 w 96"/>
                <a:gd name="T61" fmla="*/ 28 h 64"/>
                <a:gd name="T62" fmla="*/ 81 w 96"/>
                <a:gd name="T63" fmla="*/ 27 h 64"/>
                <a:gd name="T64" fmla="*/ 81 w 96"/>
                <a:gd name="T65" fmla="*/ 26 h 64"/>
                <a:gd name="T66" fmla="*/ 80 w 96"/>
                <a:gd name="T67" fmla="*/ 20 h 64"/>
                <a:gd name="T68" fmla="*/ 84 w 96"/>
                <a:gd name="T69" fmla="*/ 20 h 64"/>
                <a:gd name="T70" fmla="*/ 86 w 96"/>
                <a:gd name="T71" fmla="*/ 32 h 64"/>
                <a:gd name="T72" fmla="*/ 10 w 96"/>
                <a:gd name="T73" fmla="*/ 32 h 64"/>
                <a:gd name="T74" fmla="*/ 12 w 96"/>
                <a:gd name="T75" fmla="*/ 2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96" h="64">
                  <a:moveTo>
                    <a:pt x="96" y="64"/>
                  </a:moveTo>
                  <a:cubicBezTo>
                    <a:pt x="88" y="18"/>
                    <a:pt x="88" y="18"/>
                    <a:pt x="88" y="18"/>
                  </a:cubicBezTo>
                  <a:cubicBezTo>
                    <a:pt x="88" y="8"/>
                    <a:pt x="88" y="8"/>
                    <a:pt x="88" y="8"/>
                  </a:cubicBezTo>
                  <a:cubicBezTo>
                    <a:pt x="88" y="4"/>
                    <a:pt x="84" y="0"/>
                    <a:pt x="80" y="0"/>
                  </a:cubicBezTo>
                  <a:cubicBezTo>
                    <a:pt x="16" y="0"/>
                    <a:pt x="16" y="0"/>
                    <a:pt x="16" y="0"/>
                  </a:cubicBezTo>
                  <a:cubicBezTo>
                    <a:pt x="12" y="0"/>
                    <a:pt x="8" y="4"/>
                    <a:pt x="8" y="8"/>
                  </a:cubicBezTo>
                  <a:cubicBezTo>
                    <a:pt x="8" y="18"/>
                    <a:pt x="8" y="18"/>
                    <a:pt x="8" y="18"/>
                  </a:cubicBezTo>
                  <a:cubicBezTo>
                    <a:pt x="0" y="64"/>
                    <a:pt x="0" y="64"/>
                    <a:pt x="0" y="64"/>
                  </a:cubicBezTo>
                  <a:lnTo>
                    <a:pt x="96" y="64"/>
                  </a:lnTo>
                  <a:close/>
                  <a:moveTo>
                    <a:pt x="76" y="16"/>
                  </a:moveTo>
                  <a:cubicBezTo>
                    <a:pt x="77" y="24"/>
                    <a:pt x="77" y="24"/>
                    <a:pt x="77" y="24"/>
                  </a:cubicBezTo>
                  <a:cubicBezTo>
                    <a:pt x="56" y="24"/>
                    <a:pt x="56" y="24"/>
                    <a:pt x="56" y="24"/>
                  </a:cubicBezTo>
                  <a:cubicBezTo>
                    <a:pt x="56" y="16"/>
                    <a:pt x="56" y="16"/>
                    <a:pt x="56" y="16"/>
                  </a:cubicBezTo>
                  <a:lnTo>
                    <a:pt x="76" y="16"/>
                  </a:lnTo>
                  <a:close/>
                  <a:moveTo>
                    <a:pt x="21" y="16"/>
                  </a:moveTo>
                  <a:cubicBezTo>
                    <a:pt x="40" y="16"/>
                    <a:pt x="40" y="16"/>
                    <a:pt x="40" y="16"/>
                  </a:cubicBezTo>
                  <a:cubicBezTo>
                    <a:pt x="40" y="24"/>
                    <a:pt x="40" y="24"/>
                    <a:pt x="40" y="24"/>
                  </a:cubicBezTo>
                  <a:cubicBezTo>
                    <a:pt x="20" y="24"/>
                    <a:pt x="20" y="24"/>
                    <a:pt x="20" y="24"/>
                  </a:cubicBezTo>
                  <a:lnTo>
                    <a:pt x="21" y="16"/>
                  </a:lnTo>
                  <a:close/>
                  <a:moveTo>
                    <a:pt x="12" y="20"/>
                  </a:moveTo>
                  <a:cubicBezTo>
                    <a:pt x="17" y="20"/>
                    <a:pt x="17" y="20"/>
                    <a:pt x="17" y="20"/>
                  </a:cubicBezTo>
                  <a:cubicBezTo>
                    <a:pt x="16" y="26"/>
                    <a:pt x="16" y="26"/>
                    <a:pt x="16" y="26"/>
                  </a:cubicBezTo>
                  <a:cubicBezTo>
                    <a:pt x="16" y="26"/>
                    <a:pt x="16" y="27"/>
                    <a:pt x="16" y="27"/>
                  </a:cubicBezTo>
                  <a:cubicBezTo>
                    <a:pt x="17" y="28"/>
                    <a:pt x="17" y="28"/>
                    <a:pt x="18" y="28"/>
                  </a:cubicBezTo>
                  <a:cubicBezTo>
                    <a:pt x="42" y="28"/>
                    <a:pt x="42" y="28"/>
                    <a:pt x="42" y="28"/>
                  </a:cubicBezTo>
                  <a:cubicBezTo>
                    <a:pt x="43" y="28"/>
                    <a:pt x="44" y="27"/>
                    <a:pt x="44" y="26"/>
                  </a:cubicBezTo>
                  <a:cubicBezTo>
                    <a:pt x="44" y="20"/>
                    <a:pt x="44" y="20"/>
                    <a:pt x="44" y="20"/>
                  </a:cubicBezTo>
                  <a:cubicBezTo>
                    <a:pt x="52" y="20"/>
                    <a:pt x="52" y="20"/>
                    <a:pt x="52" y="20"/>
                  </a:cubicBezTo>
                  <a:cubicBezTo>
                    <a:pt x="52" y="26"/>
                    <a:pt x="52" y="26"/>
                    <a:pt x="52" y="26"/>
                  </a:cubicBezTo>
                  <a:cubicBezTo>
                    <a:pt x="52" y="27"/>
                    <a:pt x="53" y="28"/>
                    <a:pt x="54" y="28"/>
                  </a:cubicBezTo>
                  <a:cubicBezTo>
                    <a:pt x="79" y="28"/>
                    <a:pt x="79" y="28"/>
                    <a:pt x="79" y="28"/>
                  </a:cubicBezTo>
                  <a:cubicBezTo>
                    <a:pt x="80" y="28"/>
                    <a:pt x="80" y="28"/>
                    <a:pt x="81" y="27"/>
                  </a:cubicBezTo>
                  <a:cubicBezTo>
                    <a:pt x="81" y="27"/>
                    <a:pt x="81" y="26"/>
                    <a:pt x="81" y="26"/>
                  </a:cubicBezTo>
                  <a:cubicBezTo>
                    <a:pt x="80" y="20"/>
                    <a:pt x="80" y="20"/>
                    <a:pt x="80" y="20"/>
                  </a:cubicBezTo>
                  <a:cubicBezTo>
                    <a:pt x="84" y="20"/>
                    <a:pt x="84" y="20"/>
                    <a:pt x="84" y="20"/>
                  </a:cubicBezTo>
                  <a:cubicBezTo>
                    <a:pt x="86" y="32"/>
                    <a:pt x="86" y="32"/>
                    <a:pt x="86" y="32"/>
                  </a:cubicBezTo>
                  <a:cubicBezTo>
                    <a:pt x="10" y="32"/>
                    <a:pt x="10" y="32"/>
                    <a:pt x="10" y="32"/>
                  </a:cubicBezTo>
                  <a:lnTo>
                    <a:pt x="12"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3" name="Freeform 118">
              <a:extLst>
                <a:ext uri="{FF2B5EF4-FFF2-40B4-BE49-F238E27FC236}">
                  <a16:creationId xmlns:a16="http://schemas.microsoft.com/office/drawing/2014/main" id="{FE24B5C8-FBB0-7247-8482-10A79867ADF7}"/>
                </a:ext>
              </a:extLst>
            </p:cNvPr>
            <p:cNvSpPr>
              <a:spLocks/>
            </p:cNvSpPr>
            <p:nvPr/>
          </p:nvSpPr>
          <p:spPr bwMode="auto">
            <a:xfrm>
              <a:off x="2670175" y="3143251"/>
              <a:ext cx="360363" cy="104775"/>
            </a:xfrm>
            <a:custGeom>
              <a:avLst/>
              <a:gdLst>
                <a:gd name="T0" fmla="*/ 0 w 96"/>
                <a:gd name="T1" fmla="*/ 0 h 28"/>
                <a:gd name="T2" fmla="*/ 0 w 96"/>
                <a:gd name="T3" fmla="*/ 16 h 28"/>
                <a:gd name="T4" fmla="*/ 8 w 96"/>
                <a:gd name="T5" fmla="*/ 24 h 28"/>
                <a:gd name="T6" fmla="*/ 12 w 96"/>
                <a:gd name="T7" fmla="*/ 24 h 28"/>
                <a:gd name="T8" fmla="*/ 12 w 96"/>
                <a:gd name="T9" fmla="*/ 26 h 28"/>
                <a:gd name="T10" fmla="*/ 14 w 96"/>
                <a:gd name="T11" fmla="*/ 28 h 28"/>
                <a:gd name="T12" fmla="*/ 16 w 96"/>
                <a:gd name="T13" fmla="*/ 26 h 28"/>
                <a:gd name="T14" fmla="*/ 16 w 96"/>
                <a:gd name="T15" fmla="*/ 24 h 28"/>
                <a:gd name="T16" fmla="*/ 80 w 96"/>
                <a:gd name="T17" fmla="*/ 24 h 28"/>
                <a:gd name="T18" fmla="*/ 80 w 96"/>
                <a:gd name="T19" fmla="*/ 26 h 28"/>
                <a:gd name="T20" fmla="*/ 82 w 96"/>
                <a:gd name="T21" fmla="*/ 28 h 28"/>
                <a:gd name="T22" fmla="*/ 84 w 96"/>
                <a:gd name="T23" fmla="*/ 26 h 28"/>
                <a:gd name="T24" fmla="*/ 84 w 96"/>
                <a:gd name="T25" fmla="*/ 24 h 28"/>
                <a:gd name="T26" fmla="*/ 88 w 96"/>
                <a:gd name="T27" fmla="*/ 24 h 28"/>
                <a:gd name="T28" fmla="*/ 96 w 96"/>
                <a:gd name="T29" fmla="*/ 16 h 28"/>
                <a:gd name="T30" fmla="*/ 96 w 96"/>
                <a:gd name="T31" fmla="*/ 0 h 28"/>
                <a:gd name="T32" fmla="*/ 0 w 96"/>
                <a:gd name="T33" fmla="*/ 0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6" h="28">
                  <a:moveTo>
                    <a:pt x="0" y="0"/>
                  </a:moveTo>
                  <a:cubicBezTo>
                    <a:pt x="0" y="16"/>
                    <a:pt x="0" y="16"/>
                    <a:pt x="0" y="16"/>
                  </a:cubicBezTo>
                  <a:cubicBezTo>
                    <a:pt x="0" y="20"/>
                    <a:pt x="4" y="24"/>
                    <a:pt x="8" y="24"/>
                  </a:cubicBezTo>
                  <a:cubicBezTo>
                    <a:pt x="12" y="24"/>
                    <a:pt x="12" y="24"/>
                    <a:pt x="12" y="24"/>
                  </a:cubicBezTo>
                  <a:cubicBezTo>
                    <a:pt x="12" y="26"/>
                    <a:pt x="12" y="26"/>
                    <a:pt x="12" y="26"/>
                  </a:cubicBezTo>
                  <a:cubicBezTo>
                    <a:pt x="12" y="27"/>
                    <a:pt x="13" y="28"/>
                    <a:pt x="14" y="28"/>
                  </a:cubicBezTo>
                  <a:cubicBezTo>
                    <a:pt x="15" y="28"/>
                    <a:pt x="16" y="27"/>
                    <a:pt x="16" y="26"/>
                  </a:cubicBezTo>
                  <a:cubicBezTo>
                    <a:pt x="16" y="24"/>
                    <a:pt x="16" y="24"/>
                    <a:pt x="16" y="24"/>
                  </a:cubicBezTo>
                  <a:cubicBezTo>
                    <a:pt x="80" y="24"/>
                    <a:pt x="80" y="24"/>
                    <a:pt x="80" y="24"/>
                  </a:cubicBezTo>
                  <a:cubicBezTo>
                    <a:pt x="80" y="26"/>
                    <a:pt x="80" y="26"/>
                    <a:pt x="80" y="26"/>
                  </a:cubicBezTo>
                  <a:cubicBezTo>
                    <a:pt x="80" y="27"/>
                    <a:pt x="81" y="28"/>
                    <a:pt x="82" y="28"/>
                  </a:cubicBezTo>
                  <a:cubicBezTo>
                    <a:pt x="83" y="28"/>
                    <a:pt x="84" y="27"/>
                    <a:pt x="84" y="26"/>
                  </a:cubicBezTo>
                  <a:cubicBezTo>
                    <a:pt x="84" y="24"/>
                    <a:pt x="84" y="24"/>
                    <a:pt x="84" y="24"/>
                  </a:cubicBezTo>
                  <a:cubicBezTo>
                    <a:pt x="88" y="24"/>
                    <a:pt x="88" y="24"/>
                    <a:pt x="88" y="24"/>
                  </a:cubicBezTo>
                  <a:cubicBezTo>
                    <a:pt x="92" y="24"/>
                    <a:pt x="96" y="20"/>
                    <a:pt x="96" y="16"/>
                  </a:cubicBezTo>
                  <a:cubicBezTo>
                    <a:pt x="96" y="0"/>
                    <a:pt x="96" y="0"/>
                    <a:pt x="96" y="0"/>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3" name="TextBox 2">
            <a:extLst>
              <a:ext uri="{FF2B5EF4-FFF2-40B4-BE49-F238E27FC236}">
                <a16:creationId xmlns:a16="http://schemas.microsoft.com/office/drawing/2014/main" id="{C7FB793B-3446-4944-DBD3-DE1432357CAF}"/>
              </a:ext>
            </a:extLst>
          </p:cNvPr>
          <p:cNvSpPr txBox="1"/>
          <p:nvPr/>
        </p:nvSpPr>
        <p:spPr>
          <a:xfrm>
            <a:off x="1219200" y="2153920"/>
            <a:ext cx="795527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They provide a wide range of services and amenities. </a:t>
            </a:r>
            <a:endParaRPr lang="en-US">
              <a:ea typeface="+mn-lt"/>
              <a:cs typeface="+mn-lt"/>
            </a:endParaRPr>
          </a:p>
          <a:p>
            <a:r>
              <a:rPr lang="en-GB" b="1">
                <a:ea typeface="+mn-lt"/>
                <a:cs typeface="+mn-lt"/>
              </a:rPr>
              <a:t>Like personalised service With 1800 rooms, they have time to pick one client who is having a birthday or an anniversary to arrange the room and sing for you on your big occasion, creating an unforgettable WOW moment for you.   </a:t>
            </a:r>
            <a:r>
              <a:rPr lang="en-GB">
                <a:ea typeface="+mn-lt"/>
                <a:cs typeface="+mn-lt"/>
                <a:hlinkClick r:id="rId12"/>
              </a:rPr>
              <a:t>Hotel Industry News | Marriott News Center</a:t>
            </a:r>
            <a:endParaRPr lang="en-US"/>
          </a:p>
        </p:txBody>
      </p:sp>
    </p:spTree>
    <p:extLst>
      <p:ext uri="{BB962C8B-B14F-4D97-AF65-F5344CB8AC3E}">
        <p14:creationId xmlns:p14="http://schemas.microsoft.com/office/powerpoint/2010/main" val="3666398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8000"/>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next to the water&#10;&#10;Description automatically generated with low confidence">
            <a:extLst>
              <a:ext uri="{FF2B5EF4-FFF2-40B4-BE49-F238E27FC236}">
                <a16:creationId xmlns:a16="http://schemas.microsoft.com/office/drawing/2014/main" id="{2A065BF9-6431-EA8B-9110-5E2E4B7E84A0}"/>
              </a:ext>
            </a:extLst>
          </p:cNvPr>
          <p:cNvPicPr>
            <a:picLocks noChangeAspect="1"/>
          </p:cNvPicPr>
          <p:nvPr/>
        </p:nvPicPr>
        <p:blipFill>
          <a:blip r:embed="rId3" cstate="screen">
            <a:duotone>
              <a:prstClr val="black"/>
              <a:schemeClr val="tx2">
                <a:tint val="45000"/>
                <a:satMod val="400000"/>
              </a:schemeClr>
            </a:duotone>
            <a:alphaModFix amt="35000"/>
            <a:extLst>
              <a:ext uri="{28A0092B-C50C-407E-A947-70E740481C1C}">
                <a14:useLocalDpi xmlns:a14="http://schemas.microsoft.com/office/drawing/2010/main"/>
              </a:ext>
            </a:extLst>
          </a:blip>
          <a:stretch>
            <a:fillRect/>
          </a:stretch>
        </p:blipFill>
        <p:spPr>
          <a:xfrm>
            <a:off x="2710070" y="-3818"/>
            <a:ext cx="9481930" cy="6321285"/>
          </a:xfrm>
          <a:prstGeom prst="rect">
            <a:avLst/>
          </a:prstGeom>
        </p:spPr>
      </p:pic>
      <p:pic>
        <p:nvPicPr>
          <p:cNvPr id="134" name="Picture 133" descr="A picture containing indoor, ceiling, furniture&#10;&#10;Description automatically generated">
            <a:extLst>
              <a:ext uri="{FF2B5EF4-FFF2-40B4-BE49-F238E27FC236}">
                <a16:creationId xmlns:a16="http://schemas.microsoft.com/office/drawing/2014/main" id="{81062163-F5AE-EDEC-546F-B88567B93D23}"/>
              </a:ext>
            </a:extLst>
          </p:cNvPr>
          <p:cNvPicPr>
            <a:picLocks noChangeAspect="1"/>
          </p:cNvPicPr>
          <p:nvPr/>
        </p:nvPicPr>
        <p:blipFill>
          <a:blip r:embed="rId4">
            <a:alphaModFix amt="35000"/>
            <a:extLst>
              <a:ext uri="{28A0092B-C50C-407E-A947-70E740481C1C}">
                <a14:useLocalDpi xmlns:a14="http://schemas.microsoft.com/office/drawing/2010/main" val="0"/>
              </a:ext>
            </a:extLst>
          </a:blip>
          <a:srcRect l="11908" t="29299" r="37414" b="30968"/>
          <a:stretch>
            <a:fillRect/>
          </a:stretch>
        </p:blipFill>
        <p:spPr>
          <a:xfrm>
            <a:off x="-1" y="1767069"/>
            <a:ext cx="4344518" cy="4541656"/>
          </a:xfrm>
          <a:custGeom>
            <a:avLst/>
            <a:gdLst>
              <a:gd name="connsiteX0" fmla="*/ 0 w 4344518"/>
              <a:gd name="connsiteY0" fmla="*/ 0 h 4541656"/>
              <a:gd name="connsiteX1" fmla="*/ 4344518 w 4344518"/>
              <a:gd name="connsiteY1" fmla="*/ 0 h 4541656"/>
              <a:gd name="connsiteX2" fmla="*/ 4344518 w 4344518"/>
              <a:gd name="connsiteY2" fmla="*/ 4541656 h 4541656"/>
              <a:gd name="connsiteX3" fmla="*/ 0 w 4344518"/>
              <a:gd name="connsiteY3" fmla="*/ 4541656 h 4541656"/>
            </a:gdLst>
            <a:ahLst/>
            <a:cxnLst>
              <a:cxn ang="0">
                <a:pos x="connsiteX0" y="connsiteY0"/>
              </a:cxn>
              <a:cxn ang="0">
                <a:pos x="connsiteX1" y="connsiteY1"/>
              </a:cxn>
              <a:cxn ang="0">
                <a:pos x="connsiteX2" y="connsiteY2"/>
              </a:cxn>
              <a:cxn ang="0">
                <a:pos x="connsiteX3" y="connsiteY3"/>
              </a:cxn>
            </a:cxnLst>
            <a:rect l="l" t="t" r="r" b="b"/>
            <a:pathLst>
              <a:path w="4344518" h="4541656">
                <a:moveTo>
                  <a:pt x="0" y="0"/>
                </a:moveTo>
                <a:lnTo>
                  <a:pt x="4344518" y="0"/>
                </a:lnTo>
                <a:lnTo>
                  <a:pt x="4344518" y="4541656"/>
                </a:lnTo>
                <a:lnTo>
                  <a:pt x="0" y="454165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8</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0B87A12-52EF-0C78-7A94-67C457F5867C}"/>
              </a:ext>
            </a:extLst>
          </p:cNvPr>
          <p:cNvSpPr txBox="1"/>
          <p:nvPr/>
        </p:nvSpPr>
        <p:spPr>
          <a:xfrm>
            <a:off x="9849263" y="6490334"/>
            <a:ext cx="871330" cy="138499"/>
          </a:xfrm>
          <a:prstGeom prst="rect">
            <a:avLst/>
          </a:prstGeom>
          <a:noFill/>
          <a:effectLst/>
        </p:spPr>
        <p:txBody>
          <a:bodyPr wrap="square" lIns="0" tIns="0" rIns="0" bIns="0" rtlCol="0" anchor="t">
            <a:spAutoFit/>
          </a:bodyPr>
          <a:lstStyle/>
          <a:p>
            <a:pPr algn="r"/>
            <a:r>
              <a:rPr lang="en-US" sz="900" err="1">
                <a:solidFill>
                  <a:srgbClr val="D8CFCE"/>
                </a:solidFill>
                <a:latin typeface="Book Antiqua"/>
              </a:rPr>
              <a:t>uxury</a:t>
            </a:r>
            <a:r>
              <a:rPr lang="en-US" sz="900">
                <a:solidFill>
                  <a:srgbClr val="D8CFCE"/>
                </a:solidFill>
                <a:latin typeface="Book Antiqua"/>
              </a:rPr>
              <a:t> </a:t>
            </a:r>
            <a:r>
              <a:rPr lang="en-US" sz="900" err="1">
                <a:solidFill>
                  <a:srgbClr val="D8CFCE"/>
                </a:solidFill>
                <a:latin typeface="Book Antiqua"/>
              </a:rPr>
              <a:t>otel</a:t>
            </a:r>
          </a:p>
        </p:txBody>
      </p:sp>
      <p:cxnSp>
        <p:nvCxnSpPr>
          <p:cNvPr id="127" name="Straight Connector 126">
            <a:extLst>
              <a:ext uri="{FF2B5EF4-FFF2-40B4-BE49-F238E27FC236}">
                <a16:creationId xmlns:a16="http://schemas.microsoft.com/office/drawing/2014/main" id="{CB0A6469-5D4C-012C-827D-23A73AF10247}"/>
              </a:ext>
            </a:extLst>
          </p:cNvPr>
          <p:cNvCxnSpPr>
            <a:cxnSpLocks/>
          </p:cNvCxnSpPr>
          <p:nvPr/>
        </p:nvCxnSpPr>
        <p:spPr>
          <a:xfrm flipH="1">
            <a:off x="4687632" y="794987"/>
            <a:ext cx="750436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64FC00B6-4DC4-FB66-C667-1086A7D12AC3}"/>
              </a:ext>
            </a:extLst>
          </p:cNvPr>
          <p:cNvSpPr txBox="1"/>
          <p:nvPr/>
        </p:nvSpPr>
        <p:spPr>
          <a:xfrm>
            <a:off x="515940" y="308223"/>
            <a:ext cx="3828578" cy="2954655"/>
          </a:xfrm>
          <a:prstGeom prst="rect">
            <a:avLst/>
          </a:prstGeom>
          <a:noFill/>
          <a:effectLst/>
        </p:spPr>
        <p:txBody>
          <a:bodyPr wrap="square" lIns="0" tIns="0" rIns="0" bIns="0" rtlCol="0" anchor="t">
            <a:spAutoFit/>
          </a:bodyPr>
          <a:lstStyle/>
          <a:p>
            <a:r>
              <a:rPr lang="en-US" sz="4800">
                <a:solidFill>
                  <a:srgbClr val="C48F22"/>
                </a:solidFill>
                <a:latin typeface="Sitka Subheading"/>
              </a:rPr>
              <a:t>Collaborators </a:t>
            </a:r>
            <a:br>
              <a:rPr lang="en-US" sz="4800">
                <a:solidFill>
                  <a:srgbClr val="C48F22"/>
                </a:solidFill>
                <a:latin typeface="Sitka Subheading"/>
              </a:rPr>
            </a:br>
            <a:br>
              <a:rPr lang="en-US" sz="4800">
                <a:solidFill>
                  <a:srgbClr val="C48F22"/>
                </a:solidFill>
                <a:latin typeface="Sitka Subheading"/>
              </a:rPr>
            </a:br>
            <a:br>
              <a:rPr lang="en-US" sz="4800">
                <a:solidFill>
                  <a:srgbClr val="C48F22"/>
                </a:solidFill>
                <a:latin typeface="Sitka Subheading"/>
              </a:rPr>
            </a:br>
            <a:endParaRPr lang="en-US" sz="4800">
              <a:solidFill>
                <a:srgbClr val="C48F22"/>
              </a:solidFill>
            </a:endParaRPr>
          </a:p>
        </p:txBody>
      </p:sp>
      <p:sp>
        <p:nvSpPr>
          <p:cNvPr id="2" name="TextBox 1">
            <a:extLst>
              <a:ext uri="{FF2B5EF4-FFF2-40B4-BE49-F238E27FC236}">
                <a16:creationId xmlns:a16="http://schemas.microsoft.com/office/drawing/2014/main" id="{3B52CB23-4F2C-A8E8-84A3-759913FB47A8}"/>
              </a:ext>
            </a:extLst>
          </p:cNvPr>
          <p:cNvSpPr txBox="1"/>
          <p:nvPr/>
        </p:nvSpPr>
        <p:spPr>
          <a:xfrm>
            <a:off x="5527039" y="6278880"/>
            <a:ext cx="34848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Sitka Subheading"/>
              </a:rPr>
              <a:t>source: </a:t>
            </a:r>
            <a:r>
              <a:rPr lang="en-US" err="1"/>
              <a:t>milionmilesecrets:com</a:t>
            </a:r>
          </a:p>
        </p:txBody>
      </p:sp>
      <p:pic>
        <p:nvPicPr>
          <p:cNvPr id="3" name="Picture 4" descr="Diagram&#10;&#10;Description automatically generated">
            <a:extLst>
              <a:ext uri="{FF2B5EF4-FFF2-40B4-BE49-F238E27FC236}">
                <a16:creationId xmlns:a16="http://schemas.microsoft.com/office/drawing/2014/main" id="{D48A9531-036B-CD34-9DC5-759F8EA27BDA}"/>
              </a:ext>
            </a:extLst>
          </p:cNvPr>
          <p:cNvPicPr>
            <a:picLocks noChangeAspect="1"/>
          </p:cNvPicPr>
          <p:nvPr/>
        </p:nvPicPr>
        <p:blipFill>
          <a:blip r:embed="rId5"/>
          <a:stretch>
            <a:fillRect/>
          </a:stretch>
        </p:blipFill>
        <p:spPr>
          <a:xfrm>
            <a:off x="4688958" y="2448600"/>
            <a:ext cx="5534247" cy="3520243"/>
          </a:xfrm>
          <a:prstGeom prst="rect">
            <a:avLst/>
          </a:prstGeom>
        </p:spPr>
      </p:pic>
    </p:spTree>
    <p:extLst>
      <p:ext uri="{BB962C8B-B14F-4D97-AF65-F5344CB8AC3E}">
        <p14:creationId xmlns:p14="http://schemas.microsoft.com/office/powerpoint/2010/main" val="498374380"/>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8000"/>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next to the water&#10;&#10;Description automatically generated with low confidence">
            <a:extLst>
              <a:ext uri="{FF2B5EF4-FFF2-40B4-BE49-F238E27FC236}">
                <a16:creationId xmlns:a16="http://schemas.microsoft.com/office/drawing/2014/main" id="{2A065BF9-6431-EA8B-9110-5E2E4B7E84A0}"/>
              </a:ext>
            </a:extLst>
          </p:cNvPr>
          <p:cNvPicPr>
            <a:picLocks noChangeAspect="1"/>
          </p:cNvPicPr>
          <p:nvPr/>
        </p:nvPicPr>
        <p:blipFill>
          <a:blip r:embed="rId3" cstate="screen">
            <a:duotone>
              <a:prstClr val="black"/>
              <a:schemeClr val="tx2">
                <a:tint val="45000"/>
                <a:satMod val="400000"/>
              </a:schemeClr>
            </a:duotone>
            <a:alphaModFix amt="35000"/>
            <a:extLst>
              <a:ext uri="{28A0092B-C50C-407E-A947-70E740481C1C}">
                <a14:useLocalDpi xmlns:a14="http://schemas.microsoft.com/office/drawing/2010/main"/>
              </a:ext>
            </a:extLst>
          </a:blip>
          <a:stretch>
            <a:fillRect/>
          </a:stretch>
        </p:blipFill>
        <p:spPr>
          <a:xfrm>
            <a:off x="2710070" y="-3818"/>
            <a:ext cx="9481930" cy="6321285"/>
          </a:xfrm>
          <a:prstGeom prst="rect">
            <a:avLst/>
          </a:prstGeom>
        </p:spPr>
      </p:pic>
      <p:pic>
        <p:nvPicPr>
          <p:cNvPr id="134" name="Picture 133" descr="A picture containing indoor, ceiling, furniture&#10;&#10;Description automatically generated">
            <a:extLst>
              <a:ext uri="{FF2B5EF4-FFF2-40B4-BE49-F238E27FC236}">
                <a16:creationId xmlns:a16="http://schemas.microsoft.com/office/drawing/2014/main" id="{81062163-F5AE-EDEC-546F-B88567B93D23}"/>
              </a:ext>
            </a:extLst>
          </p:cNvPr>
          <p:cNvPicPr>
            <a:picLocks noChangeAspect="1"/>
          </p:cNvPicPr>
          <p:nvPr/>
        </p:nvPicPr>
        <p:blipFill>
          <a:blip r:embed="rId4">
            <a:alphaModFix amt="35000"/>
            <a:extLst>
              <a:ext uri="{28A0092B-C50C-407E-A947-70E740481C1C}">
                <a14:useLocalDpi xmlns:a14="http://schemas.microsoft.com/office/drawing/2010/main" val="0"/>
              </a:ext>
            </a:extLst>
          </a:blip>
          <a:srcRect l="11908" t="29299" r="37414" b="30968"/>
          <a:stretch>
            <a:fillRect/>
          </a:stretch>
        </p:blipFill>
        <p:spPr>
          <a:xfrm>
            <a:off x="-1" y="1767069"/>
            <a:ext cx="4344518" cy="4541656"/>
          </a:xfrm>
          <a:custGeom>
            <a:avLst/>
            <a:gdLst>
              <a:gd name="connsiteX0" fmla="*/ 0 w 4344518"/>
              <a:gd name="connsiteY0" fmla="*/ 0 h 4541656"/>
              <a:gd name="connsiteX1" fmla="*/ 4344518 w 4344518"/>
              <a:gd name="connsiteY1" fmla="*/ 0 h 4541656"/>
              <a:gd name="connsiteX2" fmla="*/ 4344518 w 4344518"/>
              <a:gd name="connsiteY2" fmla="*/ 4541656 h 4541656"/>
              <a:gd name="connsiteX3" fmla="*/ 0 w 4344518"/>
              <a:gd name="connsiteY3" fmla="*/ 4541656 h 4541656"/>
            </a:gdLst>
            <a:ahLst/>
            <a:cxnLst>
              <a:cxn ang="0">
                <a:pos x="connsiteX0" y="connsiteY0"/>
              </a:cxn>
              <a:cxn ang="0">
                <a:pos x="connsiteX1" y="connsiteY1"/>
              </a:cxn>
              <a:cxn ang="0">
                <a:pos x="connsiteX2" y="connsiteY2"/>
              </a:cxn>
              <a:cxn ang="0">
                <a:pos x="connsiteX3" y="connsiteY3"/>
              </a:cxn>
            </a:cxnLst>
            <a:rect l="l" t="t" r="r" b="b"/>
            <a:pathLst>
              <a:path w="4344518" h="4541656">
                <a:moveTo>
                  <a:pt x="0" y="0"/>
                </a:moveTo>
                <a:lnTo>
                  <a:pt x="4344518" y="0"/>
                </a:lnTo>
                <a:lnTo>
                  <a:pt x="4344518" y="4541656"/>
                </a:lnTo>
                <a:lnTo>
                  <a:pt x="0" y="454165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9</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80B87A12-52EF-0C78-7A94-67C457F5867C}"/>
              </a:ext>
            </a:extLst>
          </p:cNvPr>
          <p:cNvSpPr txBox="1"/>
          <p:nvPr/>
        </p:nvSpPr>
        <p:spPr>
          <a:xfrm>
            <a:off x="9849263" y="6490334"/>
            <a:ext cx="871330" cy="138499"/>
          </a:xfrm>
          <a:prstGeom prst="rect">
            <a:avLst/>
          </a:prstGeom>
          <a:noFill/>
          <a:effectLst/>
        </p:spPr>
        <p:txBody>
          <a:bodyPr wrap="square" lIns="0" tIns="0" rIns="0" bIns="0" rtlCol="0" anchor="t">
            <a:spAutoFit/>
          </a:bodyPr>
          <a:lstStyle/>
          <a:p>
            <a:pPr algn="r"/>
            <a:r>
              <a:rPr lang="en-US" sz="900" err="1">
                <a:solidFill>
                  <a:srgbClr val="D8CFCE"/>
                </a:solidFill>
                <a:latin typeface="Book Antiqua"/>
              </a:rPr>
              <a:t>uxury</a:t>
            </a:r>
            <a:r>
              <a:rPr lang="en-US" sz="900">
                <a:solidFill>
                  <a:srgbClr val="D8CFCE"/>
                </a:solidFill>
                <a:latin typeface="Book Antiqua"/>
              </a:rPr>
              <a:t> </a:t>
            </a:r>
            <a:r>
              <a:rPr lang="en-US" sz="900" err="1">
                <a:solidFill>
                  <a:srgbClr val="D8CFCE"/>
                </a:solidFill>
                <a:latin typeface="Book Antiqua"/>
              </a:rPr>
              <a:t>otel</a:t>
            </a:r>
          </a:p>
        </p:txBody>
      </p:sp>
      <p:cxnSp>
        <p:nvCxnSpPr>
          <p:cNvPr id="127" name="Straight Connector 126">
            <a:extLst>
              <a:ext uri="{FF2B5EF4-FFF2-40B4-BE49-F238E27FC236}">
                <a16:creationId xmlns:a16="http://schemas.microsoft.com/office/drawing/2014/main" id="{CB0A6469-5D4C-012C-827D-23A73AF10247}"/>
              </a:ext>
            </a:extLst>
          </p:cNvPr>
          <p:cNvCxnSpPr>
            <a:cxnSpLocks/>
          </p:cNvCxnSpPr>
          <p:nvPr/>
        </p:nvCxnSpPr>
        <p:spPr>
          <a:xfrm flipH="1">
            <a:off x="4687632" y="794987"/>
            <a:ext cx="750436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64FC00B6-4DC4-FB66-C667-1086A7D12AC3}"/>
              </a:ext>
            </a:extLst>
          </p:cNvPr>
          <p:cNvSpPr txBox="1"/>
          <p:nvPr/>
        </p:nvSpPr>
        <p:spPr>
          <a:xfrm>
            <a:off x="515940" y="308223"/>
            <a:ext cx="3828578" cy="738664"/>
          </a:xfrm>
          <a:prstGeom prst="rect">
            <a:avLst/>
          </a:prstGeom>
          <a:noFill/>
          <a:effectLst/>
        </p:spPr>
        <p:txBody>
          <a:bodyPr wrap="square" lIns="0" tIns="0" rIns="0" bIns="0" rtlCol="0" anchor="t">
            <a:spAutoFit/>
          </a:bodyPr>
          <a:lstStyle/>
          <a:p>
            <a:r>
              <a:rPr lang="en-ID" sz="4800">
                <a:solidFill>
                  <a:srgbClr val="C48F22"/>
                </a:solidFill>
                <a:latin typeface="Book Antiqua"/>
              </a:rPr>
              <a:t>Objectives</a:t>
            </a:r>
            <a:endParaRPr lang="en-ID" sz="4800">
              <a:solidFill>
                <a:srgbClr val="C48F22"/>
              </a:solidFill>
              <a:latin typeface="Book Antiqua" panose="02040602050305030304" pitchFamily="18" charset="0"/>
            </a:endParaRPr>
          </a:p>
        </p:txBody>
      </p:sp>
      <p:sp>
        <p:nvSpPr>
          <p:cNvPr id="2" name="TextBox 1">
            <a:extLst>
              <a:ext uri="{FF2B5EF4-FFF2-40B4-BE49-F238E27FC236}">
                <a16:creationId xmlns:a16="http://schemas.microsoft.com/office/drawing/2014/main" id="{A18945D8-3D35-CF72-951A-E7AEBA0F3C87}"/>
              </a:ext>
            </a:extLst>
          </p:cNvPr>
          <p:cNvSpPr txBox="1"/>
          <p:nvPr/>
        </p:nvSpPr>
        <p:spPr>
          <a:xfrm>
            <a:off x="4527698" y="3907464"/>
            <a:ext cx="6680789"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Marriott serves a diverse range of customers, including vacationers looking for a comfortable and serene setting, as well as high-quality and exceptional customer service, to name a few. Marriott's assistance to these organisations have been outstanding. (Kuang 21, 2019) Marriott can choose to target both locally and globally.</a:t>
            </a:r>
            <a:endParaRPr lang="en-US">
              <a:ea typeface="+mn-lt"/>
              <a:cs typeface="+mn-lt"/>
            </a:endParaRPr>
          </a:p>
          <a:p>
            <a:pPr algn="l"/>
            <a:endParaRPr lang="en-US"/>
          </a:p>
        </p:txBody>
      </p:sp>
    </p:spTree>
    <p:extLst>
      <p:ext uri="{BB962C8B-B14F-4D97-AF65-F5344CB8AC3E}">
        <p14:creationId xmlns:p14="http://schemas.microsoft.com/office/powerpoint/2010/main" val="182291702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13631"/>
        </a:solidFill>
        <a:effectLst/>
      </p:bgPr>
    </p:bg>
    <p:spTree>
      <p:nvGrpSpPr>
        <p:cNvPr id="1" name=""/>
        <p:cNvGrpSpPr/>
        <p:nvPr/>
      </p:nvGrpSpPr>
      <p:grpSpPr>
        <a:xfrm>
          <a:off x="0" y="0"/>
          <a:ext cx="0" cy="0"/>
          <a:chOff x="0" y="0"/>
          <a:chExt cx="0" cy="0"/>
        </a:xfrm>
      </p:grpSpPr>
      <p:pic>
        <p:nvPicPr>
          <p:cNvPr id="3076" name="Picture 4" descr="clear drinking glass on table">
            <a:extLst>
              <a:ext uri="{FF2B5EF4-FFF2-40B4-BE49-F238E27FC236}">
                <a16:creationId xmlns:a16="http://schemas.microsoft.com/office/drawing/2014/main" id="{E7B6CB46-3A1E-2496-26D2-C9F8EF45A3A5}"/>
              </a:ext>
            </a:extLst>
          </p:cNvPr>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t="8212" b="10782"/>
          <a:stretch/>
        </p:blipFill>
        <p:spPr bwMode="auto">
          <a:xfrm>
            <a:off x="729205" y="-517"/>
            <a:ext cx="11462796" cy="6193495"/>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EA709D81-4B61-4DC2-2D00-DAEB3FC2A7D3}"/>
              </a:ext>
            </a:extLst>
          </p:cNvPr>
          <p:cNvSpPr/>
          <p:nvPr/>
        </p:nvSpPr>
        <p:spPr>
          <a:xfrm>
            <a:off x="740780" y="0"/>
            <a:ext cx="11451220" cy="6192456"/>
          </a:xfrm>
          <a:prstGeom prst="rect">
            <a:avLst/>
          </a:prstGeom>
          <a:gradFill>
            <a:gsLst>
              <a:gs pos="33000">
                <a:srgbClr val="013631"/>
              </a:gs>
              <a:gs pos="100000">
                <a:srgbClr val="013631">
                  <a:alpha val="36000"/>
                </a:srgb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TextBox 15">
            <a:extLst>
              <a:ext uri="{FF2B5EF4-FFF2-40B4-BE49-F238E27FC236}">
                <a16:creationId xmlns:a16="http://schemas.microsoft.com/office/drawing/2014/main" id="{BE821FC5-5267-89A6-10A8-95D98EA7F6D0}"/>
              </a:ext>
            </a:extLst>
          </p:cNvPr>
          <p:cNvSpPr txBox="1"/>
          <p:nvPr/>
        </p:nvSpPr>
        <p:spPr>
          <a:xfrm>
            <a:off x="6475907" y="152927"/>
            <a:ext cx="5139196" cy="1477328"/>
          </a:xfrm>
          <a:prstGeom prst="rect">
            <a:avLst/>
          </a:prstGeom>
          <a:noFill/>
          <a:effectLst/>
        </p:spPr>
        <p:txBody>
          <a:bodyPr wrap="square" lIns="0" tIns="0" rIns="0" bIns="0" rtlCol="0" anchor="t">
            <a:spAutoFit/>
          </a:bodyPr>
          <a:lstStyle/>
          <a:p>
            <a:pPr>
              <a:defRPr/>
            </a:pPr>
            <a:r>
              <a:rPr lang="en-US" sz="3200" b="1">
                <a:solidFill>
                  <a:srgbClr val="FFC000"/>
                </a:solidFill>
                <a:ea typeface="+mn-lt"/>
                <a:cs typeface="+mn-lt"/>
              </a:rPr>
              <a:t>Role and function of guest services</a:t>
            </a:r>
            <a:r>
              <a:rPr lang="en-US" sz="3200">
                <a:solidFill>
                  <a:srgbClr val="FFC000"/>
                </a:solidFill>
                <a:ea typeface="+mn-lt"/>
                <a:cs typeface="+mn-lt"/>
              </a:rPr>
              <a:t> </a:t>
            </a:r>
            <a:br>
              <a:rPr lang="en-US" sz="3200">
                <a:solidFill>
                  <a:srgbClr val="FFC000"/>
                </a:solidFill>
                <a:ea typeface="+mn-lt"/>
                <a:cs typeface="+mn-lt"/>
              </a:rPr>
            </a:br>
            <a:endParaRPr lang="en-US" sz="3200" b="0" i="0" u="none" strike="noStrike" kern="1200" cap="none" spc="0" normalizeH="0" baseline="0" noProof="0">
              <a:ln>
                <a:noFill/>
              </a:ln>
              <a:solidFill>
                <a:srgbClr val="FFC000"/>
              </a:solidFill>
              <a:effectLst/>
              <a:uLnTx/>
              <a:uFillTx/>
              <a:ea typeface="+mn-lt"/>
              <a:cs typeface="+mn-lt"/>
            </a:endParaRPr>
          </a:p>
        </p:txBody>
      </p:sp>
      <p:sp>
        <p:nvSpPr>
          <p:cNvPr id="20" name="Rectangle: Top Corners Rounded 19">
            <a:extLst>
              <a:ext uri="{FF2B5EF4-FFF2-40B4-BE49-F238E27FC236}">
                <a16:creationId xmlns:a16="http://schemas.microsoft.com/office/drawing/2014/main" id="{59EAA73E-4915-B978-40A2-9B1B778F5E0B}"/>
              </a:ext>
            </a:extLst>
          </p:cNvPr>
          <p:cNvSpPr/>
          <p:nvPr/>
        </p:nvSpPr>
        <p:spPr>
          <a:xfrm rot="5400000" flipH="1">
            <a:off x="671332" y="3646023"/>
            <a:ext cx="1851949" cy="3194612"/>
          </a:xfrm>
          <a:prstGeom prst="round2SameRect">
            <a:avLst>
              <a:gd name="adj1" fmla="val 9008"/>
              <a:gd name="adj2" fmla="val 0"/>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8" name="Picture 10">
            <a:extLst>
              <a:ext uri="{FF2B5EF4-FFF2-40B4-BE49-F238E27FC236}">
                <a16:creationId xmlns:a16="http://schemas.microsoft.com/office/drawing/2014/main" id="{4701EBEC-187C-4A77-042D-788DC3BBCB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25" r="25"/>
          <a:stretch/>
        </p:blipFill>
        <p:spPr bwMode="auto">
          <a:xfrm>
            <a:off x="631341" y="4444863"/>
            <a:ext cx="2394204" cy="1596934"/>
          </a:xfrm>
          <a:prstGeom prst="roundRect">
            <a:avLst>
              <a:gd name="adj" fmla="val 4789"/>
            </a:avLst>
          </a:prstGeom>
          <a:noFill/>
          <a:extLst>
            <a:ext uri="{909E8E84-426E-40DD-AFC4-6F175D3DCCD1}">
              <a14:hiddenFill xmlns:a14="http://schemas.microsoft.com/office/drawing/2010/main">
                <a:solidFill>
                  <a:srgbClr val="FFFFFF"/>
                </a:solidFill>
              </a14:hiddenFill>
            </a:ext>
          </a:extLst>
        </p:spPr>
      </p:pic>
      <p:sp>
        <p:nvSpPr>
          <p:cNvPr id="53" name="TextBox 52">
            <a:extLst>
              <a:ext uri="{FF2B5EF4-FFF2-40B4-BE49-F238E27FC236}">
                <a16:creationId xmlns:a16="http://schemas.microsoft.com/office/drawing/2014/main" id="{1835F881-3F66-46E7-CD39-46DF7F076841}"/>
              </a:ext>
            </a:extLst>
          </p:cNvPr>
          <p:cNvSpPr txBox="1"/>
          <p:nvPr/>
        </p:nvSpPr>
        <p:spPr>
          <a:xfrm>
            <a:off x="3299759" y="3845347"/>
            <a:ext cx="8000384" cy="1815882"/>
          </a:xfrm>
          <a:prstGeom prst="rect">
            <a:avLst/>
          </a:prstGeom>
          <a:noFill/>
        </p:spPr>
        <p:txBody>
          <a:bodyPr wrap="square" lIns="91440" tIns="45720" rIns="91440" bIns="45720" rtlCol="0" anchor="t">
            <a:spAutoFit/>
          </a:bodyPr>
          <a:lstStyle/>
          <a:p>
            <a:pPr algn="ctr">
              <a:defRPr/>
            </a:pPr>
            <a:br>
              <a:rPr lang="en-US" sz="1400" dirty="0">
                <a:ea typeface="+mn-lt"/>
                <a:cs typeface="+mn-lt"/>
              </a:rPr>
            </a:br>
            <a:br>
              <a:rPr lang="en-US" sz="1400" dirty="0">
                <a:ea typeface="+mn-lt"/>
                <a:cs typeface="+mn-lt"/>
              </a:rPr>
            </a:br>
            <a:br>
              <a:rPr lang="en-US" sz="1400" dirty="0">
                <a:ea typeface="+mn-lt"/>
                <a:cs typeface="+mn-lt"/>
              </a:rPr>
            </a:br>
            <a:br>
              <a:rPr lang="en-US" sz="1400" dirty="0">
                <a:ea typeface="+mn-lt"/>
                <a:cs typeface="+mn-lt"/>
              </a:rPr>
            </a:br>
            <a:r>
              <a:rPr lang="en-US" sz="1400" dirty="0">
                <a:latin typeface="Open Sans"/>
                <a:ea typeface="+mn-lt"/>
                <a:cs typeface="+mn-lt"/>
              </a:rPr>
              <a:t>Providing a nice experience for customers is a primary priority for every organization, </a:t>
            </a:r>
            <a:r>
              <a:rPr lang="en-US" sz="1400" b="1" dirty="0">
                <a:latin typeface="Open Sans"/>
                <a:ea typeface="Open Sans"/>
                <a:cs typeface="Poppins"/>
              </a:rPr>
              <a:t>particularly hospitality companies.  Egan, B. (n.d.). </a:t>
            </a:r>
            <a:r>
              <a:rPr lang="en-US" sz="1400" b="1" i="1" dirty="0">
                <a:latin typeface="Open Sans"/>
                <a:ea typeface="Open Sans"/>
                <a:cs typeface="Poppins"/>
              </a:rPr>
              <a:t>Chapter 17 – Managing Guest Services</a:t>
            </a:r>
            <a:endParaRPr lang="en-US" sz="1400" dirty="0">
              <a:latin typeface="Open Sans"/>
              <a:ea typeface="Open Sans"/>
              <a:cs typeface="Poppins"/>
            </a:endParaRPr>
          </a:p>
          <a:p>
            <a:pPr marL="0" marR="0" lvl="0" indent="0" algn="l" defTabSz="914400">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srgbClr val="D8CFCE"/>
              </a:solidFill>
              <a:effectLst/>
              <a:uLnTx/>
              <a:uFillTx/>
              <a:latin typeface="Poppins" panose="00000500000000000000" pitchFamily="2" charset="0"/>
              <a:ea typeface="Open Sans" panose="020B0606030504020204" pitchFamily="34" charset="0"/>
              <a:cs typeface="Poppins" panose="00000500000000000000" pitchFamily="2" charset="0"/>
            </a:endParaRPr>
          </a:p>
        </p:txBody>
      </p:sp>
      <p:cxnSp>
        <p:nvCxnSpPr>
          <p:cNvPr id="34" name="Straight Connector 33">
            <a:extLst>
              <a:ext uri="{FF2B5EF4-FFF2-40B4-BE49-F238E27FC236}">
                <a16:creationId xmlns:a16="http://schemas.microsoft.com/office/drawing/2014/main" id="{BDF3A938-FA09-C4A6-9925-D949A082235B}"/>
              </a:ext>
            </a:extLst>
          </p:cNvPr>
          <p:cNvCxnSpPr>
            <a:cxnSpLocks/>
          </p:cNvCxnSpPr>
          <p:nvPr/>
        </p:nvCxnSpPr>
        <p:spPr>
          <a:xfrm>
            <a:off x="0" y="4625232"/>
            <a:ext cx="405114"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pic>
        <p:nvPicPr>
          <p:cNvPr id="41" name="Picture 4">
            <a:extLst>
              <a:ext uri="{FF2B5EF4-FFF2-40B4-BE49-F238E27FC236}">
                <a16:creationId xmlns:a16="http://schemas.microsoft.com/office/drawing/2014/main" id="{BBCE1FDC-096F-CDC3-A147-595EA9FCBB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0789" r="10789"/>
          <a:stretch/>
        </p:blipFill>
        <p:spPr bwMode="auto">
          <a:xfrm>
            <a:off x="631341" y="630447"/>
            <a:ext cx="5618645" cy="3328095"/>
          </a:xfrm>
          <a:prstGeom prst="rect">
            <a:avLst/>
          </a:prstGeom>
          <a:noFill/>
          <a:effectLst>
            <a:outerShdw blurRad="1905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3" name="Rectangle 42">
            <a:extLst>
              <a:ext uri="{FF2B5EF4-FFF2-40B4-BE49-F238E27FC236}">
                <a16:creationId xmlns:a16="http://schemas.microsoft.com/office/drawing/2014/main" id="{9B95B5E4-B24E-F6B2-474B-3C54A5A27FF4}"/>
              </a:ext>
            </a:extLst>
          </p:cNvPr>
          <p:cNvSpPr/>
          <p:nvPr/>
        </p:nvSpPr>
        <p:spPr>
          <a:xfrm>
            <a:off x="3375284" y="3599727"/>
            <a:ext cx="2869780" cy="267096"/>
          </a:xfrm>
          <a:prstGeom prst="rect">
            <a:avLst/>
          </a:prstGeom>
          <a:solidFill>
            <a:srgbClr val="C48F22"/>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da-DK" sz="1400" b="1" i="0" u="none" strike="noStrike" kern="1200" cap="none" spc="0" normalizeH="0" baseline="0" noProof="0">
              <a:ln>
                <a:noFill/>
              </a:ln>
              <a:solidFill>
                <a:srgbClr val="013631"/>
              </a:solidFill>
              <a:effectLst/>
              <a:uLnTx/>
              <a:uFillTx/>
              <a:latin typeface="Open Sans"/>
              <a:ea typeface="Open Sans"/>
              <a:cs typeface="Open Sans"/>
            </a:endParaRPr>
          </a:p>
        </p:txBody>
      </p:sp>
      <p:cxnSp>
        <p:nvCxnSpPr>
          <p:cNvPr id="44" name="Straight Connector 43">
            <a:extLst>
              <a:ext uri="{FF2B5EF4-FFF2-40B4-BE49-F238E27FC236}">
                <a16:creationId xmlns:a16="http://schemas.microsoft.com/office/drawing/2014/main" id="{B69A4308-E1AE-D9D0-0107-276970CAB7A9}"/>
              </a:ext>
            </a:extLst>
          </p:cNvPr>
          <p:cNvCxnSpPr>
            <a:cxnSpLocks/>
          </p:cNvCxnSpPr>
          <p:nvPr/>
        </p:nvCxnSpPr>
        <p:spPr>
          <a:xfrm>
            <a:off x="1064872" y="3728399"/>
            <a:ext cx="282422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A868D5B-B639-A450-4312-605D81066555}"/>
              </a:ext>
            </a:extLst>
          </p:cNvPr>
          <p:cNvCxnSpPr>
            <a:cxnSpLocks/>
          </p:cNvCxnSpPr>
          <p:nvPr/>
        </p:nvCxnSpPr>
        <p:spPr>
          <a:xfrm>
            <a:off x="6435524" y="4625232"/>
            <a:ext cx="5127585"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17" name="TextBox 116">
            <a:extLst>
              <a:ext uri="{FF2B5EF4-FFF2-40B4-BE49-F238E27FC236}">
                <a16:creationId xmlns:a16="http://schemas.microsoft.com/office/drawing/2014/main" id="{46254D20-79C3-B496-9784-57E2B14B656A}"/>
              </a:ext>
            </a:extLst>
          </p:cNvPr>
          <p:cNvSpPr txBox="1"/>
          <p:nvPr/>
        </p:nvSpPr>
        <p:spPr>
          <a:xfrm>
            <a:off x="7120298" y="3293576"/>
            <a:ext cx="1838507" cy="338554"/>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600" b="1" i="0" u="none" strike="noStrike" kern="1200" cap="none" spc="0" normalizeH="0" baseline="0" noProof="0">
              <a:ln>
                <a:noFill/>
              </a:ln>
              <a:solidFill>
                <a:srgbClr val="D8CFCE"/>
              </a:solidFill>
              <a:effectLst/>
              <a:uLnTx/>
              <a:uFillTx/>
              <a:latin typeface="Open Sans" panose="020B0606030504020204" pitchFamily="34" charset="0"/>
              <a:ea typeface="Open Sans" panose="020B0606030504020204" pitchFamily="34" charset="0"/>
              <a:cs typeface="Open Sans" panose="020B0606030504020204" pitchFamily="34" charset="0"/>
            </a:endParaRPr>
          </a:p>
        </p:txBody>
      </p:sp>
      <p:sp>
        <p:nvSpPr>
          <p:cNvPr id="118" name="TextBox 117">
            <a:extLst>
              <a:ext uri="{FF2B5EF4-FFF2-40B4-BE49-F238E27FC236}">
                <a16:creationId xmlns:a16="http://schemas.microsoft.com/office/drawing/2014/main" id="{DC44865E-4D15-7F89-2F9F-BC7A89619A51}"/>
              </a:ext>
            </a:extLst>
          </p:cNvPr>
          <p:cNvSpPr txBox="1"/>
          <p:nvPr/>
        </p:nvSpPr>
        <p:spPr>
          <a:xfrm>
            <a:off x="7059337" y="3609049"/>
            <a:ext cx="1838507" cy="30777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srgbClr val="D8CFCE"/>
              </a:solidFill>
              <a:effectLst/>
              <a:uLnTx/>
              <a:uFillTx/>
              <a:latin typeface="Poppins" panose="00000500000000000000" pitchFamily="2" charset="0"/>
              <a:ea typeface="Open Sans" panose="020B0606030504020204" pitchFamily="34" charset="0"/>
              <a:cs typeface="Poppins" panose="00000500000000000000" pitchFamily="2" charset="0"/>
            </a:endParaRPr>
          </a:p>
        </p:txBody>
      </p:sp>
      <p:sp>
        <p:nvSpPr>
          <p:cNvPr id="122" name="TextBox 121">
            <a:extLst>
              <a:ext uri="{FF2B5EF4-FFF2-40B4-BE49-F238E27FC236}">
                <a16:creationId xmlns:a16="http://schemas.microsoft.com/office/drawing/2014/main" id="{62F82D84-5204-64B8-D39F-C7B7CF89859D}"/>
              </a:ext>
            </a:extLst>
          </p:cNvPr>
          <p:cNvSpPr txBox="1"/>
          <p:nvPr/>
        </p:nvSpPr>
        <p:spPr>
          <a:xfrm>
            <a:off x="9837555" y="3630784"/>
            <a:ext cx="1838507" cy="307777"/>
          </a:xfrm>
          <a:prstGeom prst="rect">
            <a:avLst/>
          </a:prstGeom>
          <a:noFill/>
        </p:spPr>
        <p:txBody>
          <a:bodyPr wrap="squar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400" b="0" i="0" u="none" strike="noStrike" kern="1200" cap="none" spc="0" normalizeH="0" baseline="0" noProof="0">
              <a:ln>
                <a:noFill/>
              </a:ln>
              <a:solidFill>
                <a:srgbClr val="D8CFCE"/>
              </a:solidFill>
              <a:effectLst/>
              <a:uLnTx/>
              <a:uFillTx/>
              <a:latin typeface="Poppins" panose="00000500000000000000" pitchFamily="2" charset="0"/>
              <a:ea typeface="Open Sans" panose="020B0606030504020204" pitchFamily="34" charset="0"/>
              <a:cs typeface="Poppins" panose="00000500000000000000" pitchFamily="2" charset="0"/>
            </a:endParaRPr>
          </a:p>
        </p:txBody>
      </p:sp>
      <p:cxnSp>
        <p:nvCxnSpPr>
          <p:cNvPr id="18" name="Straight Connector 17">
            <a:extLst>
              <a:ext uri="{FF2B5EF4-FFF2-40B4-BE49-F238E27FC236}">
                <a16:creationId xmlns:a16="http://schemas.microsoft.com/office/drawing/2014/main" id="{4F9369E5-6CDC-13F9-44D2-06FB3D5E40BB}"/>
              </a:ext>
            </a:extLst>
          </p:cNvPr>
          <p:cNvCxnSpPr>
            <a:cxnSpLocks/>
          </p:cNvCxnSpPr>
          <p:nvPr/>
        </p:nvCxnSpPr>
        <p:spPr>
          <a:xfrm>
            <a:off x="9042563" y="1661546"/>
            <a:ext cx="0" cy="833377"/>
          </a:xfrm>
          <a:prstGeom prst="line">
            <a:avLst/>
          </a:prstGeom>
          <a:ln w="3175">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6F00E5AD-11BC-7288-D77B-108A99381A16}"/>
              </a:ext>
            </a:extLst>
          </p:cNvPr>
          <p:cNvCxnSpPr>
            <a:cxnSpLocks/>
          </p:cNvCxnSpPr>
          <p:nvPr/>
        </p:nvCxnSpPr>
        <p:spPr>
          <a:xfrm>
            <a:off x="9042563" y="3309052"/>
            <a:ext cx="0" cy="833377"/>
          </a:xfrm>
          <a:prstGeom prst="line">
            <a:avLst/>
          </a:prstGeom>
          <a:ln w="3175">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543884A-0FDF-FA53-FACB-DF502ED19B71}"/>
              </a:ext>
            </a:extLst>
          </p:cNvPr>
          <p:cNvCxnSpPr>
            <a:cxnSpLocks/>
          </p:cNvCxnSpPr>
          <p:nvPr/>
        </p:nvCxnSpPr>
        <p:spPr>
          <a:xfrm>
            <a:off x="6736466" y="2901988"/>
            <a:ext cx="1851949" cy="0"/>
          </a:xfrm>
          <a:prstGeom prst="line">
            <a:avLst/>
          </a:prstGeom>
          <a:ln w="3175">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sp>
        <p:nvSpPr>
          <p:cNvPr id="23" name="Oval 22">
            <a:extLst>
              <a:ext uri="{FF2B5EF4-FFF2-40B4-BE49-F238E27FC236}">
                <a16:creationId xmlns:a16="http://schemas.microsoft.com/office/drawing/2014/main" id="{97042E42-6396-DD71-B948-C019B35F10AB}"/>
              </a:ext>
            </a:extLst>
          </p:cNvPr>
          <p:cNvSpPr/>
          <p:nvPr/>
        </p:nvSpPr>
        <p:spPr>
          <a:xfrm>
            <a:off x="6528120" y="1678331"/>
            <a:ext cx="497711" cy="497711"/>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24" name="Straight Connector 123">
            <a:extLst>
              <a:ext uri="{FF2B5EF4-FFF2-40B4-BE49-F238E27FC236}">
                <a16:creationId xmlns:a16="http://schemas.microsoft.com/office/drawing/2014/main" id="{16952B72-09FE-08FD-70B1-FCFBB030AC90}"/>
              </a:ext>
            </a:extLst>
          </p:cNvPr>
          <p:cNvCxnSpPr>
            <a:cxnSpLocks/>
          </p:cNvCxnSpPr>
          <p:nvPr/>
        </p:nvCxnSpPr>
        <p:spPr>
          <a:xfrm>
            <a:off x="9496710" y="2901988"/>
            <a:ext cx="1851949" cy="0"/>
          </a:xfrm>
          <a:prstGeom prst="line">
            <a:avLst/>
          </a:prstGeom>
          <a:ln w="3175">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sp>
        <p:nvSpPr>
          <p:cNvPr id="129" name="Oval 128">
            <a:extLst>
              <a:ext uri="{FF2B5EF4-FFF2-40B4-BE49-F238E27FC236}">
                <a16:creationId xmlns:a16="http://schemas.microsoft.com/office/drawing/2014/main" id="{FC6FE443-36F2-B997-7F47-50CB6B776653}"/>
              </a:ext>
            </a:extLst>
          </p:cNvPr>
          <p:cNvSpPr/>
          <p:nvPr/>
        </p:nvSpPr>
        <p:spPr>
          <a:xfrm>
            <a:off x="6528120" y="3298530"/>
            <a:ext cx="497711" cy="497711"/>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0" name="Oval 129">
            <a:extLst>
              <a:ext uri="{FF2B5EF4-FFF2-40B4-BE49-F238E27FC236}">
                <a16:creationId xmlns:a16="http://schemas.microsoft.com/office/drawing/2014/main" id="{1B6D20E7-2F67-C887-13DD-9D4A5AB7EB3B}"/>
              </a:ext>
            </a:extLst>
          </p:cNvPr>
          <p:cNvSpPr/>
          <p:nvPr/>
        </p:nvSpPr>
        <p:spPr>
          <a:xfrm>
            <a:off x="9251130" y="3298530"/>
            <a:ext cx="497711" cy="497711"/>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1" name="Oval 130">
            <a:extLst>
              <a:ext uri="{FF2B5EF4-FFF2-40B4-BE49-F238E27FC236}">
                <a16:creationId xmlns:a16="http://schemas.microsoft.com/office/drawing/2014/main" id="{4A2D0B58-6B15-8D62-F7A6-3C64BF137CEF}"/>
              </a:ext>
            </a:extLst>
          </p:cNvPr>
          <p:cNvSpPr/>
          <p:nvPr/>
        </p:nvSpPr>
        <p:spPr>
          <a:xfrm>
            <a:off x="9251130" y="1678331"/>
            <a:ext cx="497711" cy="497711"/>
          </a:xfrm>
          <a:prstGeom prst="ellipse">
            <a:avLst/>
          </a:prstGeom>
          <a:solidFill>
            <a:srgbClr val="CDC4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marL="0" marR="0" lvl="0" indent="0" algn="ctr" defTabSz="914400" rtl="0" eaLnBrk="1" fontAlgn="auto" latinLnBrk="0" hangingPunct="1">
              <a:lnSpc>
                <a:spcPct val="100000"/>
              </a:lnSpc>
              <a:spcBef>
                <a:spcPts val="0"/>
              </a:spcBef>
              <a:spcAft>
                <a:spcPts val="0"/>
              </a:spcAft>
              <a:buClrTx/>
              <a:buSzTx/>
              <a:buFontTx/>
              <a:buNone/>
              <a:tabLst/>
              <a:defRPr/>
            </a:pPr>
            <a:fld id="{278B827A-04A0-4CE7-9CB1-098404624EF8}" type="slidenum">
              <a:rPr kumimoji="0" lang="en-US" sz="1000" b="1" i="0" u="none" strike="noStrike" kern="1200" cap="none" spc="0" normalizeH="0" baseline="0" noProof="0" smtClean="0">
                <a:ln>
                  <a:noFill/>
                </a:ln>
                <a:solidFill>
                  <a:prstClr val="white"/>
                </a:solidFill>
                <a:effectLst/>
                <a:uLnTx/>
                <a:uFillTx/>
                <a:latin typeface="Book Antiqua" panose="02040602050305030304" pitchFamily="18" charset="0"/>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10</a:t>
            </a:fld>
            <a:endParaRPr kumimoji="0" lang="en-US" sz="1000" b="1" i="0" u="none" strike="noStrike" kern="1200" cap="none" spc="0" normalizeH="0" baseline="0" noProof="0">
              <a:ln>
                <a:noFill/>
              </a:ln>
              <a:solidFill>
                <a:prstClr val="white"/>
              </a:solidFill>
              <a:effectLst/>
              <a:uLnTx/>
              <a:uFillTx/>
              <a:latin typeface="Book Antiqua" panose="02040602050305030304" pitchFamily="18" charset="0"/>
              <a:ea typeface="+mn-ea"/>
              <a:cs typeface="+mn-cs"/>
            </a:endParaRPr>
          </a:p>
        </p:txBody>
      </p:sp>
      <p:sp>
        <p:nvSpPr>
          <p:cNvPr id="132" name="Freeform 48">
            <a:extLst>
              <a:ext uri="{FF2B5EF4-FFF2-40B4-BE49-F238E27FC236}">
                <a16:creationId xmlns:a16="http://schemas.microsoft.com/office/drawing/2014/main" id="{D9832A54-DACC-3C39-E158-919E9F735004}"/>
              </a:ext>
            </a:extLst>
          </p:cNvPr>
          <p:cNvSpPr>
            <a:spLocks noEditPoints="1"/>
          </p:cNvSpPr>
          <p:nvPr/>
        </p:nvSpPr>
        <p:spPr bwMode="auto">
          <a:xfrm>
            <a:off x="9365363" y="3422747"/>
            <a:ext cx="269245" cy="249277"/>
          </a:xfrm>
          <a:custGeom>
            <a:avLst/>
            <a:gdLst>
              <a:gd name="T0" fmla="*/ 82 w 96"/>
              <a:gd name="T1" fmla="*/ 0 h 88"/>
              <a:gd name="T2" fmla="*/ 68 w 96"/>
              <a:gd name="T3" fmla="*/ 14 h 88"/>
              <a:gd name="T4" fmla="*/ 68 w 96"/>
              <a:gd name="T5" fmla="*/ 16 h 88"/>
              <a:gd name="T6" fmla="*/ 31 w 96"/>
              <a:gd name="T7" fmla="*/ 16 h 88"/>
              <a:gd name="T8" fmla="*/ 17 w 96"/>
              <a:gd name="T9" fmla="*/ 0 h 88"/>
              <a:gd name="T10" fmla="*/ 0 w 96"/>
              <a:gd name="T11" fmla="*/ 0 h 88"/>
              <a:gd name="T12" fmla="*/ 0 w 96"/>
              <a:gd name="T13" fmla="*/ 4 h 88"/>
              <a:gd name="T14" fmla="*/ 15 w 96"/>
              <a:gd name="T15" fmla="*/ 4 h 88"/>
              <a:gd name="T16" fmla="*/ 26 w 96"/>
              <a:gd name="T17" fmla="*/ 16 h 88"/>
              <a:gd name="T18" fmla="*/ 18 w 96"/>
              <a:gd name="T19" fmla="*/ 16 h 88"/>
              <a:gd name="T20" fmla="*/ 16 w 96"/>
              <a:gd name="T21" fmla="*/ 17 h 88"/>
              <a:gd name="T22" fmla="*/ 17 w 96"/>
              <a:gd name="T23" fmla="*/ 19 h 88"/>
              <a:gd name="T24" fmla="*/ 48 w 96"/>
              <a:gd name="T25" fmla="*/ 51 h 88"/>
              <a:gd name="T26" fmla="*/ 48 w 96"/>
              <a:gd name="T27" fmla="*/ 84 h 88"/>
              <a:gd name="T28" fmla="*/ 34 w 96"/>
              <a:gd name="T29" fmla="*/ 84 h 88"/>
              <a:gd name="T30" fmla="*/ 32 w 96"/>
              <a:gd name="T31" fmla="*/ 86 h 88"/>
              <a:gd name="T32" fmla="*/ 34 w 96"/>
              <a:gd name="T33" fmla="*/ 88 h 88"/>
              <a:gd name="T34" fmla="*/ 66 w 96"/>
              <a:gd name="T35" fmla="*/ 88 h 88"/>
              <a:gd name="T36" fmla="*/ 68 w 96"/>
              <a:gd name="T37" fmla="*/ 86 h 88"/>
              <a:gd name="T38" fmla="*/ 66 w 96"/>
              <a:gd name="T39" fmla="*/ 84 h 88"/>
              <a:gd name="T40" fmla="*/ 52 w 96"/>
              <a:gd name="T41" fmla="*/ 84 h 88"/>
              <a:gd name="T42" fmla="*/ 52 w 96"/>
              <a:gd name="T43" fmla="*/ 51 h 88"/>
              <a:gd name="T44" fmla="*/ 76 w 96"/>
              <a:gd name="T45" fmla="*/ 27 h 88"/>
              <a:gd name="T46" fmla="*/ 82 w 96"/>
              <a:gd name="T47" fmla="*/ 28 h 88"/>
              <a:gd name="T48" fmla="*/ 96 w 96"/>
              <a:gd name="T49" fmla="*/ 14 h 88"/>
              <a:gd name="T50" fmla="*/ 82 w 96"/>
              <a:gd name="T51" fmla="*/ 0 h 88"/>
              <a:gd name="T52" fmla="*/ 82 w 96"/>
              <a:gd name="T53" fmla="*/ 24 h 88"/>
              <a:gd name="T54" fmla="*/ 79 w 96"/>
              <a:gd name="T55" fmla="*/ 24 h 88"/>
              <a:gd name="T56" fmla="*/ 83 w 96"/>
              <a:gd name="T57" fmla="*/ 19 h 88"/>
              <a:gd name="T58" fmla="*/ 84 w 96"/>
              <a:gd name="T59" fmla="*/ 17 h 88"/>
              <a:gd name="T60" fmla="*/ 82 w 96"/>
              <a:gd name="T61" fmla="*/ 16 h 88"/>
              <a:gd name="T62" fmla="*/ 72 w 96"/>
              <a:gd name="T63" fmla="*/ 16 h 88"/>
              <a:gd name="T64" fmla="*/ 72 w 96"/>
              <a:gd name="T65" fmla="*/ 14 h 88"/>
              <a:gd name="T66" fmla="*/ 82 w 96"/>
              <a:gd name="T67" fmla="*/ 4 h 88"/>
              <a:gd name="T68" fmla="*/ 92 w 96"/>
              <a:gd name="T69" fmla="*/ 14 h 88"/>
              <a:gd name="T70" fmla="*/ 82 w 96"/>
              <a:gd name="T71" fmla="*/ 24 h 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96" h="88">
                <a:moveTo>
                  <a:pt x="82" y="0"/>
                </a:moveTo>
                <a:cubicBezTo>
                  <a:pt x="74" y="0"/>
                  <a:pt x="68" y="6"/>
                  <a:pt x="68" y="14"/>
                </a:cubicBezTo>
                <a:cubicBezTo>
                  <a:pt x="68" y="15"/>
                  <a:pt x="68" y="15"/>
                  <a:pt x="68" y="16"/>
                </a:cubicBezTo>
                <a:cubicBezTo>
                  <a:pt x="31" y="16"/>
                  <a:pt x="31" y="16"/>
                  <a:pt x="31" y="16"/>
                </a:cubicBezTo>
                <a:cubicBezTo>
                  <a:pt x="17" y="0"/>
                  <a:pt x="17" y="0"/>
                  <a:pt x="17" y="0"/>
                </a:cubicBezTo>
                <a:cubicBezTo>
                  <a:pt x="0" y="0"/>
                  <a:pt x="0" y="0"/>
                  <a:pt x="0" y="0"/>
                </a:cubicBezTo>
                <a:cubicBezTo>
                  <a:pt x="0" y="4"/>
                  <a:pt x="0" y="4"/>
                  <a:pt x="0" y="4"/>
                </a:cubicBezTo>
                <a:cubicBezTo>
                  <a:pt x="15" y="4"/>
                  <a:pt x="15" y="4"/>
                  <a:pt x="15" y="4"/>
                </a:cubicBezTo>
                <a:cubicBezTo>
                  <a:pt x="26" y="16"/>
                  <a:pt x="26" y="16"/>
                  <a:pt x="26" y="16"/>
                </a:cubicBezTo>
                <a:cubicBezTo>
                  <a:pt x="18" y="16"/>
                  <a:pt x="18" y="16"/>
                  <a:pt x="18" y="16"/>
                </a:cubicBezTo>
                <a:cubicBezTo>
                  <a:pt x="17" y="16"/>
                  <a:pt x="16" y="17"/>
                  <a:pt x="16" y="17"/>
                </a:cubicBezTo>
                <a:cubicBezTo>
                  <a:pt x="16" y="18"/>
                  <a:pt x="16" y="19"/>
                  <a:pt x="17" y="19"/>
                </a:cubicBezTo>
                <a:cubicBezTo>
                  <a:pt x="48" y="51"/>
                  <a:pt x="48" y="51"/>
                  <a:pt x="48" y="51"/>
                </a:cubicBezTo>
                <a:cubicBezTo>
                  <a:pt x="48" y="84"/>
                  <a:pt x="48" y="84"/>
                  <a:pt x="48" y="84"/>
                </a:cubicBezTo>
                <a:cubicBezTo>
                  <a:pt x="34" y="84"/>
                  <a:pt x="34" y="84"/>
                  <a:pt x="34" y="84"/>
                </a:cubicBezTo>
                <a:cubicBezTo>
                  <a:pt x="33" y="84"/>
                  <a:pt x="32" y="85"/>
                  <a:pt x="32" y="86"/>
                </a:cubicBezTo>
                <a:cubicBezTo>
                  <a:pt x="32" y="87"/>
                  <a:pt x="33" y="88"/>
                  <a:pt x="34" y="88"/>
                </a:cubicBezTo>
                <a:cubicBezTo>
                  <a:pt x="66" y="88"/>
                  <a:pt x="66" y="88"/>
                  <a:pt x="66" y="88"/>
                </a:cubicBezTo>
                <a:cubicBezTo>
                  <a:pt x="67" y="88"/>
                  <a:pt x="68" y="87"/>
                  <a:pt x="68" y="86"/>
                </a:cubicBezTo>
                <a:cubicBezTo>
                  <a:pt x="68" y="85"/>
                  <a:pt x="67" y="84"/>
                  <a:pt x="66" y="84"/>
                </a:cubicBezTo>
                <a:cubicBezTo>
                  <a:pt x="52" y="84"/>
                  <a:pt x="52" y="84"/>
                  <a:pt x="52" y="84"/>
                </a:cubicBezTo>
                <a:cubicBezTo>
                  <a:pt x="52" y="51"/>
                  <a:pt x="52" y="51"/>
                  <a:pt x="52" y="51"/>
                </a:cubicBezTo>
                <a:cubicBezTo>
                  <a:pt x="76" y="27"/>
                  <a:pt x="76" y="27"/>
                  <a:pt x="76" y="27"/>
                </a:cubicBezTo>
                <a:cubicBezTo>
                  <a:pt x="78" y="28"/>
                  <a:pt x="80" y="28"/>
                  <a:pt x="82" y="28"/>
                </a:cubicBezTo>
                <a:cubicBezTo>
                  <a:pt x="90" y="28"/>
                  <a:pt x="96" y="22"/>
                  <a:pt x="96" y="14"/>
                </a:cubicBezTo>
                <a:cubicBezTo>
                  <a:pt x="96" y="6"/>
                  <a:pt x="90" y="0"/>
                  <a:pt x="82" y="0"/>
                </a:cubicBezTo>
                <a:close/>
                <a:moveTo>
                  <a:pt x="82" y="24"/>
                </a:moveTo>
                <a:cubicBezTo>
                  <a:pt x="81" y="24"/>
                  <a:pt x="80" y="24"/>
                  <a:pt x="79" y="24"/>
                </a:cubicBezTo>
                <a:cubicBezTo>
                  <a:pt x="83" y="19"/>
                  <a:pt x="83" y="19"/>
                  <a:pt x="83" y="19"/>
                </a:cubicBezTo>
                <a:cubicBezTo>
                  <a:pt x="84" y="19"/>
                  <a:pt x="84" y="18"/>
                  <a:pt x="84" y="17"/>
                </a:cubicBezTo>
                <a:cubicBezTo>
                  <a:pt x="84" y="17"/>
                  <a:pt x="83" y="16"/>
                  <a:pt x="82" y="16"/>
                </a:cubicBezTo>
                <a:cubicBezTo>
                  <a:pt x="72" y="16"/>
                  <a:pt x="72" y="16"/>
                  <a:pt x="72" y="16"/>
                </a:cubicBezTo>
                <a:cubicBezTo>
                  <a:pt x="72" y="15"/>
                  <a:pt x="72" y="15"/>
                  <a:pt x="72" y="14"/>
                </a:cubicBezTo>
                <a:cubicBezTo>
                  <a:pt x="72" y="9"/>
                  <a:pt x="76" y="4"/>
                  <a:pt x="82" y="4"/>
                </a:cubicBezTo>
                <a:cubicBezTo>
                  <a:pt x="88" y="4"/>
                  <a:pt x="92" y="9"/>
                  <a:pt x="92" y="14"/>
                </a:cubicBezTo>
                <a:cubicBezTo>
                  <a:pt x="92" y="20"/>
                  <a:pt x="88" y="24"/>
                  <a:pt x="82" y="24"/>
                </a:cubicBezTo>
                <a:close/>
              </a:path>
            </a:pathLst>
          </a:custGeom>
          <a:solidFill>
            <a:srgbClr val="01363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33" name="Group 132">
            <a:extLst>
              <a:ext uri="{FF2B5EF4-FFF2-40B4-BE49-F238E27FC236}">
                <a16:creationId xmlns:a16="http://schemas.microsoft.com/office/drawing/2014/main" id="{88CB49EC-2AA2-5229-5730-E61154E09557}"/>
              </a:ext>
            </a:extLst>
          </p:cNvPr>
          <p:cNvGrpSpPr/>
          <p:nvPr/>
        </p:nvGrpSpPr>
        <p:grpSpPr>
          <a:xfrm>
            <a:off x="6670694" y="3411416"/>
            <a:ext cx="212563" cy="271938"/>
            <a:chOff x="2700338" y="2163763"/>
            <a:chExt cx="285750" cy="361950"/>
          </a:xfrm>
          <a:solidFill>
            <a:srgbClr val="013631"/>
          </a:solidFill>
        </p:grpSpPr>
        <p:sp>
          <p:nvSpPr>
            <p:cNvPr id="134" name="Freeform 5">
              <a:extLst>
                <a:ext uri="{FF2B5EF4-FFF2-40B4-BE49-F238E27FC236}">
                  <a16:creationId xmlns:a16="http://schemas.microsoft.com/office/drawing/2014/main" id="{362A3048-6E66-A1C3-0E53-C81B1D0E1458}"/>
                </a:ext>
              </a:extLst>
            </p:cNvPr>
            <p:cNvSpPr>
              <a:spLocks/>
            </p:cNvSpPr>
            <p:nvPr/>
          </p:nvSpPr>
          <p:spPr bwMode="auto">
            <a:xfrm>
              <a:off x="2752725" y="2465388"/>
              <a:ext cx="180975" cy="60325"/>
            </a:xfrm>
            <a:custGeom>
              <a:avLst/>
              <a:gdLst>
                <a:gd name="T0" fmla="*/ 4 w 48"/>
                <a:gd name="T1" fmla="*/ 0 h 16"/>
                <a:gd name="T2" fmla="*/ 0 w 48"/>
                <a:gd name="T3" fmla="*/ 0 h 16"/>
                <a:gd name="T4" fmla="*/ 0 w 48"/>
                <a:gd name="T5" fmla="*/ 14 h 16"/>
                <a:gd name="T6" fmla="*/ 2 w 48"/>
                <a:gd name="T7" fmla="*/ 16 h 16"/>
                <a:gd name="T8" fmla="*/ 46 w 48"/>
                <a:gd name="T9" fmla="*/ 16 h 16"/>
                <a:gd name="T10" fmla="*/ 48 w 48"/>
                <a:gd name="T11" fmla="*/ 14 h 16"/>
                <a:gd name="T12" fmla="*/ 48 w 48"/>
                <a:gd name="T13" fmla="*/ 0 h 16"/>
                <a:gd name="T14" fmla="*/ 44 w 48"/>
                <a:gd name="T15" fmla="*/ 0 h 16"/>
                <a:gd name="T16" fmla="*/ 4 w 48"/>
                <a:gd name="T17" fmla="*/ 0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16">
                  <a:moveTo>
                    <a:pt x="4" y="0"/>
                  </a:moveTo>
                  <a:cubicBezTo>
                    <a:pt x="0" y="0"/>
                    <a:pt x="0" y="0"/>
                    <a:pt x="0" y="0"/>
                  </a:cubicBezTo>
                  <a:cubicBezTo>
                    <a:pt x="0" y="14"/>
                    <a:pt x="0" y="14"/>
                    <a:pt x="0" y="14"/>
                  </a:cubicBezTo>
                  <a:cubicBezTo>
                    <a:pt x="0" y="15"/>
                    <a:pt x="1" y="16"/>
                    <a:pt x="2" y="16"/>
                  </a:cubicBezTo>
                  <a:cubicBezTo>
                    <a:pt x="46" y="16"/>
                    <a:pt x="46" y="16"/>
                    <a:pt x="46" y="16"/>
                  </a:cubicBezTo>
                  <a:cubicBezTo>
                    <a:pt x="47" y="16"/>
                    <a:pt x="48" y="15"/>
                    <a:pt x="48" y="14"/>
                  </a:cubicBezTo>
                  <a:cubicBezTo>
                    <a:pt x="48" y="0"/>
                    <a:pt x="48" y="0"/>
                    <a:pt x="48" y="0"/>
                  </a:cubicBezTo>
                  <a:cubicBezTo>
                    <a:pt x="44" y="0"/>
                    <a:pt x="44" y="0"/>
                    <a:pt x="44" y="0"/>
                  </a:cubicBezTo>
                  <a:lnTo>
                    <a:pt x="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5" name="Freeform 6">
              <a:extLst>
                <a:ext uri="{FF2B5EF4-FFF2-40B4-BE49-F238E27FC236}">
                  <a16:creationId xmlns:a16="http://schemas.microsoft.com/office/drawing/2014/main" id="{39D08F47-EB22-3C4B-5759-EE035F235C1B}"/>
                </a:ext>
              </a:extLst>
            </p:cNvPr>
            <p:cNvSpPr>
              <a:spLocks/>
            </p:cNvSpPr>
            <p:nvPr/>
          </p:nvSpPr>
          <p:spPr bwMode="auto">
            <a:xfrm>
              <a:off x="2700338" y="2163763"/>
              <a:ext cx="285750" cy="285750"/>
            </a:xfrm>
            <a:custGeom>
              <a:avLst/>
              <a:gdLst>
                <a:gd name="T0" fmla="*/ 60 w 76"/>
                <a:gd name="T1" fmla="*/ 10 h 76"/>
                <a:gd name="T2" fmla="*/ 55 w 76"/>
                <a:gd name="T3" fmla="*/ 11 h 76"/>
                <a:gd name="T4" fmla="*/ 38 w 76"/>
                <a:gd name="T5" fmla="*/ 0 h 76"/>
                <a:gd name="T6" fmla="*/ 21 w 76"/>
                <a:gd name="T7" fmla="*/ 11 h 76"/>
                <a:gd name="T8" fmla="*/ 16 w 76"/>
                <a:gd name="T9" fmla="*/ 10 h 76"/>
                <a:gd name="T10" fmla="*/ 0 w 76"/>
                <a:gd name="T11" fmla="*/ 26 h 76"/>
                <a:gd name="T12" fmla="*/ 14 w 76"/>
                <a:gd name="T13" fmla="*/ 42 h 76"/>
                <a:gd name="T14" fmla="*/ 14 w 76"/>
                <a:gd name="T15" fmla="*/ 76 h 76"/>
                <a:gd name="T16" fmla="*/ 18 w 76"/>
                <a:gd name="T17" fmla="*/ 76 h 76"/>
                <a:gd name="T18" fmla="*/ 26 w 76"/>
                <a:gd name="T19" fmla="*/ 76 h 76"/>
                <a:gd name="T20" fmla="*/ 26 w 76"/>
                <a:gd name="T21" fmla="*/ 62 h 76"/>
                <a:gd name="T22" fmla="*/ 28 w 76"/>
                <a:gd name="T23" fmla="*/ 60 h 76"/>
                <a:gd name="T24" fmla="*/ 30 w 76"/>
                <a:gd name="T25" fmla="*/ 62 h 76"/>
                <a:gd name="T26" fmla="*/ 30 w 76"/>
                <a:gd name="T27" fmla="*/ 76 h 76"/>
                <a:gd name="T28" fmla="*/ 36 w 76"/>
                <a:gd name="T29" fmla="*/ 76 h 76"/>
                <a:gd name="T30" fmla="*/ 36 w 76"/>
                <a:gd name="T31" fmla="*/ 58 h 76"/>
                <a:gd name="T32" fmla="*/ 38 w 76"/>
                <a:gd name="T33" fmla="*/ 56 h 76"/>
                <a:gd name="T34" fmla="*/ 40 w 76"/>
                <a:gd name="T35" fmla="*/ 58 h 76"/>
                <a:gd name="T36" fmla="*/ 40 w 76"/>
                <a:gd name="T37" fmla="*/ 76 h 76"/>
                <a:gd name="T38" fmla="*/ 46 w 76"/>
                <a:gd name="T39" fmla="*/ 76 h 76"/>
                <a:gd name="T40" fmla="*/ 46 w 76"/>
                <a:gd name="T41" fmla="*/ 62 h 76"/>
                <a:gd name="T42" fmla="*/ 48 w 76"/>
                <a:gd name="T43" fmla="*/ 60 h 76"/>
                <a:gd name="T44" fmla="*/ 50 w 76"/>
                <a:gd name="T45" fmla="*/ 62 h 76"/>
                <a:gd name="T46" fmla="*/ 50 w 76"/>
                <a:gd name="T47" fmla="*/ 76 h 76"/>
                <a:gd name="T48" fmla="*/ 58 w 76"/>
                <a:gd name="T49" fmla="*/ 76 h 76"/>
                <a:gd name="T50" fmla="*/ 62 w 76"/>
                <a:gd name="T51" fmla="*/ 76 h 76"/>
                <a:gd name="T52" fmla="*/ 62 w 76"/>
                <a:gd name="T53" fmla="*/ 42 h 76"/>
                <a:gd name="T54" fmla="*/ 76 w 76"/>
                <a:gd name="T55" fmla="*/ 26 h 76"/>
                <a:gd name="T56" fmla="*/ 60 w 76"/>
                <a:gd name="T57" fmla="*/ 10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76" h="76">
                  <a:moveTo>
                    <a:pt x="60" y="10"/>
                  </a:moveTo>
                  <a:cubicBezTo>
                    <a:pt x="58" y="10"/>
                    <a:pt x="56" y="11"/>
                    <a:pt x="55" y="11"/>
                  </a:cubicBezTo>
                  <a:cubicBezTo>
                    <a:pt x="52" y="5"/>
                    <a:pt x="45" y="0"/>
                    <a:pt x="38" y="0"/>
                  </a:cubicBezTo>
                  <a:cubicBezTo>
                    <a:pt x="31" y="0"/>
                    <a:pt x="24" y="5"/>
                    <a:pt x="21" y="11"/>
                  </a:cubicBezTo>
                  <a:cubicBezTo>
                    <a:pt x="20" y="11"/>
                    <a:pt x="18" y="10"/>
                    <a:pt x="16" y="10"/>
                  </a:cubicBezTo>
                  <a:cubicBezTo>
                    <a:pt x="7" y="10"/>
                    <a:pt x="0" y="17"/>
                    <a:pt x="0" y="26"/>
                  </a:cubicBezTo>
                  <a:cubicBezTo>
                    <a:pt x="0" y="35"/>
                    <a:pt x="6" y="41"/>
                    <a:pt x="14" y="42"/>
                  </a:cubicBezTo>
                  <a:cubicBezTo>
                    <a:pt x="14" y="76"/>
                    <a:pt x="14" y="76"/>
                    <a:pt x="14" y="76"/>
                  </a:cubicBezTo>
                  <a:cubicBezTo>
                    <a:pt x="18" y="76"/>
                    <a:pt x="18" y="76"/>
                    <a:pt x="18" y="76"/>
                  </a:cubicBezTo>
                  <a:cubicBezTo>
                    <a:pt x="26" y="76"/>
                    <a:pt x="26" y="76"/>
                    <a:pt x="26" y="76"/>
                  </a:cubicBezTo>
                  <a:cubicBezTo>
                    <a:pt x="26" y="62"/>
                    <a:pt x="26" y="62"/>
                    <a:pt x="26" y="62"/>
                  </a:cubicBezTo>
                  <a:cubicBezTo>
                    <a:pt x="26" y="61"/>
                    <a:pt x="27" y="60"/>
                    <a:pt x="28" y="60"/>
                  </a:cubicBezTo>
                  <a:cubicBezTo>
                    <a:pt x="29" y="60"/>
                    <a:pt x="30" y="61"/>
                    <a:pt x="30" y="62"/>
                  </a:cubicBezTo>
                  <a:cubicBezTo>
                    <a:pt x="30" y="76"/>
                    <a:pt x="30" y="76"/>
                    <a:pt x="30" y="76"/>
                  </a:cubicBezTo>
                  <a:cubicBezTo>
                    <a:pt x="36" y="76"/>
                    <a:pt x="36" y="76"/>
                    <a:pt x="36" y="76"/>
                  </a:cubicBezTo>
                  <a:cubicBezTo>
                    <a:pt x="36" y="58"/>
                    <a:pt x="36" y="58"/>
                    <a:pt x="36" y="58"/>
                  </a:cubicBezTo>
                  <a:cubicBezTo>
                    <a:pt x="36" y="57"/>
                    <a:pt x="37" y="56"/>
                    <a:pt x="38" y="56"/>
                  </a:cubicBezTo>
                  <a:cubicBezTo>
                    <a:pt x="39" y="56"/>
                    <a:pt x="40" y="57"/>
                    <a:pt x="40" y="58"/>
                  </a:cubicBezTo>
                  <a:cubicBezTo>
                    <a:pt x="40" y="76"/>
                    <a:pt x="40" y="76"/>
                    <a:pt x="40" y="76"/>
                  </a:cubicBezTo>
                  <a:cubicBezTo>
                    <a:pt x="46" y="76"/>
                    <a:pt x="46" y="76"/>
                    <a:pt x="46" y="76"/>
                  </a:cubicBezTo>
                  <a:cubicBezTo>
                    <a:pt x="46" y="62"/>
                    <a:pt x="46" y="62"/>
                    <a:pt x="46" y="62"/>
                  </a:cubicBezTo>
                  <a:cubicBezTo>
                    <a:pt x="46" y="61"/>
                    <a:pt x="47" y="60"/>
                    <a:pt x="48" y="60"/>
                  </a:cubicBezTo>
                  <a:cubicBezTo>
                    <a:pt x="49" y="60"/>
                    <a:pt x="50" y="61"/>
                    <a:pt x="50" y="62"/>
                  </a:cubicBezTo>
                  <a:cubicBezTo>
                    <a:pt x="50" y="76"/>
                    <a:pt x="50" y="76"/>
                    <a:pt x="50" y="76"/>
                  </a:cubicBezTo>
                  <a:cubicBezTo>
                    <a:pt x="58" y="76"/>
                    <a:pt x="58" y="76"/>
                    <a:pt x="58" y="76"/>
                  </a:cubicBezTo>
                  <a:cubicBezTo>
                    <a:pt x="62" y="76"/>
                    <a:pt x="62" y="76"/>
                    <a:pt x="62" y="76"/>
                  </a:cubicBezTo>
                  <a:cubicBezTo>
                    <a:pt x="62" y="42"/>
                    <a:pt x="62" y="42"/>
                    <a:pt x="62" y="42"/>
                  </a:cubicBezTo>
                  <a:cubicBezTo>
                    <a:pt x="70" y="41"/>
                    <a:pt x="76" y="35"/>
                    <a:pt x="76" y="26"/>
                  </a:cubicBezTo>
                  <a:cubicBezTo>
                    <a:pt x="76" y="17"/>
                    <a:pt x="69" y="10"/>
                    <a:pt x="60"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36" name="Group 135">
            <a:extLst>
              <a:ext uri="{FF2B5EF4-FFF2-40B4-BE49-F238E27FC236}">
                <a16:creationId xmlns:a16="http://schemas.microsoft.com/office/drawing/2014/main" id="{07015A16-25B6-F54B-7B1B-3573B031F334}"/>
              </a:ext>
            </a:extLst>
          </p:cNvPr>
          <p:cNvGrpSpPr/>
          <p:nvPr/>
        </p:nvGrpSpPr>
        <p:grpSpPr>
          <a:xfrm>
            <a:off x="9393704" y="1791813"/>
            <a:ext cx="212563" cy="270746"/>
            <a:chOff x="7748588" y="1082675"/>
            <a:chExt cx="285750" cy="360363"/>
          </a:xfrm>
          <a:solidFill>
            <a:srgbClr val="013631"/>
          </a:solidFill>
        </p:grpSpPr>
        <p:sp>
          <p:nvSpPr>
            <p:cNvPr id="137" name="Freeform 56">
              <a:extLst>
                <a:ext uri="{FF2B5EF4-FFF2-40B4-BE49-F238E27FC236}">
                  <a16:creationId xmlns:a16="http://schemas.microsoft.com/office/drawing/2014/main" id="{0FE7099E-6BCE-DCEF-06D0-11072470002A}"/>
                </a:ext>
              </a:extLst>
            </p:cNvPr>
            <p:cNvSpPr>
              <a:spLocks noEditPoints="1"/>
            </p:cNvSpPr>
            <p:nvPr/>
          </p:nvSpPr>
          <p:spPr bwMode="auto">
            <a:xfrm>
              <a:off x="7748588" y="1157288"/>
              <a:ext cx="285750" cy="285750"/>
            </a:xfrm>
            <a:custGeom>
              <a:avLst/>
              <a:gdLst>
                <a:gd name="T0" fmla="*/ 65 w 76"/>
                <a:gd name="T1" fmla="*/ 11 h 76"/>
                <a:gd name="T2" fmla="*/ 62 w 76"/>
                <a:gd name="T3" fmla="*/ 11 h 76"/>
                <a:gd name="T4" fmla="*/ 40 w 76"/>
                <a:gd name="T5" fmla="*/ 33 h 76"/>
                <a:gd name="T6" fmla="*/ 40 w 76"/>
                <a:gd name="T7" fmla="*/ 2 h 76"/>
                <a:gd name="T8" fmla="*/ 38 w 76"/>
                <a:gd name="T9" fmla="*/ 0 h 76"/>
                <a:gd name="T10" fmla="*/ 0 w 76"/>
                <a:gd name="T11" fmla="*/ 38 h 76"/>
                <a:gd name="T12" fmla="*/ 38 w 76"/>
                <a:gd name="T13" fmla="*/ 76 h 76"/>
                <a:gd name="T14" fmla="*/ 76 w 76"/>
                <a:gd name="T15" fmla="*/ 38 h 76"/>
                <a:gd name="T16" fmla="*/ 65 w 76"/>
                <a:gd name="T17" fmla="*/ 11 h 76"/>
                <a:gd name="T18" fmla="*/ 53 w 76"/>
                <a:gd name="T19" fmla="*/ 23 h 76"/>
                <a:gd name="T20" fmla="*/ 54 w 76"/>
                <a:gd name="T21" fmla="*/ 24 h 76"/>
                <a:gd name="T22" fmla="*/ 54 w 76"/>
                <a:gd name="T23" fmla="*/ 30 h 76"/>
                <a:gd name="T24" fmla="*/ 48 w 76"/>
                <a:gd name="T25" fmla="*/ 30 h 76"/>
                <a:gd name="T26" fmla="*/ 47 w 76"/>
                <a:gd name="T27" fmla="*/ 29 h 76"/>
                <a:gd name="T28" fmla="*/ 53 w 76"/>
                <a:gd name="T29" fmla="*/ 23 h 76"/>
                <a:gd name="T30" fmla="*/ 60 w 76"/>
                <a:gd name="T31" fmla="*/ 42 h 76"/>
                <a:gd name="T32" fmla="*/ 54 w 76"/>
                <a:gd name="T33" fmla="*/ 48 h 76"/>
                <a:gd name="T34" fmla="*/ 48 w 76"/>
                <a:gd name="T35" fmla="*/ 42 h 76"/>
                <a:gd name="T36" fmla="*/ 54 w 76"/>
                <a:gd name="T37" fmla="*/ 36 h 76"/>
                <a:gd name="T38" fmla="*/ 60 w 76"/>
                <a:gd name="T39" fmla="*/ 42 h 76"/>
                <a:gd name="T40" fmla="*/ 40 w 76"/>
                <a:gd name="T41" fmla="*/ 48 h 76"/>
                <a:gd name="T42" fmla="*/ 46 w 76"/>
                <a:gd name="T43" fmla="*/ 54 h 76"/>
                <a:gd name="T44" fmla="*/ 40 w 76"/>
                <a:gd name="T45" fmla="*/ 60 h 76"/>
                <a:gd name="T46" fmla="*/ 34 w 76"/>
                <a:gd name="T47" fmla="*/ 54 h 76"/>
                <a:gd name="T48" fmla="*/ 40 w 76"/>
                <a:gd name="T49" fmla="*/ 48 h 76"/>
                <a:gd name="T50" fmla="*/ 28 w 76"/>
                <a:gd name="T51" fmla="*/ 30 h 76"/>
                <a:gd name="T52" fmla="*/ 22 w 76"/>
                <a:gd name="T53" fmla="*/ 24 h 76"/>
                <a:gd name="T54" fmla="*/ 28 w 76"/>
                <a:gd name="T55" fmla="*/ 18 h 76"/>
                <a:gd name="T56" fmla="*/ 34 w 76"/>
                <a:gd name="T57" fmla="*/ 24 h 76"/>
                <a:gd name="T58" fmla="*/ 28 w 76"/>
                <a:gd name="T59" fmla="*/ 30 h 76"/>
                <a:gd name="T60" fmla="*/ 30 w 76"/>
                <a:gd name="T61" fmla="*/ 42 h 76"/>
                <a:gd name="T62" fmla="*/ 24 w 76"/>
                <a:gd name="T63" fmla="*/ 48 h 76"/>
                <a:gd name="T64" fmla="*/ 18 w 76"/>
                <a:gd name="T65" fmla="*/ 42 h 76"/>
                <a:gd name="T66" fmla="*/ 24 w 76"/>
                <a:gd name="T67" fmla="*/ 36 h 76"/>
                <a:gd name="T68" fmla="*/ 30 w 76"/>
                <a:gd name="T69" fmla="*/ 42 h 76"/>
                <a:gd name="T70" fmla="*/ 38 w 76"/>
                <a:gd name="T71" fmla="*/ 72 h 76"/>
                <a:gd name="T72" fmla="*/ 4 w 76"/>
                <a:gd name="T73" fmla="*/ 38 h 76"/>
                <a:gd name="T74" fmla="*/ 36 w 76"/>
                <a:gd name="T75" fmla="*/ 4 h 76"/>
                <a:gd name="T76" fmla="*/ 36 w 76"/>
                <a:gd name="T77" fmla="*/ 10 h 76"/>
                <a:gd name="T78" fmla="*/ 10 w 76"/>
                <a:gd name="T79" fmla="*/ 38 h 76"/>
                <a:gd name="T80" fmla="*/ 38 w 76"/>
                <a:gd name="T81" fmla="*/ 66 h 76"/>
                <a:gd name="T82" fmla="*/ 66 w 76"/>
                <a:gd name="T83" fmla="*/ 38 h 76"/>
                <a:gd name="T84" fmla="*/ 59 w 76"/>
                <a:gd name="T85" fmla="*/ 20 h 76"/>
                <a:gd name="T86" fmla="*/ 63 w 76"/>
                <a:gd name="T87" fmla="*/ 15 h 76"/>
                <a:gd name="T88" fmla="*/ 72 w 76"/>
                <a:gd name="T89" fmla="*/ 38 h 76"/>
                <a:gd name="T90" fmla="*/ 38 w 76"/>
                <a:gd name="T91" fmla="*/ 72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76" h="76">
                  <a:moveTo>
                    <a:pt x="65" y="11"/>
                  </a:moveTo>
                  <a:cubicBezTo>
                    <a:pt x="64" y="10"/>
                    <a:pt x="63" y="10"/>
                    <a:pt x="62" y="11"/>
                  </a:cubicBezTo>
                  <a:cubicBezTo>
                    <a:pt x="40" y="33"/>
                    <a:pt x="40" y="33"/>
                    <a:pt x="40" y="33"/>
                  </a:cubicBezTo>
                  <a:cubicBezTo>
                    <a:pt x="40" y="2"/>
                    <a:pt x="40" y="2"/>
                    <a:pt x="40" y="2"/>
                  </a:cubicBezTo>
                  <a:cubicBezTo>
                    <a:pt x="40" y="1"/>
                    <a:pt x="39" y="0"/>
                    <a:pt x="38" y="0"/>
                  </a:cubicBezTo>
                  <a:cubicBezTo>
                    <a:pt x="17" y="0"/>
                    <a:pt x="0" y="17"/>
                    <a:pt x="0" y="38"/>
                  </a:cubicBezTo>
                  <a:cubicBezTo>
                    <a:pt x="0" y="59"/>
                    <a:pt x="17" y="76"/>
                    <a:pt x="38" y="76"/>
                  </a:cubicBezTo>
                  <a:cubicBezTo>
                    <a:pt x="59" y="76"/>
                    <a:pt x="76" y="59"/>
                    <a:pt x="76" y="38"/>
                  </a:cubicBezTo>
                  <a:cubicBezTo>
                    <a:pt x="76" y="28"/>
                    <a:pt x="72" y="18"/>
                    <a:pt x="65" y="11"/>
                  </a:cubicBezTo>
                  <a:close/>
                  <a:moveTo>
                    <a:pt x="53" y="23"/>
                  </a:moveTo>
                  <a:cubicBezTo>
                    <a:pt x="54" y="24"/>
                    <a:pt x="54" y="24"/>
                    <a:pt x="54" y="24"/>
                  </a:cubicBezTo>
                  <a:cubicBezTo>
                    <a:pt x="56" y="26"/>
                    <a:pt x="56" y="28"/>
                    <a:pt x="54" y="30"/>
                  </a:cubicBezTo>
                  <a:cubicBezTo>
                    <a:pt x="52" y="32"/>
                    <a:pt x="50" y="32"/>
                    <a:pt x="48" y="30"/>
                  </a:cubicBezTo>
                  <a:cubicBezTo>
                    <a:pt x="47" y="29"/>
                    <a:pt x="47" y="29"/>
                    <a:pt x="47" y="29"/>
                  </a:cubicBezTo>
                  <a:lnTo>
                    <a:pt x="53" y="23"/>
                  </a:lnTo>
                  <a:close/>
                  <a:moveTo>
                    <a:pt x="60" y="42"/>
                  </a:moveTo>
                  <a:cubicBezTo>
                    <a:pt x="60" y="45"/>
                    <a:pt x="57" y="48"/>
                    <a:pt x="54" y="48"/>
                  </a:cubicBezTo>
                  <a:cubicBezTo>
                    <a:pt x="51" y="48"/>
                    <a:pt x="48" y="45"/>
                    <a:pt x="48" y="42"/>
                  </a:cubicBezTo>
                  <a:cubicBezTo>
                    <a:pt x="48" y="39"/>
                    <a:pt x="51" y="36"/>
                    <a:pt x="54" y="36"/>
                  </a:cubicBezTo>
                  <a:cubicBezTo>
                    <a:pt x="57" y="36"/>
                    <a:pt x="60" y="39"/>
                    <a:pt x="60" y="42"/>
                  </a:cubicBezTo>
                  <a:close/>
                  <a:moveTo>
                    <a:pt x="40" y="48"/>
                  </a:moveTo>
                  <a:cubicBezTo>
                    <a:pt x="43" y="48"/>
                    <a:pt x="46" y="51"/>
                    <a:pt x="46" y="54"/>
                  </a:cubicBezTo>
                  <a:cubicBezTo>
                    <a:pt x="46" y="57"/>
                    <a:pt x="43" y="60"/>
                    <a:pt x="40" y="60"/>
                  </a:cubicBezTo>
                  <a:cubicBezTo>
                    <a:pt x="37" y="60"/>
                    <a:pt x="34" y="57"/>
                    <a:pt x="34" y="54"/>
                  </a:cubicBezTo>
                  <a:cubicBezTo>
                    <a:pt x="34" y="51"/>
                    <a:pt x="37" y="48"/>
                    <a:pt x="40" y="48"/>
                  </a:cubicBezTo>
                  <a:close/>
                  <a:moveTo>
                    <a:pt x="28" y="30"/>
                  </a:moveTo>
                  <a:cubicBezTo>
                    <a:pt x="25" y="30"/>
                    <a:pt x="22" y="27"/>
                    <a:pt x="22" y="24"/>
                  </a:cubicBezTo>
                  <a:cubicBezTo>
                    <a:pt x="22" y="21"/>
                    <a:pt x="25" y="18"/>
                    <a:pt x="28" y="18"/>
                  </a:cubicBezTo>
                  <a:cubicBezTo>
                    <a:pt x="31" y="18"/>
                    <a:pt x="34" y="21"/>
                    <a:pt x="34" y="24"/>
                  </a:cubicBezTo>
                  <a:cubicBezTo>
                    <a:pt x="34" y="27"/>
                    <a:pt x="31" y="30"/>
                    <a:pt x="28" y="30"/>
                  </a:cubicBezTo>
                  <a:close/>
                  <a:moveTo>
                    <a:pt x="30" y="42"/>
                  </a:moveTo>
                  <a:cubicBezTo>
                    <a:pt x="30" y="45"/>
                    <a:pt x="27" y="48"/>
                    <a:pt x="24" y="48"/>
                  </a:cubicBezTo>
                  <a:cubicBezTo>
                    <a:pt x="21" y="48"/>
                    <a:pt x="18" y="45"/>
                    <a:pt x="18" y="42"/>
                  </a:cubicBezTo>
                  <a:cubicBezTo>
                    <a:pt x="18" y="39"/>
                    <a:pt x="21" y="36"/>
                    <a:pt x="24" y="36"/>
                  </a:cubicBezTo>
                  <a:cubicBezTo>
                    <a:pt x="27" y="36"/>
                    <a:pt x="30" y="39"/>
                    <a:pt x="30" y="42"/>
                  </a:cubicBezTo>
                  <a:close/>
                  <a:moveTo>
                    <a:pt x="38" y="72"/>
                  </a:moveTo>
                  <a:cubicBezTo>
                    <a:pt x="19" y="72"/>
                    <a:pt x="4" y="57"/>
                    <a:pt x="4" y="38"/>
                  </a:cubicBezTo>
                  <a:cubicBezTo>
                    <a:pt x="4" y="20"/>
                    <a:pt x="18" y="5"/>
                    <a:pt x="36" y="4"/>
                  </a:cubicBezTo>
                  <a:cubicBezTo>
                    <a:pt x="36" y="10"/>
                    <a:pt x="36" y="10"/>
                    <a:pt x="36" y="10"/>
                  </a:cubicBezTo>
                  <a:cubicBezTo>
                    <a:pt x="21" y="11"/>
                    <a:pt x="10" y="23"/>
                    <a:pt x="10" y="38"/>
                  </a:cubicBezTo>
                  <a:cubicBezTo>
                    <a:pt x="10" y="53"/>
                    <a:pt x="23" y="66"/>
                    <a:pt x="38" y="66"/>
                  </a:cubicBezTo>
                  <a:cubicBezTo>
                    <a:pt x="53" y="66"/>
                    <a:pt x="66" y="53"/>
                    <a:pt x="66" y="38"/>
                  </a:cubicBezTo>
                  <a:cubicBezTo>
                    <a:pt x="66" y="31"/>
                    <a:pt x="63" y="25"/>
                    <a:pt x="59" y="20"/>
                  </a:cubicBezTo>
                  <a:cubicBezTo>
                    <a:pt x="63" y="15"/>
                    <a:pt x="63" y="15"/>
                    <a:pt x="63" y="15"/>
                  </a:cubicBezTo>
                  <a:cubicBezTo>
                    <a:pt x="69" y="22"/>
                    <a:pt x="72" y="30"/>
                    <a:pt x="72" y="38"/>
                  </a:cubicBezTo>
                  <a:cubicBezTo>
                    <a:pt x="72" y="57"/>
                    <a:pt x="57" y="72"/>
                    <a:pt x="38" y="7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8" name="Freeform 57">
              <a:extLst>
                <a:ext uri="{FF2B5EF4-FFF2-40B4-BE49-F238E27FC236}">
                  <a16:creationId xmlns:a16="http://schemas.microsoft.com/office/drawing/2014/main" id="{F09093E5-4149-83F6-09F4-09DC106C22D6}"/>
                </a:ext>
              </a:extLst>
            </p:cNvPr>
            <p:cNvSpPr>
              <a:spLocks noEditPoints="1"/>
            </p:cNvSpPr>
            <p:nvPr/>
          </p:nvSpPr>
          <p:spPr bwMode="auto">
            <a:xfrm>
              <a:off x="7913688" y="1082675"/>
              <a:ext cx="109538" cy="150813"/>
            </a:xfrm>
            <a:custGeom>
              <a:avLst/>
              <a:gdLst>
                <a:gd name="T0" fmla="*/ 1 w 29"/>
                <a:gd name="T1" fmla="*/ 40 h 40"/>
                <a:gd name="T2" fmla="*/ 3 w 29"/>
                <a:gd name="T3" fmla="*/ 39 h 40"/>
                <a:gd name="T4" fmla="*/ 29 w 29"/>
                <a:gd name="T5" fmla="*/ 13 h 40"/>
                <a:gd name="T6" fmla="*/ 29 w 29"/>
                <a:gd name="T7" fmla="*/ 12 h 40"/>
                <a:gd name="T8" fmla="*/ 29 w 29"/>
                <a:gd name="T9" fmla="*/ 11 h 40"/>
                <a:gd name="T10" fmla="*/ 2 w 29"/>
                <a:gd name="T11" fmla="*/ 0 h 40"/>
                <a:gd name="T12" fmla="*/ 0 w 29"/>
                <a:gd name="T13" fmla="*/ 2 h 40"/>
                <a:gd name="T14" fmla="*/ 0 w 29"/>
                <a:gd name="T15" fmla="*/ 10 h 40"/>
                <a:gd name="T16" fmla="*/ 0 w 29"/>
                <a:gd name="T17" fmla="*/ 38 h 40"/>
                <a:gd name="T18" fmla="*/ 1 w 29"/>
                <a:gd name="T19" fmla="*/ 40 h 40"/>
                <a:gd name="T20" fmla="*/ 11 w 29"/>
                <a:gd name="T21" fmla="*/ 29 h 40"/>
                <a:gd name="T22" fmla="*/ 10 w 29"/>
                <a:gd name="T23" fmla="*/ 28 h 40"/>
                <a:gd name="T24" fmla="*/ 10 w 29"/>
                <a:gd name="T25" fmla="*/ 22 h 40"/>
                <a:gd name="T26" fmla="*/ 16 w 29"/>
                <a:gd name="T27" fmla="*/ 22 h 40"/>
                <a:gd name="T28" fmla="*/ 17 w 29"/>
                <a:gd name="T29" fmla="*/ 23 h 40"/>
                <a:gd name="T30" fmla="*/ 11 w 29"/>
                <a:gd name="T31" fmla="*/ 29 h 40"/>
                <a:gd name="T32" fmla="*/ 4 w 29"/>
                <a:gd name="T33" fmla="*/ 4 h 40"/>
                <a:gd name="T34" fmla="*/ 25 w 29"/>
                <a:gd name="T35" fmla="*/ 12 h 40"/>
                <a:gd name="T36" fmla="*/ 22 w 29"/>
                <a:gd name="T37" fmla="*/ 15 h 40"/>
                <a:gd name="T38" fmla="*/ 4 w 29"/>
                <a:gd name="T39" fmla="*/ 8 h 40"/>
                <a:gd name="T40" fmla="*/ 4 w 29"/>
                <a:gd name="T41" fmla="*/ 4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9" h="40">
                  <a:moveTo>
                    <a:pt x="1" y="40"/>
                  </a:moveTo>
                  <a:cubicBezTo>
                    <a:pt x="2" y="40"/>
                    <a:pt x="3" y="40"/>
                    <a:pt x="3" y="39"/>
                  </a:cubicBezTo>
                  <a:cubicBezTo>
                    <a:pt x="29" y="13"/>
                    <a:pt x="29" y="13"/>
                    <a:pt x="29" y="13"/>
                  </a:cubicBezTo>
                  <a:cubicBezTo>
                    <a:pt x="29" y="13"/>
                    <a:pt x="29" y="13"/>
                    <a:pt x="29" y="12"/>
                  </a:cubicBezTo>
                  <a:cubicBezTo>
                    <a:pt x="29" y="11"/>
                    <a:pt x="29" y="11"/>
                    <a:pt x="29" y="11"/>
                  </a:cubicBezTo>
                  <a:cubicBezTo>
                    <a:pt x="21" y="4"/>
                    <a:pt x="12" y="0"/>
                    <a:pt x="2" y="0"/>
                  </a:cubicBezTo>
                  <a:cubicBezTo>
                    <a:pt x="1" y="0"/>
                    <a:pt x="0" y="1"/>
                    <a:pt x="0" y="2"/>
                  </a:cubicBezTo>
                  <a:cubicBezTo>
                    <a:pt x="0" y="10"/>
                    <a:pt x="0" y="10"/>
                    <a:pt x="0" y="10"/>
                  </a:cubicBezTo>
                  <a:cubicBezTo>
                    <a:pt x="0" y="38"/>
                    <a:pt x="0" y="38"/>
                    <a:pt x="0" y="38"/>
                  </a:cubicBezTo>
                  <a:cubicBezTo>
                    <a:pt x="0" y="39"/>
                    <a:pt x="0" y="40"/>
                    <a:pt x="1" y="40"/>
                  </a:cubicBezTo>
                  <a:close/>
                  <a:moveTo>
                    <a:pt x="11" y="29"/>
                  </a:moveTo>
                  <a:cubicBezTo>
                    <a:pt x="10" y="28"/>
                    <a:pt x="10" y="28"/>
                    <a:pt x="10" y="28"/>
                  </a:cubicBezTo>
                  <a:cubicBezTo>
                    <a:pt x="8" y="26"/>
                    <a:pt x="8" y="24"/>
                    <a:pt x="10" y="22"/>
                  </a:cubicBezTo>
                  <a:cubicBezTo>
                    <a:pt x="11" y="20"/>
                    <a:pt x="14" y="20"/>
                    <a:pt x="16" y="22"/>
                  </a:cubicBezTo>
                  <a:cubicBezTo>
                    <a:pt x="17" y="23"/>
                    <a:pt x="17" y="23"/>
                    <a:pt x="17" y="23"/>
                  </a:cubicBezTo>
                  <a:lnTo>
                    <a:pt x="11" y="29"/>
                  </a:lnTo>
                  <a:close/>
                  <a:moveTo>
                    <a:pt x="4" y="4"/>
                  </a:moveTo>
                  <a:cubicBezTo>
                    <a:pt x="12" y="5"/>
                    <a:pt x="19" y="7"/>
                    <a:pt x="25" y="12"/>
                  </a:cubicBezTo>
                  <a:cubicBezTo>
                    <a:pt x="22" y="15"/>
                    <a:pt x="22" y="15"/>
                    <a:pt x="22" y="15"/>
                  </a:cubicBezTo>
                  <a:cubicBezTo>
                    <a:pt x="17" y="11"/>
                    <a:pt x="11" y="8"/>
                    <a:pt x="4" y="8"/>
                  </a:cubicBezTo>
                  <a:lnTo>
                    <a:pt x="4" y="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grpSp>
        <p:nvGrpSpPr>
          <p:cNvPr id="139" name="Group 138">
            <a:extLst>
              <a:ext uri="{FF2B5EF4-FFF2-40B4-BE49-F238E27FC236}">
                <a16:creationId xmlns:a16="http://schemas.microsoft.com/office/drawing/2014/main" id="{4841DC10-9371-6BB8-F71B-29C016F19D14}"/>
              </a:ext>
            </a:extLst>
          </p:cNvPr>
          <p:cNvGrpSpPr/>
          <p:nvPr/>
        </p:nvGrpSpPr>
        <p:grpSpPr>
          <a:xfrm>
            <a:off x="6642353" y="1791217"/>
            <a:ext cx="269245" cy="271938"/>
            <a:chOff x="3390900" y="2886076"/>
            <a:chExt cx="361950" cy="361950"/>
          </a:xfrm>
          <a:solidFill>
            <a:srgbClr val="013631"/>
          </a:solidFill>
        </p:grpSpPr>
        <p:sp>
          <p:nvSpPr>
            <p:cNvPr id="140" name="Freeform 100">
              <a:extLst>
                <a:ext uri="{FF2B5EF4-FFF2-40B4-BE49-F238E27FC236}">
                  <a16:creationId xmlns:a16="http://schemas.microsoft.com/office/drawing/2014/main" id="{1BA74988-8F41-2B59-912F-18083E1E7C33}"/>
                </a:ext>
              </a:extLst>
            </p:cNvPr>
            <p:cNvSpPr>
              <a:spLocks/>
            </p:cNvSpPr>
            <p:nvPr/>
          </p:nvSpPr>
          <p:spPr bwMode="auto">
            <a:xfrm>
              <a:off x="3459163" y="3078163"/>
              <a:ext cx="233363" cy="155575"/>
            </a:xfrm>
            <a:custGeom>
              <a:avLst/>
              <a:gdLst>
                <a:gd name="T0" fmla="*/ 61 w 62"/>
                <a:gd name="T1" fmla="*/ 5 h 41"/>
                <a:gd name="T2" fmla="*/ 54 w 62"/>
                <a:gd name="T3" fmla="*/ 1 h 41"/>
                <a:gd name="T4" fmla="*/ 50 w 62"/>
                <a:gd name="T5" fmla="*/ 1 h 41"/>
                <a:gd name="T6" fmla="*/ 37 w 62"/>
                <a:gd name="T7" fmla="*/ 10 h 41"/>
                <a:gd name="T8" fmla="*/ 28 w 62"/>
                <a:gd name="T9" fmla="*/ 16 h 41"/>
                <a:gd name="T10" fmla="*/ 21 w 62"/>
                <a:gd name="T11" fmla="*/ 16 h 41"/>
                <a:gd name="T12" fmla="*/ 5 w 62"/>
                <a:gd name="T13" fmla="*/ 0 h 41"/>
                <a:gd name="T14" fmla="*/ 1 w 62"/>
                <a:gd name="T15" fmla="*/ 2 h 41"/>
                <a:gd name="T16" fmla="*/ 1 w 62"/>
                <a:gd name="T17" fmla="*/ 6 h 41"/>
                <a:gd name="T18" fmla="*/ 6 w 62"/>
                <a:gd name="T19" fmla="*/ 28 h 41"/>
                <a:gd name="T20" fmla="*/ 28 w 62"/>
                <a:gd name="T21" fmla="*/ 41 h 41"/>
                <a:gd name="T22" fmla="*/ 61 w 62"/>
                <a:gd name="T23" fmla="*/ 9 h 41"/>
                <a:gd name="T24" fmla="*/ 61 w 62"/>
                <a:gd name="T25" fmla="*/ 5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 h="41">
                  <a:moveTo>
                    <a:pt x="61" y="5"/>
                  </a:moveTo>
                  <a:cubicBezTo>
                    <a:pt x="60" y="3"/>
                    <a:pt x="58" y="1"/>
                    <a:pt x="54" y="1"/>
                  </a:cubicBezTo>
                  <a:cubicBezTo>
                    <a:pt x="52" y="1"/>
                    <a:pt x="51" y="1"/>
                    <a:pt x="50" y="1"/>
                  </a:cubicBezTo>
                  <a:cubicBezTo>
                    <a:pt x="46" y="2"/>
                    <a:pt x="41" y="6"/>
                    <a:pt x="37" y="10"/>
                  </a:cubicBezTo>
                  <a:cubicBezTo>
                    <a:pt x="34" y="12"/>
                    <a:pt x="30" y="15"/>
                    <a:pt x="28" y="16"/>
                  </a:cubicBezTo>
                  <a:cubicBezTo>
                    <a:pt x="25" y="18"/>
                    <a:pt x="23" y="18"/>
                    <a:pt x="21" y="16"/>
                  </a:cubicBezTo>
                  <a:cubicBezTo>
                    <a:pt x="16" y="6"/>
                    <a:pt x="10" y="0"/>
                    <a:pt x="5" y="0"/>
                  </a:cubicBezTo>
                  <a:cubicBezTo>
                    <a:pt x="3" y="0"/>
                    <a:pt x="2" y="1"/>
                    <a:pt x="1" y="2"/>
                  </a:cubicBezTo>
                  <a:cubicBezTo>
                    <a:pt x="0" y="3"/>
                    <a:pt x="0" y="5"/>
                    <a:pt x="1" y="6"/>
                  </a:cubicBezTo>
                  <a:cubicBezTo>
                    <a:pt x="6" y="13"/>
                    <a:pt x="6" y="23"/>
                    <a:pt x="6" y="28"/>
                  </a:cubicBezTo>
                  <a:cubicBezTo>
                    <a:pt x="28" y="41"/>
                    <a:pt x="28" y="41"/>
                    <a:pt x="28" y="41"/>
                  </a:cubicBezTo>
                  <a:cubicBezTo>
                    <a:pt x="61" y="9"/>
                    <a:pt x="61" y="9"/>
                    <a:pt x="61" y="9"/>
                  </a:cubicBezTo>
                  <a:cubicBezTo>
                    <a:pt x="62" y="8"/>
                    <a:pt x="62" y="6"/>
                    <a:pt x="6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1" name="Freeform 101">
              <a:extLst>
                <a:ext uri="{FF2B5EF4-FFF2-40B4-BE49-F238E27FC236}">
                  <a16:creationId xmlns:a16="http://schemas.microsoft.com/office/drawing/2014/main" id="{B3ECA5E4-1E2C-2DA3-1E9F-807B5C4FB209}"/>
                </a:ext>
              </a:extLst>
            </p:cNvPr>
            <p:cNvSpPr>
              <a:spLocks noEditPoints="1"/>
            </p:cNvSpPr>
            <p:nvPr/>
          </p:nvSpPr>
          <p:spPr bwMode="auto">
            <a:xfrm>
              <a:off x="3390900" y="2886076"/>
              <a:ext cx="361950" cy="180975"/>
            </a:xfrm>
            <a:custGeom>
              <a:avLst/>
              <a:gdLst>
                <a:gd name="T0" fmla="*/ 94 w 96"/>
                <a:gd name="T1" fmla="*/ 44 h 48"/>
                <a:gd name="T2" fmla="*/ 88 w 96"/>
                <a:gd name="T3" fmla="*/ 44 h 48"/>
                <a:gd name="T4" fmla="*/ 50 w 96"/>
                <a:gd name="T5" fmla="*/ 4 h 48"/>
                <a:gd name="T6" fmla="*/ 50 w 96"/>
                <a:gd name="T7" fmla="*/ 2 h 48"/>
                <a:gd name="T8" fmla="*/ 48 w 96"/>
                <a:gd name="T9" fmla="*/ 0 h 48"/>
                <a:gd name="T10" fmla="*/ 46 w 96"/>
                <a:gd name="T11" fmla="*/ 2 h 48"/>
                <a:gd name="T12" fmla="*/ 46 w 96"/>
                <a:gd name="T13" fmla="*/ 4 h 48"/>
                <a:gd name="T14" fmla="*/ 8 w 96"/>
                <a:gd name="T15" fmla="*/ 44 h 48"/>
                <a:gd name="T16" fmla="*/ 2 w 96"/>
                <a:gd name="T17" fmla="*/ 44 h 48"/>
                <a:gd name="T18" fmla="*/ 0 w 96"/>
                <a:gd name="T19" fmla="*/ 46 h 48"/>
                <a:gd name="T20" fmla="*/ 2 w 96"/>
                <a:gd name="T21" fmla="*/ 48 h 48"/>
                <a:gd name="T22" fmla="*/ 94 w 96"/>
                <a:gd name="T23" fmla="*/ 48 h 48"/>
                <a:gd name="T24" fmla="*/ 96 w 96"/>
                <a:gd name="T25" fmla="*/ 46 h 48"/>
                <a:gd name="T26" fmla="*/ 94 w 96"/>
                <a:gd name="T27" fmla="*/ 44 h 48"/>
                <a:gd name="T28" fmla="*/ 48 w 96"/>
                <a:gd name="T29" fmla="*/ 18 h 48"/>
                <a:gd name="T30" fmla="*/ 23 w 96"/>
                <a:gd name="T31" fmla="*/ 36 h 48"/>
                <a:gd name="T32" fmla="*/ 21 w 96"/>
                <a:gd name="T33" fmla="*/ 38 h 48"/>
                <a:gd name="T34" fmla="*/ 20 w 96"/>
                <a:gd name="T35" fmla="*/ 38 h 48"/>
                <a:gd name="T36" fmla="*/ 19 w 96"/>
                <a:gd name="T37" fmla="*/ 35 h 48"/>
                <a:gd name="T38" fmla="*/ 48 w 96"/>
                <a:gd name="T39" fmla="*/ 14 h 48"/>
                <a:gd name="T40" fmla="*/ 50 w 96"/>
                <a:gd name="T41" fmla="*/ 16 h 48"/>
                <a:gd name="T42" fmla="*/ 48 w 96"/>
                <a:gd name="T43" fmla="*/ 1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6" h="48">
                  <a:moveTo>
                    <a:pt x="94" y="44"/>
                  </a:moveTo>
                  <a:cubicBezTo>
                    <a:pt x="88" y="44"/>
                    <a:pt x="88" y="44"/>
                    <a:pt x="88" y="44"/>
                  </a:cubicBezTo>
                  <a:cubicBezTo>
                    <a:pt x="88" y="23"/>
                    <a:pt x="71" y="5"/>
                    <a:pt x="50" y="4"/>
                  </a:cubicBezTo>
                  <a:cubicBezTo>
                    <a:pt x="50" y="2"/>
                    <a:pt x="50" y="2"/>
                    <a:pt x="50" y="2"/>
                  </a:cubicBezTo>
                  <a:cubicBezTo>
                    <a:pt x="50" y="1"/>
                    <a:pt x="49" y="0"/>
                    <a:pt x="48" y="0"/>
                  </a:cubicBezTo>
                  <a:cubicBezTo>
                    <a:pt x="47" y="0"/>
                    <a:pt x="46" y="1"/>
                    <a:pt x="46" y="2"/>
                  </a:cubicBezTo>
                  <a:cubicBezTo>
                    <a:pt x="46" y="4"/>
                    <a:pt x="46" y="4"/>
                    <a:pt x="46" y="4"/>
                  </a:cubicBezTo>
                  <a:cubicBezTo>
                    <a:pt x="25" y="5"/>
                    <a:pt x="8" y="23"/>
                    <a:pt x="8" y="44"/>
                  </a:cubicBezTo>
                  <a:cubicBezTo>
                    <a:pt x="2" y="44"/>
                    <a:pt x="2" y="44"/>
                    <a:pt x="2" y="44"/>
                  </a:cubicBezTo>
                  <a:cubicBezTo>
                    <a:pt x="1" y="44"/>
                    <a:pt x="0" y="45"/>
                    <a:pt x="0" y="46"/>
                  </a:cubicBezTo>
                  <a:cubicBezTo>
                    <a:pt x="0" y="47"/>
                    <a:pt x="1" y="48"/>
                    <a:pt x="2" y="48"/>
                  </a:cubicBezTo>
                  <a:cubicBezTo>
                    <a:pt x="94" y="48"/>
                    <a:pt x="94" y="48"/>
                    <a:pt x="94" y="48"/>
                  </a:cubicBezTo>
                  <a:cubicBezTo>
                    <a:pt x="95" y="48"/>
                    <a:pt x="96" y="47"/>
                    <a:pt x="96" y="46"/>
                  </a:cubicBezTo>
                  <a:cubicBezTo>
                    <a:pt x="96" y="45"/>
                    <a:pt x="95" y="44"/>
                    <a:pt x="94" y="44"/>
                  </a:cubicBezTo>
                  <a:close/>
                  <a:moveTo>
                    <a:pt x="48" y="18"/>
                  </a:moveTo>
                  <a:cubicBezTo>
                    <a:pt x="36" y="18"/>
                    <a:pt x="26" y="25"/>
                    <a:pt x="23" y="36"/>
                  </a:cubicBezTo>
                  <a:cubicBezTo>
                    <a:pt x="22" y="37"/>
                    <a:pt x="22" y="38"/>
                    <a:pt x="21" y="38"/>
                  </a:cubicBezTo>
                  <a:cubicBezTo>
                    <a:pt x="21" y="38"/>
                    <a:pt x="20" y="38"/>
                    <a:pt x="20" y="38"/>
                  </a:cubicBezTo>
                  <a:cubicBezTo>
                    <a:pt x="19" y="37"/>
                    <a:pt x="19" y="36"/>
                    <a:pt x="19" y="35"/>
                  </a:cubicBezTo>
                  <a:cubicBezTo>
                    <a:pt x="23" y="23"/>
                    <a:pt x="35" y="14"/>
                    <a:pt x="48" y="14"/>
                  </a:cubicBezTo>
                  <a:cubicBezTo>
                    <a:pt x="49" y="14"/>
                    <a:pt x="50" y="15"/>
                    <a:pt x="50" y="16"/>
                  </a:cubicBezTo>
                  <a:cubicBezTo>
                    <a:pt x="50" y="17"/>
                    <a:pt x="49" y="18"/>
                    <a:pt x="48"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2" name="Freeform 102">
              <a:extLst>
                <a:ext uri="{FF2B5EF4-FFF2-40B4-BE49-F238E27FC236}">
                  <a16:creationId xmlns:a16="http://schemas.microsoft.com/office/drawing/2014/main" id="{33B6BAA4-2C5C-268E-19CC-87EB921C4450}"/>
                </a:ext>
              </a:extLst>
            </p:cNvPr>
            <p:cNvSpPr>
              <a:spLocks/>
            </p:cNvSpPr>
            <p:nvPr/>
          </p:nvSpPr>
          <p:spPr bwMode="auto">
            <a:xfrm>
              <a:off x="3429000" y="3198813"/>
              <a:ext cx="123825" cy="49213"/>
            </a:xfrm>
            <a:custGeom>
              <a:avLst/>
              <a:gdLst>
                <a:gd name="T0" fmla="*/ 76 w 78"/>
                <a:gd name="T1" fmla="*/ 31 h 31"/>
                <a:gd name="T2" fmla="*/ 78 w 78"/>
                <a:gd name="T3" fmla="*/ 29 h 31"/>
                <a:gd name="T4" fmla="*/ 31 w 78"/>
                <a:gd name="T5" fmla="*/ 0 h 31"/>
                <a:gd name="T6" fmla="*/ 0 w 78"/>
                <a:gd name="T7" fmla="*/ 31 h 31"/>
                <a:gd name="T8" fmla="*/ 76 w 78"/>
                <a:gd name="T9" fmla="*/ 31 h 31"/>
              </a:gdLst>
              <a:ahLst/>
              <a:cxnLst>
                <a:cxn ang="0">
                  <a:pos x="T0" y="T1"/>
                </a:cxn>
                <a:cxn ang="0">
                  <a:pos x="T2" y="T3"/>
                </a:cxn>
                <a:cxn ang="0">
                  <a:pos x="T4" y="T5"/>
                </a:cxn>
                <a:cxn ang="0">
                  <a:pos x="T6" y="T7"/>
                </a:cxn>
                <a:cxn ang="0">
                  <a:pos x="T8" y="T9"/>
                </a:cxn>
              </a:cxnLst>
              <a:rect l="0" t="0" r="r" b="b"/>
              <a:pathLst>
                <a:path w="78" h="31">
                  <a:moveTo>
                    <a:pt x="76" y="31"/>
                  </a:moveTo>
                  <a:lnTo>
                    <a:pt x="78" y="29"/>
                  </a:lnTo>
                  <a:lnTo>
                    <a:pt x="31" y="0"/>
                  </a:lnTo>
                  <a:lnTo>
                    <a:pt x="0" y="31"/>
                  </a:lnTo>
                  <a:lnTo>
                    <a:pt x="76" y="3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6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3305168211"/>
      </p:ext>
    </p:extLst>
  </p:cSld>
  <p:clrMapOvr>
    <a:masterClrMapping/>
  </p:clrMapOvr>
  <p:transition spd="slow">
    <p:pu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8000"/>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next to the water&#10;&#10;Description automatically generated with low confidence">
            <a:extLst>
              <a:ext uri="{FF2B5EF4-FFF2-40B4-BE49-F238E27FC236}">
                <a16:creationId xmlns:a16="http://schemas.microsoft.com/office/drawing/2014/main" id="{2A065BF9-6431-EA8B-9110-5E2E4B7E84A0}"/>
              </a:ext>
            </a:extLst>
          </p:cNvPr>
          <p:cNvPicPr>
            <a:picLocks noChangeAspect="1"/>
          </p:cNvPicPr>
          <p:nvPr/>
        </p:nvPicPr>
        <p:blipFill>
          <a:blip r:embed="rId3" cstate="screen">
            <a:duotone>
              <a:prstClr val="black"/>
              <a:schemeClr val="tx2">
                <a:tint val="45000"/>
                <a:satMod val="400000"/>
              </a:schemeClr>
            </a:duotone>
            <a:alphaModFix amt="35000"/>
            <a:extLst>
              <a:ext uri="{28A0092B-C50C-407E-A947-70E740481C1C}">
                <a14:useLocalDpi xmlns:a14="http://schemas.microsoft.com/office/drawing/2010/main"/>
              </a:ext>
            </a:extLst>
          </a:blip>
          <a:stretch>
            <a:fillRect/>
          </a:stretch>
        </p:blipFill>
        <p:spPr>
          <a:xfrm>
            <a:off x="2205024" y="191112"/>
            <a:ext cx="9481930" cy="6321285"/>
          </a:xfrm>
          <a:prstGeom prst="rect">
            <a:avLst/>
          </a:prstGeom>
        </p:spPr>
      </p:pic>
      <p:pic>
        <p:nvPicPr>
          <p:cNvPr id="134" name="Picture 133" descr="A picture containing indoor, ceiling, furniture&#10;&#10;Description automatically generated">
            <a:extLst>
              <a:ext uri="{FF2B5EF4-FFF2-40B4-BE49-F238E27FC236}">
                <a16:creationId xmlns:a16="http://schemas.microsoft.com/office/drawing/2014/main" id="{81062163-F5AE-EDEC-546F-B88567B93D23}"/>
              </a:ext>
            </a:extLst>
          </p:cNvPr>
          <p:cNvPicPr>
            <a:picLocks noChangeAspect="1"/>
          </p:cNvPicPr>
          <p:nvPr/>
        </p:nvPicPr>
        <p:blipFill>
          <a:blip r:embed="rId4">
            <a:alphaModFix amt="35000"/>
            <a:extLst>
              <a:ext uri="{28A0092B-C50C-407E-A947-70E740481C1C}">
                <a14:useLocalDpi xmlns:a14="http://schemas.microsoft.com/office/drawing/2010/main" val="0"/>
              </a:ext>
            </a:extLst>
          </a:blip>
          <a:srcRect l="11908" t="29299" r="37414" b="30968"/>
          <a:stretch>
            <a:fillRect/>
          </a:stretch>
        </p:blipFill>
        <p:spPr>
          <a:xfrm>
            <a:off x="-1" y="1767069"/>
            <a:ext cx="4344518" cy="4541656"/>
          </a:xfrm>
          <a:custGeom>
            <a:avLst/>
            <a:gdLst>
              <a:gd name="connsiteX0" fmla="*/ 0 w 4344518"/>
              <a:gd name="connsiteY0" fmla="*/ 0 h 4541656"/>
              <a:gd name="connsiteX1" fmla="*/ 4344518 w 4344518"/>
              <a:gd name="connsiteY1" fmla="*/ 0 h 4541656"/>
              <a:gd name="connsiteX2" fmla="*/ 4344518 w 4344518"/>
              <a:gd name="connsiteY2" fmla="*/ 4541656 h 4541656"/>
              <a:gd name="connsiteX3" fmla="*/ 0 w 4344518"/>
              <a:gd name="connsiteY3" fmla="*/ 4541656 h 4541656"/>
            </a:gdLst>
            <a:ahLst/>
            <a:cxnLst>
              <a:cxn ang="0">
                <a:pos x="connsiteX0" y="connsiteY0"/>
              </a:cxn>
              <a:cxn ang="0">
                <a:pos x="connsiteX1" y="connsiteY1"/>
              </a:cxn>
              <a:cxn ang="0">
                <a:pos x="connsiteX2" y="connsiteY2"/>
              </a:cxn>
              <a:cxn ang="0">
                <a:pos x="connsiteX3" y="connsiteY3"/>
              </a:cxn>
            </a:cxnLst>
            <a:rect l="l" t="t" r="r" b="b"/>
            <a:pathLst>
              <a:path w="4344518" h="4541656">
                <a:moveTo>
                  <a:pt x="0" y="0"/>
                </a:moveTo>
                <a:lnTo>
                  <a:pt x="4344518" y="0"/>
                </a:lnTo>
                <a:lnTo>
                  <a:pt x="4344518" y="4541656"/>
                </a:lnTo>
                <a:lnTo>
                  <a:pt x="0" y="454165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11</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CB0A6469-5D4C-012C-827D-23A73AF10247}"/>
              </a:ext>
            </a:extLst>
          </p:cNvPr>
          <p:cNvCxnSpPr>
            <a:cxnSpLocks/>
          </p:cNvCxnSpPr>
          <p:nvPr/>
        </p:nvCxnSpPr>
        <p:spPr>
          <a:xfrm flipH="1">
            <a:off x="4687632" y="794987"/>
            <a:ext cx="750436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64FC00B6-4DC4-FB66-C667-1086A7D12AC3}"/>
              </a:ext>
            </a:extLst>
          </p:cNvPr>
          <p:cNvSpPr txBox="1"/>
          <p:nvPr/>
        </p:nvSpPr>
        <p:spPr>
          <a:xfrm>
            <a:off x="2033" y="281642"/>
            <a:ext cx="5715857" cy="2215991"/>
          </a:xfrm>
          <a:prstGeom prst="rect">
            <a:avLst/>
          </a:prstGeom>
          <a:noFill/>
          <a:effectLst/>
        </p:spPr>
        <p:txBody>
          <a:bodyPr wrap="square" lIns="0" tIns="0" rIns="0" bIns="0" rtlCol="0" anchor="t">
            <a:spAutoFit/>
          </a:bodyPr>
          <a:lstStyle/>
          <a:p>
            <a:pPr algn="ctr"/>
            <a:r>
              <a:rPr lang="en-GB" sz="4800" b="1">
                <a:solidFill>
                  <a:srgbClr val="C48F22"/>
                </a:solidFill>
                <a:latin typeface="sitka subheading"/>
              </a:rPr>
              <a:t>An interesting detail…</a:t>
            </a:r>
            <a:endParaRPr lang="en-ID" sz="4800">
              <a:solidFill>
                <a:srgbClr val="C48F22"/>
              </a:solidFill>
              <a:ea typeface="+mn-lt"/>
              <a:cs typeface="+mn-lt"/>
            </a:endParaRPr>
          </a:p>
          <a:p>
            <a:endParaRPr lang="en-ID" sz="4800">
              <a:solidFill>
                <a:srgbClr val="C48F22"/>
              </a:solidFill>
              <a:latin typeface="Book Antiqua" panose="02040602050305030304" pitchFamily="18" charset="0"/>
            </a:endParaRPr>
          </a:p>
        </p:txBody>
      </p:sp>
      <p:sp>
        <p:nvSpPr>
          <p:cNvPr id="2" name="TextBox 1">
            <a:extLst>
              <a:ext uri="{FF2B5EF4-FFF2-40B4-BE49-F238E27FC236}">
                <a16:creationId xmlns:a16="http://schemas.microsoft.com/office/drawing/2014/main" id="{A940695C-E53C-C091-B3F3-082D3E8645D1}"/>
              </a:ext>
            </a:extLst>
          </p:cNvPr>
          <p:cNvSpPr txBox="1"/>
          <p:nvPr/>
        </p:nvSpPr>
        <p:spPr>
          <a:xfrm>
            <a:off x="4412511" y="4288465"/>
            <a:ext cx="633523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latin typeface="Calibri"/>
                <a:cs typeface="Calibri"/>
              </a:rPr>
              <a:t>“Every hotel manager has another way to collect information about the guests: asking the hotel’s frontline employees. It is ironic but true that employees often know more about the likes and dislikes of guests that do their supervisors or even the property’s manager.”</a:t>
            </a:r>
            <a:r>
              <a:rPr lang="en-US" b="1">
                <a:latin typeface="Calibri"/>
                <a:cs typeface="Calibri"/>
              </a:rPr>
              <a:t> </a:t>
            </a:r>
            <a:endParaRPr lang="en-US">
              <a:ea typeface="+mn-lt"/>
              <a:cs typeface="+mn-lt"/>
            </a:endParaRPr>
          </a:p>
          <a:p>
            <a:pPr algn="ctr"/>
            <a:endParaRPr lang="en-US">
              <a:ea typeface="+mn-lt"/>
              <a:cs typeface="+mn-lt"/>
            </a:endParaRPr>
          </a:p>
          <a:p>
            <a:pPr algn="ctr"/>
            <a:r>
              <a:rPr lang="en-GB" b="1">
                <a:latin typeface="Calibri"/>
                <a:cs typeface="Calibri"/>
              </a:rPr>
              <a:t>(Hayes, </a:t>
            </a:r>
            <a:r>
              <a:rPr lang="en-GB" b="1" err="1">
                <a:latin typeface="Calibri"/>
                <a:cs typeface="Calibri"/>
              </a:rPr>
              <a:t>Ninemeier</a:t>
            </a:r>
            <a:r>
              <a:rPr lang="en-GB" b="1">
                <a:latin typeface="Calibri"/>
                <a:cs typeface="Calibri"/>
              </a:rPr>
              <a:t> and Miller, 2020)</a:t>
            </a:r>
            <a:r>
              <a:rPr lang="en-US" b="1">
                <a:latin typeface="Calibri"/>
                <a:cs typeface="Calibri"/>
              </a:rPr>
              <a:t> </a:t>
            </a:r>
            <a:endParaRPr lang="en-GB">
              <a:ea typeface="+mn-lt"/>
              <a:cs typeface="+mn-lt"/>
            </a:endParaRPr>
          </a:p>
          <a:p>
            <a:pPr algn="l"/>
            <a:endParaRPr lang="en-US"/>
          </a:p>
        </p:txBody>
      </p:sp>
    </p:spTree>
    <p:extLst>
      <p:ext uri="{BB962C8B-B14F-4D97-AF65-F5344CB8AC3E}">
        <p14:creationId xmlns:p14="http://schemas.microsoft.com/office/powerpoint/2010/main" val="1824125201"/>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taff at a restaurant">
            <a:extLst>
              <a:ext uri="{FF2B5EF4-FFF2-40B4-BE49-F238E27FC236}">
                <a16:creationId xmlns:a16="http://schemas.microsoft.com/office/drawing/2014/main" id="{0C16C2CD-1FC6-2923-1182-83999ED97249}"/>
              </a:ext>
            </a:extLst>
          </p:cNvPr>
          <p:cNvPicPr>
            <a:picLocks noChangeAspect="1"/>
          </p:cNvPicPr>
          <p:nvPr/>
        </p:nvPicPr>
        <p:blipFill rotWithShape="1">
          <a:blip r:embed="rId3">
            <a:extLst>
              <a:ext uri="{28A0092B-C50C-407E-A947-70E740481C1C}">
                <a14:useLocalDpi xmlns:a14="http://schemas.microsoft.com/office/drawing/2010/main" val="0"/>
              </a:ext>
            </a:extLst>
          </a:blip>
          <a:srcRect t="476" r="22117" b="3174"/>
          <a:stretch/>
        </p:blipFill>
        <p:spPr>
          <a:xfrm>
            <a:off x="8034392" y="-1"/>
            <a:ext cx="4157608" cy="3429000"/>
          </a:xfrm>
          <a:prstGeom prst="rect">
            <a:avLst/>
          </a:prstGeom>
        </p:spPr>
      </p:pic>
      <p:sp>
        <p:nvSpPr>
          <p:cNvPr id="13" name="Rectangle 12">
            <a:extLst>
              <a:ext uri="{FF2B5EF4-FFF2-40B4-BE49-F238E27FC236}">
                <a16:creationId xmlns:a16="http://schemas.microsoft.com/office/drawing/2014/main" id="{1A37AB88-387F-5D29-1943-30A2C4BD3C9E}"/>
              </a:ext>
            </a:extLst>
          </p:cNvPr>
          <p:cNvSpPr/>
          <p:nvPr/>
        </p:nvSpPr>
        <p:spPr>
          <a:xfrm>
            <a:off x="0" y="3429000"/>
            <a:ext cx="12191999" cy="3428999"/>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5560D64F-6F4F-EAF0-BAB7-5E47E078B92D}"/>
              </a:ext>
            </a:extLst>
          </p:cNvPr>
          <p:cNvCxnSpPr>
            <a:cxnSpLocks/>
          </p:cNvCxnSpPr>
          <p:nvPr/>
        </p:nvCxnSpPr>
        <p:spPr>
          <a:xfrm flipH="1">
            <a:off x="515938" y="4104718"/>
            <a:ext cx="7364341"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12</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821FC5-5267-89A6-10A8-95D98EA7F6D0}"/>
              </a:ext>
            </a:extLst>
          </p:cNvPr>
          <p:cNvSpPr txBox="1"/>
          <p:nvPr/>
        </p:nvSpPr>
        <p:spPr>
          <a:xfrm>
            <a:off x="6987910" y="3420426"/>
            <a:ext cx="5582231" cy="1969770"/>
          </a:xfrm>
          <a:prstGeom prst="rect">
            <a:avLst/>
          </a:prstGeom>
          <a:noFill/>
          <a:effectLst/>
        </p:spPr>
        <p:txBody>
          <a:bodyPr wrap="square" lIns="0" tIns="0" rIns="0" bIns="0" rtlCol="0" anchor="t">
            <a:spAutoFit/>
          </a:bodyPr>
          <a:lstStyle/>
          <a:p>
            <a:pPr algn="ctr"/>
            <a:r>
              <a:rPr lang="en-GB" sz="4000" b="1">
                <a:solidFill>
                  <a:srgbClr val="C48F22"/>
                </a:solidFill>
                <a:ea typeface="+mn-lt"/>
                <a:cs typeface="+mn-lt"/>
              </a:rPr>
              <a:t>Importance of hospitality</a:t>
            </a:r>
            <a:endParaRPr lang="en-US" sz="4000">
              <a:solidFill>
                <a:srgbClr val="C48F22"/>
              </a:solidFill>
              <a:ea typeface="+mn-lt"/>
              <a:cs typeface="+mn-lt"/>
            </a:endParaRPr>
          </a:p>
          <a:p>
            <a:endParaRPr lang="en-US" sz="4800">
              <a:solidFill>
                <a:srgbClr val="C48F22"/>
              </a:solidFill>
              <a:latin typeface="Book Antiqua" panose="02040602050305030304" pitchFamily="18" charset="0"/>
            </a:endParaRPr>
          </a:p>
        </p:txBody>
      </p:sp>
      <p:sp>
        <p:nvSpPr>
          <p:cNvPr id="20" name="TextBox 19">
            <a:extLst>
              <a:ext uri="{FF2B5EF4-FFF2-40B4-BE49-F238E27FC236}">
                <a16:creationId xmlns:a16="http://schemas.microsoft.com/office/drawing/2014/main" id="{D5078CA1-F7F4-4E67-C41B-B08360CC4209}"/>
              </a:ext>
            </a:extLst>
          </p:cNvPr>
          <p:cNvSpPr txBox="1"/>
          <p:nvPr/>
        </p:nvSpPr>
        <p:spPr>
          <a:xfrm>
            <a:off x="7719431" y="5025905"/>
            <a:ext cx="4083507" cy="1508105"/>
          </a:xfrm>
          <a:prstGeom prst="rect">
            <a:avLst/>
          </a:prstGeom>
          <a:noFill/>
        </p:spPr>
        <p:txBody>
          <a:bodyPr wrap="square" lIns="0" tIns="0" rIns="0" bIns="0" anchor="t">
            <a:spAutoFit/>
          </a:bodyPr>
          <a:lstStyle/>
          <a:p>
            <a:r>
              <a:rPr lang="en-GB" sz="1400" b="1">
                <a:ea typeface="+mn-lt"/>
                <a:cs typeface="+mn-lt"/>
              </a:rPr>
              <a:t>Exceeding guest expectations is one thing, meeting them is quite another. Going above and above provides customers a reason to choose your hotel over the competition, boosting loyalty and ultimately generating revenue. </a:t>
            </a:r>
            <a:endParaRPr lang="en-US" sz="1400">
              <a:ea typeface="+mn-lt"/>
              <a:cs typeface="+mn-lt"/>
            </a:endParaRPr>
          </a:p>
          <a:p>
            <a:endParaRPr lang="en-US" sz="1400">
              <a:solidFill>
                <a:srgbClr val="D8CFCE"/>
              </a:solidFill>
              <a:latin typeface="Poppins" panose="00000500000000000000" pitchFamily="2" charset="0"/>
              <a:cs typeface="Poppins" panose="00000500000000000000" pitchFamily="2" charset="0"/>
            </a:endParaRPr>
          </a:p>
        </p:txBody>
      </p:sp>
      <p:pic>
        <p:nvPicPr>
          <p:cNvPr id="19" name="Picture 18" descr="Swimming pool and lounge chairs in resort">
            <a:extLst>
              <a:ext uri="{FF2B5EF4-FFF2-40B4-BE49-F238E27FC236}">
                <a16:creationId xmlns:a16="http://schemas.microsoft.com/office/drawing/2014/main" id="{DB5238E0-0880-8B2D-64C8-4A0495D1C6DD}"/>
              </a:ext>
            </a:extLst>
          </p:cNvPr>
          <p:cNvPicPr>
            <a:picLocks noChangeAspect="1"/>
          </p:cNvPicPr>
          <p:nvPr/>
        </p:nvPicPr>
        <p:blipFill rotWithShape="1">
          <a:blip r:embed="rId4">
            <a:extLst>
              <a:ext uri="{28A0092B-C50C-407E-A947-70E740481C1C}">
                <a14:useLocalDpi xmlns:a14="http://schemas.microsoft.com/office/drawing/2010/main" val="0"/>
              </a:ext>
            </a:extLst>
          </a:blip>
          <a:srcRect l="21753" t="25879" r="145" b="24121"/>
          <a:stretch/>
        </p:blipFill>
        <p:spPr>
          <a:xfrm>
            <a:off x="0" y="0"/>
            <a:ext cx="8034392" cy="3428999"/>
          </a:xfrm>
          <a:prstGeom prst="rect">
            <a:avLst/>
          </a:prstGeom>
        </p:spPr>
      </p:pic>
      <p:sp>
        <p:nvSpPr>
          <p:cNvPr id="43" name="Rectangle: Top Corners Rounded 42">
            <a:extLst>
              <a:ext uri="{FF2B5EF4-FFF2-40B4-BE49-F238E27FC236}">
                <a16:creationId xmlns:a16="http://schemas.microsoft.com/office/drawing/2014/main" id="{2A4B9227-DB79-F1C6-7A30-3239BF66733B}"/>
              </a:ext>
            </a:extLst>
          </p:cNvPr>
          <p:cNvSpPr/>
          <p:nvPr/>
        </p:nvSpPr>
        <p:spPr>
          <a:xfrm rot="5400000">
            <a:off x="2938148" y="1572461"/>
            <a:ext cx="1664932" cy="7541233"/>
          </a:xfrm>
          <a:prstGeom prst="round2SameRect">
            <a:avLst>
              <a:gd name="adj1" fmla="val 50000"/>
              <a:gd name="adj2" fmla="val 0"/>
            </a:avLst>
          </a:prstGeom>
          <a:solidFill>
            <a:schemeClr val="tx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BA7F085D-456D-7101-F4CF-66AB122C37F2}"/>
              </a:ext>
            </a:extLst>
          </p:cNvPr>
          <p:cNvGrpSpPr/>
          <p:nvPr/>
        </p:nvGrpSpPr>
        <p:grpSpPr>
          <a:xfrm>
            <a:off x="787573" y="4806373"/>
            <a:ext cx="1073408" cy="1073408"/>
            <a:chOff x="787573" y="4546452"/>
            <a:chExt cx="1073408" cy="1073408"/>
          </a:xfrm>
        </p:grpSpPr>
        <p:sp>
          <p:nvSpPr>
            <p:cNvPr id="21" name="Oval 20">
              <a:extLst>
                <a:ext uri="{FF2B5EF4-FFF2-40B4-BE49-F238E27FC236}">
                  <a16:creationId xmlns:a16="http://schemas.microsoft.com/office/drawing/2014/main" id="{E66AFCB1-8AE2-CA5F-8568-BF08766F4FDD}"/>
                </a:ext>
              </a:extLst>
            </p:cNvPr>
            <p:cNvSpPr/>
            <p:nvPr/>
          </p:nvSpPr>
          <p:spPr>
            <a:xfrm>
              <a:off x="787573" y="4546452"/>
              <a:ext cx="1073408" cy="1073408"/>
            </a:xfrm>
            <a:prstGeom prst="ellipse">
              <a:avLst/>
            </a:prstGeom>
            <a:noFill/>
            <a:ln>
              <a:solidFill>
                <a:srgbClr val="C48F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3916FA48-9C5D-0D2F-215D-DA5BE653839F}"/>
                </a:ext>
              </a:extLst>
            </p:cNvPr>
            <p:cNvSpPr/>
            <p:nvPr/>
          </p:nvSpPr>
          <p:spPr>
            <a:xfrm>
              <a:off x="861155" y="4620034"/>
              <a:ext cx="926244" cy="926244"/>
            </a:xfrm>
            <a:prstGeom prst="ellipse">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3" name="Group 32">
            <a:extLst>
              <a:ext uri="{FF2B5EF4-FFF2-40B4-BE49-F238E27FC236}">
                <a16:creationId xmlns:a16="http://schemas.microsoft.com/office/drawing/2014/main" id="{372B7E6B-996A-FBA8-43B3-DBE43E88705E}"/>
              </a:ext>
            </a:extLst>
          </p:cNvPr>
          <p:cNvGrpSpPr/>
          <p:nvPr/>
        </p:nvGrpSpPr>
        <p:grpSpPr>
          <a:xfrm>
            <a:off x="2494262" y="4806373"/>
            <a:ext cx="1073408" cy="1073408"/>
            <a:chOff x="787573" y="4546452"/>
            <a:chExt cx="1073408" cy="1073408"/>
          </a:xfrm>
        </p:grpSpPr>
        <p:sp>
          <p:nvSpPr>
            <p:cNvPr id="34" name="Oval 33">
              <a:extLst>
                <a:ext uri="{FF2B5EF4-FFF2-40B4-BE49-F238E27FC236}">
                  <a16:creationId xmlns:a16="http://schemas.microsoft.com/office/drawing/2014/main" id="{7621E784-8C28-442A-0D0B-A24C670BD190}"/>
                </a:ext>
              </a:extLst>
            </p:cNvPr>
            <p:cNvSpPr/>
            <p:nvPr/>
          </p:nvSpPr>
          <p:spPr>
            <a:xfrm>
              <a:off x="787573" y="4546452"/>
              <a:ext cx="1073408" cy="1073408"/>
            </a:xfrm>
            <a:prstGeom prst="ellipse">
              <a:avLst/>
            </a:prstGeom>
            <a:noFill/>
            <a:ln>
              <a:solidFill>
                <a:srgbClr val="C48F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4B06BE2-6C97-B61F-0849-F2DA5D0ECA70}"/>
                </a:ext>
              </a:extLst>
            </p:cNvPr>
            <p:cNvSpPr/>
            <p:nvPr/>
          </p:nvSpPr>
          <p:spPr>
            <a:xfrm>
              <a:off x="861155" y="4620034"/>
              <a:ext cx="926244" cy="926244"/>
            </a:xfrm>
            <a:prstGeom prst="ellipse">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6" name="Group 35">
            <a:extLst>
              <a:ext uri="{FF2B5EF4-FFF2-40B4-BE49-F238E27FC236}">
                <a16:creationId xmlns:a16="http://schemas.microsoft.com/office/drawing/2014/main" id="{F0025105-A04A-6336-3D2B-6A4264D72F48}"/>
              </a:ext>
            </a:extLst>
          </p:cNvPr>
          <p:cNvGrpSpPr/>
          <p:nvPr/>
        </p:nvGrpSpPr>
        <p:grpSpPr>
          <a:xfrm>
            <a:off x="4200951" y="4806373"/>
            <a:ext cx="1073408" cy="1073408"/>
            <a:chOff x="787573" y="4546452"/>
            <a:chExt cx="1073408" cy="1073408"/>
          </a:xfrm>
        </p:grpSpPr>
        <p:sp>
          <p:nvSpPr>
            <p:cNvPr id="37" name="Oval 36">
              <a:extLst>
                <a:ext uri="{FF2B5EF4-FFF2-40B4-BE49-F238E27FC236}">
                  <a16:creationId xmlns:a16="http://schemas.microsoft.com/office/drawing/2014/main" id="{E7720B19-01D5-EFBF-158F-71BD04B41611}"/>
                </a:ext>
              </a:extLst>
            </p:cNvPr>
            <p:cNvSpPr/>
            <p:nvPr/>
          </p:nvSpPr>
          <p:spPr>
            <a:xfrm>
              <a:off x="787573" y="4546452"/>
              <a:ext cx="1073408" cy="1073408"/>
            </a:xfrm>
            <a:prstGeom prst="ellipse">
              <a:avLst/>
            </a:prstGeom>
            <a:noFill/>
            <a:ln>
              <a:solidFill>
                <a:srgbClr val="C48F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30B1B201-5049-6806-A0E7-E7E9C4517C04}"/>
                </a:ext>
              </a:extLst>
            </p:cNvPr>
            <p:cNvSpPr/>
            <p:nvPr/>
          </p:nvSpPr>
          <p:spPr>
            <a:xfrm>
              <a:off x="861155" y="4620034"/>
              <a:ext cx="926244" cy="926244"/>
            </a:xfrm>
            <a:prstGeom prst="ellipse">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5" name="Group 44">
            <a:extLst>
              <a:ext uri="{FF2B5EF4-FFF2-40B4-BE49-F238E27FC236}">
                <a16:creationId xmlns:a16="http://schemas.microsoft.com/office/drawing/2014/main" id="{267D24A7-579C-85F0-FE9D-799F6A2638A1}"/>
              </a:ext>
            </a:extLst>
          </p:cNvPr>
          <p:cNvGrpSpPr/>
          <p:nvPr/>
        </p:nvGrpSpPr>
        <p:grpSpPr>
          <a:xfrm>
            <a:off x="5907639" y="4806373"/>
            <a:ext cx="1073408" cy="1073408"/>
            <a:chOff x="787573" y="4546452"/>
            <a:chExt cx="1073408" cy="1073408"/>
          </a:xfrm>
        </p:grpSpPr>
        <p:sp>
          <p:nvSpPr>
            <p:cNvPr id="46" name="Oval 45">
              <a:extLst>
                <a:ext uri="{FF2B5EF4-FFF2-40B4-BE49-F238E27FC236}">
                  <a16:creationId xmlns:a16="http://schemas.microsoft.com/office/drawing/2014/main" id="{53287584-562D-01EB-FD87-162B3FBB148F}"/>
                </a:ext>
              </a:extLst>
            </p:cNvPr>
            <p:cNvSpPr/>
            <p:nvPr/>
          </p:nvSpPr>
          <p:spPr>
            <a:xfrm>
              <a:off x="787573" y="4546452"/>
              <a:ext cx="1073408" cy="1073408"/>
            </a:xfrm>
            <a:prstGeom prst="ellipse">
              <a:avLst/>
            </a:prstGeom>
            <a:noFill/>
            <a:ln>
              <a:solidFill>
                <a:srgbClr val="C48F2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469CD425-DCB5-5B40-3F63-4B93426358CD}"/>
                </a:ext>
              </a:extLst>
            </p:cNvPr>
            <p:cNvSpPr/>
            <p:nvPr/>
          </p:nvSpPr>
          <p:spPr>
            <a:xfrm>
              <a:off x="861155" y="4620034"/>
              <a:ext cx="926244" cy="926244"/>
            </a:xfrm>
            <a:prstGeom prst="ellipse">
              <a:avLst/>
            </a:prstGeom>
            <a:solidFill>
              <a:srgbClr val="D8CF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5" name="Group 74">
            <a:extLst>
              <a:ext uri="{FF2B5EF4-FFF2-40B4-BE49-F238E27FC236}">
                <a16:creationId xmlns:a16="http://schemas.microsoft.com/office/drawing/2014/main" id="{2B889E8C-F09E-958E-CC33-D84A422A8B18}"/>
              </a:ext>
            </a:extLst>
          </p:cNvPr>
          <p:cNvGrpSpPr/>
          <p:nvPr/>
        </p:nvGrpSpPr>
        <p:grpSpPr>
          <a:xfrm>
            <a:off x="1120913" y="5147534"/>
            <a:ext cx="406728" cy="391086"/>
            <a:chOff x="7734300" y="2916238"/>
            <a:chExt cx="330200" cy="317501"/>
          </a:xfrm>
          <a:solidFill>
            <a:srgbClr val="013631"/>
          </a:solidFill>
        </p:grpSpPr>
        <p:sp>
          <p:nvSpPr>
            <p:cNvPr id="76" name="Freeform 53">
              <a:extLst>
                <a:ext uri="{FF2B5EF4-FFF2-40B4-BE49-F238E27FC236}">
                  <a16:creationId xmlns:a16="http://schemas.microsoft.com/office/drawing/2014/main" id="{E2682B51-FEC8-B30D-444A-CD2A8F507A51}"/>
                </a:ext>
              </a:extLst>
            </p:cNvPr>
            <p:cNvSpPr>
              <a:spLocks/>
            </p:cNvSpPr>
            <p:nvPr/>
          </p:nvSpPr>
          <p:spPr bwMode="auto">
            <a:xfrm>
              <a:off x="7824788" y="2916238"/>
              <a:ext cx="149225" cy="139700"/>
            </a:xfrm>
            <a:custGeom>
              <a:avLst/>
              <a:gdLst>
                <a:gd name="T0" fmla="*/ 0 w 40"/>
                <a:gd name="T1" fmla="*/ 2 h 37"/>
                <a:gd name="T2" fmla="*/ 19 w 40"/>
                <a:gd name="T3" fmla="*/ 36 h 37"/>
                <a:gd name="T4" fmla="*/ 31 w 40"/>
                <a:gd name="T5" fmla="*/ 31 h 37"/>
                <a:gd name="T6" fmla="*/ 40 w 40"/>
                <a:gd name="T7" fmla="*/ 2 h 37"/>
                <a:gd name="T8" fmla="*/ 40 w 40"/>
                <a:gd name="T9" fmla="*/ 0 h 37"/>
                <a:gd name="T10" fmla="*/ 0 w 40"/>
                <a:gd name="T11" fmla="*/ 0 h 37"/>
                <a:gd name="T12" fmla="*/ 0 w 40"/>
                <a:gd name="T13" fmla="*/ 2 h 37"/>
              </a:gdLst>
              <a:ahLst/>
              <a:cxnLst>
                <a:cxn ang="0">
                  <a:pos x="T0" y="T1"/>
                </a:cxn>
                <a:cxn ang="0">
                  <a:pos x="T2" y="T3"/>
                </a:cxn>
                <a:cxn ang="0">
                  <a:pos x="T4" y="T5"/>
                </a:cxn>
                <a:cxn ang="0">
                  <a:pos x="T6" y="T7"/>
                </a:cxn>
                <a:cxn ang="0">
                  <a:pos x="T8" y="T9"/>
                </a:cxn>
                <a:cxn ang="0">
                  <a:pos x="T10" y="T11"/>
                </a:cxn>
                <a:cxn ang="0">
                  <a:pos x="T12" y="T13"/>
                </a:cxn>
              </a:cxnLst>
              <a:rect l="0" t="0" r="r" b="b"/>
              <a:pathLst>
                <a:path w="40" h="37">
                  <a:moveTo>
                    <a:pt x="0" y="2"/>
                  </a:moveTo>
                  <a:cubicBezTo>
                    <a:pt x="0" y="18"/>
                    <a:pt x="3" y="36"/>
                    <a:pt x="19" y="36"/>
                  </a:cubicBezTo>
                  <a:cubicBezTo>
                    <a:pt x="19" y="36"/>
                    <a:pt x="25" y="37"/>
                    <a:pt x="31" y="31"/>
                  </a:cubicBezTo>
                  <a:cubicBezTo>
                    <a:pt x="37" y="26"/>
                    <a:pt x="40" y="16"/>
                    <a:pt x="40" y="2"/>
                  </a:cubicBezTo>
                  <a:cubicBezTo>
                    <a:pt x="40" y="0"/>
                    <a:pt x="40" y="0"/>
                    <a:pt x="40" y="0"/>
                  </a:cubicBezTo>
                  <a:cubicBezTo>
                    <a:pt x="0" y="0"/>
                    <a:pt x="0" y="0"/>
                    <a:pt x="0" y="0"/>
                  </a:cubicBezTo>
                  <a:cubicBezTo>
                    <a:pt x="0" y="0"/>
                    <a:pt x="0" y="2"/>
                    <a:pt x="0" y="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77" name="Freeform 54">
              <a:extLst>
                <a:ext uri="{FF2B5EF4-FFF2-40B4-BE49-F238E27FC236}">
                  <a16:creationId xmlns:a16="http://schemas.microsoft.com/office/drawing/2014/main" id="{B4FAD0F6-ADC1-81D8-C6B3-8FFE690E1F83}"/>
                </a:ext>
              </a:extLst>
            </p:cNvPr>
            <p:cNvSpPr>
              <a:spLocks/>
            </p:cNvSpPr>
            <p:nvPr/>
          </p:nvSpPr>
          <p:spPr bwMode="auto">
            <a:xfrm>
              <a:off x="7924800" y="2921001"/>
              <a:ext cx="139700" cy="312738"/>
            </a:xfrm>
            <a:custGeom>
              <a:avLst/>
              <a:gdLst>
                <a:gd name="T0" fmla="*/ 17 w 37"/>
                <a:gd name="T1" fmla="*/ 0 h 83"/>
                <a:gd name="T2" fmla="*/ 17 w 37"/>
                <a:gd name="T3" fmla="*/ 1 h 83"/>
                <a:gd name="T4" fmla="*/ 6 w 37"/>
                <a:gd name="T5" fmla="*/ 34 h 83"/>
                <a:gd name="T6" fmla="*/ 0 w 37"/>
                <a:gd name="T7" fmla="*/ 38 h 83"/>
                <a:gd name="T8" fmla="*/ 5 w 37"/>
                <a:gd name="T9" fmla="*/ 46 h 83"/>
                <a:gd name="T10" fmla="*/ 5 w 37"/>
                <a:gd name="T11" fmla="*/ 83 h 83"/>
                <a:gd name="T12" fmla="*/ 27 w 37"/>
                <a:gd name="T13" fmla="*/ 83 h 83"/>
                <a:gd name="T14" fmla="*/ 37 w 37"/>
                <a:gd name="T15" fmla="*/ 73 h 83"/>
                <a:gd name="T16" fmla="*/ 37 w 37"/>
                <a:gd name="T17" fmla="*/ 25 h 83"/>
                <a:gd name="T18" fmla="*/ 17 w 37"/>
                <a:gd name="T19"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7" h="83">
                  <a:moveTo>
                    <a:pt x="17" y="0"/>
                  </a:moveTo>
                  <a:cubicBezTo>
                    <a:pt x="17" y="1"/>
                    <a:pt x="17" y="1"/>
                    <a:pt x="17" y="1"/>
                  </a:cubicBezTo>
                  <a:cubicBezTo>
                    <a:pt x="17" y="16"/>
                    <a:pt x="13" y="27"/>
                    <a:pt x="6" y="34"/>
                  </a:cubicBezTo>
                  <a:cubicBezTo>
                    <a:pt x="4" y="35"/>
                    <a:pt x="2" y="37"/>
                    <a:pt x="0" y="38"/>
                  </a:cubicBezTo>
                  <a:cubicBezTo>
                    <a:pt x="3" y="39"/>
                    <a:pt x="5" y="43"/>
                    <a:pt x="5" y="46"/>
                  </a:cubicBezTo>
                  <a:cubicBezTo>
                    <a:pt x="5" y="83"/>
                    <a:pt x="5" y="83"/>
                    <a:pt x="5" y="83"/>
                  </a:cubicBezTo>
                  <a:cubicBezTo>
                    <a:pt x="27" y="83"/>
                    <a:pt x="27" y="83"/>
                    <a:pt x="27" y="83"/>
                  </a:cubicBezTo>
                  <a:cubicBezTo>
                    <a:pt x="33" y="83"/>
                    <a:pt x="37" y="79"/>
                    <a:pt x="37" y="73"/>
                  </a:cubicBezTo>
                  <a:cubicBezTo>
                    <a:pt x="37" y="25"/>
                    <a:pt x="37" y="25"/>
                    <a:pt x="37" y="25"/>
                  </a:cubicBezTo>
                  <a:cubicBezTo>
                    <a:pt x="37" y="13"/>
                    <a:pt x="28" y="2"/>
                    <a:pt x="17"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78" name="Freeform 55">
              <a:extLst>
                <a:ext uri="{FF2B5EF4-FFF2-40B4-BE49-F238E27FC236}">
                  <a16:creationId xmlns:a16="http://schemas.microsoft.com/office/drawing/2014/main" id="{5C01E697-9994-570D-8251-16BA0735F816}"/>
                </a:ext>
              </a:extLst>
            </p:cNvPr>
            <p:cNvSpPr>
              <a:spLocks noEditPoints="1"/>
            </p:cNvSpPr>
            <p:nvPr/>
          </p:nvSpPr>
          <p:spPr bwMode="auto">
            <a:xfrm>
              <a:off x="7734300" y="2921001"/>
              <a:ext cx="195263" cy="312738"/>
            </a:xfrm>
            <a:custGeom>
              <a:avLst/>
              <a:gdLst>
                <a:gd name="T0" fmla="*/ 47 w 52"/>
                <a:gd name="T1" fmla="*/ 40 h 83"/>
                <a:gd name="T2" fmla="*/ 20 w 52"/>
                <a:gd name="T3" fmla="*/ 1 h 83"/>
                <a:gd name="T4" fmla="*/ 20 w 52"/>
                <a:gd name="T5" fmla="*/ 0 h 83"/>
                <a:gd name="T6" fmla="*/ 0 w 52"/>
                <a:gd name="T7" fmla="*/ 25 h 83"/>
                <a:gd name="T8" fmla="*/ 0 w 52"/>
                <a:gd name="T9" fmla="*/ 73 h 83"/>
                <a:gd name="T10" fmla="*/ 10 w 52"/>
                <a:gd name="T11" fmla="*/ 83 h 83"/>
                <a:gd name="T12" fmla="*/ 52 w 52"/>
                <a:gd name="T13" fmla="*/ 83 h 83"/>
                <a:gd name="T14" fmla="*/ 52 w 52"/>
                <a:gd name="T15" fmla="*/ 46 h 83"/>
                <a:gd name="T16" fmla="*/ 47 w 52"/>
                <a:gd name="T17" fmla="*/ 40 h 83"/>
                <a:gd name="T18" fmla="*/ 39 w 52"/>
                <a:gd name="T19" fmla="*/ 69 h 83"/>
                <a:gd name="T20" fmla="*/ 28 w 52"/>
                <a:gd name="T21" fmla="*/ 66 h 83"/>
                <a:gd name="T22" fmla="*/ 17 w 52"/>
                <a:gd name="T23" fmla="*/ 69 h 83"/>
                <a:gd name="T24" fmla="*/ 9 w 52"/>
                <a:gd name="T25" fmla="*/ 62 h 83"/>
                <a:gd name="T26" fmla="*/ 19 w 52"/>
                <a:gd name="T27" fmla="*/ 60 h 83"/>
                <a:gd name="T28" fmla="*/ 25 w 52"/>
                <a:gd name="T29" fmla="*/ 63 h 83"/>
                <a:gd name="T30" fmla="*/ 23 w 52"/>
                <a:gd name="T31" fmla="*/ 57 h 83"/>
                <a:gd name="T32" fmla="*/ 28 w 52"/>
                <a:gd name="T33" fmla="*/ 47 h 83"/>
                <a:gd name="T34" fmla="*/ 33 w 52"/>
                <a:gd name="T35" fmla="*/ 57 h 83"/>
                <a:gd name="T36" fmla="*/ 31 w 52"/>
                <a:gd name="T37" fmla="*/ 63 h 83"/>
                <a:gd name="T38" fmla="*/ 37 w 52"/>
                <a:gd name="T39" fmla="*/ 60 h 83"/>
                <a:gd name="T40" fmla="*/ 47 w 52"/>
                <a:gd name="T41" fmla="*/ 62 h 83"/>
                <a:gd name="T42" fmla="*/ 39 w 52"/>
                <a:gd name="T43" fmla="*/ 69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2" h="83">
                  <a:moveTo>
                    <a:pt x="47" y="40"/>
                  </a:moveTo>
                  <a:cubicBezTo>
                    <a:pt x="29" y="37"/>
                    <a:pt x="20" y="31"/>
                    <a:pt x="20" y="1"/>
                  </a:cubicBezTo>
                  <a:cubicBezTo>
                    <a:pt x="20" y="0"/>
                    <a:pt x="20" y="0"/>
                    <a:pt x="20" y="0"/>
                  </a:cubicBezTo>
                  <a:cubicBezTo>
                    <a:pt x="9" y="2"/>
                    <a:pt x="0" y="13"/>
                    <a:pt x="0" y="25"/>
                  </a:cubicBezTo>
                  <a:cubicBezTo>
                    <a:pt x="0" y="73"/>
                    <a:pt x="0" y="73"/>
                    <a:pt x="0" y="73"/>
                  </a:cubicBezTo>
                  <a:cubicBezTo>
                    <a:pt x="0" y="79"/>
                    <a:pt x="4" y="83"/>
                    <a:pt x="10" y="83"/>
                  </a:cubicBezTo>
                  <a:cubicBezTo>
                    <a:pt x="52" y="83"/>
                    <a:pt x="52" y="83"/>
                    <a:pt x="52" y="83"/>
                  </a:cubicBezTo>
                  <a:cubicBezTo>
                    <a:pt x="52" y="46"/>
                    <a:pt x="52" y="46"/>
                    <a:pt x="52" y="46"/>
                  </a:cubicBezTo>
                  <a:cubicBezTo>
                    <a:pt x="52" y="43"/>
                    <a:pt x="50" y="41"/>
                    <a:pt x="47" y="40"/>
                  </a:cubicBezTo>
                  <a:close/>
                  <a:moveTo>
                    <a:pt x="39" y="69"/>
                  </a:moveTo>
                  <a:cubicBezTo>
                    <a:pt x="33" y="70"/>
                    <a:pt x="28" y="66"/>
                    <a:pt x="28" y="66"/>
                  </a:cubicBezTo>
                  <a:cubicBezTo>
                    <a:pt x="28" y="66"/>
                    <a:pt x="23" y="70"/>
                    <a:pt x="17" y="69"/>
                  </a:cubicBezTo>
                  <a:cubicBezTo>
                    <a:pt x="12" y="68"/>
                    <a:pt x="9" y="62"/>
                    <a:pt x="9" y="62"/>
                  </a:cubicBezTo>
                  <a:cubicBezTo>
                    <a:pt x="9" y="62"/>
                    <a:pt x="14" y="59"/>
                    <a:pt x="19" y="60"/>
                  </a:cubicBezTo>
                  <a:cubicBezTo>
                    <a:pt x="22" y="60"/>
                    <a:pt x="24" y="62"/>
                    <a:pt x="25" y="63"/>
                  </a:cubicBezTo>
                  <a:cubicBezTo>
                    <a:pt x="24" y="61"/>
                    <a:pt x="23" y="59"/>
                    <a:pt x="23" y="57"/>
                  </a:cubicBezTo>
                  <a:cubicBezTo>
                    <a:pt x="23" y="51"/>
                    <a:pt x="28" y="47"/>
                    <a:pt x="28" y="47"/>
                  </a:cubicBezTo>
                  <a:cubicBezTo>
                    <a:pt x="28" y="47"/>
                    <a:pt x="33" y="51"/>
                    <a:pt x="33" y="57"/>
                  </a:cubicBezTo>
                  <a:cubicBezTo>
                    <a:pt x="33" y="59"/>
                    <a:pt x="32" y="61"/>
                    <a:pt x="31" y="63"/>
                  </a:cubicBezTo>
                  <a:cubicBezTo>
                    <a:pt x="32" y="62"/>
                    <a:pt x="34" y="60"/>
                    <a:pt x="37" y="60"/>
                  </a:cubicBezTo>
                  <a:cubicBezTo>
                    <a:pt x="42" y="59"/>
                    <a:pt x="47" y="62"/>
                    <a:pt x="47" y="62"/>
                  </a:cubicBezTo>
                  <a:cubicBezTo>
                    <a:pt x="47" y="62"/>
                    <a:pt x="44" y="68"/>
                    <a:pt x="3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79" name="Group 78">
            <a:extLst>
              <a:ext uri="{FF2B5EF4-FFF2-40B4-BE49-F238E27FC236}">
                <a16:creationId xmlns:a16="http://schemas.microsoft.com/office/drawing/2014/main" id="{01CE2898-4C81-4597-1A84-8C81D6079412}"/>
              </a:ext>
            </a:extLst>
          </p:cNvPr>
          <p:cNvGrpSpPr/>
          <p:nvPr/>
        </p:nvGrpSpPr>
        <p:grpSpPr>
          <a:xfrm>
            <a:off x="4514737" y="5120159"/>
            <a:ext cx="445836" cy="445836"/>
            <a:chOff x="3390900" y="2886076"/>
            <a:chExt cx="361950" cy="361950"/>
          </a:xfrm>
          <a:solidFill>
            <a:srgbClr val="013631"/>
          </a:solidFill>
        </p:grpSpPr>
        <p:sp>
          <p:nvSpPr>
            <p:cNvPr id="80" name="Freeform 100">
              <a:extLst>
                <a:ext uri="{FF2B5EF4-FFF2-40B4-BE49-F238E27FC236}">
                  <a16:creationId xmlns:a16="http://schemas.microsoft.com/office/drawing/2014/main" id="{C1C36F1D-6EAA-FF93-6587-179637EABED6}"/>
                </a:ext>
              </a:extLst>
            </p:cNvPr>
            <p:cNvSpPr>
              <a:spLocks/>
            </p:cNvSpPr>
            <p:nvPr/>
          </p:nvSpPr>
          <p:spPr bwMode="auto">
            <a:xfrm>
              <a:off x="3459163" y="3078163"/>
              <a:ext cx="233363" cy="155575"/>
            </a:xfrm>
            <a:custGeom>
              <a:avLst/>
              <a:gdLst>
                <a:gd name="T0" fmla="*/ 61 w 62"/>
                <a:gd name="T1" fmla="*/ 5 h 41"/>
                <a:gd name="T2" fmla="*/ 54 w 62"/>
                <a:gd name="T3" fmla="*/ 1 h 41"/>
                <a:gd name="T4" fmla="*/ 50 w 62"/>
                <a:gd name="T5" fmla="*/ 1 h 41"/>
                <a:gd name="T6" fmla="*/ 37 w 62"/>
                <a:gd name="T7" fmla="*/ 10 h 41"/>
                <a:gd name="T8" fmla="*/ 28 w 62"/>
                <a:gd name="T9" fmla="*/ 16 h 41"/>
                <a:gd name="T10" fmla="*/ 21 w 62"/>
                <a:gd name="T11" fmla="*/ 16 h 41"/>
                <a:gd name="T12" fmla="*/ 5 w 62"/>
                <a:gd name="T13" fmla="*/ 0 h 41"/>
                <a:gd name="T14" fmla="*/ 1 w 62"/>
                <a:gd name="T15" fmla="*/ 2 h 41"/>
                <a:gd name="T16" fmla="*/ 1 w 62"/>
                <a:gd name="T17" fmla="*/ 6 h 41"/>
                <a:gd name="T18" fmla="*/ 6 w 62"/>
                <a:gd name="T19" fmla="*/ 28 h 41"/>
                <a:gd name="T20" fmla="*/ 28 w 62"/>
                <a:gd name="T21" fmla="*/ 41 h 41"/>
                <a:gd name="T22" fmla="*/ 61 w 62"/>
                <a:gd name="T23" fmla="*/ 9 h 41"/>
                <a:gd name="T24" fmla="*/ 61 w 62"/>
                <a:gd name="T25" fmla="*/ 5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 h="41">
                  <a:moveTo>
                    <a:pt x="61" y="5"/>
                  </a:moveTo>
                  <a:cubicBezTo>
                    <a:pt x="60" y="3"/>
                    <a:pt x="58" y="1"/>
                    <a:pt x="54" y="1"/>
                  </a:cubicBezTo>
                  <a:cubicBezTo>
                    <a:pt x="52" y="1"/>
                    <a:pt x="51" y="1"/>
                    <a:pt x="50" y="1"/>
                  </a:cubicBezTo>
                  <a:cubicBezTo>
                    <a:pt x="46" y="2"/>
                    <a:pt x="41" y="6"/>
                    <a:pt x="37" y="10"/>
                  </a:cubicBezTo>
                  <a:cubicBezTo>
                    <a:pt x="34" y="12"/>
                    <a:pt x="30" y="15"/>
                    <a:pt x="28" y="16"/>
                  </a:cubicBezTo>
                  <a:cubicBezTo>
                    <a:pt x="25" y="18"/>
                    <a:pt x="23" y="18"/>
                    <a:pt x="21" y="16"/>
                  </a:cubicBezTo>
                  <a:cubicBezTo>
                    <a:pt x="16" y="6"/>
                    <a:pt x="10" y="0"/>
                    <a:pt x="5" y="0"/>
                  </a:cubicBezTo>
                  <a:cubicBezTo>
                    <a:pt x="3" y="0"/>
                    <a:pt x="2" y="1"/>
                    <a:pt x="1" y="2"/>
                  </a:cubicBezTo>
                  <a:cubicBezTo>
                    <a:pt x="0" y="3"/>
                    <a:pt x="0" y="5"/>
                    <a:pt x="1" y="6"/>
                  </a:cubicBezTo>
                  <a:cubicBezTo>
                    <a:pt x="6" y="13"/>
                    <a:pt x="6" y="23"/>
                    <a:pt x="6" y="28"/>
                  </a:cubicBezTo>
                  <a:cubicBezTo>
                    <a:pt x="28" y="41"/>
                    <a:pt x="28" y="41"/>
                    <a:pt x="28" y="41"/>
                  </a:cubicBezTo>
                  <a:cubicBezTo>
                    <a:pt x="61" y="9"/>
                    <a:pt x="61" y="9"/>
                    <a:pt x="61" y="9"/>
                  </a:cubicBezTo>
                  <a:cubicBezTo>
                    <a:pt x="62" y="8"/>
                    <a:pt x="62" y="6"/>
                    <a:pt x="61" y="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81" name="Freeform 101">
              <a:extLst>
                <a:ext uri="{FF2B5EF4-FFF2-40B4-BE49-F238E27FC236}">
                  <a16:creationId xmlns:a16="http://schemas.microsoft.com/office/drawing/2014/main" id="{137F801C-A53F-A8A8-FE70-8D6FCD7178E3}"/>
                </a:ext>
              </a:extLst>
            </p:cNvPr>
            <p:cNvSpPr>
              <a:spLocks noEditPoints="1"/>
            </p:cNvSpPr>
            <p:nvPr/>
          </p:nvSpPr>
          <p:spPr bwMode="auto">
            <a:xfrm>
              <a:off x="3390900" y="2886076"/>
              <a:ext cx="361950" cy="180975"/>
            </a:xfrm>
            <a:custGeom>
              <a:avLst/>
              <a:gdLst>
                <a:gd name="T0" fmla="*/ 94 w 96"/>
                <a:gd name="T1" fmla="*/ 44 h 48"/>
                <a:gd name="T2" fmla="*/ 88 w 96"/>
                <a:gd name="T3" fmla="*/ 44 h 48"/>
                <a:gd name="T4" fmla="*/ 50 w 96"/>
                <a:gd name="T5" fmla="*/ 4 h 48"/>
                <a:gd name="T6" fmla="*/ 50 w 96"/>
                <a:gd name="T7" fmla="*/ 2 h 48"/>
                <a:gd name="T8" fmla="*/ 48 w 96"/>
                <a:gd name="T9" fmla="*/ 0 h 48"/>
                <a:gd name="T10" fmla="*/ 46 w 96"/>
                <a:gd name="T11" fmla="*/ 2 h 48"/>
                <a:gd name="T12" fmla="*/ 46 w 96"/>
                <a:gd name="T13" fmla="*/ 4 h 48"/>
                <a:gd name="T14" fmla="*/ 8 w 96"/>
                <a:gd name="T15" fmla="*/ 44 h 48"/>
                <a:gd name="T16" fmla="*/ 2 w 96"/>
                <a:gd name="T17" fmla="*/ 44 h 48"/>
                <a:gd name="T18" fmla="*/ 0 w 96"/>
                <a:gd name="T19" fmla="*/ 46 h 48"/>
                <a:gd name="T20" fmla="*/ 2 w 96"/>
                <a:gd name="T21" fmla="*/ 48 h 48"/>
                <a:gd name="T22" fmla="*/ 94 w 96"/>
                <a:gd name="T23" fmla="*/ 48 h 48"/>
                <a:gd name="T24" fmla="*/ 96 w 96"/>
                <a:gd name="T25" fmla="*/ 46 h 48"/>
                <a:gd name="T26" fmla="*/ 94 w 96"/>
                <a:gd name="T27" fmla="*/ 44 h 48"/>
                <a:gd name="T28" fmla="*/ 48 w 96"/>
                <a:gd name="T29" fmla="*/ 18 h 48"/>
                <a:gd name="T30" fmla="*/ 23 w 96"/>
                <a:gd name="T31" fmla="*/ 36 h 48"/>
                <a:gd name="T32" fmla="*/ 21 w 96"/>
                <a:gd name="T33" fmla="*/ 38 h 48"/>
                <a:gd name="T34" fmla="*/ 20 w 96"/>
                <a:gd name="T35" fmla="*/ 38 h 48"/>
                <a:gd name="T36" fmla="*/ 19 w 96"/>
                <a:gd name="T37" fmla="*/ 35 h 48"/>
                <a:gd name="T38" fmla="*/ 48 w 96"/>
                <a:gd name="T39" fmla="*/ 14 h 48"/>
                <a:gd name="T40" fmla="*/ 50 w 96"/>
                <a:gd name="T41" fmla="*/ 16 h 48"/>
                <a:gd name="T42" fmla="*/ 48 w 96"/>
                <a:gd name="T43" fmla="*/ 18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96" h="48">
                  <a:moveTo>
                    <a:pt x="94" y="44"/>
                  </a:moveTo>
                  <a:cubicBezTo>
                    <a:pt x="88" y="44"/>
                    <a:pt x="88" y="44"/>
                    <a:pt x="88" y="44"/>
                  </a:cubicBezTo>
                  <a:cubicBezTo>
                    <a:pt x="88" y="23"/>
                    <a:pt x="71" y="5"/>
                    <a:pt x="50" y="4"/>
                  </a:cubicBezTo>
                  <a:cubicBezTo>
                    <a:pt x="50" y="2"/>
                    <a:pt x="50" y="2"/>
                    <a:pt x="50" y="2"/>
                  </a:cubicBezTo>
                  <a:cubicBezTo>
                    <a:pt x="50" y="1"/>
                    <a:pt x="49" y="0"/>
                    <a:pt x="48" y="0"/>
                  </a:cubicBezTo>
                  <a:cubicBezTo>
                    <a:pt x="47" y="0"/>
                    <a:pt x="46" y="1"/>
                    <a:pt x="46" y="2"/>
                  </a:cubicBezTo>
                  <a:cubicBezTo>
                    <a:pt x="46" y="4"/>
                    <a:pt x="46" y="4"/>
                    <a:pt x="46" y="4"/>
                  </a:cubicBezTo>
                  <a:cubicBezTo>
                    <a:pt x="25" y="5"/>
                    <a:pt x="8" y="23"/>
                    <a:pt x="8" y="44"/>
                  </a:cubicBezTo>
                  <a:cubicBezTo>
                    <a:pt x="2" y="44"/>
                    <a:pt x="2" y="44"/>
                    <a:pt x="2" y="44"/>
                  </a:cubicBezTo>
                  <a:cubicBezTo>
                    <a:pt x="1" y="44"/>
                    <a:pt x="0" y="45"/>
                    <a:pt x="0" y="46"/>
                  </a:cubicBezTo>
                  <a:cubicBezTo>
                    <a:pt x="0" y="47"/>
                    <a:pt x="1" y="48"/>
                    <a:pt x="2" y="48"/>
                  </a:cubicBezTo>
                  <a:cubicBezTo>
                    <a:pt x="94" y="48"/>
                    <a:pt x="94" y="48"/>
                    <a:pt x="94" y="48"/>
                  </a:cubicBezTo>
                  <a:cubicBezTo>
                    <a:pt x="95" y="48"/>
                    <a:pt x="96" y="47"/>
                    <a:pt x="96" y="46"/>
                  </a:cubicBezTo>
                  <a:cubicBezTo>
                    <a:pt x="96" y="45"/>
                    <a:pt x="95" y="44"/>
                    <a:pt x="94" y="44"/>
                  </a:cubicBezTo>
                  <a:close/>
                  <a:moveTo>
                    <a:pt x="48" y="18"/>
                  </a:moveTo>
                  <a:cubicBezTo>
                    <a:pt x="36" y="18"/>
                    <a:pt x="26" y="25"/>
                    <a:pt x="23" y="36"/>
                  </a:cubicBezTo>
                  <a:cubicBezTo>
                    <a:pt x="22" y="37"/>
                    <a:pt x="22" y="38"/>
                    <a:pt x="21" y="38"/>
                  </a:cubicBezTo>
                  <a:cubicBezTo>
                    <a:pt x="21" y="38"/>
                    <a:pt x="20" y="38"/>
                    <a:pt x="20" y="38"/>
                  </a:cubicBezTo>
                  <a:cubicBezTo>
                    <a:pt x="19" y="37"/>
                    <a:pt x="19" y="36"/>
                    <a:pt x="19" y="35"/>
                  </a:cubicBezTo>
                  <a:cubicBezTo>
                    <a:pt x="23" y="23"/>
                    <a:pt x="35" y="14"/>
                    <a:pt x="48" y="14"/>
                  </a:cubicBezTo>
                  <a:cubicBezTo>
                    <a:pt x="49" y="14"/>
                    <a:pt x="50" y="15"/>
                    <a:pt x="50" y="16"/>
                  </a:cubicBezTo>
                  <a:cubicBezTo>
                    <a:pt x="50" y="17"/>
                    <a:pt x="49" y="18"/>
                    <a:pt x="48"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82" name="Freeform 102">
              <a:extLst>
                <a:ext uri="{FF2B5EF4-FFF2-40B4-BE49-F238E27FC236}">
                  <a16:creationId xmlns:a16="http://schemas.microsoft.com/office/drawing/2014/main" id="{65D343C7-F953-F87D-86B0-9EB019DD7398}"/>
                </a:ext>
              </a:extLst>
            </p:cNvPr>
            <p:cNvSpPr>
              <a:spLocks/>
            </p:cNvSpPr>
            <p:nvPr/>
          </p:nvSpPr>
          <p:spPr bwMode="auto">
            <a:xfrm>
              <a:off x="3429000" y="3198813"/>
              <a:ext cx="123825" cy="49213"/>
            </a:xfrm>
            <a:custGeom>
              <a:avLst/>
              <a:gdLst>
                <a:gd name="T0" fmla="*/ 76 w 78"/>
                <a:gd name="T1" fmla="*/ 31 h 31"/>
                <a:gd name="T2" fmla="*/ 78 w 78"/>
                <a:gd name="T3" fmla="*/ 29 h 31"/>
                <a:gd name="T4" fmla="*/ 31 w 78"/>
                <a:gd name="T5" fmla="*/ 0 h 31"/>
                <a:gd name="T6" fmla="*/ 0 w 78"/>
                <a:gd name="T7" fmla="*/ 31 h 31"/>
                <a:gd name="T8" fmla="*/ 76 w 78"/>
                <a:gd name="T9" fmla="*/ 31 h 31"/>
              </a:gdLst>
              <a:ahLst/>
              <a:cxnLst>
                <a:cxn ang="0">
                  <a:pos x="T0" y="T1"/>
                </a:cxn>
                <a:cxn ang="0">
                  <a:pos x="T2" y="T3"/>
                </a:cxn>
                <a:cxn ang="0">
                  <a:pos x="T4" y="T5"/>
                </a:cxn>
                <a:cxn ang="0">
                  <a:pos x="T6" y="T7"/>
                </a:cxn>
                <a:cxn ang="0">
                  <a:pos x="T8" y="T9"/>
                </a:cxn>
              </a:cxnLst>
              <a:rect l="0" t="0" r="r" b="b"/>
              <a:pathLst>
                <a:path w="78" h="31">
                  <a:moveTo>
                    <a:pt x="76" y="31"/>
                  </a:moveTo>
                  <a:lnTo>
                    <a:pt x="78" y="29"/>
                  </a:lnTo>
                  <a:lnTo>
                    <a:pt x="31" y="0"/>
                  </a:lnTo>
                  <a:lnTo>
                    <a:pt x="0" y="31"/>
                  </a:lnTo>
                  <a:lnTo>
                    <a:pt x="76" y="3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83" name="Group 82">
            <a:extLst>
              <a:ext uri="{FF2B5EF4-FFF2-40B4-BE49-F238E27FC236}">
                <a16:creationId xmlns:a16="http://schemas.microsoft.com/office/drawing/2014/main" id="{BDF47380-F6CC-47A2-7B5F-BB5B31C1768D}"/>
              </a:ext>
            </a:extLst>
          </p:cNvPr>
          <p:cNvGrpSpPr/>
          <p:nvPr/>
        </p:nvGrpSpPr>
        <p:grpSpPr>
          <a:xfrm>
            <a:off x="2809026" y="5120159"/>
            <a:ext cx="443881" cy="445837"/>
            <a:chOff x="4113213" y="2163763"/>
            <a:chExt cx="360363" cy="361951"/>
          </a:xfrm>
          <a:solidFill>
            <a:srgbClr val="013631"/>
          </a:solidFill>
        </p:grpSpPr>
        <p:sp>
          <p:nvSpPr>
            <p:cNvPr id="84" name="Freeform 19">
              <a:extLst>
                <a:ext uri="{FF2B5EF4-FFF2-40B4-BE49-F238E27FC236}">
                  <a16:creationId xmlns:a16="http://schemas.microsoft.com/office/drawing/2014/main" id="{4D78B235-E018-4B62-8D3F-A561F2BD9698}"/>
                </a:ext>
              </a:extLst>
            </p:cNvPr>
            <p:cNvSpPr>
              <a:spLocks/>
            </p:cNvSpPr>
            <p:nvPr/>
          </p:nvSpPr>
          <p:spPr bwMode="auto">
            <a:xfrm>
              <a:off x="4113213" y="2163763"/>
              <a:ext cx="360363" cy="195263"/>
            </a:xfrm>
            <a:custGeom>
              <a:avLst/>
              <a:gdLst>
                <a:gd name="T0" fmla="*/ 50 w 96"/>
                <a:gd name="T1" fmla="*/ 18 h 52"/>
                <a:gd name="T2" fmla="*/ 50 w 96"/>
                <a:gd name="T3" fmla="*/ 14 h 52"/>
                <a:gd name="T4" fmla="*/ 48 w 96"/>
                <a:gd name="T5" fmla="*/ 12 h 52"/>
                <a:gd name="T6" fmla="*/ 44 w 96"/>
                <a:gd name="T7" fmla="*/ 8 h 52"/>
                <a:gd name="T8" fmla="*/ 48 w 96"/>
                <a:gd name="T9" fmla="*/ 4 h 52"/>
                <a:gd name="T10" fmla="*/ 52 w 96"/>
                <a:gd name="T11" fmla="*/ 8 h 52"/>
                <a:gd name="T12" fmla="*/ 54 w 96"/>
                <a:gd name="T13" fmla="*/ 10 h 52"/>
                <a:gd name="T14" fmla="*/ 56 w 96"/>
                <a:gd name="T15" fmla="*/ 8 h 52"/>
                <a:gd name="T16" fmla="*/ 48 w 96"/>
                <a:gd name="T17" fmla="*/ 0 h 52"/>
                <a:gd name="T18" fmla="*/ 40 w 96"/>
                <a:gd name="T19" fmla="*/ 8 h 52"/>
                <a:gd name="T20" fmla="*/ 46 w 96"/>
                <a:gd name="T21" fmla="*/ 16 h 52"/>
                <a:gd name="T22" fmla="*/ 46 w 96"/>
                <a:gd name="T23" fmla="*/ 18 h 52"/>
                <a:gd name="T24" fmla="*/ 0 w 96"/>
                <a:gd name="T25" fmla="*/ 48 h 52"/>
                <a:gd name="T26" fmla="*/ 2 w 96"/>
                <a:gd name="T27" fmla="*/ 51 h 52"/>
                <a:gd name="T28" fmla="*/ 6 w 96"/>
                <a:gd name="T29" fmla="*/ 52 h 52"/>
                <a:gd name="T30" fmla="*/ 16 w 96"/>
                <a:gd name="T31" fmla="*/ 52 h 52"/>
                <a:gd name="T32" fmla="*/ 16 w 96"/>
                <a:gd name="T33" fmla="*/ 48 h 52"/>
                <a:gd name="T34" fmla="*/ 6 w 96"/>
                <a:gd name="T35" fmla="*/ 48 h 52"/>
                <a:gd name="T36" fmla="*/ 4 w 96"/>
                <a:gd name="T37" fmla="*/ 48 h 52"/>
                <a:gd name="T38" fmla="*/ 6 w 96"/>
                <a:gd name="T39" fmla="*/ 44 h 52"/>
                <a:gd name="T40" fmla="*/ 48 w 96"/>
                <a:gd name="T41" fmla="*/ 22 h 52"/>
                <a:gd name="T42" fmla="*/ 90 w 96"/>
                <a:gd name="T43" fmla="*/ 44 h 52"/>
                <a:gd name="T44" fmla="*/ 92 w 96"/>
                <a:gd name="T45" fmla="*/ 48 h 52"/>
                <a:gd name="T46" fmla="*/ 90 w 96"/>
                <a:gd name="T47" fmla="*/ 48 h 52"/>
                <a:gd name="T48" fmla="*/ 80 w 96"/>
                <a:gd name="T49" fmla="*/ 48 h 52"/>
                <a:gd name="T50" fmla="*/ 80 w 96"/>
                <a:gd name="T51" fmla="*/ 52 h 52"/>
                <a:gd name="T52" fmla="*/ 90 w 96"/>
                <a:gd name="T53" fmla="*/ 52 h 52"/>
                <a:gd name="T54" fmla="*/ 94 w 96"/>
                <a:gd name="T55" fmla="*/ 51 h 52"/>
                <a:gd name="T56" fmla="*/ 96 w 96"/>
                <a:gd name="T57" fmla="*/ 48 h 52"/>
                <a:gd name="T58" fmla="*/ 50 w 96"/>
                <a:gd name="T59" fmla="*/ 18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96" h="52">
                  <a:moveTo>
                    <a:pt x="50" y="18"/>
                  </a:moveTo>
                  <a:cubicBezTo>
                    <a:pt x="50" y="14"/>
                    <a:pt x="50" y="14"/>
                    <a:pt x="50" y="14"/>
                  </a:cubicBezTo>
                  <a:cubicBezTo>
                    <a:pt x="50" y="13"/>
                    <a:pt x="49" y="12"/>
                    <a:pt x="48" y="12"/>
                  </a:cubicBezTo>
                  <a:cubicBezTo>
                    <a:pt x="46" y="12"/>
                    <a:pt x="44" y="10"/>
                    <a:pt x="44" y="8"/>
                  </a:cubicBezTo>
                  <a:cubicBezTo>
                    <a:pt x="44" y="6"/>
                    <a:pt x="46" y="4"/>
                    <a:pt x="48" y="4"/>
                  </a:cubicBezTo>
                  <a:cubicBezTo>
                    <a:pt x="50" y="4"/>
                    <a:pt x="52" y="6"/>
                    <a:pt x="52" y="8"/>
                  </a:cubicBezTo>
                  <a:cubicBezTo>
                    <a:pt x="52" y="9"/>
                    <a:pt x="53" y="10"/>
                    <a:pt x="54" y="10"/>
                  </a:cubicBezTo>
                  <a:cubicBezTo>
                    <a:pt x="55" y="10"/>
                    <a:pt x="56" y="9"/>
                    <a:pt x="56" y="8"/>
                  </a:cubicBezTo>
                  <a:cubicBezTo>
                    <a:pt x="56" y="4"/>
                    <a:pt x="52" y="0"/>
                    <a:pt x="48" y="0"/>
                  </a:cubicBezTo>
                  <a:cubicBezTo>
                    <a:pt x="44" y="0"/>
                    <a:pt x="40" y="4"/>
                    <a:pt x="40" y="8"/>
                  </a:cubicBezTo>
                  <a:cubicBezTo>
                    <a:pt x="40" y="12"/>
                    <a:pt x="43" y="15"/>
                    <a:pt x="46" y="16"/>
                  </a:cubicBezTo>
                  <a:cubicBezTo>
                    <a:pt x="46" y="18"/>
                    <a:pt x="46" y="18"/>
                    <a:pt x="46" y="18"/>
                  </a:cubicBezTo>
                  <a:cubicBezTo>
                    <a:pt x="27" y="19"/>
                    <a:pt x="0" y="39"/>
                    <a:pt x="0" y="48"/>
                  </a:cubicBezTo>
                  <a:cubicBezTo>
                    <a:pt x="0" y="49"/>
                    <a:pt x="1" y="50"/>
                    <a:pt x="2" y="51"/>
                  </a:cubicBezTo>
                  <a:cubicBezTo>
                    <a:pt x="3" y="52"/>
                    <a:pt x="4" y="52"/>
                    <a:pt x="6" y="52"/>
                  </a:cubicBezTo>
                  <a:cubicBezTo>
                    <a:pt x="16" y="52"/>
                    <a:pt x="16" y="52"/>
                    <a:pt x="16" y="52"/>
                  </a:cubicBezTo>
                  <a:cubicBezTo>
                    <a:pt x="16" y="48"/>
                    <a:pt x="16" y="48"/>
                    <a:pt x="16" y="48"/>
                  </a:cubicBezTo>
                  <a:cubicBezTo>
                    <a:pt x="6" y="48"/>
                    <a:pt x="6" y="48"/>
                    <a:pt x="6" y="48"/>
                  </a:cubicBezTo>
                  <a:cubicBezTo>
                    <a:pt x="5" y="48"/>
                    <a:pt x="4" y="48"/>
                    <a:pt x="4" y="48"/>
                  </a:cubicBezTo>
                  <a:cubicBezTo>
                    <a:pt x="4" y="47"/>
                    <a:pt x="4" y="46"/>
                    <a:pt x="6" y="44"/>
                  </a:cubicBezTo>
                  <a:cubicBezTo>
                    <a:pt x="12" y="36"/>
                    <a:pt x="33" y="22"/>
                    <a:pt x="48" y="22"/>
                  </a:cubicBezTo>
                  <a:cubicBezTo>
                    <a:pt x="62" y="22"/>
                    <a:pt x="83" y="36"/>
                    <a:pt x="90" y="44"/>
                  </a:cubicBezTo>
                  <a:cubicBezTo>
                    <a:pt x="92" y="47"/>
                    <a:pt x="92" y="48"/>
                    <a:pt x="92" y="48"/>
                  </a:cubicBezTo>
                  <a:cubicBezTo>
                    <a:pt x="92" y="48"/>
                    <a:pt x="91" y="48"/>
                    <a:pt x="90" y="48"/>
                  </a:cubicBezTo>
                  <a:cubicBezTo>
                    <a:pt x="80" y="48"/>
                    <a:pt x="80" y="48"/>
                    <a:pt x="80" y="48"/>
                  </a:cubicBezTo>
                  <a:cubicBezTo>
                    <a:pt x="80" y="52"/>
                    <a:pt x="80" y="52"/>
                    <a:pt x="80" y="52"/>
                  </a:cubicBezTo>
                  <a:cubicBezTo>
                    <a:pt x="90" y="52"/>
                    <a:pt x="90" y="52"/>
                    <a:pt x="90" y="52"/>
                  </a:cubicBezTo>
                  <a:cubicBezTo>
                    <a:pt x="92" y="52"/>
                    <a:pt x="93" y="52"/>
                    <a:pt x="94" y="51"/>
                  </a:cubicBezTo>
                  <a:cubicBezTo>
                    <a:pt x="95" y="50"/>
                    <a:pt x="96" y="49"/>
                    <a:pt x="96" y="48"/>
                  </a:cubicBezTo>
                  <a:cubicBezTo>
                    <a:pt x="96" y="40"/>
                    <a:pt x="69" y="20"/>
                    <a:pt x="50"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85" name="Freeform 20">
              <a:extLst>
                <a:ext uri="{FF2B5EF4-FFF2-40B4-BE49-F238E27FC236}">
                  <a16:creationId xmlns:a16="http://schemas.microsoft.com/office/drawing/2014/main" id="{39DD9B55-18E2-2353-06C5-0F80E03E5D14}"/>
                </a:ext>
              </a:extLst>
            </p:cNvPr>
            <p:cNvSpPr>
              <a:spLocks/>
            </p:cNvSpPr>
            <p:nvPr/>
          </p:nvSpPr>
          <p:spPr bwMode="auto">
            <a:xfrm>
              <a:off x="4187825" y="2479676"/>
              <a:ext cx="211138" cy="46038"/>
            </a:xfrm>
            <a:custGeom>
              <a:avLst/>
              <a:gdLst>
                <a:gd name="T0" fmla="*/ 0 w 56"/>
                <a:gd name="T1" fmla="*/ 0 h 12"/>
                <a:gd name="T2" fmla="*/ 0 w 56"/>
                <a:gd name="T3" fmla="*/ 10 h 12"/>
                <a:gd name="T4" fmla="*/ 2 w 56"/>
                <a:gd name="T5" fmla="*/ 12 h 12"/>
                <a:gd name="T6" fmla="*/ 54 w 56"/>
                <a:gd name="T7" fmla="*/ 12 h 12"/>
                <a:gd name="T8" fmla="*/ 56 w 56"/>
                <a:gd name="T9" fmla="*/ 10 h 12"/>
                <a:gd name="T10" fmla="*/ 56 w 56"/>
                <a:gd name="T11" fmla="*/ 0 h 12"/>
                <a:gd name="T12" fmla="*/ 0 w 56"/>
                <a:gd name="T13" fmla="*/ 0 h 12"/>
              </a:gdLst>
              <a:ahLst/>
              <a:cxnLst>
                <a:cxn ang="0">
                  <a:pos x="T0" y="T1"/>
                </a:cxn>
                <a:cxn ang="0">
                  <a:pos x="T2" y="T3"/>
                </a:cxn>
                <a:cxn ang="0">
                  <a:pos x="T4" y="T5"/>
                </a:cxn>
                <a:cxn ang="0">
                  <a:pos x="T6" y="T7"/>
                </a:cxn>
                <a:cxn ang="0">
                  <a:pos x="T8" y="T9"/>
                </a:cxn>
                <a:cxn ang="0">
                  <a:pos x="T10" y="T11"/>
                </a:cxn>
                <a:cxn ang="0">
                  <a:pos x="T12" y="T13"/>
                </a:cxn>
              </a:cxnLst>
              <a:rect l="0" t="0" r="r" b="b"/>
              <a:pathLst>
                <a:path w="56" h="12">
                  <a:moveTo>
                    <a:pt x="0" y="0"/>
                  </a:moveTo>
                  <a:cubicBezTo>
                    <a:pt x="0" y="10"/>
                    <a:pt x="0" y="10"/>
                    <a:pt x="0" y="10"/>
                  </a:cubicBezTo>
                  <a:cubicBezTo>
                    <a:pt x="0" y="11"/>
                    <a:pt x="1" y="12"/>
                    <a:pt x="2" y="12"/>
                  </a:cubicBezTo>
                  <a:cubicBezTo>
                    <a:pt x="54" y="12"/>
                    <a:pt x="54" y="12"/>
                    <a:pt x="54" y="12"/>
                  </a:cubicBezTo>
                  <a:cubicBezTo>
                    <a:pt x="55" y="12"/>
                    <a:pt x="56" y="11"/>
                    <a:pt x="56" y="10"/>
                  </a:cubicBezTo>
                  <a:cubicBezTo>
                    <a:pt x="56" y="0"/>
                    <a:pt x="56" y="0"/>
                    <a:pt x="56" y="0"/>
                  </a:cubicBez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86" name="Freeform 21">
              <a:extLst>
                <a:ext uri="{FF2B5EF4-FFF2-40B4-BE49-F238E27FC236}">
                  <a16:creationId xmlns:a16="http://schemas.microsoft.com/office/drawing/2014/main" id="{DA76B80E-3E26-BC2A-A646-7B7FB34AC4F7}"/>
                </a:ext>
              </a:extLst>
            </p:cNvPr>
            <p:cNvSpPr>
              <a:spLocks/>
            </p:cNvSpPr>
            <p:nvPr/>
          </p:nvSpPr>
          <p:spPr bwMode="auto">
            <a:xfrm>
              <a:off x="4187825" y="2298701"/>
              <a:ext cx="211138" cy="166688"/>
            </a:xfrm>
            <a:custGeom>
              <a:avLst/>
              <a:gdLst>
                <a:gd name="T0" fmla="*/ 56 w 56"/>
                <a:gd name="T1" fmla="*/ 44 h 44"/>
                <a:gd name="T2" fmla="*/ 56 w 56"/>
                <a:gd name="T3" fmla="*/ 2 h 44"/>
                <a:gd name="T4" fmla="*/ 54 w 56"/>
                <a:gd name="T5" fmla="*/ 0 h 44"/>
                <a:gd name="T6" fmla="*/ 2 w 56"/>
                <a:gd name="T7" fmla="*/ 0 h 44"/>
                <a:gd name="T8" fmla="*/ 0 w 56"/>
                <a:gd name="T9" fmla="*/ 2 h 44"/>
                <a:gd name="T10" fmla="*/ 0 w 56"/>
                <a:gd name="T11" fmla="*/ 44 h 44"/>
                <a:gd name="T12" fmla="*/ 56 w 56"/>
                <a:gd name="T13" fmla="*/ 44 h 44"/>
              </a:gdLst>
              <a:ahLst/>
              <a:cxnLst>
                <a:cxn ang="0">
                  <a:pos x="T0" y="T1"/>
                </a:cxn>
                <a:cxn ang="0">
                  <a:pos x="T2" y="T3"/>
                </a:cxn>
                <a:cxn ang="0">
                  <a:pos x="T4" y="T5"/>
                </a:cxn>
                <a:cxn ang="0">
                  <a:pos x="T6" y="T7"/>
                </a:cxn>
                <a:cxn ang="0">
                  <a:pos x="T8" y="T9"/>
                </a:cxn>
                <a:cxn ang="0">
                  <a:pos x="T10" y="T11"/>
                </a:cxn>
                <a:cxn ang="0">
                  <a:pos x="T12" y="T13"/>
                </a:cxn>
              </a:cxnLst>
              <a:rect l="0" t="0" r="r" b="b"/>
              <a:pathLst>
                <a:path w="56" h="44">
                  <a:moveTo>
                    <a:pt x="56" y="44"/>
                  </a:moveTo>
                  <a:cubicBezTo>
                    <a:pt x="56" y="2"/>
                    <a:pt x="56" y="2"/>
                    <a:pt x="56" y="2"/>
                  </a:cubicBezTo>
                  <a:cubicBezTo>
                    <a:pt x="56" y="1"/>
                    <a:pt x="55" y="0"/>
                    <a:pt x="54" y="0"/>
                  </a:cubicBezTo>
                  <a:cubicBezTo>
                    <a:pt x="2" y="0"/>
                    <a:pt x="2" y="0"/>
                    <a:pt x="2" y="0"/>
                  </a:cubicBezTo>
                  <a:cubicBezTo>
                    <a:pt x="1" y="0"/>
                    <a:pt x="0" y="1"/>
                    <a:pt x="0" y="2"/>
                  </a:cubicBezTo>
                  <a:cubicBezTo>
                    <a:pt x="0" y="44"/>
                    <a:pt x="0" y="44"/>
                    <a:pt x="0" y="44"/>
                  </a:cubicBezTo>
                  <a:lnTo>
                    <a:pt x="56" y="4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87" name="Group 86">
            <a:extLst>
              <a:ext uri="{FF2B5EF4-FFF2-40B4-BE49-F238E27FC236}">
                <a16:creationId xmlns:a16="http://schemas.microsoft.com/office/drawing/2014/main" id="{C35C54F4-9EC0-6C04-098D-D64444E6FA05}"/>
              </a:ext>
            </a:extLst>
          </p:cNvPr>
          <p:cNvGrpSpPr/>
          <p:nvPr/>
        </p:nvGrpSpPr>
        <p:grpSpPr>
          <a:xfrm>
            <a:off x="6222403" y="5129936"/>
            <a:ext cx="443881" cy="426282"/>
            <a:chOff x="6997700" y="2171701"/>
            <a:chExt cx="360363" cy="346075"/>
          </a:xfrm>
          <a:solidFill>
            <a:srgbClr val="013631"/>
          </a:solidFill>
        </p:grpSpPr>
        <p:sp>
          <p:nvSpPr>
            <p:cNvPr id="88" name="Freeform 48">
              <a:extLst>
                <a:ext uri="{FF2B5EF4-FFF2-40B4-BE49-F238E27FC236}">
                  <a16:creationId xmlns:a16="http://schemas.microsoft.com/office/drawing/2014/main" id="{485BB99E-ACE3-282A-04E6-D3A098B18627}"/>
                </a:ext>
              </a:extLst>
            </p:cNvPr>
            <p:cNvSpPr>
              <a:spLocks/>
            </p:cNvSpPr>
            <p:nvPr/>
          </p:nvSpPr>
          <p:spPr bwMode="auto">
            <a:xfrm>
              <a:off x="7118350" y="2171701"/>
              <a:ext cx="119063" cy="120650"/>
            </a:xfrm>
            <a:custGeom>
              <a:avLst/>
              <a:gdLst>
                <a:gd name="T0" fmla="*/ 25 w 32"/>
                <a:gd name="T1" fmla="*/ 32 h 32"/>
                <a:gd name="T2" fmla="*/ 26 w 32"/>
                <a:gd name="T3" fmla="*/ 31 h 32"/>
                <a:gd name="T4" fmla="*/ 27 w 32"/>
                <a:gd name="T5" fmla="*/ 29 h 32"/>
                <a:gd name="T6" fmla="*/ 24 w 32"/>
                <a:gd name="T7" fmla="*/ 19 h 32"/>
                <a:gd name="T8" fmla="*/ 31 w 32"/>
                <a:gd name="T9" fmla="*/ 14 h 32"/>
                <a:gd name="T10" fmla="*/ 32 w 32"/>
                <a:gd name="T11" fmla="*/ 11 h 32"/>
                <a:gd name="T12" fmla="*/ 30 w 32"/>
                <a:gd name="T13" fmla="*/ 10 h 32"/>
                <a:gd name="T14" fmla="*/ 21 w 32"/>
                <a:gd name="T15" fmla="*/ 10 h 32"/>
                <a:gd name="T16" fmla="*/ 18 w 32"/>
                <a:gd name="T17" fmla="*/ 1 h 32"/>
                <a:gd name="T18" fmla="*/ 14 w 32"/>
                <a:gd name="T19" fmla="*/ 1 h 32"/>
                <a:gd name="T20" fmla="*/ 11 w 32"/>
                <a:gd name="T21" fmla="*/ 10 h 32"/>
                <a:gd name="T22" fmla="*/ 2 w 32"/>
                <a:gd name="T23" fmla="*/ 10 h 32"/>
                <a:gd name="T24" fmla="*/ 0 w 32"/>
                <a:gd name="T25" fmla="*/ 11 h 32"/>
                <a:gd name="T26" fmla="*/ 1 w 32"/>
                <a:gd name="T27" fmla="*/ 14 h 32"/>
                <a:gd name="T28" fmla="*/ 8 w 32"/>
                <a:gd name="T29" fmla="*/ 19 h 32"/>
                <a:gd name="T30" fmla="*/ 5 w 32"/>
                <a:gd name="T31" fmla="*/ 29 h 32"/>
                <a:gd name="T32" fmla="*/ 6 w 32"/>
                <a:gd name="T33" fmla="*/ 31 h 32"/>
                <a:gd name="T34" fmla="*/ 8 w 32"/>
                <a:gd name="T35" fmla="*/ 31 h 32"/>
                <a:gd name="T36" fmla="*/ 16 w 32"/>
                <a:gd name="T37" fmla="*/ 25 h 32"/>
                <a:gd name="T38" fmla="*/ 24 w 32"/>
                <a:gd name="T39" fmla="*/ 31 h 32"/>
                <a:gd name="T40" fmla="*/ 25 w 32"/>
                <a:gd name="T41" fmla="*/ 32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2" h="32">
                  <a:moveTo>
                    <a:pt x="25" y="32"/>
                  </a:moveTo>
                  <a:cubicBezTo>
                    <a:pt x="25" y="32"/>
                    <a:pt x="26" y="32"/>
                    <a:pt x="26" y="31"/>
                  </a:cubicBezTo>
                  <a:cubicBezTo>
                    <a:pt x="27" y="31"/>
                    <a:pt x="27" y="30"/>
                    <a:pt x="27" y="29"/>
                  </a:cubicBezTo>
                  <a:cubicBezTo>
                    <a:pt x="24" y="19"/>
                    <a:pt x="24" y="19"/>
                    <a:pt x="24" y="19"/>
                  </a:cubicBezTo>
                  <a:cubicBezTo>
                    <a:pt x="31" y="14"/>
                    <a:pt x="31" y="14"/>
                    <a:pt x="31" y="14"/>
                  </a:cubicBezTo>
                  <a:cubicBezTo>
                    <a:pt x="32" y="13"/>
                    <a:pt x="32" y="12"/>
                    <a:pt x="32" y="11"/>
                  </a:cubicBezTo>
                  <a:cubicBezTo>
                    <a:pt x="32" y="11"/>
                    <a:pt x="31" y="10"/>
                    <a:pt x="30" y="10"/>
                  </a:cubicBezTo>
                  <a:cubicBezTo>
                    <a:pt x="21" y="10"/>
                    <a:pt x="21" y="10"/>
                    <a:pt x="21" y="10"/>
                  </a:cubicBezTo>
                  <a:cubicBezTo>
                    <a:pt x="18" y="1"/>
                    <a:pt x="18" y="1"/>
                    <a:pt x="18" y="1"/>
                  </a:cubicBezTo>
                  <a:cubicBezTo>
                    <a:pt x="17" y="0"/>
                    <a:pt x="15" y="0"/>
                    <a:pt x="14" y="1"/>
                  </a:cubicBezTo>
                  <a:cubicBezTo>
                    <a:pt x="11" y="10"/>
                    <a:pt x="11" y="10"/>
                    <a:pt x="11" y="10"/>
                  </a:cubicBezTo>
                  <a:cubicBezTo>
                    <a:pt x="2" y="10"/>
                    <a:pt x="2" y="10"/>
                    <a:pt x="2" y="10"/>
                  </a:cubicBezTo>
                  <a:cubicBezTo>
                    <a:pt x="1" y="10"/>
                    <a:pt x="0" y="11"/>
                    <a:pt x="0" y="11"/>
                  </a:cubicBezTo>
                  <a:cubicBezTo>
                    <a:pt x="0" y="12"/>
                    <a:pt x="0" y="13"/>
                    <a:pt x="1" y="14"/>
                  </a:cubicBezTo>
                  <a:cubicBezTo>
                    <a:pt x="8" y="19"/>
                    <a:pt x="8" y="19"/>
                    <a:pt x="8" y="19"/>
                  </a:cubicBezTo>
                  <a:cubicBezTo>
                    <a:pt x="5" y="29"/>
                    <a:pt x="5" y="29"/>
                    <a:pt x="5" y="29"/>
                  </a:cubicBezTo>
                  <a:cubicBezTo>
                    <a:pt x="5" y="30"/>
                    <a:pt x="5" y="31"/>
                    <a:pt x="6" y="31"/>
                  </a:cubicBezTo>
                  <a:cubicBezTo>
                    <a:pt x="7" y="32"/>
                    <a:pt x="8" y="32"/>
                    <a:pt x="8" y="31"/>
                  </a:cubicBezTo>
                  <a:cubicBezTo>
                    <a:pt x="16" y="25"/>
                    <a:pt x="16" y="25"/>
                    <a:pt x="16" y="25"/>
                  </a:cubicBezTo>
                  <a:cubicBezTo>
                    <a:pt x="24" y="31"/>
                    <a:pt x="24" y="31"/>
                    <a:pt x="24" y="31"/>
                  </a:cubicBezTo>
                  <a:cubicBezTo>
                    <a:pt x="24" y="32"/>
                    <a:pt x="25" y="32"/>
                    <a:pt x="2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89" name="Freeform 49">
              <a:extLst>
                <a:ext uri="{FF2B5EF4-FFF2-40B4-BE49-F238E27FC236}">
                  <a16:creationId xmlns:a16="http://schemas.microsoft.com/office/drawing/2014/main" id="{ED56193E-2117-C39D-9181-26038ECC48AF}"/>
                </a:ext>
              </a:extLst>
            </p:cNvPr>
            <p:cNvSpPr>
              <a:spLocks/>
            </p:cNvSpPr>
            <p:nvPr/>
          </p:nvSpPr>
          <p:spPr bwMode="auto">
            <a:xfrm>
              <a:off x="6997700" y="2262188"/>
              <a:ext cx="120650" cy="120650"/>
            </a:xfrm>
            <a:custGeom>
              <a:avLst/>
              <a:gdLst>
                <a:gd name="T0" fmla="*/ 24 w 32"/>
                <a:gd name="T1" fmla="*/ 31 h 32"/>
                <a:gd name="T2" fmla="*/ 25 w 32"/>
                <a:gd name="T3" fmla="*/ 32 h 32"/>
                <a:gd name="T4" fmla="*/ 26 w 32"/>
                <a:gd name="T5" fmla="*/ 31 h 32"/>
                <a:gd name="T6" fmla="*/ 27 w 32"/>
                <a:gd name="T7" fmla="*/ 29 h 32"/>
                <a:gd name="T8" fmla="*/ 24 w 32"/>
                <a:gd name="T9" fmla="*/ 19 h 32"/>
                <a:gd name="T10" fmla="*/ 31 w 32"/>
                <a:gd name="T11" fmla="*/ 14 h 32"/>
                <a:gd name="T12" fmla="*/ 32 w 32"/>
                <a:gd name="T13" fmla="*/ 11 h 32"/>
                <a:gd name="T14" fmla="*/ 30 w 32"/>
                <a:gd name="T15" fmla="*/ 10 h 32"/>
                <a:gd name="T16" fmla="*/ 21 w 32"/>
                <a:gd name="T17" fmla="*/ 10 h 32"/>
                <a:gd name="T18" fmla="*/ 18 w 32"/>
                <a:gd name="T19" fmla="*/ 1 h 32"/>
                <a:gd name="T20" fmla="*/ 14 w 32"/>
                <a:gd name="T21" fmla="*/ 1 h 32"/>
                <a:gd name="T22" fmla="*/ 11 w 32"/>
                <a:gd name="T23" fmla="*/ 10 h 32"/>
                <a:gd name="T24" fmla="*/ 2 w 32"/>
                <a:gd name="T25" fmla="*/ 10 h 32"/>
                <a:gd name="T26" fmla="*/ 0 w 32"/>
                <a:gd name="T27" fmla="*/ 11 h 32"/>
                <a:gd name="T28" fmla="*/ 1 w 32"/>
                <a:gd name="T29" fmla="*/ 14 h 32"/>
                <a:gd name="T30" fmla="*/ 8 w 32"/>
                <a:gd name="T31" fmla="*/ 19 h 32"/>
                <a:gd name="T32" fmla="*/ 5 w 32"/>
                <a:gd name="T33" fmla="*/ 29 h 32"/>
                <a:gd name="T34" fmla="*/ 6 w 32"/>
                <a:gd name="T35" fmla="*/ 31 h 32"/>
                <a:gd name="T36" fmla="*/ 8 w 32"/>
                <a:gd name="T37" fmla="*/ 31 h 32"/>
                <a:gd name="T38" fmla="*/ 16 w 32"/>
                <a:gd name="T39" fmla="*/ 25 h 32"/>
                <a:gd name="T40" fmla="*/ 24 w 32"/>
                <a:gd name="T41" fmla="*/ 31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2" h="32">
                  <a:moveTo>
                    <a:pt x="24" y="31"/>
                  </a:moveTo>
                  <a:cubicBezTo>
                    <a:pt x="24" y="32"/>
                    <a:pt x="25" y="32"/>
                    <a:pt x="25" y="32"/>
                  </a:cubicBezTo>
                  <a:cubicBezTo>
                    <a:pt x="25" y="32"/>
                    <a:pt x="26" y="32"/>
                    <a:pt x="26" y="31"/>
                  </a:cubicBezTo>
                  <a:cubicBezTo>
                    <a:pt x="27" y="31"/>
                    <a:pt x="27" y="30"/>
                    <a:pt x="27" y="29"/>
                  </a:cubicBezTo>
                  <a:cubicBezTo>
                    <a:pt x="24" y="19"/>
                    <a:pt x="24" y="19"/>
                    <a:pt x="24" y="19"/>
                  </a:cubicBezTo>
                  <a:cubicBezTo>
                    <a:pt x="31" y="14"/>
                    <a:pt x="31" y="14"/>
                    <a:pt x="31" y="14"/>
                  </a:cubicBezTo>
                  <a:cubicBezTo>
                    <a:pt x="32" y="13"/>
                    <a:pt x="32" y="12"/>
                    <a:pt x="32" y="11"/>
                  </a:cubicBezTo>
                  <a:cubicBezTo>
                    <a:pt x="32" y="11"/>
                    <a:pt x="31" y="10"/>
                    <a:pt x="30" y="10"/>
                  </a:cubicBezTo>
                  <a:cubicBezTo>
                    <a:pt x="21" y="10"/>
                    <a:pt x="21" y="10"/>
                    <a:pt x="21" y="10"/>
                  </a:cubicBezTo>
                  <a:cubicBezTo>
                    <a:pt x="18" y="1"/>
                    <a:pt x="18" y="1"/>
                    <a:pt x="18" y="1"/>
                  </a:cubicBezTo>
                  <a:cubicBezTo>
                    <a:pt x="17" y="0"/>
                    <a:pt x="15" y="0"/>
                    <a:pt x="14" y="1"/>
                  </a:cubicBezTo>
                  <a:cubicBezTo>
                    <a:pt x="11" y="10"/>
                    <a:pt x="11" y="10"/>
                    <a:pt x="11" y="10"/>
                  </a:cubicBezTo>
                  <a:cubicBezTo>
                    <a:pt x="2" y="10"/>
                    <a:pt x="2" y="10"/>
                    <a:pt x="2" y="10"/>
                  </a:cubicBezTo>
                  <a:cubicBezTo>
                    <a:pt x="1" y="10"/>
                    <a:pt x="0" y="11"/>
                    <a:pt x="0" y="11"/>
                  </a:cubicBezTo>
                  <a:cubicBezTo>
                    <a:pt x="0" y="12"/>
                    <a:pt x="0" y="13"/>
                    <a:pt x="1" y="14"/>
                  </a:cubicBezTo>
                  <a:cubicBezTo>
                    <a:pt x="8" y="19"/>
                    <a:pt x="8" y="19"/>
                    <a:pt x="8" y="19"/>
                  </a:cubicBezTo>
                  <a:cubicBezTo>
                    <a:pt x="5" y="29"/>
                    <a:pt x="5" y="29"/>
                    <a:pt x="5" y="29"/>
                  </a:cubicBezTo>
                  <a:cubicBezTo>
                    <a:pt x="5" y="30"/>
                    <a:pt x="5" y="31"/>
                    <a:pt x="6" y="31"/>
                  </a:cubicBezTo>
                  <a:cubicBezTo>
                    <a:pt x="7" y="32"/>
                    <a:pt x="8" y="32"/>
                    <a:pt x="8" y="31"/>
                  </a:cubicBezTo>
                  <a:cubicBezTo>
                    <a:pt x="16" y="25"/>
                    <a:pt x="16" y="25"/>
                    <a:pt x="16" y="25"/>
                  </a:cubicBezTo>
                  <a:lnTo>
                    <a:pt x="24" y="31"/>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90" name="Freeform 50">
              <a:extLst>
                <a:ext uri="{FF2B5EF4-FFF2-40B4-BE49-F238E27FC236}">
                  <a16:creationId xmlns:a16="http://schemas.microsoft.com/office/drawing/2014/main" id="{3D84DA7C-D280-F721-C1CB-D42E1A8CC22E}"/>
                </a:ext>
              </a:extLst>
            </p:cNvPr>
            <p:cNvSpPr>
              <a:spLocks/>
            </p:cNvSpPr>
            <p:nvPr/>
          </p:nvSpPr>
          <p:spPr bwMode="auto">
            <a:xfrm>
              <a:off x="7237413" y="2262188"/>
              <a:ext cx="120650" cy="120650"/>
            </a:xfrm>
            <a:custGeom>
              <a:avLst/>
              <a:gdLst>
                <a:gd name="T0" fmla="*/ 32 w 32"/>
                <a:gd name="T1" fmla="*/ 11 h 32"/>
                <a:gd name="T2" fmla="*/ 30 w 32"/>
                <a:gd name="T3" fmla="*/ 10 h 32"/>
                <a:gd name="T4" fmla="*/ 21 w 32"/>
                <a:gd name="T5" fmla="*/ 10 h 32"/>
                <a:gd name="T6" fmla="*/ 18 w 32"/>
                <a:gd name="T7" fmla="*/ 1 h 32"/>
                <a:gd name="T8" fmla="*/ 14 w 32"/>
                <a:gd name="T9" fmla="*/ 1 h 32"/>
                <a:gd name="T10" fmla="*/ 11 w 32"/>
                <a:gd name="T11" fmla="*/ 10 h 32"/>
                <a:gd name="T12" fmla="*/ 2 w 32"/>
                <a:gd name="T13" fmla="*/ 10 h 32"/>
                <a:gd name="T14" fmla="*/ 0 w 32"/>
                <a:gd name="T15" fmla="*/ 11 h 32"/>
                <a:gd name="T16" fmla="*/ 1 w 32"/>
                <a:gd name="T17" fmla="*/ 14 h 32"/>
                <a:gd name="T18" fmla="*/ 8 w 32"/>
                <a:gd name="T19" fmla="*/ 19 h 32"/>
                <a:gd name="T20" fmla="*/ 5 w 32"/>
                <a:gd name="T21" fmla="*/ 29 h 32"/>
                <a:gd name="T22" fmla="*/ 6 w 32"/>
                <a:gd name="T23" fmla="*/ 31 h 32"/>
                <a:gd name="T24" fmla="*/ 8 w 32"/>
                <a:gd name="T25" fmla="*/ 31 h 32"/>
                <a:gd name="T26" fmla="*/ 16 w 32"/>
                <a:gd name="T27" fmla="*/ 25 h 32"/>
                <a:gd name="T28" fmla="*/ 24 w 32"/>
                <a:gd name="T29" fmla="*/ 31 h 32"/>
                <a:gd name="T30" fmla="*/ 25 w 32"/>
                <a:gd name="T31" fmla="*/ 32 h 32"/>
                <a:gd name="T32" fmla="*/ 26 w 32"/>
                <a:gd name="T33" fmla="*/ 31 h 32"/>
                <a:gd name="T34" fmla="*/ 27 w 32"/>
                <a:gd name="T35" fmla="*/ 29 h 32"/>
                <a:gd name="T36" fmla="*/ 24 w 32"/>
                <a:gd name="T37" fmla="*/ 19 h 32"/>
                <a:gd name="T38" fmla="*/ 31 w 32"/>
                <a:gd name="T39" fmla="*/ 14 h 32"/>
                <a:gd name="T40" fmla="*/ 32 w 32"/>
                <a:gd name="T41" fmla="*/ 11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2" h="32">
                  <a:moveTo>
                    <a:pt x="32" y="11"/>
                  </a:moveTo>
                  <a:cubicBezTo>
                    <a:pt x="32" y="11"/>
                    <a:pt x="31" y="10"/>
                    <a:pt x="30" y="10"/>
                  </a:cubicBezTo>
                  <a:cubicBezTo>
                    <a:pt x="21" y="10"/>
                    <a:pt x="21" y="10"/>
                    <a:pt x="21" y="10"/>
                  </a:cubicBezTo>
                  <a:cubicBezTo>
                    <a:pt x="18" y="1"/>
                    <a:pt x="18" y="1"/>
                    <a:pt x="18" y="1"/>
                  </a:cubicBezTo>
                  <a:cubicBezTo>
                    <a:pt x="17" y="0"/>
                    <a:pt x="15" y="0"/>
                    <a:pt x="14" y="1"/>
                  </a:cubicBezTo>
                  <a:cubicBezTo>
                    <a:pt x="11" y="10"/>
                    <a:pt x="11" y="10"/>
                    <a:pt x="11" y="10"/>
                  </a:cubicBezTo>
                  <a:cubicBezTo>
                    <a:pt x="2" y="10"/>
                    <a:pt x="2" y="10"/>
                    <a:pt x="2" y="10"/>
                  </a:cubicBezTo>
                  <a:cubicBezTo>
                    <a:pt x="1" y="10"/>
                    <a:pt x="0" y="11"/>
                    <a:pt x="0" y="11"/>
                  </a:cubicBezTo>
                  <a:cubicBezTo>
                    <a:pt x="0" y="12"/>
                    <a:pt x="0" y="13"/>
                    <a:pt x="1" y="14"/>
                  </a:cubicBezTo>
                  <a:cubicBezTo>
                    <a:pt x="8" y="19"/>
                    <a:pt x="8" y="19"/>
                    <a:pt x="8" y="19"/>
                  </a:cubicBezTo>
                  <a:cubicBezTo>
                    <a:pt x="5" y="29"/>
                    <a:pt x="5" y="29"/>
                    <a:pt x="5" y="29"/>
                  </a:cubicBezTo>
                  <a:cubicBezTo>
                    <a:pt x="5" y="30"/>
                    <a:pt x="5" y="31"/>
                    <a:pt x="6" y="31"/>
                  </a:cubicBezTo>
                  <a:cubicBezTo>
                    <a:pt x="7" y="32"/>
                    <a:pt x="8" y="32"/>
                    <a:pt x="8" y="31"/>
                  </a:cubicBezTo>
                  <a:cubicBezTo>
                    <a:pt x="16" y="25"/>
                    <a:pt x="16" y="25"/>
                    <a:pt x="16" y="25"/>
                  </a:cubicBezTo>
                  <a:cubicBezTo>
                    <a:pt x="24" y="31"/>
                    <a:pt x="24" y="31"/>
                    <a:pt x="24" y="31"/>
                  </a:cubicBezTo>
                  <a:cubicBezTo>
                    <a:pt x="24" y="32"/>
                    <a:pt x="25" y="32"/>
                    <a:pt x="25" y="32"/>
                  </a:cubicBezTo>
                  <a:cubicBezTo>
                    <a:pt x="25" y="32"/>
                    <a:pt x="26" y="32"/>
                    <a:pt x="26" y="31"/>
                  </a:cubicBezTo>
                  <a:cubicBezTo>
                    <a:pt x="27" y="31"/>
                    <a:pt x="27" y="30"/>
                    <a:pt x="27" y="29"/>
                  </a:cubicBezTo>
                  <a:cubicBezTo>
                    <a:pt x="24" y="19"/>
                    <a:pt x="24" y="19"/>
                    <a:pt x="24" y="19"/>
                  </a:cubicBezTo>
                  <a:cubicBezTo>
                    <a:pt x="31" y="14"/>
                    <a:pt x="31" y="14"/>
                    <a:pt x="31" y="14"/>
                  </a:cubicBezTo>
                  <a:cubicBezTo>
                    <a:pt x="32" y="13"/>
                    <a:pt x="32" y="12"/>
                    <a:pt x="32" y="1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91" name="Freeform 51">
              <a:extLst>
                <a:ext uri="{FF2B5EF4-FFF2-40B4-BE49-F238E27FC236}">
                  <a16:creationId xmlns:a16="http://schemas.microsoft.com/office/drawing/2014/main" id="{B86C1F86-F373-8B65-2B28-D48FE6144CDC}"/>
                </a:ext>
              </a:extLst>
            </p:cNvPr>
            <p:cNvSpPr>
              <a:spLocks/>
            </p:cNvSpPr>
            <p:nvPr/>
          </p:nvSpPr>
          <p:spPr bwMode="auto">
            <a:xfrm>
              <a:off x="7192963" y="2397126"/>
              <a:ext cx="120650" cy="120650"/>
            </a:xfrm>
            <a:custGeom>
              <a:avLst/>
              <a:gdLst>
                <a:gd name="T0" fmla="*/ 30 w 32"/>
                <a:gd name="T1" fmla="*/ 10 h 32"/>
                <a:gd name="T2" fmla="*/ 21 w 32"/>
                <a:gd name="T3" fmla="*/ 10 h 32"/>
                <a:gd name="T4" fmla="*/ 18 w 32"/>
                <a:gd name="T5" fmla="*/ 1 h 32"/>
                <a:gd name="T6" fmla="*/ 14 w 32"/>
                <a:gd name="T7" fmla="*/ 1 h 32"/>
                <a:gd name="T8" fmla="*/ 11 w 32"/>
                <a:gd name="T9" fmla="*/ 10 h 32"/>
                <a:gd name="T10" fmla="*/ 2 w 32"/>
                <a:gd name="T11" fmla="*/ 10 h 32"/>
                <a:gd name="T12" fmla="*/ 0 w 32"/>
                <a:gd name="T13" fmla="*/ 11 h 32"/>
                <a:gd name="T14" fmla="*/ 1 w 32"/>
                <a:gd name="T15" fmla="*/ 14 h 32"/>
                <a:gd name="T16" fmla="*/ 8 w 32"/>
                <a:gd name="T17" fmla="*/ 19 h 32"/>
                <a:gd name="T18" fmla="*/ 5 w 32"/>
                <a:gd name="T19" fmla="*/ 29 h 32"/>
                <a:gd name="T20" fmla="*/ 6 w 32"/>
                <a:gd name="T21" fmla="*/ 31 h 32"/>
                <a:gd name="T22" fmla="*/ 8 w 32"/>
                <a:gd name="T23" fmla="*/ 31 h 32"/>
                <a:gd name="T24" fmla="*/ 16 w 32"/>
                <a:gd name="T25" fmla="*/ 25 h 32"/>
                <a:gd name="T26" fmla="*/ 24 w 32"/>
                <a:gd name="T27" fmla="*/ 31 h 32"/>
                <a:gd name="T28" fmla="*/ 26 w 32"/>
                <a:gd name="T29" fmla="*/ 31 h 32"/>
                <a:gd name="T30" fmla="*/ 27 w 32"/>
                <a:gd name="T31" fmla="*/ 29 h 32"/>
                <a:gd name="T32" fmla="*/ 24 w 32"/>
                <a:gd name="T33" fmla="*/ 19 h 32"/>
                <a:gd name="T34" fmla="*/ 31 w 32"/>
                <a:gd name="T35" fmla="*/ 14 h 32"/>
                <a:gd name="T36" fmla="*/ 32 w 32"/>
                <a:gd name="T37" fmla="*/ 11 h 32"/>
                <a:gd name="T38" fmla="*/ 30 w 32"/>
                <a:gd name="T39" fmla="*/ 1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 h="32">
                  <a:moveTo>
                    <a:pt x="30" y="10"/>
                  </a:moveTo>
                  <a:cubicBezTo>
                    <a:pt x="21" y="10"/>
                    <a:pt x="21" y="10"/>
                    <a:pt x="21" y="10"/>
                  </a:cubicBezTo>
                  <a:cubicBezTo>
                    <a:pt x="18" y="1"/>
                    <a:pt x="18" y="1"/>
                    <a:pt x="18" y="1"/>
                  </a:cubicBezTo>
                  <a:cubicBezTo>
                    <a:pt x="17" y="0"/>
                    <a:pt x="15" y="0"/>
                    <a:pt x="14" y="1"/>
                  </a:cubicBezTo>
                  <a:cubicBezTo>
                    <a:pt x="11" y="10"/>
                    <a:pt x="11" y="10"/>
                    <a:pt x="11" y="10"/>
                  </a:cubicBezTo>
                  <a:cubicBezTo>
                    <a:pt x="2" y="10"/>
                    <a:pt x="2" y="10"/>
                    <a:pt x="2" y="10"/>
                  </a:cubicBezTo>
                  <a:cubicBezTo>
                    <a:pt x="1" y="10"/>
                    <a:pt x="0" y="11"/>
                    <a:pt x="0" y="11"/>
                  </a:cubicBezTo>
                  <a:cubicBezTo>
                    <a:pt x="0" y="12"/>
                    <a:pt x="0" y="13"/>
                    <a:pt x="1" y="14"/>
                  </a:cubicBezTo>
                  <a:cubicBezTo>
                    <a:pt x="8" y="19"/>
                    <a:pt x="8" y="19"/>
                    <a:pt x="8" y="19"/>
                  </a:cubicBezTo>
                  <a:cubicBezTo>
                    <a:pt x="5" y="29"/>
                    <a:pt x="5" y="29"/>
                    <a:pt x="5" y="29"/>
                  </a:cubicBezTo>
                  <a:cubicBezTo>
                    <a:pt x="5" y="30"/>
                    <a:pt x="5" y="31"/>
                    <a:pt x="6" y="31"/>
                  </a:cubicBezTo>
                  <a:cubicBezTo>
                    <a:pt x="7" y="32"/>
                    <a:pt x="8" y="32"/>
                    <a:pt x="8" y="31"/>
                  </a:cubicBezTo>
                  <a:cubicBezTo>
                    <a:pt x="16" y="25"/>
                    <a:pt x="16" y="25"/>
                    <a:pt x="16" y="25"/>
                  </a:cubicBezTo>
                  <a:cubicBezTo>
                    <a:pt x="24" y="31"/>
                    <a:pt x="24" y="31"/>
                    <a:pt x="24" y="31"/>
                  </a:cubicBezTo>
                  <a:cubicBezTo>
                    <a:pt x="24" y="32"/>
                    <a:pt x="25" y="32"/>
                    <a:pt x="26" y="31"/>
                  </a:cubicBezTo>
                  <a:cubicBezTo>
                    <a:pt x="27" y="31"/>
                    <a:pt x="27" y="30"/>
                    <a:pt x="27" y="29"/>
                  </a:cubicBezTo>
                  <a:cubicBezTo>
                    <a:pt x="24" y="19"/>
                    <a:pt x="24" y="19"/>
                    <a:pt x="24" y="19"/>
                  </a:cubicBezTo>
                  <a:cubicBezTo>
                    <a:pt x="31" y="14"/>
                    <a:pt x="31" y="14"/>
                    <a:pt x="31" y="14"/>
                  </a:cubicBezTo>
                  <a:cubicBezTo>
                    <a:pt x="32" y="13"/>
                    <a:pt x="32" y="12"/>
                    <a:pt x="32" y="11"/>
                  </a:cubicBezTo>
                  <a:cubicBezTo>
                    <a:pt x="32" y="11"/>
                    <a:pt x="31" y="10"/>
                    <a:pt x="30"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92" name="Freeform 52">
              <a:extLst>
                <a:ext uri="{FF2B5EF4-FFF2-40B4-BE49-F238E27FC236}">
                  <a16:creationId xmlns:a16="http://schemas.microsoft.com/office/drawing/2014/main" id="{3B36ADD9-2788-4801-CD80-31B681FAACC3}"/>
                </a:ext>
              </a:extLst>
            </p:cNvPr>
            <p:cNvSpPr>
              <a:spLocks/>
            </p:cNvSpPr>
            <p:nvPr/>
          </p:nvSpPr>
          <p:spPr bwMode="auto">
            <a:xfrm>
              <a:off x="7042150" y="2397126"/>
              <a:ext cx="120650" cy="120650"/>
            </a:xfrm>
            <a:custGeom>
              <a:avLst/>
              <a:gdLst>
                <a:gd name="T0" fmla="*/ 30 w 32"/>
                <a:gd name="T1" fmla="*/ 10 h 32"/>
                <a:gd name="T2" fmla="*/ 21 w 32"/>
                <a:gd name="T3" fmla="*/ 10 h 32"/>
                <a:gd name="T4" fmla="*/ 18 w 32"/>
                <a:gd name="T5" fmla="*/ 1 h 32"/>
                <a:gd name="T6" fmla="*/ 14 w 32"/>
                <a:gd name="T7" fmla="*/ 1 h 32"/>
                <a:gd name="T8" fmla="*/ 11 w 32"/>
                <a:gd name="T9" fmla="*/ 10 h 32"/>
                <a:gd name="T10" fmla="*/ 2 w 32"/>
                <a:gd name="T11" fmla="*/ 10 h 32"/>
                <a:gd name="T12" fmla="*/ 0 w 32"/>
                <a:gd name="T13" fmla="*/ 11 h 32"/>
                <a:gd name="T14" fmla="*/ 1 w 32"/>
                <a:gd name="T15" fmla="*/ 14 h 32"/>
                <a:gd name="T16" fmla="*/ 8 w 32"/>
                <a:gd name="T17" fmla="*/ 19 h 32"/>
                <a:gd name="T18" fmla="*/ 5 w 32"/>
                <a:gd name="T19" fmla="*/ 29 h 32"/>
                <a:gd name="T20" fmla="*/ 6 w 32"/>
                <a:gd name="T21" fmla="*/ 31 h 32"/>
                <a:gd name="T22" fmla="*/ 8 w 32"/>
                <a:gd name="T23" fmla="*/ 31 h 32"/>
                <a:gd name="T24" fmla="*/ 16 w 32"/>
                <a:gd name="T25" fmla="*/ 25 h 32"/>
                <a:gd name="T26" fmla="*/ 24 w 32"/>
                <a:gd name="T27" fmla="*/ 31 h 32"/>
                <a:gd name="T28" fmla="*/ 26 w 32"/>
                <a:gd name="T29" fmla="*/ 31 h 32"/>
                <a:gd name="T30" fmla="*/ 27 w 32"/>
                <a:gd name="T31" fmla="*/ 29 h 32"/>
                <a:gd name="T32" fmla="*/ 24 w 32"/>
                <a:gd name="T33" fmla="*/ 19 h 32"/>
                <a:gd name="T34" fmla="*/ 31 w 32"/>
                <a:gd name="T35" fmla="*/ 14 h 32"/>
                <a:gd name="T36" fmla="*/ 32 w 32"/>
                <a:gd name="T37" fmla="*/ 11 h 32"/>
                <a:gd name="T38" fmla="*/ 30 w 32"/>
                <a:gd name="T39" fmla="*/ 10 h 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32" h="32">
                  <a:moveTo>
                    <a:pt x="30" y="10"/>
                  </a:moveTo>
                  <a:cubicBezTo>
                    <a:pt x="21" y="10"/>
                    <a:pt x="21" y="10"/>
                    <a:pt x="21" y="10"/>
                  </a:cubicBezTo>
                  <a:cubicBezTo>
                    <a:pt x="18" y="1"/>
                    <a:pt x="18" y="1"/>
                    <a:pt x="18" y="1"/>
                  </a:cubicBezTo>
                  <a:cubicBezTo>
                    <a:pt x="17" y="0"/>
                    <a:pt x="15" y="0"/>
                    <a:pt x="14" y="1"/>
                  </a:cubicBezTo>
                  <a:cubicBezTo>
                    <a:pt x="11" y="10"/>
                    <a:pt x="11" y="10"/>
                    <a:pt x="11" y="10"/>
                  </a:cubicBezTo>
                  <a:cubicBezTo>
                    <a:pt x="2" y="10"/>
                    <a:pt x="2" y="10"/>
                    <a:pt x="2" y="10"/>
                  </a:cubicBezTo>
                  <a:cubicBezTo>
                    <a:pt x="1" y="10"/>
                    <a:pt x="0" y="11"/>
                    <a:pt x="0" y="11"/>
                  </a:cubicBezTo>
                  <a:cubicBezTo>
                    <a:pt x="0" y="12"/>
                    <a:pt x="0" y="13"/>
                    <a:pt x="1" y="14"/>
                  </a:cubicBezTo>
                  <a:cubicBezTo>
                    <a:pt x="8" y="19"/>
                    <a:pt x="8" y="19"/>
                    <a:pt x="8" y="19"/>
                  </a:cubicBezTo>
                  <a:cubicBezTo>
                    <a:pt x="5" y="29"/>
                    <a:pt x="5" y="29"/>
                    <a:pt x="5" y="29"/>
                  </a:cubicBezTo>
                  <a:cubicBezTo>
                    <a:pt x="5" y="30"/>
                    <a:pt x="5" y="31"/>
                    <a:pt x="6" y="31"/>
                  </a:cubicBezTo>
                  <a:cubicBezTo>
                    <a:pt x="7" y="32"/>
                    <a:pt x="8" y="32"/>
                    <a:pt x="8" y="31"/>
                  </a:cubicBezTo>
                  <a:cubicBezTo>
                    <a:pt x="16" y="25"/>
                    <a:pt x="16" y="25"/>
                    <a:pt x="16" y="25"/>
                  </a:cubicBezTo>
                  <a:cubicBezTo>
                    <a:pt x="24" y="31"/>
                    <a:pt x="24" y="31"/>
                    <a:pt x="24" y="31"/>
                  </a:cubicBezTo>
                  <a:cubicBezTo>
                    <a:pt x="24" y="32"/>
                    <a:pt x="25" y="32"/>
                    <a:pt x="26" y="31"/>
                  </a:cubicBezTo>
                  <a:cubicBezTo>
                    <a:pt x="27" y="31"/>
                    <a:pt x="27" y="30"/>
                    <a:pt x="27" y="29"/>
                  </a:cubicBezTo>
                  <a:cubicBezTo>
                    <a:pt x="24" y="19"/>
                    <a:pt x="24" y="19"/>
                    <a:pt x="24" y="19"/>
                  </a:cubicBezTo>
                  <a:cubicBezTo>
                    <a:pt x="31" y="14"/>
                    <a:pt x="31" y="14"/>
                    <a:pt x="31" y="14"/>
                  </a:cubicBezTo>
                  <a:cubicBezTo>
                    <a:pt x="32" y="13"/>
                    <a:pt x="32" y="12"/>
                    <a:pt x="32" y="11"/>
                  </a:cubicBezTo>
                  <a:cubicBezTo>
                    <a:pt x="32" y="11"/>
                    <a:pt x="31" y="10"/>
                    <a:pt x="30" y="1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spTree>
    <p:extLst>
      <p:ext uri="{BB962C8B-B14F-4D97-AF65-F5344CB8AC3E}">
        <p14:creationId xmlns:p14="http://schemas.microsoft.com/office/powerpoint/2010/main" val="335148279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7999"/>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5560D64F-6F4F-EAF0-BAB7-5E47E078B92D}"/>
              </a:ext>
            </a:extLst>
          </p:cNvPr>
          <p:cNvCxnSpPr>
            <a:cxnSpLocks/>
          </p:cNvCxnSpPr>
          <p:nvPr/>
        </p:nvCxnSpPr>
        <p:spPr>
          <a:xfrm>
            <a:off x="50800" y="1665324"/>
            <a:ext cx="3852809"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13</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821FC5-5267-89A6-10A8-95D98EA7F6D0}"/>
              </a:ext>
            </a:extLst>
          </p:cNvPr>
          <p:cNvSpPr txBox="1"/>
          <p:nvPr/>
        </p:nvSpPr>
        <p:spPr>
          <a:xfrm>
            <a:off x="109538" y="368989"/>
            <a:ext cx="5257111" cy="553998"/>
          </a:xfrm>
          <a:prstGeom prst="rect">
            <a:avLst/>
          </a:prstGeom>
          <a:noFill/>
          <a:effectLst/>
        </p:spPr>
        <p:txBody>
          <a:bodyPr wrap="square" lIns="0" tIns="0" rIns="0" bIns="0" rtlCol="0" anchor="t">
            <a:spAutoFit/>
          </a:bodyPr>
          <a:lstStyle/>
          <a:p>
            <a:r>
              <a:rPr lang="en-US" sz="3600">
                <a:solidFill>
                  <a:srgbClr val="C48F22"/>
                </a:solidFill>
                <a:latin typeface="Book Antiqua"/>
              </a:rPr>
              <a:t>GUEST EXPECTATIONS</a:t>
            </a:r>
            <a:endParaRPr lang="en-US" sz="3600">
              <a:solidFill>
                <a:srgbClr val="C48F22"/>
              </a:solidFill>
              <a:latin typeface="Book Antiqua" panose="02040602050305030304" pitchFamily="18" charset="0"/>
            </a:endParaRPr>
          </a:p>
        </p:txBody>
      </p:sp>
      <p:sp>
        <p:nvSpPr>
          <p:cNvPr id="20" name="TextBox 19">
            <a:extLst>
              <a:ext uri="{FF2B5EF4-FFF2-40B4-BE49-F238E27FC236}">
                <a16:creationId xmlns:a16="http://schemas.microsoft.com/office/drawing/2014/main" id="{D5078CA1-F7F4-4E67-C41B-B08360CC4209}"/>
              </a:ext>
            </a:extLst>
          </p:cNvPr>
          <p:cNvSpPr txBox="1"/>
          <p:nvPr/>
        </p:nvSpPr>
        <p:spPr>
          <a:xfrm>
            <a:off x="515939" y="2786127"/>
            <a:ext cx="3336870" cy="246221"/>
          </a:xfrm>
          <a:prstGeom prst="rect">
            <a:avLst/>
          </a:prstGeom>
          <a:noFill/>
        </p:spPr>
        <p:txBody>
          <a:bodyPr wrap="square" lIns="0" tIns="0" rIns="0" bIns="0" anchor="t">
            <a:spAutoFit/>
          </a:bodyPr>
          <a:lstStyle/>
          <a:p>
            <a:endParaRPr lang="en-US" sz="1600">
              <a:solidFill>
                <a:srgbClr val="D8CFCE"/>
              </a:solidFill>
              <a:latin typeface="Poppins" panose="00000500000000000000" pitchFamily="2" charset="0"/>
              <a:cs typeface="Poppins" panose="00000500000000000000" pitchFamily="2" charset="0"/>
            </a:endParaRPr>
          </a:p>
        </p:txBody>
      </p:sp>
      <p:sp>
        <p:nvSpPr>
          <p:cNvPr id="73" name="Arrow: Pentagon 63">
            <a:extLst>
              <a:ext uri="{FF2B5EF4-FFF2-40B4-BE49-F238E27FC236}">
                <a16:creationId xmlns:a16="http://schemas.microsoft.com/office/drawing/2014/main" id="{F2CB0CCC-A330-40AF-AE1C-04AC5120AA31}"/>
              </a:ext>
            </a:extLst>
          </p:cNvPr>
          <p:cNvSpPr/>
          <p:nvPr/>
        </p:nvSpPr>
        <p:spPr>
          <a:xfrm rot="5400000" flipV="1">
            <a:off x="3867196" y="3643616"/>
            <a:ext cx="2516615" cy="1692120"/>
          </a:xfrm>
          <a:prstGeom prst="homePlate">
            <a:avLst>
              <a:gd name="adj" fmla="val 19978"/>
            </a:avLst>
          </a:prstGeom>
          <a:solidFill>
            <a:schemeClr val="bg1"/>
          </a:solidFill>
          <a:ln/>
          <a:effectLst>
            <a:outerShdw blurRad="190500" algn="ctr" rotWithShape="0">
              <a:schemeClr val="tx1">
                <a:alpha val="10000"/>
              </a:schemeClr>
            </a:outerShdw>
          </a:effectLst>
        </p:spPr>
        <p:style>
          <a:lnRef idx="0">
            <a:schemeClr val="accent4"/>
          </a:lnRef>
          <a:fillRef idx="3">
            <a:schemeClr val="accent4"/>
          </a:fillRef>
          <a:effectRef idx="3">
            <a:schemeClr val="accent4"/>
          </a:effectRef>
          <a:fontRef idx="minor">
            <a:schemeClr val="lt1"/>
          </a:fontRef>
        </p:style>
        <p:txBody>
          <a:bodyPr tIns="0" bIns="0" rtlCol="0" anchor="ctr"/>
          <a:lstStyle/>
          <a:p>
            <a:pPr algn="ctr"/>
            <a:endParaRPr lang="en-US" sz="1000">
              <a:solidFill>
                <a:schemeClr val="tx1"/>
              </a:solidFill>
              <a:latin typeface="Segoe UI Light" panose="020B0502040204020203" pitchFamily="34" charset="0"/>
              <a:cs typeface="Segoe UI Light" panose="020B0502040204020203" pitchFamily="34" charset="0"/>
            </a:endParaRPr>
          </a:p>
        </p:txBody>
      </p:sp>
      <p:sp>
        <p:nvSpPr>
          <p:cNvPr id="74" name="Arrow: Pentagon 69">
            <a:extLst>
              <a:ext uri="{FF2B5EF4-FFF2-40B4-BE49-F238E27FC236}">
                <a16:creationId xmlns:a16="http://schemas.microsoft.com/office/drawing/2014/main" id="{10AAF281-0BEF-D880-0E02-377E72C481D9}"/>
              </a:ext>
            </a:extLst>
          </p:cNvPr>
          <p:cNvSpPr/>
          <p:nvPr/>
        </p:nvSpPr>
        <p:spPr>
          <a:xfrm rot="5400000" flipV="1">
            <a:off x="5768696" y="3643617"/>
            <a:ext cx="2516615" cy="1692120"/>
          </a:xfrm>
          <a:prstGeom prst="homePlate">
            <a:avLst>
              <a:gd name="adj" fmla="val 19978"/>
            </a:avLst>
          </a:prstGeom>
          <a:solidFill>
            <a:schemeClr val="bg1"/>
          </a:solidFill>
          <a:ln/>
          <a:effectLst>
            <a:outerShdw blurRad="190500" algn="ctr" rotWithShape="0">
              <a:prstClr val="black">
                <a:alpha val="10000"/>
              </a:prstClr>
            </a:outerShdw>
          </a:effectLst>
        </p:spPr>
        <p:style>
          <a:lnRef idx="0">
            <a:schemeClr val="accent4"/>
          </a:lnRef>
          <a:fillRef idx="3">
            <a:schemeClr val="accent4"/>
          </a:fillRef>
          <a:effectRef idx="3">
            <a:schemeClr val="accent4"/>
          </a:effectRef>
          <a:fontRef idx="minor">
            <a:schemeClr val="lt1"/>
          </a:fontRef>
        </p:style>
        <p:txBody>
          <a:bodyPr tIns="0" bIns="0" rtlCol="0" anchor="ctr"/>
          <a:lstStyle/>
          <a:p>
            <a:pPr algn="ctr"/>
            <a:endParaRPr lang="en-US" sz="1000">
              <a:solidFill>
                <a:schemeClr val="tx1"/>
              </a:solidFill>
              <a:latin typeface="Segoe UI Light" panose="020B0502040204020203" pitchFamily="34" charset="0"/>
              <a:cs typeface="Segoe UI Light" panose="020B0502040204020203" pitchFamily="34" charset="0"/>
            </a:endParaRPr>
          </a:p>
        </p:txBody>
      </p:sp>
      <p:sp>
        <p:nvSpPr>
          <p:cNvPr id="75" name="Arrow: Pentagon 70">
            <a:extLst>
              <a:ext uri="{FF2B5EF4-FFF2-40B4-BE49-F238E27FC236}">
                <a16:creationId xmlns:a16="http://schemas.microsoft.com/office/drawing/2014/main" id="{725D6B27-0FC8-DBF7-7BD3-79659B2025CF}"/>
              </a:ext>
            </a:extLst>
          </p:cNvPr>
          <p:cNvSpPr/>
          <p:nvPr/>
        </p:nvSpPr>
        <p:spPr>
          <a:xfrm rot="5400000" flipV="1">
            <a:off x="7670196" y="3643618"/>
            <a:ext cx="2516615" cy="1692120"/>
          </a:xfrm>
          <a:prstGeom prst="homePlate">
            <a:avLst>
              <a:gd name="adj" fmla="val 19978"/>
            </a:avLst>
          </a:prstGeom>
          <a:solidFill>
            <a:schemeClr val="bg1"/>
          </a:solidFill>
          <a:ln/>
          <a:effectLst>
            <a:outerShdw blurRad="190500" algn="ctr" rotWithShape="0">
              <a:prstClr val="black">
                <a:alpha val="10000"/>
              </a:prstClr>
            </a:outerShdw>
          </a:effectLst>
        </p:spPr>
        <p:style>
          <a:lnRef idx="0">
            <a:schemeClr val="accent4"/>
          </a:lnRef>
          <a:fillRef idx="3">
            <a:schemeClr val="accent4"/>
          </a:fillRef>
          <a:effectRef idx="3">
            <a:schemeClr val="accent4"/>
          </a:effectRef>
          <a:fontRef idx="minor">
            <a:schemeClr val="lt1"/>
          </a:fontRef>
        </p:style>
        <p:txBody>
          <a:bodyPr tIns="0" bIns="0" rtlCol="0" anchor="ctr"/>
          <a:lstStyle/>
          <a:p>
            <a:pPr algn="ctr"/>
            <a:endParaRPr lang="en-US" sz="1000">
              <a:solidFill>
                <a:schemeClr val="tx1"/>
              </a:solidFill>
              <a:latin typeface="Segoe UI Light" panose="020B0502040204020203" pitchFamily="34" charset="0"/>
              <a:cs typeface="Segoe UI Light" panose="020B0502040204020203" pitchFamily="34" charset="0"/>
            </a:endParaRPr>
          </a:p>
        </p:txBody>
      </p:sp>
      <p:sp>
        <p:nvSpPr>
          <p:cNvPr id="76" name="Arrow: Pentagon 71">
            <a:extLst>
              <a:ext uri="{FF2B5EF4-FFF2-40B4-BE49-F238E27FC236}">
                <a16:creationId xmlns:a16="http://schemas.microsoft.com/office/drawing/2014/main" id="{AEFA23DA-2BEA-2F16-99C6-052184C515C4}"/>
              </a:ext>
            </a:extLst>
          </p:cNvPr>
          <p:cNvSpPr/>
          <p:nvPr/>
        </p:nvSpPr>
        <p:spPr>
          <a:xfrm rot="5400000" flipV="1">
            <a:off x="9571696" y="3643619"/>
            <a:ext cx="2516615" cy="1692120"/>
          </a:xfrm>
          <a:prstGeom prst="homePlate">
            <a:avLst>
              <a:gd name="adj" fmla="val 19978"/>
            </a:avLst>
          </a:prstGeom>
          <a:solidFill>
            <a:schemeClr val="bg1"/>
          </a:solidFill>
          <a:ln/>
          <a:effectLst>
            <a:outerShdw blurRad="190500" algn="ctr" rotWithShape="0">
              <a:prstClr val="black">
                <a:alpha val="10000"/>
              </a:prstClr>
            </a:outerShdw>
          </a:effectLst>
        </p:spPr>
        <p:style>
          <a:lnRef idx="0">
            <a:schemeClr val="accent4"/>
          </a:lnRef>
          <a:fillRef idx="3">
            <a:schemeClr val="accent4"/>
          </a:fillRef>
          <a:effectRef idx="3">
            <a:schemeClr val="accent4"/>
          </a:effectRef>
          <a:fontRef idx="minor">
            <a:schemeClr val="lt1"/>
          </a:fontRef>
        </p:style>
        <p:txBody>
          <a:bodyPr tIns="0" bIns="0" rtlCol="0" anchor="ctr"/>
          <a:lstStyle/>
          <a:p>
            <a:pPr algn="ctr"/>
            <a:endParaRPr lang="en-US" sz="1000">
              <a:solidFill>
                <a:schemeClr val="tx1"/>
              </a:solidFill>
              <a:latin typeface="Segoe UI Light" panose="020B0502040204020203" pitchFamily="34" charset="0"/>
              <a:cs typeface="Segoe UI Light" panose="020B0502040204020203" pitchFamily="34" charset="0"/>
            </a:endParaRPr>
          </a:p>
        </p:txBody>
      </p:sp>
      <p:sp>
        <p:nvSpPr>
          <p:cNvPr id="78" name="TextBox 77">
            <a:extLst>
              <a:ext uri="{FF2B5EF4-FFF2-40B4-BE49-F238E27FC236}">
                <a16:creationId xmlns:a16="http://schemas.microsoft.com/office/drawing/2014/main" id="{DD23CA2D-5FDF-0F21-B586-3919753B53A3}"/>
              </a:ext>
            </a:extLst>
          </p:cNvPr>
          <p:cNvSpPr txBox="1"/>
          <p:nvPr/>
        </p:nvSpPr>
        <p:spPr>
          <a:xfrm>
            <a:off x="4459898" y="4058789"/>
            <a:ext cx="1331212" cy="215444"/>
          </a:xfrm>
          <a:prstGeom prst="rect">
            <a:avLst/>
          </a:prstGeom>
          <a:noFill/>
          <a:ln w="6350">
            <a:noFill/>
            <a:prstDash val="dash"/>
          </a:ln>
        </p:spPr>
        <p:txBody>
          <a:bodyPr wrap="square" lIns="0" tIns="0" rIns="0" bIns="0" rtlCol="0" anchor="t">
            <a:spAutoFit/>
          </a:bodyPr>
          <a:lstStyle/>
          <a:p>
            <a:pPr lvl="0" algn="ctr"/>
            <a:endParaRPr lang="en-US" sz="1400">
              <a:solidFill>
                <a:srgbClr val="53585F"/>
              </a:solidFill>
              <a:latin typeface="Poppins" panose="00000500000000000000" pitchFamily="2" charset="0"/>
              <a:ea typeface="Open Sans" panose="020B0606030504020204" pitchFamily="34" charset="0"/>
              <a:cs typeface="Poppins" panose="00000500000000000000" pitchFamily="2" charset="0"/>
            </a:endParaRPr>
          </a:p>
        </p:txBody>
      </p:sp>
      <p:sp>
        <p:nvSpPr>
          <p:cNvPr id="79" name="TextBox 78">
            <a:extLst>
              <a:ext uri="{FF2B5EF4-FFF2-40B4-BE49-F238E27FC236}">
                <a16:creationId xmlns:a16="http://schemas.microsoft.com/office/drawing/2014/main" id="{EBFAAF7A-5FBB-FFA0-64C7-55D8DC4E7492}"/>
              </a:ext>
            </a:extLst>
          </p:cNvPr>
          <p:cNvSpPr txBox="1"/>
          <p:nvPr/>
        </p:nvSpPr>
        <p:spPr>
          <a:xfrm>
            <a:off x="6361398" y="4058789"/>
            <a:ext cx="1331212" cy="215444"/>
          </a:xfrm>
          <a:prstGeom prst="rect">
            <a:avLst/>
          </a:prstGeom>
          <a:noFill/>
          <a:ln w="6350">
            <a:noFill/>
            <a:prstDash val="dash"/>
          </a:ln>
        </p:spPr>
        <p:txBody>
          <a:bodyPr wrap="square" lIns="0" tIns="0" rIns="0" bIns="0" rtlCol="0" anchor="t">
            <a:spAutoFit/>
          </a:bodyPr>
          <a:lstStyle/>
          <a:p>
            <a:pPr algn="ctr"/>
            <a:endParaRPr lang="en-US" sz="1400">
              <a:solidFill>
                <a:srgbClr val="53585F"/>
              </a:solidFill>
              <a:latin typeface="Poppins" panose="00000500000000000000" pitchFamily="2" charset="0"/>
              <a:ea typeface="Open Sans" panose="020B0606030504020204" pitchFamily="34" charset="0"/>
              <a:cs typeface="Poppins" panose="00000500000000000000" pitchFamily="2" charset="0"/>
            </a:endParaRPr>
          </a:p>
        </p:txBody>
      </p:sp>
      <p:sp>
        <p:nvSpPr>
          <p:cNvPr id="80" name="TextBox 79">
            <a:extLst>
              <a:ext uri="{FF2B5EF4-FFF2-40B4-BE49-F238E27FC236}">
                <a16:creationId xmlns:a16="http://schemas.microsoft.com/office/drawing/2014/main" id="{56947FD1-B114-D858-881A-77E635786D55}"/>
              </a:ext>
            </a:extLst>
          </p:cNvPr>
          <p:cNvSpPr txBox="1"/>
          <p:nvPr/>
        </p:nvSpPr>
        <p:spPr>
          <a:xfrm>
            <a:off x="8262898" y="4058789"/>
            <a:ext cx="1331212" cy="215444"/>
          </a:xfrm>
          <a:prstGeom prst="rect">
            <a:avLst/>
          </a:prstGeom>
          <a:noFill/>
          <a:ln w="6350">
            <a:noFill/>
            <a:prstDash val="dash"/>
          </a:ln>
        </p:spPr>
        <p:txBody>
          <a:bodyPr wrap="square" lIns="0" tIns="0" rIns="0" bIns="0" rtlCol="0" anchor="t">
            <a:spAutoFit/>
          </a:bodyPr>
          <a:lstStyle/>
          <a:p>
            <a:pPr lvl="0" algn="ctr"/>
            <a:endParaRPr lang="en-US" sz="1400">
              <a:solidFill>
                <a:srgbClr val="53585F"/>
              </a:solidFill>
              <a:latin typeface="Poppins" panose="00000500000000000000" pitchFamily="2" charset="0"/>
              <a:ea typeface="Open Sans" panose="020B0606030504020204" pitchFamily="34" charset="0"/>
              <a:cs typeface="Poppins" panose="00000500000000000000" pitchFamily="2" charset="0"/>
            </a:endParaRPr>
          </a:p>
        </p:txBody>
      </p:sp>
      <p:sp>
        <p:nvSpPr>
          <p:cNvPr id="81" name="TextBox 80">
            <a:extLst>
              <a:ext uri="{FF2B5EF4-FFF2-40B4-BE49-F238E27FC236}">
                <a16:creationId xmlns:a16="http://schemas.microsoft.com/office/drawing/2014/main" id="{C9572CD2-010F-E5E9-B68A-8C823FCBE586}"/>
              </a:ext>
            </a:extLst>
          </p:cNvPr>
          <p:cNvSpPr txBox="1"/>
          <p:nvPr/>
        </p:nvSpPr>
        <p:spPr>
          <a:xfrm>
            <a:off x="10164398" y="4058789"/>
            <a:ext cx="1331212" cy="215444"/>
          </a:xfrm>
          <a:prstGeom prst="rect">
            <a:avLst/>
          </a:prstGeom>
          <a:noFill/>
          <a:ln w="6350">
            <a:noFill/>
            <a:prstDash val="dash"/>
          </a:ln>
        </p:spPr>
        <p:txBody>
          <a:bodyPr wrap="square" lIns="0" tIns="0" rIns="0" bIns="0" rtlCol="0" anchor="t">
            <a:spAutoFit/>
          </a:bodyPr>
          <a:lstStyle/>
          <a:p>
            <a:pPr algn="ctr"/>
            <a:endParaRPr lang="en-US" sz="1400">
              <a:solidFill>
                <a:srgbClr val="53585F"/>
              </a:solidFill>
              <a:latin typeface="Poppins" panose="00000500000000000000" pitchFamily="2" charset="0"/>
              <a:ea typeface="Open Sans" panose="020B0606030504020204" pitchFamily="34" charset="0"/>
              <a:cs typeface="Poppins" panose="00000500000000000000" pitchFamily="2" charset="0"/>
            </a:endParaRPr>
          </a:p>
        </p:txBody>
      </p:sp>
      <p:cxnSp>
        <p:nvCxnSpPr>
          <p:cNvPr id="129" name="Straight Connector 128">
            <a:extLst>
              <a:ext uri="{FF2B5EF4-FFF2-40B4-BE49-F238E27FC236}">
                <a16:creationId xmlns:a16="http://schemas.microsoft.com/office/drawing/2014/main" id="{06CB902D-C1FF-0C93-3DAE-C58A04ACDC0A}"/>
              </a:ext>
            </a:extLst>
          </p:cNvPr>
          <p:cNvCxnSpPr/>
          <p:nvPr/>
        </p:nvCxnSpPr>
        <p:spPr>
          <a:xfrm>
            <a:off x="4848980" y="5955670"/>
            <a:ext cx="553044" cy="0"/>
          </a:xfrm>
          <a:prstGeom prst="line">
            <a:avLst/>
          </a:prstGeom>
          <a:ln w="63500">
            <a:solidFill>
              <a:srgbClr val="01211E"/>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E9CA7769-BFD0-2DA5-2B04-A8AFC4BB838B}"/>
              </a:ext>
            </a:extLst>
          </p:cNvPr>
          <p:cNvCxnSpPr/>
          <p:nvPr/>
        </p:nvCxnSpPr>
        <p:spPr>
          <a:xfrm>
            <a:off x="6750480" y="5955670"/>
            <a:ext cx="553044" cy="0"/>
          </a:xfrm>
          <a:prstGeom prst="line">
            <a:avLst/>
          </a:prstGeom>
          <a:ln w="63500">
            <a:solidFill>
              <a:srgbClr val="01211E"/>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7F56BD44-2392-9B84-2C28-C4D8895114EF}"/>
              </a:ext>
            </a:extLst>
          </p:cNvPr>
          <p:cNvCxnSpPr>
            <a:cxnSpLocks/>
          </p:cNvCxnSpPr>
          <p:nvPr/>
        </p:nvCxnSpPr>
        <p:spPr>
          <a:xfrm>
            <a:off x="8651981" y="5955670"/>
            <a:ext cx="553044" cy="0"/>
          </a:xfrm>
          <a:prstGeom prst="line">
            <a:avLst/>
          </a:prstGeom>
          <a:ln w="63500">
            <a:solidFill>
              <a:srgbClr val="01211E"/>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E995F82-C8C9-0082-6FAC-1E79A7B3E7C2}"/>
              </a:ext>
            </a:extLst>
          </p:cNvPr>
          <p:cNvCxnSpPr>
            <a:cxnSpLocks/>
          </p:cNvCxnSpPr>
          <p:nvPr/>
        </p:nvCxnSpPr>
        <p:spPr>
          <a:xfrm>
            <a:off x="10553481" y="5955670"/>
            <a:ext cx="553044" cy="0"/>
          </a:xfrm>
          <a:prstGeom prst="line">
            <a:avLst/>
          </a:prstGeom>
          <a:ln w="63500">
            <a:solidFill>
              <a:srgbClr val="01211E"/>
            </a:solidFill>
          </a:ln>
        </p:spPr>
        <p:style>
          <a:lnRef idx="1">
            <a:schemeClr val="accent1"/>
          </a:lnRef>
          <a:fillRef idx="0">
            <a:schemeClr val="accent1"/>
          </a:fillRef>
          <a:effectRef idx="0">
            <a:schemeClr val="accent1"/>
          </a:effectRef>
          <a:fontRef idx="minor">
            <a:schemeClr val="tx1"/>
          </a:fontRef>
        </p:style>
      </p:cxnSp>
      <p:pic>
        <p:nvPicPr>
          <p:cNvPr id="141" name="Picture 140" descr="Receptionist at a hotel">
            <a:extLst>
              <a:ext uri="{FF2B5EF4-FFF2-40B4-BE49-F238E27FC236}">
                <a16:creationId xmlns:a16="http://schemas.microsoft.com/office/drawing/2014/main" id="{1F454B9F-7D03-ADA4-5A8E-4F9041AE3741}"/>
              </a:ext>
            </a:extLst>
          </p:cNvPr>
          <p:cNvPicPr>
            <a:picLocks noChangeAspect="1"/>
          </p:cNvPicPr>
          <p:nvPr/>
        </p:nvPicPr>
        <p:blipFill>
          <a:blip r:embed="rId3">
            <a:extLst>
              <a:ext uri="{28A0092B-C50C-407E-A947-70E740481C1C}">
                <a14:useLocalDpi xmlns:a14="http://schemas.microsoft.com/office/drawing/2010/main" val="0"/>
              </a:ext>
            </a:extLst>
          </a:blip>
          <a:srcRect l="43118" t="10853" r="18060" b="2538"/>
          <a:stretch>
            <a:fillRect/>
          </a:stretch>
        </p:blipFill>
        <p:spPr>
          <a:xfrm>
            <a:off x="4279443" y="1277478"/>
            <a:ext cx="1692120" cy="2516615"/>
          </a:xfrm>
          <a:custGeom>
            <a:avLst/>
            <a:gdLst>
              <a:gd name="connsiteX0" fmla="*/ 0 w 1692120"/>
              <a:gd name="connsiteY0" fmla="*/ 0 h 2516615"/>
              <a:gd name="connsiteX1" fmla="*/ 1692120 w 1692120"/>
              <a:gd name="connsiteY1" fmla="*/ 0 h 2516615"/>
              <a:gd name="connsiteX2" fmla="*/ 1692120 w 1692120"/>
              <a:gd name="connsiteY2" fmla="*/ 2178563 h 2516615"/>
              <a:gd name="connsiteX3" fmla="*/ 846060 w 1692120"/>
              <a:gd name="connsiteY3" fmla="*/ 2516615 h 2516615"/>
              <a:gd name="connsiteX4" fmla="*/ 0 w 1692120"/>
              <a:gd name="connsiteY4" fmla="*/ 2178563 h 2516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120" h="2516615">
                <a:moveTo>
                  <a:pt x="0" y="0"/>
                </a:moveTo>
                <a:lnTo>
                  <a:pt x="1692120" y="0"/>
                </a:lnTo>
                <a:lnTo>
                  <a:pt x="1692120" y="2178563"/>
                </a:lnTo>
                <a:lnTo>
                  <a:pt x="846060" y="2516615"/>
                </a:lnTo>
                <a:lnTo>
                  <a:pt x="0" y="2178563"/>
                </a:lnTo>
                <a:close/>
              </a:path>
            </a:pathLst>
          </a:custGeom>
        </p:spPr>
      </p:pic>
      <p:pic>
        <p:nvPicPr>
          <p:cNvPr id="139" name="Picture 138" descr="Tray of food on a bed">
            <a:extLst>
              <a:ext uri="{FF2B5EF4-FFF2-40B4-BE49-F238E27FC236}">
                <a16:creationId xmlns:a16="http://schemas.microsoft.com/office/drawing/2014/main" id="{A3F37AAF-F69C-345B-A9E5-8F7D0DAF4863}"/>
              </a:ext>
            </a:extLst>
          </p:cNvPr>
          <p:cNvPicPr>
            <a:picLocks noChangeAspect="1"/>
          </p:cNvPicPr>
          <p:nvPr/>
        </p:nvPicPr>
        <p:blipFill>
          <a:blip r:embed="rId4">
            <a:extLst>
              <a:ext uri="{28A0092B-C50C-407E-A947-70E740481C1C}">
                <a14:useLocalDpi xmlns:a14="http://schemas.microsoft.com/office/drawing/2010/main" val="0"/>
              </a:ext>
            </a:extLst>
          </a:blip>
          <a:srcRect l="35640" t="7892" r="25538" b="5499"/>
          <a:stretch>
            <a:fillRect/>
          </a:stretch>
        </p:blipFill>
        <p:spPr>
          <a:xfrm>
            <a:off x="9983943" y="1277478"/>
            <a:ext cx="1692120" cy="2516615"/>
          </a:xfrm>
          <a:custGeom>
            <a:avLst/>
            <a:gdLst>
              <a:gd name="connsiteX0" fmla="*/ 0 w 1692120"/>
              <a:gd name="connsiteY0" fmla="*/ 0 h 2516615"/>
              <a:gd name="connsiteX1" fmla="*/ 1692120 w 1692120"/>
              <a:gd name="connsiteY1" fmla="*/ 0 h 2516615"/>
              <a:gd name="connsiteX2" fmla="*/ 1692120 w 1692120"/>
              <a:gd name="connsiteY2" fmla="*/ 2178563 h 2516615"/>
              <a:gd name="connsiteX3" fmla="*/ 846060 w 1692120"/>
              <a:gd name="connsiteY3" fmla="*/ 2516615 h 2516615"/>
              <a:gd name="connsiteX4" fmla="*/ 0 w 1692120"/>
              <a:gd name="connsiteY4" fmla="*/ 2178563 h 2516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120" h="2516615">
                <a:moveTo>
                  <a:pt x="0" y="0"/>
                </a:moveTo>
                <a:lnTo>
                  <a:pt x="1692120" y="0"/>
                </a:lnTo>
                <a:lnTo>
                  <a:pt x="1692120" y="2178563"/>
                </a:lnTo>
                <a:lnTo>
                  <a:pt x="846060" y="2516615"/>
                </a:lnTo>
                <a:lnTo>
                  <a:pt x="0" y="2178563"/>
                </a:lnTo>
                <a:close/>
              </a:path>
            </a:pathLst>
          </a:custGeom>
        </p:spPr>
      </p:pic>
      <p:pic>
        <p:nvPicPr>
          <p:cNvPr id="137" name="Picture 136" descr="Empty gym with spin bikes and other equipment">
            <a:extLst>
              <a:ext uri="{FF2B5EF4-FFF2-40B4-BE49-F238E27FC236}">
                <a16:creationId xmlns:a16="http://schemas.microsoft.com/office/drawing/2014/main" id="{4E055F3D-DE54-EA9B-D6C7-559F637A1536}"/>
              </a:ext>
            </a:extLst>
          </p:cNvPr>
          <p:cNvPicPr>
            <a:picLocks noChangeAspect="1"/>
          </p:cNvPicPr>
          <p:nvPr/>
        </p:nvPicPr>
        <p:blipFill rotWithShape="1">
          <a:blip r:embed="rId5">
            <a:extLst>
              <a:ext uri="{28A0092B-C50C-407E-A947-70E740481C1C}">
                <a14:useLocalDpi xmlns:a14="http://schemas.microsoft.com/office/drawing/2010/main" val="0"/>
              </a:ext>
            </a:extLst>
          </a:blip>
          <a:srcRect l="53263" t="8919" r="7915" b="4472"/>
          <a:stretch/>
        </p:blipFill>
        <p:spPr>
          <a:xfrm>
            <a:off x="6180944" y="1277478"/>
            <a:ext cx="1692120" cy="2516615"/>
          </a:xfrm>
          <a:custGeom>
            <a:avLst/>
            <a:gdLst>
              <a:gd name="connsiteX0" fmla="*/ 0 w 1692120"/>
              <a:gd name="connsiteY0" fmla="*/ 0 h 2516615"/>
              <a:gd name="connsiteX1" fmla="*/ 1692120 w 1692120"/>
              <a:gd name="connsiteY1" fmla="*/ 0 h 2516615"/>
              <a:gd name="connsiteX2" fmla="*/ 1692120 w 1692120"/>
              <a:gd name="connsiteY2" fmla="*/ 2178563 h 2516615"/>
              <a:gd name="connsiteX3" fmla="*/ 846060 w 1692120"/>
              <a:gd name="connsiteY3" fmla="*/ 2516615 h 2516615"/>
              <a:gd name="connsiteX4" fmla="*/ 0 w 1692120"/>
              <a:gd name="connsiteY4" fmla="*/ 2178563 h 2516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120" h="2516615">
                <a:moveTo>
                  <a:pt x="0" y="0"/>
                </a:moveTo>
                <a:lnTo>
                  <a:pt x="1692120" y="0"/>
                </a:lnTo>
                <a:lnTo>
                  <a:pt x="1692120" y="2178563"/>
                </a:lnTo>
                <a:lnTo>
                  <a:pt x="846060" y="2516615"/>
                </a:lnTo>
                <a:lnTo>
                  <a:pt x="0" y="2178563"/>
                </a:lnTo>
                <a:close/>
              </a:path>
            </a:pathLst>
          </a:custGeom>
        </p:spPr>
      </p:pic>
      <p:pic>
        <p:nvPicPr>
          <p:cNvPr id="135" name="Picture 134" descr="Plates and variety of glasses set on a dining table">
            <a:extLst>
              <a:ext uri="{FF2B5EF4-FFF2-40B4-BE49-F238E27FC236}">
                <a16:creationId xmlns:a16="http://schemas.microsoft.com/office/drawing/2014/main" id="{58CA01D8-07A2-041E-2EBE-E2C7C72BF5F7}"/>
              </a:ext>
            </a:extLst>
          </p:cNvPr>
          <p:cNvPicPr>
            <a:picLocks noChangeAspect="1"/>
          </p:cNvPicPr>
          <p:nvPr/>
        </p:nvPicPr>
        <p:blipFill rotWithShape="1">
          <a:blip r:embed="rId6">
            <a:extLst>
              <a:ext uri="{28A0092B-C50C-407E-A947-70E740481C1C}">
                <a14:useLocalDpi xmlns:a14="http://schemas.microsoft.com/office/drawing/2010/main" val="0"/>
              </a:ext>
            </a:extLst>
          </a:blip>
          <a:srcRect l="27483" t="2746" r="29783" b="1920"/>
          <a:stretch/>
        </p:blipFill>
        <p:spPr>
          <a:xfrm>
            <a:off x="8082444" y="1277478"/>
            <a:ext cx="1692120" cy="2516615"/>
          </a:xfrm>
          <a:custGeom>
            <a:avLst/>
            <a:gdLst>
              <a:gd name="connsiteX0" fmla="*/ 0 w 1692120"/>
              <a:gd name="connsiteY0" fmla="*/ 0 h 2516615"/>
              <a:gd name="connsiteX1" fmla="*/ 1692120 w 1692120"/>
              <a:gd name="connsiteY1" fmla="*/ 0 h 2516615"/>
              <a:gd name="connsiteX2" fmla="*/ 1692120 w 1692120"/>
              <a:gd name="connsiteY2" fmla="*/ 2178563 h 2516615"/>
              <a:gd name="connsiteX3" fmla="*/ 846060 w 1692120"/>
              <a:gd name="connsiteY3" fmla="*/ 2516615 h 2516615"/>
              <a:gd name="connsiteX4" fmla="*/ 0 w 1692120"/>
              <a:gd name="connsiteY4" fmla="*/ 2178563 h 25166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120" h="2516615">
                <a:moveTo>
                  <a:pt x="0" y="0"/>
                </a:moveTo>
                <a:lnTo>
                  <a:pt x="1692120" y="0"/>
                </a:lnTo>
                <a:lnTo>
                  <a:pt x="1692120" y="2178563"/>
                </a:lnTo>
                <a:lnTo>
                  <a:pt x="846060" y="2516615"/>
                </a:lnTo>
                <a:lnTo>
                  <a:pt x="0" y="2178563"/>
                </a:lnTo>
                <a:close/>
              </a:path>
            </a:pathLst>
          </a:custGeom>
        </p:spPr>
      </p:pic>
      <p:sp>
        <p:nvSpPr>
          <p:cNvPr id="88" name="Freeform: Shape 119">
            <a:extLst>
              <a:ext uri="{FF2B5EF4-FFF2-40B4-BE49-F238E27FC236}">
                <a16:creationId xmlns:a16="http://schemas.microsoft.com/office/drawing/2014/main" id="{4480E8C0-21A3-484B-DE94-0F6930AAB75C}"/>
              </a:ext>
            </a:extLst>
          </p:cNvPr>
          <p:cNvSpPr/>
          <p:nvPr/>
        </p:nvSpPr>
        <p:spPr>
          <a:xfrm>
            <a:off x="4279442" y="1277477"/>
            <a:ext cx="7396622" cy="2523214"/>
          </a:xfrm>
          <a:custGeom>
            <a:avLst/>
            <a:gdLst>
              <a:gd name="connsiteX0" fmla="*/ 7606001 w 9298123"/>
              <a:gd name="connsiteY0" fmla="*/ 0 h 2298802"/>
              <a:gd name="connsiteX1" fmla="*/ 9298123 w 9298123"/>
              <a:gd name="connsiteY1" fmla="*/ 0 h 2298802"/>
              <a:gd name="connsiteX2" fmla="*/ 9298123 w 9298123"/>
              <a:gd name="connsiteY2" fmla="*/ 1997570 h 2298802"/>
              <a:gd name="connsiteX3" fmla="*/ 8452062 w 9298123"/>
              <a:gd name="connsiteY3" fmla="*/ 2298802 h 2298802"/>
              <a:gd name="connsiteX4" fmla="*/ 7606001 w 9298123"/>
              <a:gd name="connsiteY4" fmla="*/ 1997570 h 2298802"/>
              <a:gd name="connsiteX5" fmla="*/ 5704500 w 9298123"/>
              <a:gd name="connsiteY5" fmla="*/ 0 h 2298802"/>
              <a:gd name="connsiteX6" fmla="*/ 7396622 w 9298123"/>
              <a:gd name="connsiteY6" fmla="*/ 0 h 2298802"/>
              <a:gd name="connsiteX7" fmla="*/ 7396622 w 9298123"/>
              <a:gd name="connsiteY7" fmla="*/ 1997570 h 2298802"/>
              <a:gd name="connsiteX8" fmla="*/ 6550561 w 9298123"/>
              <a:gd name="connsiteY8" fmla="*/ 2298802 h 2298802"/>
              <a:gd name="connsiteX9" fmla="*/ 5704500 w 9298123"/>
              <a:gd name="connsiteY9" fmla="*/ 1997570 h 2298802"/>
              <a:gd name="connsiteX10" fmla="*/ 3803000 w 9298123"/>
              <a:gd name="connsiteY10" fmla="*/ 0 h 2298802"/>
              <a:gd name="connsiteX11" fmla="*/ 5495122 w 9298123"/>
              <a:gd name="connsiteY11" fmla="*/ 0 h 2298802"/>
              <a:gd name="connsiteX12" fmla="*/ 5495122 w 9298123"/>
              <a:gd name="connsiteY12" fmla="*/ 1997570 h 2298802"/>
              <a:gd name="connsiteX13" fmla="*/ 4649061 w 9298123"/>
              <a:gd name="connsiteY13" fmla="*/ 2298802 h 2298802"/>
              <a:gd name="connsiteX14" fmla="*/ 3803000 w 9298123"/>
              <a:gd name="connsiteY14" fmla="*/ 1997570 h 2298802"/>
              <a:gd name="connsiteX15" fmla="*/ 1901500 w 9298123"/>
              <a:gd name="connsiteY15" fmla="*/ 0 h 2298802"/>
              <a:gd name="connsiteX16" fmla="*/ 3593622 w 9298123"/>
              <a:gd name="connsiteY16" fmla="*/ 0 h 2298802"/>
              <a:gd name="connsiteX17" fmla="*/ 3593622 w 9298123"/>
              <a:gd name="connsiteY17" fmla="*/ 1997570 h 2298802"/>
              <a:gd name="connsiteX18" fmla="*/ 2747561 w 9298123"/>
              <a:gd name="connsiteY18" fmla="*/ 2298802 h 2298802"/>
              <a:gd name="connsiteX19" fmla="*/ 1901500 w 9298123"/>
              <a:gd name="connsiteY19" fmla="*/ 1997570 h 2298802"/>
              <a:gd name="connsiteX20" fmla="*/ 0 w 9298123"/>
              <a:gd name="connsiteY20" fmla="*/ 0 h 2298802"/>
              <a:gd name="connsiteX21" fmla="*/ 1692122 w 9298123"/>
              <a:gd name="connsiteY21" fmla="*/ 0 h 2298802"/>
              <a:gd name="connsiteX22" fmla="*/ 1692122 w 9298123"/>
              <a:gd name="connsiteY22" fmla="*/ 1997570 h 2298802"/>
              <a:gd name="connsiteX23" fmla="*/ 846061 w 9298123"/>
              <a:gd name="connsiteY23" fmla="*/ 2298802 h 2298802"/>
              <a:gd name="connsiteX24" fmla="*/ 0 w 9298123"/>
              <a:gd name="connsiteY24" fmla="*/ 1997570 h 2298802"/>
              <a:gd name="connsiteX0" fmla="*/ 7606001 w 9298123"/>
              <a:gd name="connsiteY0" fmla="*/ 0 h 2298802"/>
              <a:gd name="connsiteX1" fmla="*/ 9298123 w 9298123"/>
              <a:gd name="connsiteY1" fmla="*/ 0 h 2298802"/>
              <a:gd name="connsiteX2" fmla="*/ 8452062 w 9298123"/>
              <a:gd name="connsiteY2" fmla="*/ 2298802 h 2298802"/>
              <a:gd name="connsiteX3" fmla="*/ 7606001 w 9298123"/>
              <a:gd name="connsiteY3" fmla="*/ 1997570 h 2298802"/>
              <a:gd name="connsiteX4" fmla="*/ 7606001 w 9298123"/>
              <a:gd name="connsiteY4" fmla="*/ 0 h 2298802"/>
              <a:gd name="connsiteX5" fmla="*/ 5704500 w 9298123"/>
              <a:gd name="connsiteY5" fmla="*/ 0 h 2298802"/>
              <a:gd name="connsiteX6" fmla="*/ 7396622 w 9298123"/>
              <a:gd name="connsiteY6" fmla="*/ 0 h 2298802"/>
              <a:gd name="connsiteX7" fmla="*/ 7396622 w 9298123"/>
              <a:gd name="connsiteY7" fmla="*/ 1997570 h 2298802"/>
              <a:gd name="connsiteX8" fmla="*/ 6550561 w 9298123"/>
              <a:gd name="connsiteY8" fmla="*/ 2298802 h 2298802"/>
              <a:gd name="connsiteX9" fmla="*/ 5704500 w 9298123"/>
              <a:gd name="connsiteY9" fmla="*/ 1997570 h 2298802"/>
              <a:gd name="connsiteX10" fmla="*/ 5704500 w 9298123"/>
              <a:gd name="connsiteY10" fmla="*/ 0 h 2298802"/>
              <a:gd name="connsiteX11" fmla="*/ 3803000 w 9298123"/>
              <a:gd name="connsiteY11" fmla="*/ 0 h 2298802"/>
              <a:gd name="connsiteX12" fmla="*/ 5495122 w 9298123"/>
              <a:gd name="connsiteY12" fmla="*/ 0 h 2298802"/>
              <a:gd name="connsiteX13" fmla="*/ 5495122 w 9298123"/>
              <a:gd name="connsiteY13" fmla="*/ 1997570 h 2298802"/>
              <a:gd name="connsiteX14" fmla="*/ 4649061 w 9298123"/>
              <a:gd name="connsiteY14" fmla="*/ 2298802 h 2298802"/>
              <a:gd name="connsiteX15" fmla="*/ 3803000 w 9298123"/>
              <a:gd name="connsiteY15" fmla="*/ 1997570 h 2298802"/>
              <a:gd name="connsiteX16" fmla="*/ 3803000 w 9298123"/>
              <a:gd name="connsiteY16" fmla="*/ 0 h 2298802"/>
              <a:gd name="connsiteX17" fmla="*/ 1901500 w 9298123"/>
              <a:gd name="connsiteY17" fmla="*/ 0 h 2298802"/>
              <a:gd name="connsiteX18" fmla="*/ 3593622 w 9298123"/>
              <a:gd name="connsiteY18" fmla="*/ 0 h 2298802"/>
              <a:gd name="connsiteX19" fmla="*/ 3593622 w 9298123"/>
              <a:gd name="connsiteY19" fmla="*/ 1997570 h 2298802"/>
              <a:gd name="connsiteX20" fmla="*/ 2747561 w 9298123"/>
              <a:gd name="connsiteY20" fmla="*/ 2298802 h 2298802"/>
              <a:gd name="connsiteX21" fmla="*/ 1901500 w 9298123"/>
              <a:gd name="connsiteY21" fmla="*/ 1997570 h 2298802"/>
              <a:gd name="connsiteX22" fmla="*/ 1901500 w 9298123"/>
              <a:gd name="connsiteY22" fmla="*/ 0 h 2298802"/>
              <a:gd name="connsiteX23" fmla="*/ 0 w 9298123"/>
              <a:gd name="connsiteY23" fmla="*/ 0 h 2298802"/>
              <a:gd name="connsiteX24" fmla="*/ 1692122 w 9298123"/>
              <a:gd name="connsiteY24" fmla="*/ 0 h 2298802"/>
              <a:gd name="connsiteX25" fmla="*/ 1692122 w 9298123"/>
              <a:gd name="connsiteY25" fmla="*/ 1997570 h 2298802"/>
              <a:gd name="connsiteX26" fmla="*/ 846061 w 9298123"/>
              <a:gd name="connsiteY26" fmla="*/ 2298802 h 2298802"/>
              <a:gd name="connsiteX27" fmla="*/ 0 w 9298123"/>
              <a:gd name="connsiteY27" fmla="*/ 1997570 h 2298802"/>
              <a:gd name="connsiteX28" fmla="*/ 0 w 9298123"/>
              <a:gd name="connsiteY28" fmla="*/ 0 h 2298802"/>
              <a:gd name="connsiteX0" fmla="*/ 7606001 w 8452062"/>
              <a:gd name="connsiteY0" fmla="*/ 0 h 2298802"/>
              <a:gd name="connsiteX1" fmla="*/ 8452062 w 8452062"/>
              <a:gd name="connsiteY1" fmla="*/ 2298802 h 2298802"/>
              <a:gd name="connsiteX2" fmla="*/ 7606001 w 8452062"/>
              <a:gd name="connsiteY2" fmla="*/ 1997570 h 2298802"/>
              <a:gd name="connsiteX3" fmla="*/ 7606001 w 8452062"/>
              <a:gd name="connsiteY3" fmla="*/ 0 h 2298802"/>
              <a:gd name="connsiteX4" fmla="*/ 5704500 w 8452062"/>
              <a:gd name="connsiteY4" fmla="*/ 0 h 2298802"/>
              <a:gd name="connsiteX5" fmla="*/ 7396622 w 8452062"/>
              <a:gd name="connsiteY5" fmla="*/ 0 h 2298802"/>
              <a:gd name="connsiteX6" fmla="*/ 7396622 w 8452062"/>
              <a:gd name="connsiteY6" fmla="*/ 1997570 h 2298802"/>
              <a:gd name="connsiteX7" fmla="*/ 6550561 w 8452062"/>
              <a:gd name="connsiteY7" fmla="*/ 2298802 h 2298802"/>
              <a:gd name="connsiteX8" fmla="*/ 5704500 w 8452062"/>
              <a:gd name="connsiteY8" fmla="*/ 1997570 h 2298802"/>
              <a:gd name="connsiteX9" fmla="*/ 5704500 w 8452062"/>
              <a:gd name="connsiteY9" fmla="*/ 0 h 2298802"/>
              <a:gd name="connsiteX10" fmla="*/ 3803000 w 8452062"/>
              <a:gd name="connsiteY10" fmla="*/ 0 h 2298802"/>
              <a:gd name="connsiteX11" fmla="*/ 5495122 w 8452062"/>
              <a:gd name="connsiteY11" fmla="*/ 0 h 2298802"/>
              <a:gd name="connsiteX12" fmla="*/ 5495122 w 8452062"/>
              <a:gd name="connsiteY12" fmla="*/ 1997570 h 2298802"/>
              <a:gd name="connsiteX13" fmla="*/ 4649061 w 8452062"/>
              <a:gd name="connsiteY13" fmla="*/ 2298802 h 2298802"/>
              <a:gd name="connsiteX14" fmla="*/ 3803000 w 8452062"/>
              <a:gd name="connsiteY14" fmla="*/ 1997570 h 2298802"/>
              <a:gd name="connsiteX15" fmla="*/ 3803000 w 8452062"/>
              <a:gd name="connsiteY15" fmla="*/ 0 h 2298802"/>
              <a:gd name="connsiteX16" fmla="*/ 1901500 w 8452062"/>
              <a:gd name="connsiteY16" fmla="*/ 0 h 2298802"/>
              <a:gd name="connsiteX17" fmla="*/ 3593622 w 8452062"/>
              <a:gd name="connsiteY17" fmla="*/ 0 h 2298802"/>
              <a:gd name="connsiteX18" fmla="*/ 3593622 w 8452062"/>
              <a:gd name="connsiteY18" fmla="*/ 1997570 h 2298802"/>
              <a:gd name="connsiteX19" fmla="*/ 2747561 w 8452062"/>
              <a:gd name="connsiteY19" fmla="*/ 2298802 h 2298802"/>
              <a:gd name="connsiteX20" fmla="*/ 1901500 w 8452062"/>
              <a:gd name="connsiteY20" fmla="*/ 1997570 h 2298802"/>
              <a:gd name="connsiteX21" fmla="*/ 1901500 w 8452062"/>
              <a:gd name="connsiteY21" fmla="*/ 0 h 2298802"/>
              <a:gd name="connsiteX22" fmla="*/ 0 w 8452062"/>
              <a:gd name="connsiteY22" fmla="*/ 0 h 2298802"/>
              <a:gd name="connsiteX23" fmla="*/ 1692122 w 8452062"/>
              <a:gd name="connsiteY23" fmla="*/ 0 h 2298802"/>
              <a:gd name="connsiteX24" fmla="*/ 1692122 w 8452062"/>
              <a:gd name="connsiteY24" fmla="*/ 1997570 h 2298802"/>
              <a:gd name="connsiteX25" fmla="*/ 846061 w 8452062"/>
              <a:gd name="connsiteY25" fmla="*/ 2298802 h 2298802"/>
              <a:gd name="connsiteX26" fmla="*/ 0 w 8452062"/>
              <a:gd name="connsiteY26" fmla="*/ 1997570 h 2298802"/>
              <a:gd name="connsiteX27" fmla="*/ 0 w 8452062"/>
              <a:gd name="connsiteY27" fmla="*/ 0 h 2298802"/>
              <a:gd name="connsiteX0" fmla="*/ 7606001 w 8452062"/>
              <a:gd name="connsiteY0" fmla="*/ 1997570 h 2298802"/>
              <a:gd name="connsiteX1" fmla="*/ 8452062 w 8452062"/>
              <a:gd name="connsiteY1" fmla="*/ 2298802 h 2298802"/>
              <a:gd name="connsiteX2" fmla="*/ 7606001 w 8452062"/>
              <a:gd name="connsiteY2" fmla="*/ 1997570 h 2298802"/>
              <a:gd name="connsiteX3" fmla="*/ 5704500 w 8452062"/>
              <a:gd name="connsiteY3" fmla="*/ 0 h 2298802"/>
              <a:gd name="connsiteX4" fmla="*/ 7396622 w 8452062"/>
              <a:gd name="connsiteY4" fmla="*/ 0 h 2298802"/>
              <a:gd name="connsiteX5" fmla="*/ 7396622 w 8452062"/>
              <a:gd name="connsiteY5" fmla="*/ 1997570 h 2298802"/>
              <a:gd name="connsiteX6" fmla="*/ 6550561 w 8452062"/>
              <a:gd name="connsiteY6" fmla="*/ 2298802 h 2298802"/>
              <a:gd name="connsiteX7" fmla="*/ 5704500 w 8452062"/>
              <a:gd name="connsiteY7" fmla="*/ 1997570 h 2298802"/>
              <a:gd name="connsiteX8" fmla="*/ 5704500 w 8452062"/>
              <a:gd name="connsiteY8" fmla="*/ 0 h 2298802"/>
              <a:gd name="connsiteX9" fmla="*/ 3803000 w 8452062"/>
              <a:gd name="connsiteY9" fmla="*/ 0 h 2298802"/>
              <a:gd name="connsiteX10" fmla="*/ 5495122 w 8452062"/>
              <a:gd name="connsiteY10" fmla="*/ 0 h 2298802"/>
              <a:gd name="connsiteX11" fmla="*/ 5495122 w 8452062"/>
              <a:gd name="connsiteY11" fmla="*/ 1997570 h 2298802"/>
              <a:gd name="connsiteX12" fmla="*/ 4649061 w 8452062"/>
              <a:gd name="connsiteY12" fmla="*/ 2298802 h 2298802"/>
              <a:gd name="connsiteX13" fmla="*/ 3803000 w 8452062"/>
              <a:gd name="connsiteY13" fmla="*/ 1997570 h 2298802"/>
              <a:gd name="connsiteX14" fmla="*/ 3803000 w 8452062"/>
              <a:gd name="connsiteY14" fmla="*/ 0 h 2298802"/>
              <a:gd name="connsiteX15" fmla="*/ 1901500 w 8452062"/>
              <a:gd name="connsiteY15" fmla="*/ 0 h 2298802"/>
              <a:gd name="connsiteX16" fmla="*/ 3593622 w 8452062"/>
              <a:gd name="connsiteY16" fmla="*/ 0 h 2298802"/>
              <a:gd name="connsiteX17" fmla="*/ 3593622 w 8452062"/>
              <a:gd name="connsiteY17" fmla="*/ 1997570 h 2298802"/>
              <a:gd name="connsiteX18" fmla="*/ 2747561 w 8452062"/>
              <a:gd name="connsiteY18" fmla="*/ 2298802 h 2298802"/>
              <a:gd name="connsiteX19" fmla="*/ 1901500 w 8452062"/>
              <a:gd name="connsiteY19" fmla="*/ 1997570 h 2298802"/>
              <a:gd name="connsiteX20" fmla="*/ 1901500 w 8452062"/>
              <a:gd name="connsiteY20" fmla="*/ 0 h 2298802"/>
              <a:gd name="connsiteX21" fmla="*/ 0 w 8452062"/>
              <a:gd name="connsiteY21" fmla="*/ 0 h 2298802"/>
              <a:gd name="connsiteX22" fmla="*/ 1692122 w 8452062"/>
              <a:gd name="connsiteY22" fmla="*/ 0 h 2298802"/>
              <a:gd name="connsiteX23" fmla="*/ 1692122 w 8452062"/>
              <a:gd name="connsiteY23" fmla="*/ 1997570 h 2298802"/>
              <a:gd name="connsiteX24" fmla="*/ 846061 w 8452062"/>
              <a:gd name="connsiteY24" fmla="*/ 2298802 h 2298802"/>
              <a:gd name="connsiteX25" fmla="*/ 0 w 8452062"/>
              <a:gd name="connsiteY25" fmla="*/ 1997570 h 2298802"/>
              <a:gd name="connsiteX26" fmla="*/ 0 w 8452062"/>
              <a:gd name="connsiteY26" fmla="*/ 0 h 2298802"/>
              <a:gd name="connsiteX0" fmla="*/ 5704500 w 7396622"/>
              <a:gd name="connsiteY0" fmla="*/ 0 h 2298802"/>
              <a:gd name="connsiteX1" fmla="*/ 7396622 w 7396622"/>
              <a:gd name="connsiteY1" fmla="*/ 0 h 2298802"/>
              <a:gd name="connsiteX2" fmla="*/ 7396622 w 7396622"/>
              <a:gd name="connsiteY2" fmla="*/ 1997570 h 2298802"/>
              <a:gd name="connsiteX3" fmla="*/ 6550561 w 7396622"/>
              <a:gd name="connsiteY3" fmla="*/ 2298802 h 2298802"/>
              <a:gd name="connsiteX4" fmla="*/ 5704500 w 7396622"/>
              <a:gd name="connsiteY4" fmla="*/ 1997570 h 2298802"/>
              <a:gd name="connsiteX5" fmla="*/ 5704500 w 7396622"/>
              <a:gd name="connsiteY5" fmla="*/ 0 h 2298802"/>
              <a:gd name="connsiteX6" fmla="*/ 3803000 w 7396622"/>
              <a:gd name="connsiteY6" fmla="*/ 0 h 2298802"/>
              <a:gd name="connsiteX7" fmla="*/ 5495122 w 7396622"/>
              <a:gd name="connsiteY7" fmla="*/ 0 h 2298802"/>
              <a:gd name="connsiteX8" fmla="*/ 5495122 w 7396622"/>
              <a:gd name="connsiteY8" fmla="*/ 1997570 h 2298802"/>
              <a:gd name="connsiteX9" fmla="*/ 4649061 w 7396622"/>
              <a:gd name="connsiteY9" fmla="*/ 2298802 h 2298802"/>
              <a:gd name="connsiteX10" fmla="*/ 3803000 w 7396622"/>
              <a:gd name="connsiteY10" fmla="*/ 1997570 h 2298802"/>
              <a:gd name="connsiteX11" fmla="*/ 3803000 w 7396622"/>
              <a:gd name="connsiteY11" fmla="*/ 0 h 2298802"/>
              <a:gd name="connsiteX12" fmla="*/ 1901500 w 7396622"/>
              <a:gd name="connsiteY12" fmla="*/ 0 h 2298802"/>
              <a:gd name="connsiteX13" fmla="*/ 3593622 w 7396622"/>
              <a:gd name="connsiteY13" fmla="*/ 0 h 2298802"/>
              <a:gd name="connsiteX14" fmla="*/ 3593622 w 7396622"/>
              <a:gd name="connsiteY14" fmla="*/ 1997570 h 2298802"/>
              <a:gd name="connsiteX15" fmla="*/ 2747561 w 7396622"/>
              <a:gd name="connsiteY15" fmla="*/ 2298802 h 2298802"/>
              <a:gd name="connsiteX16" fmla="*/ 1901500 w 7396622"/>
              <a:gd name="connsiteY16" fmla="*/ 1997570 h 2298802"/>
              <a:gd name="connsiteX17" fmla="*/ 1901500 w 7396622"/>
              <a:gd name="connsiteY17" fmla="*/ 0 h 2298802"/>
              <a:gd name="connsiteX18" fmla="*/ 0 w 7396622"/>
              <a:gd name="connsiteY18" fmla="*/ 0 h 2298802"/>
              <a:gd name="connsiteX19" fmla="*/ 1692122 w 7396622"/>
              <a:gd name="connsiteY19" fmla="*/ 0 h 2298802"/>
              <a:gd name="connsiteX20" fmla="*/ 1692122 w 7396622"/>
              <a:gd name="connsiteY20" fmla="*/ 1997570 h 2298802"/>
              <a:gd name="connsiteX21" fmla="*/ 846061 w 7396622"/>
              <a:gd name="connsiteY21" fmla="*/ 2298802 h 2298802"/>
              <a:gd name="connsiteX22" fmla="*/ 0 w 7396622"/>
              <a:gd name="connsiteY22" fmla="*/ 1997570 h 2298802"/>
              <a:gd name="connsiteX23" fmla="*/ 0 w 7396622"/>
              <a:gd name="connsiteY23" fmla="*/ 0 h 2298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396622" h="2298802">
                <a:moveTo>
                  <a:pt x="5704500" y="0"/>
                </a:moveTo>
                <a:lnTo>
                  <a:pt x="7396622" y="0"/>
                </a:lnTo>
                <a:lnTo>
                  <a:pt x="7396622" y="1997570"/>
                </a:lnTo>
                <a:lnTo>
                  <a:pt x="6550561" y="2298802"/>
                </a:lnTo>
                <a:lnTo>
                  <a:pt x="5704500" y="1997570"/>
                </a:lnTo>
                <a:lnTo>
                  <a:pt x="5704500" y="0"/>
                </a:lnTo>
                <a:close/>
                <a:moveTo>
                  <a:pt x="3803000" y="0"/>
                </a:moveTo>
                <a:lnTo>
                  <a:pt x="5495122" y="0"/>
                </a:lnTo>
                <a:lnTo>
                  <a:pt x="5495122" y="1997570"/>
                </a:lnTo>
                <a:lnTo>
                  <a:pt x="4649061" y="2298802"/>
                </a:lnTo>
                <a:lnTo>
                  <a:pt x="3803000" y="1997570"/>
                </a:lnTo>
                <a:lnTo>
                  <a:pt x="3803000" y="0"/>
                </a:lnTo>
                <a:close/>
                <a:moveTo>
                  <a:pt x="1901500" y="0"/>
                </a:moveTo>
                <a:lnTo>
                  <a:pt x="3593622" y="0"/>
                </a:lnTo>
                <a:lnTo>
                  <a:pt x="3593622" y="1997570"/>
                </a:lnTo>
                <a:lnTo>
                  <a:pt x="2747561" y="2298802"/>
                </a:lnTo>
                <a:lnTo>
                  <a:pt x="1901500" y="1997570"/>
                </a:lnTo>
                <a:lnTo>
                  <a:pt x="1901500" y="0"/>
                </a:lnTo>
                <a:close/>
                <a:moveTo>
                  <a:pt x="0" y="0"/>
                </a:moveTo>
                <a:lnTo>
                  <a:pt x="1692122" y="0"/>
                </a:lnTo>
                <a:lnTo>
                  <a:pt x="1692122" y="1997570"/>
                </a:lnTo>
                <a:lnTo>
                  <a:pt x="846061" y="2298802"/>
                </a:lnTo>
                <a:lnTo>
                  <a:pt x="0" y="1997570"/>
                </a:lnTo>
                <a:lnTo>
                  <a:pt x="0" y="0"/>
                </a:lnTo>
                <a:close/>
              </a:path>
            </a:pathLst>
          </a:custGeom>
          <a:solidFill>
            <a:srgbClr val="C48F22">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142" name="Group 141">
            <a:extLst>
              <a:ext uri="{FF2B5EF4-FFF2-40B4-BE49-F238E27FC236}">
                <a16:creationId xmlns:a16="http://schemas.microsoft.com/office/drawing/2014/main" id="{C328C3E0-B3EF-F89C-0135-5B815A03A5A1}"/>
              </a:ext>
            </a:extLst>
          </p:cNvPr>
          <p:cNvGrpSpPr/>
          <p:nvPr/>
        </p:nvGrpSpPr>
        <p:grpSpPr>
          <a:xfrm>
            <a:off x="6661604" y="2168774"/>
            <a:ext cx="730800" cy="734022"/>
            <a:chOff x="4833938" y="1803400"/>
            <a:chExt cx="360362" cy="361951"/>
          </a:xfrm>
          <a:solidFill>
            <a:schemeClr val="bg1"/>
          </a:solidFill>
        </p:grpSpPr>
        <p:sp>
          <p:nvSpPr>
            <p:cNvPr id="143" name="Freeform 139">
              <a:extLst>
                <a:ext uri="{FF2B5EF4-FFF2-40B4-BE49-F238E27FC236}">
                  <a16:creationId xmlns:a16="http://schemas.microsoft.com/office/drawing/2014/main" id="{319E823D-10F1-08A0-2F85-0F8F3A0DC167}"/>
                </a:ext>
              </a:extLst>
            </p:cNvPr>
            <p:cNvSpPr>
              <a:spLocks/>
            </p:cNvSpPr>
            <p:nvPr/>
          </p:nvSpPr>
          <p:spPr bwMode="auto">
            <a:xfrm>
              <a:off x="4938713" y="1871663"/>
              <a:ext cx="128588" cy="293688"/>
            </a:xfrm>
            <a:custGeom>
              <a:avLst/>
              <a:gdLst>
                <a:gd name="T0" fmla="*/ 34 w 34"/>
                <a:gd name="T1" fmla="*/ 23 h 78"/>
                <a:gd name="T2" fmla="*/ 34 w 34"/>
                <a:gd name="T3" fmla="*/ 2 h 78"/>
                <a:gd name="T4" fmla="*/ 32 w 34"/>
                <a:gd name="T5" fmla="*/ 0 h 78"/>
                <a:gd name="T6" fmla="*/ 30 w 34"/>
                <a:gd name="T7" fmla="*/ 0 h 78"/>
                <a:gd name="T8" fmla="*/ 30 w 34"/>
                <a:gd name="T9" fmla="*/ 18 h 78"/>
                <a:gd name="T10" fmla="*/ 26 w 34"/>
                <a:gd name="T11" fmla="*/ 18 h 78"/>
                <a:gd name="T12" fmla="*/ 26 w 34"/>
                <a:gd name="T13" fmla="*/ 0 h 78"/>
                <a:gd name="T14" fmla="*/ 22 w 34"/>
                <a:gd name="T15" fmla="*/ 0 h 78"/>
                <a:gd name="T16" fmla="*/ 22 w 34"/>
                <a:gd name="T17" fmla="*/ 18 h 78"/>
                <a:gd name="T18" fmla="*/ 18 w 34"/>
                <a:gd name="T19" fmla="*/ 18 h 78"/>
                <a:gd name="T20" fmla="*/ 18 w 34"/>
                <a:gd name="T21" fmla="*/ 0 h 78"/>
                <a:gd name="T22" fmla="*/ 14 w 34"/>
                <a:gd name="T23" fmla="*/ 0 h 78"/>
                <a:gd name="T24" fmla="*/ 14 w 34"/>
                <a:gd name="T25" fmla="*/ 18 h 78"/>
                <a:gd name="T26" fmla="*/ 10 w 34"/>
                <a:gd name="T27" fmla="*/ 18 h 78"/>
                <a:gd name="T28" fmla="*/ 10 w 34"/>
                <a:gd name="T29" fmla="*/ 0 h 78"/>
                <a:gd name="T30" fmla="*/ 8 w 34"/>
                <a:gd name="T31" fmla="*/ 0 h 78"/>
                <a:gd name="T32" fmla="*/ 7 w 34"/>
                <a:gd name="T33" fmla="*/ 1 h 78"/>
                <a:gd name="T34" fmla="*/ 6 w 34"/>
                <a:gd name="T35" fmla="*/ 2 h 78"/>
                <a:gd name="T36" fmla="*/ 6 w 34"/>
                <a:gd name="T37" fmla="*/ 18 h 78"/>
                <a:gd name="T38" fmla="*/ 2 w 34"/>
                <a:gd name="T39" fmla="*/ 18 h 78"/>
                <a:gd name="T40" fmla="*/ 1 w 34"/>
                <a:gd name="T41" fmla="*/ 19 h 78"/>
                <a:gd name="T42" fmla="*/ 0 w 34"/>
                <a:gd name="T43" fmla="*/ 20 h 78"/>
                <a:gd name="T44" fmla="*/ 0 w 34"/>
                <a:gd name="T45" fmla="*/ 28 h 78"/>
                <a:gd name="T46" fmla="*/ 8 w 34"/>
                <a:gd name="T47" fmla="*/ 38 h 78"/>
                <a:gd name="T48" fmla="*/ 0 w 34"/>
                <a:gd name="T49" fmla="*/ 76 h 78"/>
                <a:gd name="T50" fmla="*/ 0 w 34"/>
                <a:gd name="T51" fmla="*/ 77 h 78"/>
                <a:gd name="T52" fmla="*/ 2 w 34"/>
                <a:gd name="T53" fmla="*/ 78 h 78"/>
                <a:gd name="T54" fmla="*/ 32 w 34"/>
                <a:gd name="T55" fmla="*/ 78 h 78"/>
                <a:gd name="T56" fmla="*/ 34 w 34"/>
                <a:gd name="T57" fmla="*/ 77 h 78"/>
                <a:gd name="T58" fmla="*/ 34 w 34"/>
                <a:gd name="T59" fmla="*/ 76 h 78"/>
                <a:gd name="T60" fmla="*/ 27 w 34"/>
                <a:gd name="T61" fmla="*/ 42 h 78"/>
                <a:gd name="T62" fmla="*/ 30 w 34"/>
                <a:gd name="T63" fmla="*/ 33 h 78"/>
                <a:gd name="T64" fmla="*/ 34 w 34"/>
                <a:gd name="T65" fmla="*/ 23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4" h="78">
                  <a:moveTo>
                    <a:pt x="34" y="23"/>
                  </a:moveTo>
                  <a:cubicBezTo>
                    <a:pt x="34" y="2"/>
                    <a:pt x="34" y="2"/>
                    <a:pt x="34" y="2"/>
                  </a:cubicBezTo>
                  <a:cubicBezTo>
                    <a:pt x="34" y="1"/>
                    <a:pt x="33" y="0"/>
                    <a:pt x="32" y="0"/>
                  </a:cubicBezTo>
                  <a:cubicBezTo>
                    <a:pt x="30" y="0"/>
                    <a:pt x="30" y="0"/>
                    <a:pt x="30" y="0"/>
                  </a:cubicBezTo>
                  <a:cubicBezTo>
                    <a:pt x="30" y="18"/>
                    <a:pt x="30" y="18"/>
                    <a:pt x="30" y="18"/>
                  </a:cubicBezTo>
                  <a:cubicBezTo>
                    <a:pt x="26" y="18"/>
                    <a:pt x="26" y="18"/>
                    <a:pt x="26" y="18"/>
                  </a:cubicBezTo>
                  <a:cubicBezTo>
                    <a:pt x="26" y="0"/>
                    <a:pt x="26" y="0"/>
                    <a:pt x="26" y="0"/>
                  </a:cubicBezTo>
                  <a:cubicBezTo>
                    <a:pt x="22" y="0"/>
                    <a:pt x="22" y="0"/>
                    <a:pt x="22" y="0"/>
                  </a:cubicBezTo>
                  <a:cubicBezTo>
                    <a:pt x="22" y="18"/>
                    <a:pt x="22" y="18"/>
                    <a:pt x="22" y="18"/>
                  </a:cubicBezTo>
                  <a:cubicBezTo>
                    <a:pt x="18" y="18"/>
                    <a:pt x="18" y="18"/>
                    <a:pt x="18" y="18"/>
                  </a:cubicBezTo>
                  <a:cubicBezTo>
                    <a:pt x="18" y="0"/>
                    <a:pt x="18" y="0"/>
                    <a:pt x="18" y="0"/>
                  </a:cubicBezTo>
                  <a:cubicBezTo>
                    <a:pt x="14" y="0"/>
                    <a:pt x="14" y="0"/>
                    <a:pt x="14" y="0"/>
                  </a:cubicBezTo>
                  <a:cubicBezTo>
                    <a:pt x="14" y="18"/>
                    <a:pt x="14" y="18"/>
                    <a:pt x="14" y="18"/>
                  </a:cubicBezTo>
                  <a:cubicBezTo>
                    <a:pt x="10" y="18"/>
                    <a:pt x="10" y="18"/>
                    <a:pt x="10" y="18"/>
                  </a:cubicBezTo>
                  <a:cubicBezTo>
                    <a:pt x="10" y="0"/>
                    <a:pt x="10" y="0"/>
                    <a:pt x="10" y="0"/>
                  </a:cubicBezTo>
                  <a:cubicBezTo>
                    <a:pt x="8" y="0"/>
                    <a:pt x="8" y="0"/>
                    <a:pt x="8" y="0"/>
                  </a:cubicBezTo>
                  <a:cubicBezTo>
                    <a:pt x="7" y="0"/>
                    <a:pt x="7" y="0"/>
                    <a:pt x="7" y="1"/>
                  </a:cubicBezTo>
                  <a:cubicBezTo>
                    <a:pt x="6" y="1"/>
                    <a:pt x="6" y="1"/>
                    <a:pt x="6" y="2"/>
                  </a:cubicBezTo>
                  <a:cubicBezTo>
                    <a:pt x="6" y="18"/>
                    <a:pt x="6" y="18"/>
                    <a:pt x="6" y="18"/>
                  </a:cubicBezTo>
                  <a:cubicBezTo>
                    <a:pt x="2" y="18"/>
                    <a:pt x="2" y="18"/>
                    <a:pt x="2" y="18"/>
                  </a:cubicBezTo>
                  <a:cubicBezTo>
                    <a:pt x="1" y="18"/>
                    <a:pt x="1" y="18"/>
                    <a:pt x="1" y="19"/>
                  </a:cubicBezTo>
                  <a:cubicBezTo>
                    <a:pt x="0" y="19"/>
                    <a:pt x="0" y="19"/>
                    <a:pt x="0" y="20"/>
                  </a:cubicBezTo>
                  <a:cubicBezTo>
                    <a:pt x="0" y="28"/>
                    <a:pt x="0" y="28"/>
                    <a:pt x="0" y="28"/>
                  </a:cubicBezTo>
                  <a:cubicBezTo>
                    <a:pt x="0" y="33"/>
                    <a:pt x="3" y="37"/>
                    <a:pt x="8" y="38"/>
                  </a:cubicBezTo>
                  <a:cubicBezTo>
                    <a:pt x="0" y="76"/>
                    <a:pt x="0" y="76"/>
                    <a:pt x="0" y="76"/>
                  </a:cubicBezTo>
                  <a:cubicBezTo>
                    <a:pt x="0" y="76"/>
                    <a:pt x="0" y="77"/>
                    <a:pt x="0" y="77"/>
                  </a:cubicBezTo>
                  <a:cubicBezTo>
                    <a:pt x="1" y="78"/>
                    <a:pt x="1" y="78"/>
                    <a:pt x="2" y="78"/>
                  </a:cubicBezTo>
                  <a:cubicBezTo>
                    <a:pt x="32" y="78"/>
                    <a:pt x="32" y="78"/>
                    <a:pt x="32" y="78"/>
                  </a:cubicBezTo>
                  <a:cubicBezTo>
                    <a:pt x="33" y="78"/>
                    <a:pt x="33" y="78"/>
                    <a:pt x="34" y="77"/>
                  </a:cubicBezTo>
                  <a:cubicBezTo>
                    <a:pt x="34" y="77"/>
                    <a:pt x="34" y="76"/>
                    <a:pt x="34" y="76"/>
                  </a:cubicBezTo>
                  <a:cubicBezTo>
                    <a:pt x="27" y="42"/>
                    <a:pt x="27" y="42"/>
                    <a:pt x="27" y="42"/>
                  </a:cubicBezTo>
                  <a:cubicBezTo>
                    <a:pt x="27" y="39"/>
                    <a:pt x="28" y="35"/>
                    <a:pt x="30" y="33"/>
                  </a:cubicBezTo>
                  <a:cubicBezTo>
                    <a:pt x="33" y="30"/>
                    <a:pt x="34" y="27"/>
                    <a:pt x="34" y="2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4" name="Rectangle 143">
              <a:extLst>
                <a:ext uri="{FF2B5EF4-FFF2-40B4-BE49-F238E27FC236}">
                  <a16:creationId xmlns:a16="http://schemas.microsoft.com/office/drawing/2014/main" id="{6CE578FD-899F-82FC-29D9-664B3052D5B6}"/>
                </a:ext>
              </a:extLst>
            </p:cNvPr>
            <p:cNvSpPr>
              <a:spLocks noChangeArrowheads="1"/>
            </p:cNvSpPr>
            <p:nvPr/>
          </p:nvSpPr>
          <p:spPr bwMode="auto">
            <a:xfrm>
              <a:off x="4833938" y="1847850"/>
              <a:ext cx="22225" cy="1063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5" name="Rectangle 144">
              <a:extLst>
                <a:ext uri="{FF2B5EF4-FFF2-40B4-BE49-F238E27FC236}">
                  <a16:creationId xmlns:a16="http://schemas.microsoft.com/office/drawing/2014/main" id="{B34E7179-AB8D-90C2-2D05-F13778036AAE}"/>
                </a:ext>
              </a:extLst>
            </p:cNvPr>
            <p:cNvSpPr>
              <a:spLocks noChangeArrowheads="1"/>
            </p:cNvSpPr>
            <p:nvPr/>
          </p:nvSpPr>
          <p:spPr bwMode="auto">
            <a:xfrm>
              <a:off x="5172075" y="1847850"/>
              <a:ext cx="22225" cy="1063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6" name="Rectangle 145">
              <a:extLst>
                <a:ext uri="{FF2B5EF4-FFF2-40B4-BE49-F238E27FC236}">
                  <a16:creationId xmlns:a16="http://schemas.microsoft.com/office/drawing/2014/main" id="{34C0C2E3-EAC0-180B-C406-50EBECC643E7}"/>
                </a:ext>
              </a:extLst>
            </p:cNvPr>
            <p:cNvSpPr>
              <a:spLocks noChangeArrowheads="1"/>
            </p:cNvSpPr>
            <p:nvPr/>
          </p:nvSpPr>
          <p:spPr bwMode="auto">
            <a:xfrm>
              <a:off x="4872038" y="1803400"/>
              <a:ext cx="30163" cy="1952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7" name="Rectangle 146">
              <a:extLst>
                <a:ext uri="{FF2B5EF4-FFF2-40B4-BE49-F238E27FC236}">
                  <a16:creationId xmlns:a16="http://schemas.microsoft.com/office/drawing/2014/main" id="{1C1F0B9A-7926-C1AA-1A9B-FB98B0BFA47D}"/>
                </a:ext>
              </a:extLst>
            </p:cNvPr>
            <p:cNvSpPr>
              <a:spLocks noChangeArrowheads="1"/>
            </p:cNvSpPr>
            <p:nvPr/>
          </p:nvSpPr>
          <p:spPr bwMode="auto">
            <a:xfrm>
              <a:off x="5127625" y="1803400"/>
              <a:ext cx="30163" cy="195263"/>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8" name="Rectangle 147">
              <a:extLst>
                <a:ext uri="{FF2B5EF4-FFF2-40B4-BE49-F238E27FC236}">
                  <a16:creationId xmlns:a16="http://schemas.microsoft.com/office/drawing/2014/main" id="{E10548B2-6BEC-7AD3-D21E-BFF75960BD6C}"/>
                </a:ext>
              </a:extLst>
            </p:cNvPr>
            <p:cNvSpPr>
              <a:spLocks noChangeArrowheads="1"/>
            </p:cNvSpPr>
            <p:nvPr/>
          </p:nvSpPr>
          <p:spPr bwMode="auto">
            <a:xfrm>
              <a:off x="5081588" y="1878013"/>
              <a:ext cx="30163" cy="4603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49" name="Freeform 199">
              <a:extLst>
                <a:ext uri="{FF2B5EF4-FFF2-40B4-BE49-F238E27FC236}">
                  <a16:creationId xmlns:a16="http://schemas.microsoft.com/office/drawing/2014/main" id="{7318F977-9097-8E7C-D74F-A6ECF01FB93F}"/>
                </a:ext>
              </a:extLst>
            </p:cNvPr>
            <p:cNvSpPr>
              <a:spLocks/>
            </p:cNvSpPr>
            <p:nvPr/>
          </p:nvSpPr>
          <p:spPr bwMode="auto">
            <a:xfrm>
              <a:off x="4916488" y="1878013"/>
              <a:ext cx="30163" cy="46038"/>
            </a:xfrm>
            <a:custGeom>
              <a:avLst/>
              <a:gdLst>
                <a:gd name="T0" fmla="*/ 5 w 19"/>
                <a:gd name="T1" fmla="*/ 29 h 29"/>
                <a:gd name="T2" fmla="*/ 19 w 19"/>
                <a:gd name="T3" fmla="*/ 29 h 29"/>
                <a:gd name="T4" fmla="*/ 19 w 19"/>
                <a:gd name="T5" fmla="*/ 0 h 29"/>
                <a:gd name="T6" fmla="*/ 0 w 19"/>
                <a:gd name="T7" fmla="*/ 0 h 29"/>
                <a:gd name="T8" fmla="*/ 0 w 19"/>
                <a:gd name="T9" fmla="*/ 29 h 29"/>
                <a:gd name="T10" fmla="*/ 5 w 19"/>
                <a:gd name="T11" fmla="*/ 29 h 29"/>
              </a:gdLst>
              <a:ahLst/>
              <a:cxnLst>
                <a:cxn ang="0">
                  <a:pos x="T0" y="T1"/>
                </a:cxn>
                <a:cxn ang="0">
                  <a:pos x="T2" y="T3"/>
                </a:cxn>
                <a:cxn ang="0">
                  <a:pos x="T4" y="T5"/>
                </a:cxn>
                <a:cxn ang="0">
                  <a:pos x="T6" y="T7"/>
                </a:cxn>
                <a:cxn ang="0">
                  <a:pos x="T8" y="T9"/>
                </a:cxn>
                <a:cxn ang="0">
                  <a:pos x="T10" y="T11"/>
                </a:cxn>
              </a:cxnLst>
              <a:rect l="0" t="0" r="r" b="b"/>
              <a:pathLst>
                <a:path w="19" h="29">
                  <a:moveTo>
                    <a:pt x="5" y="29"/>
                  </a:moveTo>
                  <a:lnTo>
                    <a:pt x="19" y="29"/>
                  </a:lnTo>
                  <a:lnTo>
                    <a:pt x="19" y="0"/>
                  </a:lnTo>
                  <a:lnTo>
                    <a:pt x="0" y="0"/>
                  </a:lnTo>
                  <a:lnTo>
                    <a:pt x="0" y="29"/>
                  </a:lnTo>
                  <a:lnTo>
                    <a:pt x="5" y="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grpSp>
        <p:nvGrpSpPr>
          <p:cNvPr id="150" name="Group 149">
            <a:extLst>
              <a:ext uri="{FF2B5EF4-FFF2-40B4-BE49-F238E27FC236}">
                <a16:creationId xmlns:a16="http://schemas.microsoft.com/office/drawing/2014/main" id="{8E5C46B9-3642-E393-615A-038FCEB69A26}"/>
              </a:ext>
            </a:extLst>
          </p:cNvPr>
          <p:cNvGrpSpPr/>
          <p:nvPr/>
        </p:nvGrpSpPr>
        <p:grpSpPr>
          <a:xfrm>
            <a:off x="10464603" y="2168775"/>
            <a:ext cx="730800" cy="734020"/>
            <a:chOff x="9161463" y="1803400"/>
            <a:chExt cx="360362" cy="361950"/>
          </a:xfrm>
          <a:solidFill>
            <a:schemeClr val="bg1"/>
          </a:solidFill>
        </p:grpSpPr>
        <p:sp>
          <p:nvSpPr>
            <p:cNvPr id="151" name="Freeform 110">
              <a:extLst>
                <a:ext uri="{FF2B5EF4-FFF2-40B4-BE49-F238E27FC236}">
                  <a16:creationId xmlns:a16="http://schemas.microsoft.com/office/drawing/2014/main" id="{7A5F627A-BAD1-753C-77E1-3CFD18B3AD2B}"/>
                </a:ext>
              </a:extLst>
            </p:cNvPr>
            <p:cNvSpPr>
              <a:spLocks/>
            </p:cNvSpPr>
            <p:nvPr/>
          </p:nvSpPr>
          <p:spPr bwMode="auto">
            <a:xfrm>
              <a:off x="9161463" y="1806575"/>
              <a:ext cx="173038" cy="207963"/>
            </a:xfrm>
            <a:custGeom>
              <a:avLst/>
              <a:gdLst>
                <a:gd name="T0" fmla="*/ 28 w 46"/>
                <a:gd name="T1" fmla="*/ 55 h 55"/>
                <a:gd name="T2" fmla="*/ 38 w 46"/>
                <a:gd name="T3" fmla="*/ 55 h 55"/>
                <a:gd name="T4" fmla="*/ 46 w 46"/>
                <a:gd name="T5" fmla="*/ 33 h 55"/>
                <a:gd name="T6" fmla="*/ 33 w 46"/>
                <a:gd name="T7" fmla="*/ 0 h 55"/>
                <a:gd name="T8" fmla="*/ 23 w 46"/>
                <a:gd name="T9" fmla="*/ 5 h 55"/>
                <a:gd name="T10" fmla="*/ 23 w 46"/>
                <a:gd name="T11" fmla="*/ 6 h 55"/>
                <a:gd name="T12" fmla="*/ 1 w 46"/>
                <a:gd name="T13" fmla="*/ 28 h 55"/>
                <a:gd name="T14" fmla="*/ 1 w 46"/>
                <a:gd name="T15" fmla="*/ 30 h 55"/>
                <a:gd name="T16" fmla="*/ 13 w 46"/>
                <a:gd name="T17" fmla="*/ 42 h 55"/>
                <a:gd name="T18" fmla="*/ 15 w 46"/>
                <a:gd name="T19" fmla="*/ 43 h 55"/>
                <a:gd name="T20" fmla="*/ 25 w 46"/>
                <a:gd name="T21" fmla="*/ 35 h 55"/>
                <a:gd name="T22" fmla="*/ 28 w 46"/>
                <a:gd name="T23" fmla="*/ 55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6" h="55">
                  <a:moveTo>
                    <a:pt x="28" y="55"/>
                  </a:moveTo>
                  <a:cubicBezTo>
                    <a:pt x="38" y="55"/>
                    <a:pt x="38" y="55"/>
                    <a:pt x="38" y="55"/>
                  </a:cubicBezTo>
                  <a:cubicBezTo>
                    <a:pt x="46" y="33"/>
                    <a:pt x="46" y="33"/>
                    <a:pt x="46" y="33"/>
                  </a:cubicBezTo>
                  <a:cubicBezTo>
                    <a:pt x="33" y="0"/>
                    <a:pt x="33" y="0"/>
                    <a:pt x="33" y="0"/>
                  </a:cubicBezTo>
                  <a:cubicBezTo>
                    <a:pt x="23" y="5"/>
                    <a:pt x="23" y="5"/>
                    <a:pt x="23" y="5"/>
                  </a:cubicBezTo>
                  <a:cubicBezTo>
                    <a:pt x="23" y="5"/>
                    <a:pt x="23" y="5"/>
                    <a:pt x="23" y="6"/>
                  </a:cubicBezTo>
                  <a:cubicBezTo>
                    <a:pt x="1" y="28"/>
                    <a:pt x="1" y="28"/>
                    <a:pt x="1" y="28"/>
                  </a:cubicBezTo>
                  <a:cubicBezTo>
                    <a:pt x="0" y="28"/>
                    <a:pt x="0" y="30"/>
                    <a:pt x="1" y="30"/>
                  </a:cubicBezTo>
                  <a:cubicBezTo>
                    <a:pt x="13" y="42"/>
                    <a:pt x="13" y="42"/>
                    <a:pt x="13" y="42"/>
                  </a:cubicBezTo>
                  <a:cubicBezTo>
                    <a:pt x="13" y="43"/>
                    <a:pt x="14" y="43"/>
                    <a:pt x="15" y="43"/>
                  </a:cubicBezTo>
                  <a:cubicBezTo>
                    <a:pt x="25" y="35"/>
                    <a:pt x="25" y="35"/>
                    <a:pt x="25" y="35"/>
                  </a:cubicBezTo>
                  <a:lnTo>
                    <a:pt x="28" y="55"/>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52" name="Freeform 111">
              <a:extLst>
                <a:ext uri="{FF2B5EF4-FFF2-40B4-BE49-F238E27FC236}">
                  <a16:creationId xmlns:a16="http://schemas.microsoft.com/office/drawing/2014/main" id="{D5582E90-F2DB-7AD0-7191-4F44D0CEFF18}"/>
                </a:ext>
              </a:extLst>
            </p:cNvPr>
            <p:cNvSpPr>
              <a:spLocks/>
            </p:cNvSpPr>
            <p:nvPr/>
          </p:nvSpPr>
          <p:spPr bwMode="auto">
            <a:xfrm>
              <a:off x="9299575" y="1803400"/>
              <a:ext cx="84138" cy="104775"/>
            </a:xfrm>
            <a:custGeom>
              <a:avLst/>
              <a:gdLst>
                <a:gd name="T0" fmla="*/ 0 w 53"/>
                <a:gd name="T1" fmla="*/ 0 h 66"/>
                <a:gd name="T2" fmla="*/ 26 w 53"/>
                <a:gd name="T3" fmla="*/ 66 h 66"/>
                <a:gd name="T4" fmla="*/ 53 w 53"/>
                <a:gd name="T5" fmla="*/ 0 h 66"/>
                <a:gd name="T6" fmla="*/ 0 w 53"/>
                <a:gd name="T7" fmla="*/ 0 h 66"/>
              </a:gdLst>
              <a:ahLst/>
              <a:cxnLst>
                <a:cxn ang="0">
                  <a:pos x="T0" y="T1"/>
                </a:cxn>
                <a:cxn ang="0">
                  <a:pos x="T2" y="T3"/>
                </a:cxn>
                <a:cxn ang="0">
                  <a:pos x="T4" y="T5"/>
                </a:cxn>
                <a:cxn ang="0">
                  <a:pos x="T6" y="T7"/>
                </a:cxn>
              </a:cxnLst>
              <a:rect l="0" t="0" r="r" b="b"/>
              <a:pathLst>
                <a:path w="53" h="66">
                  <a:moveTo>
                    <a:pt x="0" y="0"/>
                  </a:moveTo>
                  <a:lnTo>
                    <a:pt x="26" y="66"/>
                  </a:lnTo>
                  <a:lnTo>
                    <a:pt x="53" y="0"/>
                  </a:lnTo>
                  <a:lnTo>
                    <a:pt x="0"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53" name="Freeform 112">
              <a:extLst>
                <a:ext uri="{FF2B5EF4-FFF2-40B4-BE49-F238E27FC236}">
                  <a16:creationId xmlns:a16="http://schemas.microsoft.com/office/drawing/2014/main" id="{EADAB3EC-2771-768F-C4ED-A1FAB9DBA7C7}"/>
                </a:ext>
              </a:extLst>
            </p:cNvPr>
            <p:cNvSpPr>
              <a:spLocks/>
            </p:cNvSpPr>
            <p:nvPr/>
          </p:nvSpPr>
          <p:spPr bwMode="auto">
            <a:xfrm>
              <a:off x="9244013" y="2028825"/>
              <a:ext cx="52388" cy="123825"/>
            </a:xfrm>
            <a:custGeom>
              <a:avLst/>
              <a:gdLst>
                <a:gd name="T0" fmla="*/ 14 w 33"/>
                <a:gd name="T1" fmla="*/ 0 h 78"/>
                <a:gd name="T2" fmla="*/ 0 w 33"/>
                <a:gd name="T3" fmla="*/ 78 h 78"/>
                <a:gd name="T4" fmla="*/ 33 w 33"/>
                <a:gd name="T5" fmla="*/ 0 h 78"/>
                <a:gd name="T6" fmla="*/ 14 w 33"/>
                <a:gd name="T7" fmla="*/ 0 h 78"/>
              </a:gdLst>
              <a:ahLst/>
              <a:cxnLst>
                <a:cxn ang="0">
                  <a:pos x="T0" y="T1"/>
                </a:cxn>
                <a:cxn ang="0">
                  <a:pos x="T2" y="T3"/>
                </a:cxn>
                <a:cxn ang="0">
                  <a:pos x="T4" y="T5"/>
                </a:cxn>
                <a:cxn ang="0">
                  <a:pos x="T6" y="T7"/>
                </a:cxn>
              </a:cxnLst>
              <a:rect l="0" t="0" r="r" b="b"/>
              <a:pathLst>
                <a:path w="33" h="78">
                  <a:moveTo>
                    <a:pt x="14" y="0"/>
                  </a:moveTo>
                  <a:lnTo>
                    <a:pt x="0" y="78"/>
                  </a:lnTo>
                  <a:lnTo>
                    <a:pt x="33" y="0"/>
                  </a:lnTo>
                  <a:lnTo>
                    <a:pt x="14"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54" name="Freeform 113">
              <a:extLst>
                <a:ext uri="{FF2B5EF4-FFF2-40B4-BE49-F238E27FC236}">
                  <a16:creationId xmlns:a16="http://schemas.microsoft.com/office/drawing/2014/main" id="{73393294-3B37-3D1D-1768-3025441F86CD}"/>
                </a:ext>
              </a:extLst>
            </p:cNvPr>
            <p:cNvSpPr>
              <a:spLocks/>
            </p:cNvSpPr>
            <p:nvPr/>
          </p:nvSpPr>
          <p:spPr bwMode="auto">
            <a:xfrm>
              <a:off x="9318625" y="1806575"/>
              <a:ext cx="203200" cy="207963"/>
            </a:xfrm>
            <a:custGeom>
              <a:avLst/>
              <a:gdLst>
                <a:gd name="T0" fmla="*/ 53 w 54"/>
                <a:gd name="T1" fmla="*/ 28 h 55"/>
                <a:gd name="T2" fmla="*/ 31 w 54"/>
                <a:gd name="T3" fmla="*/ 6 h 55"/>
                <a:gd name="T4" fmla="*/ 31 w 54"/>
                <a:gd name="T5" fmla="*/ 5 h 55"/>
                <a:gd name="T6" fmla="*/ 21 w 54"/>
                <a:gd name="T7" fmla="*/ 0 h 55"/>
                <a:gd name="T8" fmla="*/ 0 w 54"/>
                <a:gd name="T9" fmla="*/ 55 h 55"/>
                <a:gd name="T10" fmla="*/ 26 w 54"/>
                <a:gd name="T11" fmla="*/ 55 h 55"/>
                <a:gd name="T12" fmla="*/ 29 w 54"/>
                <a:gd name="T13" fmla="*/ 35 h 55"/>
                <a:gd name="T14" fmla="*/ 39 w 54"/>
                <a:gd name="T15" fmla="*/ 43 h 55"/>
                <a:gd name="T16" fmla="*/ 41 w 54"/>
                <a:gd name="T17" fmla="*/ 42 h 55"/>
                <a:gd name="T18" fmla="*/ 53 w 54"/>
                <a:gd name="T19" fmla="*/ 30 h 55"/>
                <a:gd name="T20" fmla="*/ 53 w 54"/>
                <a:gd name="T21" fmla="*/ 28 h 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4" h="55">
                  <a:moveTo>
                    <a:pt x="53" y="28"/>
                  </a:moveTo>
                  <a:cubicBezTo>
                    <a:pt x="31" y="6"/>
                    <a:pt x="31" y="6"/>
                    <a:pt x="31" y="6"/>
                  </a:cubicBezTo>
                  <a:cubicBezTo>
                    <a:pt x="31" y="5"/>
                    <a:pt x="31" y="5"/>
                    <a:pt x="31" y="5"/>
                  </a:cubicBezTo>
                  <a:cubicBezTo>
                    <a:pt x="21" y="0"/>
                    <a:pt x="21" y="0"/>
                    <a:pt x="21" y="0"/>
                  </a:cubicBezTo>
                  <a:cubicBezTo>
                    <a:pt x="0" y="55"/>
                    <a:pt x="0" y="55"/>
                    <a:pt x="0" y="55"/>
                  </a:cubicBezTo>
                  <a:cubicBezTo>
                    <a:pt x="26" y="55"/>
                    <a:pt x="26" y="55"/>
                    <a:pt x="26" y="55"/>
                  </a:cubicBezTo>
                  <a:cubicBezTo>
                    <a:pt x="29" y="35"/>
                    <a:pt x="29" y="35"/>
                    <a:pt x="29" y="35"/>
                  </a:cubicBezTo>
                  <a:cubicBezTo>
                    <a:pt x="39" y="43"/>
                    <a:pt x="39" y="43"/>
                    <a:pt x="39" y="43"/>
                  </a:cubicBezTo>
                  <a:cubicBezTo>
                    <a:pt x="40" y="43"/>
                    <a:pt x="41" y="43"/>
                    <a:pt x="41" y="42"/>
                  </a:cubicBezTo>
                  <a:cubicBezTo>
                    <a:pt x="53" y="30"/>
                    <a:pt x="53" y="30"/>
                    <a:pt x="53" y="30"/>
                  </a:cubicBezTo>
                  <a:cubicBezTo>
                    <a:pt x="54" y="30"/>
                    <a:pt x="54" y="28"/>
                    <a:pt x="53" y="2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55" name="Freeform 114">
              <a:extLst>
                <a:ext uri="{FF2B5EF4-FFF2-40B4-BE49-F238E27FC236}">
                  <a16:creationId xmlns:a16="http://schemas.microsoft.com/office/drawing/2014/main" id="{990E17DD-B1CA-323C-C6AF-2894B7674A0F}"/>
                </a:ext>
              </a:extLst>
            </p:cNvPr>
            <p:cNvSpPr>
              <a:spLocks/>
            </p:cNvSpPr>
            <p:nvPr/>
          </p:nvSpPr>
          <p:spPr bwMode="auto">
            <a:xfrm>
              <a:off x="9255125" y="2028825"/>
              <a:ext cx="184150" cy="136525"/>
            </a:xfrm>
            <a:custGeom>
              <a:avLst/>
              <a:gdLst>
                <a:gd name="T0" fmla="*/ 43 w 49"/>
                <a:gd name="T1" fmla="*/ 0 h 36"/>
                <a:gd name="T2" fmla="*/ 26 w 49"/>
                <a:gd name="T3" fmla="*/ 0 h 36"/>
                <a:gd name="T4" fmla="*/ 31 w 49"/>
                <a:gd name="T5" fmla="*/ 15 h 36"/>
                <a:gd name="T6" fmla="*/ 30 w 49"/>
                <a:gd name="T7" fmla="*/ 18 h 36"/>
                <a:gd name="T8" fmla="*/ 29 w 49"/>
                <a:gd name="T9" fmla="*/ 18 h 36"/>
                <a:gd name="T10" fmla="*/ 27 w 49"/>
                <a:gd name="T11" fmla="*/ 17 h 36"/>
                <a:gd name="T12" fmla="*/ 23 w 49"/>
                <a:gd name="T13" fmla="*/ 4 h 36"/>
                <a:gd name="T14" fmla="*/ 19 w 49"/>
                <a:gd name="T15" fmla="*/ 17 h 36"/>
                <a:gd name="T16" fmla="*/ 16 w 49"/>
                <a:gd name="T17" fmla="*/ 18 h 36"/>
                <a:gd name="T18" fmla="*/ 15 w 49"/>
                <a:gd name="T19" fmla="*/ 15 h 36"/>
                <a:gd name="T20" fmla="*/ 20 w 49"/>
                <a:gd name="T21" fmla="*/ 0 h 36"/>
                <a:gd name="T22" fmla="*/ 15 w 49"/>
                <a:gd name="T23" fmla="*/ 0 h 36"/>
                <a:gd name="T24" fmla="*/ 0 w 49"/>
                <a:gd name="T25" fmla="*/ 36 h 36"/>
                <a:gd name="T26" fmla="*/ 47 w 49"/>
                <a:gd name="T27" fmla="*/ 36 h 36"/>
                <a:gd name="T28" fmla="*/ 47 w 49"/>
                <a:gd name="T29" fmla="*/ 36 h 36"/>
                <a:gd name="T30" fmla="*/ 49 w 49"/>
                <a:gd name="T31" fmla="*/ 34 h 36"/>
                <a:gd name="T32" fmla="*/ 43 w 49"/>
                <a:gd name="T33"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9" h="36">
                  <a:moveTo>
                    <a:pt x="43" y="0"/>
                  </a:moveTo>
                  <a:cubicBezTo>
                    <a:pt x="26" y="0"/>
                    <a:pt x="26" y="0"/>
                    <a:pt x="26" y="0"/>
                  </a:cubicBezTo>
                  <a:cubicBezTo>
                    <a:pt x="31" y="15"/>
                    <a:pt x="31" y="15"/>
                    <a:pt x="31" y="15"/>
                  </a:cubicBezTo>
                  <a:cubicBezTo>
                    <a:pt x="31" y="16"/>
                    <a:pt x="31" y="18"/>
                    <a:pt x="30" y="18"/>
                  </a:cubicBezTo>
                  <a:cubicBezTo>
                    <a:pt x="29" y="18"/>
                    <a:pt x="29" y="18"/>
                    <a:pt x="29" y="18"/>
                  </a:cubicBezTo>
                  <a:cubicBezTo>
                    <a:pt x="28" y="18"/>
                    <a:pt x="27" y="17"/>
                    <a:pt x="27" y="17"/>
                  </a:cubicBezTo>
                  <a:cubicBezTo>
                    <a:pt x="23" y="4"/>
                    <a:pt x="23" y="4"/>
                    <a:pt x="23" y="4"/>
                  </a:cubicBezTo>
                  <a:cubicBezTo>
                    <a:pt x="19" y="17"/>
                    <a:pt x="19" y="17"/>
                    <a:pt x="19" y="17"/>
                  </a:cubicBezTo>
                  <a:cubicBezTo>
                    <a:pt x="19" y="18"/>
                    <a:pt x="17" y="18"/>
                    <a:pt x="16" y="18"/>
                  </a:cubicBezTo>
                  <a:cubicBezTo>
                    <a:pt x="15" y="18"/>
                    <a:pt x="15" y="16"/>
                    <a:pt x="15" y="15"/>
                  </a:cubicBezTo>
                  <a:cubicBezTo>
                    <a:pt x="20" y="0"/>
                    <a:pt x="20" y="0"/>
                    <a:pt x="20" y="0"/>
                  </a:cubicBezTo>
                  <a:cubicBezTo>
                    <a:pt x="15" y="0"/>
                    <a:pt x="15" y="0"/>
                    <a:pt x="15" y="0"/>
                  </a:cubicBezTo>
                  <a:cubicBezTo>
                    <a:pt x="0" y="36"/>
                    <a:pt x="0" y="36"/>
                    <a:pt x="0" y="36"/>
                  </a:cubicBezTo>
                  <a:cubicBezTo>
                    <a:pt x="47" y="36"/>
                    <a:pt x="47" y="36"/>
                    <a:pt x="47" y="36"/>
                  </a:cubicBezTo>
                  <a:cubicBezTo>
                    <a:pt x="47" y="36"/>
                    <a:pt x="47" y="36"/>
                    <a:pt x="47" y="36"/>
                  </a:cubicBezTo>
                  <a:cubicBezTo>
                    <a:pt x="48" y="36"/>
                    <a:pt x="49" y="35"/>
                    <a:pt x="49" y="34"/>
                  </a:cubicBezTo>
                  <a:cubicBezTo>
                    <a:pt x="49" y="34"/>
                    <a:pt x="43" y="0"/>
                    <a:pt x="4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sp>
        <p:nvSpPr>
          <p:cNvPr id="156" name="Freeform 5">
            <a:extLst>
              <a:ext uri="{FF2B5EF4-FFF2-40B4-BE49-F238E27FC236}">
                <a16:creationId xmlns:a16="http://schemas.microsoft.com/office/drawing/2014/main" id="{4368B85E-370E-6DEF-B1E6-B05C8916868F}"/>
              </a:ext>
            </a:extLst>
          </p:cNvPr>
          <p:cNvSpPr>
            <a:spLocks noEditPoints="1"/>
          </p:cNvSpPr>
          <p:nvPr/>
        </p:nvSpPr>
        <p:spPr bwMode="auto">
          <a:xfrm>
            <a:off x="4941998" y="2168775"/>
            <a:ext cx="367010" cy="734020"/>
          </a:xfrm>
          <a:custGeom>
            <a:avLst/>
            <a:gdLst>
              <a:gd name="T0" fmla="*/ 24 w 48"/>
              <a:gd name="T1" fmla="*/ 0 h 96"/>
              <a:gd name="T2" fmla="*/ 0 w 48"/>
              <a:gd name="T3" fmla="*/ 24 h 96"/>
              <a:gd name="T4" fmla="*/ 2 w 48"/>
              <a:gd name="T5" fmla="*/ 26 h 96"/>
              <a:gd name="T6" fmla="*/ 4 w 48"/>
              <a:gd name="T7" fmla="*/ 24 h 96"/>
              <a:gd name="T8" fmla="*/ 24 w 48"/>
              <a:gd name="T9" fmla="*/ 4 h 96"/>
              <a:gd name="T10" fmla="*/ 44 w 48"/>
              <a:gd name="T11" fmla="*/ 24 h 96"/>
              <a:gd name="T12" fmla="*/ 24 w 48"/>
              <a:gd name="T13" fmla="*/ 44 h 96"/>
              <a:gd name="T14" fmla="*/ 0 w 48"/>
              <a:gd name="T15" fmla="*/ 72 h 96"/>
              <a:gd name="T16" fmla="*/ 0 w 48"/>
              <a:gd name="T17" fmla="*/ 94 h 96"/>
              <a:gd name="T18" fmla="*/ 2 w 48"/>
              <a:gd name="T19" fmla="*/ 96 h 96"/>
              <a:gd name="T20" fmla="*/ 46 w 48"/>
              <a:gd name="T21" fmla="*/ 96 h 96"/>
              <a:gd name="T22" fmla="*/ 48 w 48"/>
              <a:gd name="T23" fmla="*/ 94 h 96"/>
              <a:gd name="T24" fmla="*/ 48 w 48"/>
              <a:gd name="T25" fmla="*/ 24 h 96"/>
              <a:gd name="T26" fmla="*/ 24 w 48"/>
              <a:gd name="T27" fmla="*/ 0 h 96"/>
              <a:gd name="T28" fmla="*/ 14 w 48"/>
              <a:gd name="T29" fmla="*/ 80 h 96"/>
              <a:gd name="T30" fmla="*/ 34 w 48"/>
              <a:gd name="T31" fmla="*/ 80 h 96"/>
              <a:gd name="T32" fmla="*/ 36 w 48"/>
              <a:gd name="T33" fmla="*/ 82 h 96"/>
              <a:gd name="T34" fmla="*/ 34 w 48"/>
              <a:gd name="T35" fmla="*/ 84 h 96"/>
              <a:gd name="T36" fmla="*/ 14 w 48"/>
              <a:gd name="T37" fmla="*/ 84 h 96"/>
              <a:gd name="T38" fmla="*/ 12 w 48"/>
              <a:gd name="T39" fmla="*/ 82 h 96"/>
              <a:gd name="T40" fmla="*/ 14 w 48"/>
              <a:gd name="T41" fmla="*/ 8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8" h="96">
                <a:moveTo>
                  <a:pt x="24" y="0"/>
                </a:moveTo>
                <a:cubicBezTo>
                  <a:pt x="11" y="0"/>
                  <a:pt x="0" y="11"/>
                  <a:pt x="0" y="24"/>
                </a:cubicBezTo>
                <a:cubicBezTo>
                  <a:pt x="0" y="25"/>
                  <a:pt x="1" y="26"/>
                  <a:pt x="2" y="26"/>
                </a:cubicBezTo>
                <a:cubicBezTo>
                  <a:pt x="3" y="26"/>
                  <a:pt x="4" y="25"/>
                  <a:pt x="4" y="24"/>
                </a:cubicBezTo>
                <a:cubicBezTo>
                  <a:pt x="4" y="13"/>
                  <a:pt x="13" y="4"/>
                  <a:pt x="24" y="4"/>
                </a:cubicBezTo>
                <a:cubicBezTo>
                  <a:pt x="35" y="4"/>
                  <a:pt x="44" y="13"/>
                  <a:pt x="44" y="24"/>
                </a:cubicBezTo>
                <a:cubicBezTo>
                  <a:pt x="44" y="35"/>
                  <a:pt x="35" y="44"/>
                  <a:pt x="24" y="44"/>
                </a:cubicBezTo>
                <a:cubicBezTo>
                  <a:pt x="10" y="44"/>
                  <a:pt x="0" y="56"/>
                  <a:pt x="0" y="72"/>
                </a:cubicBezTo>
                <a:cubicBezTo>
                  <a:pt x="0" y="94"/>
                  <a:pt x="0" y="94"/>
                  <a:pt x="0" y="94"/>
                </a:cubicBezTo>
                <a:cubicBezTo>
                  <a:pt x="0" y="95"/>
                  <a:pt x="1" y="96"/>
                  <a:pt x="2" y="96"/>
                </a:cubicBezTo>
                <a:cubicBezTo>
                  <a:pt x="46" y="96"/>
                  <a:pt x="46" y="96"/>
                  <a:pt x="46" y="96"/>
                </a:cubicBezTo>
                <a:cubicBezTo>
                  <a:pt x="47" y="96"/>
                  <a:pt x="48" y="95"/>
                  <a:pt x="48" y="94"/>
                </a:cubicBezTo>
                <a:cubicBezTo>
                  <a:pt x="48" y="24"/>
                  <a:pt x="48" y="24"/>
                  <a:pt x="48" y="24"/>
                </a:cubicBezTo>
                <a:cubicBezTo>
                  <a:pt x="48" y="11"/>
                  <a:pt x="37" y="0"/>
                  <a:pt x="24" y="0"/>
                </a:cubicBezTo>
                <a:close/>
                <a:moveTo>
                  <a:pt x="14" y="80"/>
                </a:moveTo>
                <a:cubicBezTo>
                  <a:pt x="34" y="80"/>
                  <a:pt x="34" y="80"/>
                  <a:pt x="34" y="80"/>
                </a:cubicBezTo>
                <a:cubicBezTo>
                  <a:pt x="35" y="80"/>
                  <a:pt x="36" y="81"/>
                  <a:pt x="36" y="82"/>
                </a:cubicBezTo>
                <a:cubicBezTo>
                  <a:pt x="36" y="83"/>
                  <a:pt x="35" y="84"/>
                  <a:pt x="34" y="84"/>
                </a:cubicBezTo>
                <a:cubicBezTo>
                  <a:pt x="14" y="84"/>
                  <a:pt x="14" y="84"/>
                  <a:pt x="14" y="84"/>
                </a:cubicBezTo>
                <a:cubicBezTo>
                  <a:pt x="13" y="84"/>
                  <a:pt x="12" y="83"/>
                  <a:pt x="12" y="82"/>
                </a:cubicBezTo>
                <a:cubicBezTo>
                  <a:pt x="12" y="81"/>
                  <a:pt x="13" y="80"/>
                  <a:pt x="14" y="8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id-ID"/>
          </a:p>
        </p:txBody>
      </p:sp>
      <p:grpSp>
        <p:nvGrpSpPr>
          <p:cNvPr id="157" name="Group 156">
            <a:extLst>
              <a:ext uri="{FF2B5EF4-FFF2-40B4-BE49-F238E27FC236}">
                <a16:creationId xmlns:a16="http://schemas.microsoft.com/office/drawing/2014/main" id="{EE403378-50C9-9782-E7DD-F3D001315271}"/>
              </a:ext>
            </a:extLst>
          </p:cNvPr>
          <p:cNvGrpSpPr/>
          <p:nvPr/>
        </p:nvGrpSpPr>
        <p:grpSpPr>
          <a:xfrm>
            <a:off x="8563103" y="2207407"/>
            <a:ext cx="730802" cy="656757"/>
            <a:chOff x="4113213" y="1104900"/>
            <a:chExt cx="360363" cy="323851"/>
          </a:xfrm>
          <a:solidFill>
            <a:schemeClr val="bg1"/>
          </a:solidFill>
        </p:grpSpPr>
        <p:sp>
          <p:nvSpPr>
            <p:cNvPr id="158" name="Freeform 166">
              <a:extLst>
                <a:ext uri="{FF2B5EF4-FFF2-40B4-BE49-F238E27FC236}">
                  <a16:creationId xmlns:a16="http://schemas.microsoft.com/office/drawing/2014/main" id="{2258B65F-3BE7-8E8F-C282-B3FEA80E8695}"/>
                </a:ext>
              </a:extLst>
            </p:cNvPr>
            <p:cNvSpPr>
              <a:spLocks/>
            </p:cNvSpPr>
            <p:nvPr/>
          </p:nvSpPr>
          <p:spPr bwMode="auto">
            <a:xfrm>
              <a:off x="4413251" y="1104900"/>
              <a:ext cx="60325" cy="323850"/>
            </a:xfrm>
            <a:custGeom>
              <a:avLst/>
              <a:gdLst>
                <a:gd name="T0" fmla="*/ 3 w 16"/>
                <a:gd name="T1" fmla="*/ 0 h 86"/>
                <a:gd name="T2" fmla="*/ 2 w 16"/>
                <a:gd name="T3" fmla="*/ 0 h 86"/>
                <a:gd name="T4" fmla="*/ 0 w 16"/>
                <a:gd name="T5" fmla="*/ 2 h 86"/>
                <a:gd name="T6" fmla="*/ 0 w 16"/>
                <a:gd name="T7" fmla="*/ 84 h 86"/>
                <a:gd name="T8" fmla="*/ 2 w 16"/>
                <a:gd name="T9" fmla="*/ 86 h 86"/>
                <a:gd name="T10" fmla="*/ 4 w 16"/>
                <a:gd name="T11" fmla="*/ 84 h 86"/>
                <a:gd name="T12" fmla="*/ 4 w 16"/>
                <a:gd name="T13" fmla="*/ 58 h 86"/>
                <a:gd name="T14" fmla="*/ 14 w 16"/>
                <a:gd name="T15" fmla="*/ 58 h 86"/>
                <a:gd name="T16" fmla="*/ 16 w 16"/>
                <a:gd name="T17" fmla="*/ 56 h 86"/>
                <a:gd name="T18" fmla="*/ 3 w 16"/>
                <a:gd name="T19" fmla="*/ 0 h 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 h="86">
                  <a:moveTo>
                    <a:pt x="3" y="0"/>
                  </a:moveTo>
                  <a:cubicBezTo>
                    <a:pt x="2" y="0"/>
                    <a:pt x="2" y="0"/>
                    <a:pt x="2" y="0"/>
                  </a:cubicBezTo>
                  <a:cubicBezTo>
                    <a:pt x="1" y="0"/>
                    <a:pt x="0" y="1"/>
                    <a:pt x="0" y="2"/>
                  </a:cubicBezTo>
                  <a:cubicBezTo>
                    <a:pt x="0" y="84"/>
                    <a:pt x="0" y="84"/>
                    <a:pt x="0" y="84"/>
                  </a:cubicBezTo>
                  <a:cubicBezTo>
                    <a:pt x="0" y="85"/>
                    <a:pt x="1" y="86"/>
                    <a:pt x="2" y="86"/>
                  </a:cubicBezTo>
                  <a:cubicBezTo>
                    <a:pt x="3" y="86"/>
                    <a:pt x="4" y="85"/>
                    <a:pt x="4" y="84"/>
                  </a:cubicBezTo>
                  <a:cubicBezTo>
                    <a:pt x="4" y="58"/>
                    <a:pt x="4" y="58"/>
                    <a:pt x="4" y="58"/>
                  </a:cubicBezTo>
                  <a:cubicBezTo>
                    <a:pt x="14" y="58"/>
                    <a:pt x="14" y="58"/>
                    <a:pt x="14" y="58"/>
                  </a:cubicBezTo>
                  <a:cubicBezTo>
                    <a:pt x="15" y="58"/>
                    <a:pt x="16" y="57"/>
                    <a:pt x="16" y="56"/>
                  </a:cubicBezTo>
                  <a:cubicBezTo>
                    <a:pt x="16" y="28"/>
                    <a:pt x="11" y="0"/>
                    <a:pt x="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59" name="Freeform 167">
              <a:extLst>
                <a:ext uri="{FF2B5EF4-FFF2-40B4-BE49-F238E27FC236}">
                  <a16:creationId xmlns:a16="http://schemas.microsoft.com/office/drawing/2014/main" id="{688A51FA-B40D-C4E3-793B-07823CFFA663}"/>
                </a:ext>
              </a:extLst>
            </p:cNvPr>
            <p:cNvSpPr>
              <a:spLocks/>
            </p:cNvSpPr>
            <p:nvPr/>
          </p:nvSpPr>
          <p:spPr bwMode="auto">
            <a:xfrm>
              <a:off x="4113213" y="1120775"/>
              <a:ext cx="104775" cy="307975"/>
            </a:xfrm>
            <a:custGeom>
              <a:avLst/>
              <a:gdLst>
                <a:gd name="T0" fmla="*/ 28 w 28"/>
                <a:gd name="T1" fmla="*/ 18 h 82"/>
                <a:gd name="T2" fmla="*/ 28 w 28"/>
                <a:gd name="T3" fmla="*/ 2 h 82"/>
                <a:gd name="T4" fmla="*/ 26 w 28"/>
                <a:gd name="T5" fmla="*/ 0 h 82"/>
                <a:gd name="T6" fmla="*/ 24 w 28"/>
                <a:gd name="T7" fmla="*/ 2 h 82"/>
                <a:gd name="T8" fmla="*/ 24 w 28"/>
                <a:gd name="T9" fmla="*/ 18 h 82"/>
                <a:gd name="T10" fmla="*/ 16 w 28"/>
                <a:gd name="T11" fmla="*/ 28 h 82"/>
                <a:gd name="T12" fmla="*/ 16 w 28"/>
                <a:gd name="T13" fmla="*/ 2 h 82"/>
                <a:gd name="T14" fmla="*/ 14 w 28"/>
                <a:gd name="T15" fmla="*/ 0 h 82"/>
                <a:gd name="T16" fmla="*/ 12 w 28"/>
                <a:gd name="T17" fmla="*/ 2 h 82"/>
                <a:gd name="T18" fmla="*/ 12 w 28"/>
                <a:gd name="T19" fmla="*/ 28 h 82"/>
                <a:gd name="T20" fmla="*/ 4 w 28"/>
                <a:gd name="T21" fmla="*/ 18 h 82"/>
                <a:gd name="T22" fmla="*/ 4 w 28"/>
                <a:gd name="T23" fmla="*/ 2 h 82"/>
                <a:gd name="T24" fmla="*/ 2 w 28"/>
                <a:gd name="T25" fmla="*/ 0 h 82"/>
                <a:gd name="T26" fmla="*/ 0 w 28"/>
                <a:gd name="T27" fmla="*/ 2 h 82"/>
                <a:gd name="T28" fmla="*/ 0 w 28"/>
                <a:gd name="T29" fmla="*/ 18 h 82"/>
                <a:gd name="T30" fmla="*/ 12 w 28"/>
                <a:gd name="T31" fmla="*/ 32 h 82"/>
                <a:gd name="T32" fmla="*/ 12 w 28"/>
                <a:gd name="T33" fmla="*/ 80 h 82"/>
                <a:gd name="T34" fmla="*/ 14 w 28"/>
                <a:gd name="T35" fmla="*/ 82 h 82"/>
                <a:gd name="T36" fmla="*/ 16 w 28"/>
                <a:gd name="T37" fmla="*/ 80 h 82"/>
                <a:gd name="T38" fmla="*/ 16 w 28"/>
                <a:gd name="T39" fmla="*/ 32 h 82"/>
                <a:gd name="T40" fmla="*/ 28 w 28"/>
                <a:gd name="T41" fmla="*/ 18 h 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8" h="82">
                  <a:moveTo>
                    <a:pt x="28" y="18"/>
                  </a:moveTo>
                  <a:cubicBezTo>
                    <a:pt x="28" y="2"/>
                    <a:pt x="28" y="2"/>
                    <a:pt x="28" y="2"/>
                  </a:cubicBezTo>
                  <a:cubicBezTo>
                    <a:pt x="28" y="1"/>
                    <a:pt x="27" y="0"/>
                    <a:pt x="26" y="0"/>
                  </a:cubicBezTo>
                  <a:cubicBezTo>
                    <a:pt x="25" y="0"/>
                    <a:pt x="24" y="1"/>
                    <a:pt x="24" y="2"/>
                  </a:cubicBezTo>
                  <a:cubicBezTo>
                    <a:pt x="24" y="18"/>
                    <a:pt x="24" y="18"/>
                    <a:pt x="24" y="18"/>
                  </a:cubicBezTo>
                  <a:cubicBezTo>
                    <a:pt x="24" y="23"/>
                    <a:pt x="21" y="27"/>
                    <a:pt x="16" y="28"/>
                  </a:cubicBezTo>
                  <a:cubicBezTo>
                    <a:pt x="16" y="2"/>
                    <a:pt x="16" y="2"/>
                    <a:pt x="16" y="2"/>
                  </a:cubicBezTo>
                  <a:cubicBezTo>
                    <a:pt x="16" y="1"/>
                    <a:pt x="15" y="0"/>
                    <a:pt x="14" y="0"/>
                  </a:cubicBezTo>
                  <a:cubicBezTo>
                    <a:pt x="13" y="0"/>
                    <a:pt x="12" y="1"/>
                    <a:pt x="12" y="2"/>
                  </a:cubicBezTo>
                  <a:cubicBezTo>
                    <a:pt x="12" y="28"/>
                    <a:pt x="12" y="28"/>
                    <a:pt x="12" y="28"/>
                  </a:cubicBezTo>
                  <a:cubicBezTo>
                    <a:pt x="7" y="27"/>
                    <a:pt x="4" y="23"/>
                    <a:pt x="4" y="18"/>
                  </a:cubicBezTo>
                  <a:cubicBezTo>
                    <a:pt x="4" y="2"/>
                    <a:pt x="4" y="2"/>
                    <a:pt x="4" y="2"/>
                  </a:cubicBezTo>
                  <a:cubicBezTo>
                    <a:pt x="4" y="1"/>
                    <a:pt x="3" y="0"/>
                    <a:pt x="2" y="0"/>
                  </a:cubicBezTo>
                  <a:cubicBezTo>
                    <a:pt x="1" y="0"/>
                    <a:pt x="0" y="1"/>
                    <a:pt x="0" y="2"/>
                  </a:cubicBezTo>
                  <a:cubicBezTo>
                    <a:pt x="0" y="18"/>
                    <a:pt x="0" y="18"/>
                    <a:pt x="0" y="18"/>
                  </a:cubicBezTo>
                  <a:cubicBezTo>
                    <a:pt x="0" y="25"/>
                    <a:pt x="5" y="31"/>
                    <a:pt x="12" y="32"/>
                  </a:cubicBezTo>
                  <a:cubicBezTo>
                    <a:pt x="12" y="80"/>
                    <a:pt x="12" y="80"/>
                    <a:pt x="12" y="80"/>
                  </a:cubicBezTo>
                  <a:cubicBezTo>
                    <a:pt x="12" y="81"/>
                    <a:pt x="13" y="82"/>
                    <a:pt x="14" y="82"/>
                  </a:cubicBezTo>
                  <a:cubicBezTo>
                    <a:pt x="15" y="82"/>
                    <a:pt x="16" y="81"/>
                    <a:pt x="16" y="80"/>
                  </a:cubicBezTo>
                  <a:cubicBezTo>
                    <a:pt x="16" y="32"/>
                    <a:pt x="16" y="32"/>
                    <a:pt x="16" y="32"/>
                  </a:cubicBezTo>
                  <a:cubicBezTo>
                    <a:pt x="23" y="31"/>
                    <a:pt x="28" y="25"/>
                    <a:pt x="28"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sp>
          <p:nvSpPr>
            <p:cNvPr id="160" name="Freeform 168">
              <a:extLst>
                <a:ext uri="{FF2B5EF4-FFF2-40B4-BE49-F238E27FC236}">
                  <a16:creationId xmlns:a16="http://schemas.microsoft.com/office/drawing/2014/main" id="{FB90C49A-BD77-915A-842E-4F2DCCB83E00}"/>
                </a:ext>
              </a:extLst>
            </p:cNvPr>
            <p:cNvSpPr>
              <a:spLocks noEditPoints="1"/>
            </p:cNvSpPr>
            <p:nvPr/>
          </p:nvSpPr>
          <p:spPr bwMode="auto">
            <a:xfrm>
              <a:off x="4187826" y="1217613"/>
              <a:ext cx="211138" cy="211138"/>
            </a:xfrm>
            <a:custGeom>
              <a:avLst/>
              <a:gdLst>
                <a:gd name="T0" fmla="*/ 28 w 56"/>
                <a:gd name="T1" fmla="*/ 0 h 56"/>
                <a:gd name="T2" fmla="*/ 0 w 56"/>
                <a:gd name="T3" fmla="*/ 28 h 56"/>
                <a:gd name="T4" fmla="*/ 28 w 56"/>
                <a:gd name="T5" fmla="*/ 56 h 56"/>
                <a:gd name="T6" fmla="*/ 56 w 56"/>
                <a:gd name="T7" fmla="*/ 28 h 56"/>
                <a:gd name="T8" fmla="*/ 28 w 56"/>
                <a:gd name="T9" fmla="*/ 0 h 56"/>
                <a:gd name="T10" fmla="*/ 29 w 56"/>
                <a:gd name="T11" fmla="*/ 44 h 56"/>
                <a:gd name="T12" fmla="*/ 28 w 56"/>
                <a:gd name="T13" fmla="*/ 44 h 56"/>
                <a:gd name="T14" fmla="*/ 27 w 56"/>
                <a:gd name="T15" fmla="*/ 44 h 56"/>
                <a:gd name="T16" fmla="*/ 13 w 56"/>
                <a:gd name="T17" fmla="*/ 25 h 56"/>
                <a:gd name="T18" fmla="*/ 21 w 56"/>
                <a:gd name="T19" fmla="*/ 16 h 56"/>
                <a:gd name="T20" fmla="*/ 28 w 56"/>
                <a:gd name="T21" fmla="*/ 19 h 56"/>
                <a:gd name="T22" fmla="*/ 35 w 56"/>
                <a:gd name="T23" fmla="*/ 16 h 56"/>
                <a:gd name="T24" fmla="*/ 43 w 56"/>
                <a:gd name="T25" fmla="*/ 25 h 56"/>
                <a:gd name="T26" fmla="*/ 29 w 56"/>
                <a:gd name="T27" fmla="*/ 44 h 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6" h="56">
                  <a:moveTo>
                    <a:pt x="28" y="0"/>
                  </a:moveTo>
                  <a:cubicBezTo>
                    <a:pt x="13" y="0"/>
                    <a:pt x="0" y="13"/>
                    <a:pt x="0" y="28"/>
                  </a:cubicBezTo>
                  <a:cubicBezTo>
                    <a:pt x="0" y="43"/>
                    <a:pt x="13" y="56"/>
                    <a:pt x="28" y="56"/>
                  </a:cubicBezTo>
                  <a:cubicBezTo>
                    <a:pt x="43" y="56"/>
                    <a:pt x="56" y="43"/>
                    <a:pt x="56" y="28"/>
                  </a:cubicBezTo>
                  <a:cubicBezTo>
                    <a:pt x="56" y="13"/>
                    <a:pt x="43" y="0"/>
                    <a:pt x="28" y="0"/>
                  </a:cubicBezTo>
                  <a:close/>
                  <a:moveTo>
                    <a:pt x="29" y="44"/>
                  </a:moveTo>
                  <a:cubicBezTo>
                    <a:pt x="29" y="44"/>
                    <a:pt x="28" y="44"/>
                    <a:pt x="28" y="44"/>
                  </a:cubicBezTo>
                  <a:cubicBezTo>
                    <a:pt x="28" y="44"/>
                    <a:pt x="27" y="44"/>
                    <a:pt x="27" y="44"/>
                  </a:cubicBezTo>
                  <a:cubicBezTo>
                    <a:pt x="25" y="43"/>
                    <a:pt x="13" y="33"/>
                    <a:pt x="13" y="25"/>
                  </a:cubicBezTo>
                  <a:cubicBezTo>
                    <a:pt x="13" y="19"/>
                    <a:pt x="17" y="16"/>
                    <a:pt x="21" y="16"/>
                  </a:cubicBezTo>
                  <a:cubicBezTo>
                    <a:pt x="23" y="16"/>
                    <a:pt x="26" y="17"/>
                    <a:pt x="28" y="19"/>
                  </a:cubicBezTo>
                  <a:cubicBezTo>
                    <a:pt x="30" y="17"/>
                    <a:pt x="33" y="16"/>
                    <a:pt x="35" y="16"/>
                  </a:cubicBezTo>
                  <a:cubicBezTo>
                    <a:pt x="39" y="16"/>
                    <a:pt x="43" y="19"/>
                    <a:pt x="43" y="25"/>
                  </a:cubicBezTo>
                  <a:cubicBezTo>
                    <a:pt x="43" y="33"/>
                    <a:pt x="31" y="43"/>
                    <a:pt x="29" y="4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id-ID"/>
            </a:p>
          </p:txBody>
        </p:sp>
      </p:grpSp>
      <p:sp>
        <p:nvSpPr>
          <p:cNvPr id="2" name="TextBox 1">
            <a:extLst>
              <a:ext uri="{FF2B5EF4-FFF2-40B4-BE49-F238E27FC236}">
                <a16:creationId xmlns:a16="http://schemas.microsoft.com/office/drawing/2014/main" id="{F97666AE-E31D-BF37-525E-CD5F6BBEED96}"/>
              </a:ext>
            </a:extLst>
          </p:cNvPr>
          <p:cNvSpPr txBox="1"/>
          <p:nvPr/>
        </p:nvSpPr>
        <p:spPr>
          <a:xfrm>
            <a:off x="111760" y="1666240"/>
            <a:ext cx="4023360"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Marriott's success is determined on how well it meets its clients' needs and desires. Customers often want to buy more than just a company's products and services; they also want to buy the company's experiences and what it offers when purchased or consumed. Consumers were delighted with Marriott's products and services, according to a recent customer evaluation (Kotler et al, 2009), with 4.3 out of 5.0 rating Marriott's high and 90% recommending Marriott's to relatives and friends looking for advanced products and services (Marriott International, 2018)</a:t>
            </a:r>
            <a:endParaRPr lang="en-US"/>
          </a:p>
        </p:txBody>
      </p:sp>
    </p:spTree>
    <p:extLst>
      <p:ext uri="{BB962C8B-B14F-4D97-AF65-F5344CB8AC3E}">
        <p14:creationId xmlns:p14="http://schemas.microsoft.com/office/powerpoint/2010/main" val="3753092003"/>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8000"/>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next to the water&#10;&#10;Description automatically generated with low confidence">
            <a:extLst>
              <a:ext uri="{FF2B5EF4-FFF2-40B4-BE49-F238E27FC236}">
                <a16:creationId xmlns:a16="http://schemas.microsoft.com/office/drawing/2014/main" id="{2A065BF9-6431-EA8B-9110-5E2E4B7E84A0}"/>
              </a:ext>
            </a:extLst>
          </p:cNvPr>
          <p:cNvPicPr>
            <a:picLocks noChangeAspect="1"/>
          </p:cNvPicPr>
          <p:nvPr/>
        </p:nvPicPr>
        <p:blipFill>
          <a:blip r:embed="rId3" cstate="screen">
            <a:duotone>
              <a:prstClr val="black"/>
              <a:schemeClr val="tx2">
                <a:tint val="45000"/>
                <a:satMod val="400000"/>
              </a:schemeClr>
            </a:duotone>
            <a:alphaModFix amt="35000"/>
            <a:extLst>
              <a:ext uri="{28A0092B-C50C-407E-A947-70E740481C1C}">
                <a14:useLocalDpi xmlns:a14="http://schemas.microsoft.com/office/drawing/2010/main"/>
              </a:ext>
            </a:extLst>
          </a:blip>
          <a:stretch>
            <a:fillRect/>
          </a:stretch>
        </p:blipFill>
        <p:spPr>
          <a:xfrm>
            <a:off x="2205024" y="191112"/>
            <a:ext cx="9481930" cy="6321285"/>
          </a:xfrm>
          <a:prstGeom prst="rect">
            <a:avLst/>
          </a:prstGeom>
        </p:spPr>
      </p:pic>
      <p:pic>
        <p:nvPicPr>
          <p:cNvPr id="134" name="Picture 133" descr="A picture containing indoor, ceiling, furniture&#10;&#10;Description automatically generated">
            <a:extLst>
              <a:ext uri="{FF2B5EF4-FFF2-40B4-BE49-F238E27FC236}">
                <a16:creationId xmlns:a16="http://schemas.microsoft.com/office/drawing/2014/main" id="{81062163-F5AE-EDEC-546F-B88567B93D23}"/>
              </a:ext>
            </a:extLst>
          </p:cNvPr>
          <p:cNvPicPr>
            <a:picLocks noChangeAspect="1"/>
          </p:cNvPicPr>
          <p:nvPr/>
        </p:nvPicPr>
        <p:blipFill>
          <a:blip r:embed="rId4">
            <a:alphaModFix amt="35000"/>
            <a:extLst>
              <a:ext uri="{28A0092B-C50C-407E-A947-70E740481C1C}">
                <a14:useLocalDpi xmlns:a14="http://schemas.microsoft.com/office/drawing/2010/main" val="0"/>
              </a:ext>
            </a:extLst>
          </a:blip>
          <a:srcRect l="11908" t="29299" r="37414" b="30968"/>
          <a:stretch>
            <a:fillRect/>
          </a:stretch>
        </p:blipFill>
        <p:spPr>
          <a:xfrm>
            <a:off x="-1" y="1767069"/>
            <a:ext cx="4344518" cy="4541656"/>
          </a:xfrm>
          <a:custGeom>
            <a:avLst/>
            <a:gdLst>
              <a:gd name="connsiteX0" fmla="*/ 0 w 4344518"/>
              <a:gd name="connsiteY0" fmla="*/ 0 h 4541656"/>
              <a:gd name="connsiteX1" fmla="*/ 4344518 w 4344518"/>
              <a:gd name="connsiteY1" fmla="*/ 0 h 4541656"/>
              <a:gd name="connsiteX2" fmla="*/ 4344518 w 4344518"/>
              <a:gd name="connsiteY2" fmla="*/ 4541656 h 4541656"/>
              <a:gd name="connsiteX3" fmla="*/ 0 w 4344518"/>
              <a:gd name="connsiteY3" fmla="*/ 4541656 h 4541656"/>
            </a:gdLst>
            <a:ahLst/>
            <a:cxnLst>
              <a:cxn ang="0">
                <a:pos x="connsiteX0" y="connsiteY0"/>
              </a:cxn>
              <a:cxn ang="0">
                <a:pos x="connsiteX1" y="connsiteY1"/>
              </a:cxn>
              <a:cxn ang="0">
                <a:pos x="connsiteX2" y="connsiteY2"/>
              </a:cxn>
              <a:cxn ang="0">
                <a:pos x="connsiteX3" y="connsiteY3"/>
              </a:cxn>
            </a:cxnLst>
            <a:rect l="l" t="t" r="r" b="b"/>
            <a:pathLst>
              <a:path w="4344518" h="4541656">
                <a:moveTo>
                  <a:pt x="0" y="0"/>
                </a:moveTo>
                <a:lnTo>
                  <a:pt x="4344518" y="0"/>
                </a:lnTo>
                <a:lnTo>
                  <a:pt x="4344518" y="4541656"/>
                </a:lnTo>
                <a:lnTo>
                  <a:pt x="0" y="454165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14</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CB0A6469-5D4C-012C-827D-23A73AF10247}"/>
              </a:ext>
            </a:extLst>
          </p:cNvPr>
          <p:cNvCxnSpPr>
            <a:cxnSpLocks/>
          </p:cNvCxnSpPr>
          <p:nvPr/>
        </p:nvCxnSpPr>
        <p:spPr>
          <a:xfrm flipH="1">
            <a:off x="4687632" y="794987"/>
            <a:ext cx="7504368"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128" name="TextBox 127">
            <a:extLst>
              <a:ext uri="{FF2B5EF4-FFF2-40B4-BE49-F238E27FC236}">
                <a16:creationId xmlns:a16="http://schemas.microsoft.com/office/drawing/2014/main" id="{64FC00B6-4DC4-FB66-C667-1086A7D12AC3}"/>
              </a:ext>
            </a:extLst>
          </p:cNvPr>
          <p:cNvSpPr txBox="1"/>
          <p:nvPr/>
        </p:nvSpPr>
        <p:spPr>
          <a:xfrm>
            <a:off x="2033" y="281642"/>
            <a:ext cx="5715857" cy="1477328"/>
          </a:xfrm>
          <a:prstGeom prst="rect">
            <a:avLst/>
          </a:prstGeom>
          <a:noFill/>
          <a:effectLst/>
        </p:spPr>
        <p:txBody>
          <a:bodyPr wrap="square" lIns="0" tIns="0" rIns="0" bIns="0" rtlCol="0" anchor="t">
            <a:spAutoFit/>
          </a:bodyPr>
          <a:lstStyle/>
          <a:p>
            <a:pPr algn="ctr"/>
            <a:r>
              <a:rPr lang="en-US" sz="4800">
                <a:solidFill>
                  <a:srgbClr val="C48F22"/>
                </a:solidFill>
                <a:ea typeface="+mn-lt"/>
                <a:cs typeface="+mn-lt"/>
              </a:rPr>
              <a:t>Conclusion</a:t>
            </a:r>
            <a:endParaRPr lang="en-ID" sz="4800">
              <a:solidFill>
                <a:srgbClr val="C48F22"/>
              </a:solidFill>
              <a:ea typeface="+mn-lt"/>
              <a:cs typeface="+mn-lt"/>
            </a:endParaRPr>
          </a:p>
          <a:p>
            <a:endParaRPr lang="en-ID" sz="4800">
              <a:solidFill>
                <a:srgbClr val="C48F22"/>
              </a:solidFill>
              <a:latin typeface="Book Antiqua" panose="02040602050305030304" pitchFamily="18" charset="0"/>
            </a:endParaRPr>
          </a:p>
        </p:txBody>
      </p:sp>
      <p:sp>
        <p:nvSpPr>
          <p:cNvPr id="2" name="TextBox 1">
            <a:extLst>
              <a:ext uri="{FF2B5EF4-FFF2-40B4-BE49-F238E27FC236}">
                <a16:creationId xmlns:a16="http://schemas.microsoft.com/office/drawing/2014/main" id="{A940695C-E53C-C091-B3F3-082D3E8645D1}"/>
              </a:ext>
            </a:extLst>
          </p:cNvPr>
          <p:cNvSpPr txBox="1"/>
          <p:nvPr/>
        </p:nvSpPr>
        <p:spPr>
          <a:xfrm>
            <a:off x="4412511" y="4288465"/>
            <a:ext cx="633523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b="1">
              <a:latin typeface="Calibri"/>
              <a:ea typeface="+mn-lt"/>
              <a:cs typeface="Calibri"/>
            </a:endParaRPr>
          </a:p>
          <a:p>
            <a:pPr algn="ctr"/>
            <a:endParaRPr lang="en-US" b="1">
              <a:latin typeface="Calibri"/>
              <a:ea typeface="+mn-lt"/>
              <a:cs typeface="Calibri"/>
            </a:endParaRPr>
          </a:p>
          <a:p>
            <a:pPr algn="l"/>
            <a:endParaRPr lang="en-US"/>
          </a:p>
        </p:txBody>
      </p:sp>
      <p:sp>
        <p:nvSpPr>
          <p:cNvPr id="3" name="TextBox 2">
            <a:extLst>
              <a:ext uri="{FF2B5EF4-FFF2-40B4-BE49-F238E27FC236}">
                <a16:creationId xmlns:a16="http://schemas.microsoft.com/office/drawing/2014/main" id="{D8BF5374-A1B2-2385-18B7-30593EEF89B1}"/>
              </a:ext>
            </a:extLst>
          </p:cNvPr>
          <p:cNvSpPr txBox="1"/>
          <p:nvPr/>
        </p:nvSpPr>
        <p:spPr>
          <a:xfrm>
            <a:off x="4447954" y="1630324"/>
            <a:ext cx="533045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 client is someone with whom you have a </a:t>
            </a:r>
            <a:endParaRPr lang="en-US"/>
          </a:p>
          <a:p>
            <a:r>
              <a:rPr lang="en-GB" dirty="0">
                <a:ea typeface="+mn-lt"/>
                <a:cs typeface="+mn-lt"/>
              </a:rPr>
              <a:t>the property is solely dependent on the</a:t>
            </a:r>
            <a:endParaRPr lang="en-GB" dirty="0"/>
          </a:p>
          <a:p>
            <a:r>
              <a:rPr lang="en-GB" dirty="0">
                <a:ea typeface="+mn-lt"/>
                <a:cs typeface="+mn-lt"/>
              </a:rPr>
              <a:t>payment exchange for goods and services provided.</a:t>
            </a:r>
            <a:endParaRPr lang="en-GB" dirty="0"/>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endParaRPr lang="en-GB">
              <a:ea typeface="+mn-lt"/>
              <a:cs typeface="+mn-lt"/>
            </a:endParaRPr>
          </a:p>
          <a:p>
            <a:r>
              <a:rPr lang="en-GB" b="1" dirty="0">
                <a:ea typeface="+mn-lt"/>
                <a:cs typeface="+mn-lt"/>
              </a:rPr>
              <a:t>The tactic of threating visitors as guests </a:t>
            </a:r>
            <a:endParaRPr lang="en-US" dirty="0">
              <a:ea typeface="+mn-lt"/>
              <a:cs typeface="+mn-lt"/>
            </a:endParaRPr>
          </a:p>
          <a:p>
            <a:r>
              <a:rPr lang="en-GB" b="1" dirty="0">
                <a:ea typeface="+mn-lt"/>
                <a:cs typeface="+mn-lt"/>
              </a:rPr>
              <a:t>rather than customers help establish the </a:t>
            </a:r>
            <a:endParaRPr lang="en-US" dirty="0">
              <a:ea typeface="+mn-lt"/>
              <a:cs typeface="+mn-lt"/>
            </a:endParaRPr>
          </a:p>
          <a:p>
            <a:r>
              <a:rPr lang="en-GB" b="1" dirty="0">
                <a:ea typeface="+mn-lt"/>
                <a:cs typeface="+mn-lt"/>
              </a:rPr>
              <a:t>positive guest-service philosophy that is</a:t>
            </a:r>
            <a:endParaRPr lang="en-US" dirty="0">
              <a:ea typeface="+mn-lt"/>
              <a:cs typeface="+mn-lt"/>
            </a:endParaRPr>
          </a:p>
          <a:p>
            <a:r>
              <a:rPr lang="en-GB" b="1" dirty="0">
                <a:ea typeface="+mn-lt"/>
                <a:cs typeface="+mn-lt"/>
              </a:rPr>
              <a:t>critical to a hotel`s success.</a:t>
            </a:r>
            <a:endParaRPr lang="en-US" dirty="0">
              <a:ea typeface="+mn-lt"/>
              <a:cs typeface="+mn-lt"/>
            </a:endParaRPr>
          </a:p>
          <a:p>
            <a:endParaRPr lang="en-GB">
              <a:ea typeface="+mn-lt"/>
              <a:cs typeface="+mn-lt"/>
            </a:endParaRPr>
          </a:p>
          <a:p>
            <a:r>
              <a:rPr lang="en-GB" dirty="0">
                <a:ea typeface="+mn-lt"/>
                <a:cs typeface="+mn-lt"/>
              </a:rPr>
              <a:t>  </a:t>
            </a:r>
            <a:r>
              <a:rPr lang="en-GB" b="1" dirty="0">
                <a:ea typeface="+mn-lt"/>
                <a:cs typeface="+mn-lt"/>
              </a:rPr>
              <a:t>  (Hayes, </a:t>
            </a:r>
            <a:r>
              <a:rPr lang="en-GB" b="1" dirty="0" err="1">
                <a:ea typeface="+mn-lt"/>
                <a:cs typeface="+mn-lt"/>
              </a:rPr>
              <a:t>Ninemeier</a:t>
            </a:r>
            <a:r>
              <a:rPr lang="en-GB" b="1" dirty="0">
                <a:ea typeface="+mn-lt"/>
                <a:cs typeface="+mn-lt"/>
              </a:rPr>
              <a:t> and Miller, 2020)</a:t>
            </a:r>
            <a:endParaRPr lang="en-US" dirty="0"/>
          </a:p>
        </p:txBody>
      </p:sp>
    </p:spTree>
    <p:extLst>
      <p:ext uri="{BB962C8B-B14F-4D97-AF65-F5344CB8AC3E}">
        <p14:creationId xmlns:p14="http://schemas.microsoft.com/office/powerpoint/2010/main" val="585077521"/>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7999"/>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picture containing text, indoor, furniture&#10;&#10;Description automatically generated">
            <a:extLst>
              <a:ext uri="{FF2B5EF4-FFF2-40B4-BE49-F238E27FC236}">
                <a16:creationId xmlns:a16="http://schemas.microsoft.com/office/drawing/2014/main" id="{3A100258-E69C-4532-8024-DAE93417FB7A}"/>
              </a:ext>
            </a:extLst>
          </p:cNvPr>
          <p:cNvPicPr>
            <a:picLocks noChangeAspect="1"/>
          </p:cNvPicPr>
          <p:nvPr/>
        </p:nvPicPr>
        <p:blipFill>
          <a:blip r:embed="rId3" cstate="screen">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a:fillRect/>
          </a:stretch>
        </p:blipFill>
        <p:spPr>
          <a:xfrm>
            <a:off x="0" y="-1"/>
            <a:ext cx="12191999" cy="5272791"/>
          </a:xfrm>
          <a:custGeom>
            <a:avLst/>
            <a:gdLst>
              <a:gd name="connsiteX0" fmla="*/ 0 w 7764056"/>
              <a:gd name="connsiteY0" fmla="*/ 0 h 3357796"/>
              <a:gd name="connsiteX1" fmla="*/ 7764056 w 7764056"/>
              <a:gd name="connsiteY1" fmla="*/ 0 h 3357796"/>
              <a:gd name="connsiteX2" fmla="*/ 7764056 w 7764056"/>
              <a:gd name="connsiteY2" fmla="*/ 3357796 h 3357796"/>
              <a:gd name="connsiteX3" fmla="*/ 0 w 7764056"/>
              <a:gd name="connsiteY3" fmla="*/ 3357796 h 3357796"/>
            </a:gdLst>
            <a:ahLst/>
            <a:cxnLst>
              <a:cxn ang="0">
                <a:pos x="connsiteX0" y="connsiteY0"/>
              </a:cxn>
              <a:cxn ang="0">
                <a:pos x="connsiteX1" y="connsiteY1"/>
              </a:cxn>
              <a:cxn ang="0">
                <a:pos x="connsiteX2" y="connsiteY2"/>
              </a:cxn>
              <a:cxn ang="0">
                <a:pos x="connsiteX3" y="connsiteY3"/>
              </a:cxn>
            </a:cxnLst>
            <a:rect l="l" t="t" r="r" b="b"/>
            <a:pathLst>
              <a:path w="7764056" h="3357796">
                <a:moveTo>
                  <a:pt x="0" y="0"/>
                </a:moveTo>
                <a:lnTo>
                  <a:pt x="7764056" y="0"/>
                </a:lnTo>
                <a:lnTo>
                  <a:pt x="7764056" y="3357796"/>
                </a:lnTo>
                <a:lnTo>
                  <a:pt x="0" y="335779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15</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212" name="Freeform 109">
            <a:extLst>
              <a:ext uri="{FF2B5EF4-FFF2-40B4-BE49-F238E27FC236}">
                <a16:creationId xmlns:a16="http://schemas.microsoft.com/office/drawing/2014/main" id="{09DB7B9A-2737-24A6-2CCF-2B860388EB6A}"/>
              </a:ext>
            </a:extLst>
          </p:cNvPr>
          <p:cNvSpPr>
            <a:spLocks noEditPoints="1"/>
          </p:cNvSpPr>
          <p:nvPr/>
        </p:nvSpPr>
        <p:spPr bwMode="auto">
          <a:xfrm>
            <a:off x="8384218" y="3662073"/>
            <a:ext cx="280850" cy="199193"/>
          </a:xfrm>
          <a:custGeom>
            <a:avLst/>
            <a:gdLst>
              <a:gd name="T0" fmla="*/ 80 w 96"/>
              <a:gd name="T1" fmla="*/ 0 h 68"/>
              <a:gd name="T2" fmla="*/ 16 w 96"/>
              <a:gd name="T3" fmla="*/ 0 h 68"/>
              <a:gd name="T4" fmla="*/ 0 w 96"/>
              <a:gd name="T5" fmla="*/ 16 h 68"/>
              <a:gd name="T6" fmla="*/ 0 w 96"/>
              <a:gd name="T7" fmla="*/ 52 h 68"/>
              <a:gd name="T8" fmla="*/ 16 w 96"/>
              <a:gd name="T9" fmla="*/ 68 h 68"/>
              <a:gd name="T10" fmla="*/ 80 w 96"/>
              <a:gd name="T11" fmla="*/ 68 h 68"/>
              <a:gd name="T12" fmla="*/ 96 w 96"/>
              <a:gd name="T13" fmla="*/ 52 h 68"/>
              <a:gd name="T14" fmla="*/ 96 w 96"/>
              <a:gd name="T15" fmla="*/ 16 h 68"/>
              <a:gd name="T16" fmla="*/ 80 w 96"/>
              <a:gd name="T17" fmla="*/ 0 h 68"/>
              <a:gd name="T18" fmla="*/ 66 w 96"/>
              <a:gd name="T19" fmla="*/ 34 h 68"/>
              <a:gd name="T20" fmla="*/ 39 w 96"/>
              <a:gd name="T21" fmla="*/ 51 h 68"/>
              <a:gd name="T22" fmla="*/ 38 w 96"/>
              <a:gd name="T23" fmla="*/ 52 h 68"/>
              <a:gd name="T24" fmla="*/ 37 w 96"/>
              <a:gd name="T25" fmla="*/ 52 h 68"/>
              <a:gd name="T26" fmla="*/ 36 w 96"/>
              <a:gd name="T27" fmla="*/ 50 h 68"/>
              <a:gd name="T28" fmla="*/ 36 w 96"/>
              <a:gd name="T29" fmla="*/ 15 h 68"/>
              <a:gd name="T30" fmla="*/ 37 w 96"/>
              <a:gd name="T31" fmla="*/ 13 h 68"/>
              <a:gd name="T32" fmla="*/ 39 w 96"/>
              <a:gd name="T33" fmla="*/ 13 h 68"/>
              <a:gd name="T34" fmla="*/ 66 w 96"/>
              <a:gd name="T35" fmla="*/ 31 h 68"/>
              <a:gd name="T36" fmla="*/ 67 w 96"/>
              <a:gd name="T37" fmla="*/ 32 h 68"/>
              <a:gd name="T38" fmla="*/ 66 w 96"/>
              <a:gd name="T39" fmla="*/ 3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6" h="68">
                <a:moveTo>
                  <a:pt x="80" y="0"/>
                </a:moveTo>
                <a:cubicBezTo>
                  <a:pt x="16" y="0"/>
                  <a:pt x="16" y="0"/>
                  <a:pt x="16" y="0"/>
                </a:cubicBezTo>
                <a:cubicBezTo>
                  <a:pt x="7" y="0"/>
                  <a:pt x="0" y="7"/>
                  <a:pt x="0" y="16"/>
                </a:cubicBezTo>
                <a:cubicBezTo>
                  <a:pt x="0" y="52"/>
                  <a:pt x="0" y="52"/>
                  <a:pt x="0" y="52"/>
                </a:cubicBezTo>
                <a:cubicBezTo>
                  <a:pt x="0" y="61"/>
                  <a:pt x="7" y="68"/>
                  <a:pt x="16" y="68"/>
                </a:cubicBezTo>
                <a:cubicBezTo>
                  <a:pt x="80" y="68"/>
                  <a:pt x="80" y="68"/>
                  <a:pt x="80" y="68"/>
                </a:cubicBezTo>
                <a:cubicBezTo>
                  <a:pt x="89" y="68"/>
                  <a:pt x="96" y="61"/>
                  <a:pt x="96" y="52"/>
                </a:cubicBezTo>
                <a:cubicBezTo>
                  <a:pt x="96" y="16"/>
                  <a:pt x="96" y="16"/>
                  <a:pt x="96" y="16"/>
                </a:cubicBezTo>
                <a:cubicBezTo>
                  <a:pt x="96" y="7"/>
                  <a:pt x="89" y="0"/>
                  <a:pt x="80" y="0"/>
                </a:cubicBezTo>
                <a:close/>
                <a:moveTo>
                  <a:pt x="66" y="34"/>
                </a:moveTo>
                <a:cubicBezTo>
                  <a:pt x="39" y="51"/>
                  <a:pt x="39" y="51"/>
                  <a:pt x="39" y="51"/>
                </a:cubicBezTo>
                <a:cubicBezTo>
                  <a:pt x="39" y="52"/>
                  <a:pt x="38" y="52"/>
                  <a:pt x="38" y="52"/>
                </a:cubicBezTo>
                <a:cubicBezTo>
                  <a:pt x="38" y="52"/>
                  <a:pt x="37" y="52"/>
                  <a:pt x="37" y="52"/>
                </a:cubicBezTo>
                <a:cubicBezTo>
                  <a:pt x="36" y="51"/>
                  <a:pt x="36" y="50"/>
                  <a:pt x="36" y="50"/>
                </a:cubicBezTo>
                <a:cubicBezTo>
                  <a:pt x="36" y="15"/>
                  <a:pt x="36" y="15"/>
                  <a:pt x="36" y="15"/>
                </a:cubicBezTo>
                <a:cubicBezTo>
                  <a:pt x="36" y="14"/>
                  <a:pt x="36" y="14"/>
                  <a:pt x="37" y="13"/>
                </a:cubicBezTo>
                <a:cubicBezTo>
                  <a:pt x="38" y="13"/>
                  <a:pt x="38" y="13"/>
                  <a:pt x="39" y="13"/>
                </a:cubicBezTo>
                <a:cubicBezTo>
                  <a:pt x="66" y="31"/>
                  <a:pt x="66" y="31"/>
                  <a:pt x="66" y="31"/>
                </a:cubicBezTo>
                <a:cubicBezTo>
                  <a:pt x="67" y="31"/>
                  <a:pt x="67" y="32"/>
                  <a:pt x="67" y="32"/>
                </a:cubicBezTo>
                <a:cubicBezTo>
                  <a:pt x="67" y="33"/>
                  <a:pt x="67" y="34"/>
                  <a:pt x="66" y="34"/>
                </a:cubicBezTo>
                <a:close/>
              </a:path>
            </a:pathLst>
          </a:custGeom>
          <a:solidFill>
            <a:srgbClr val="012522"/>
          </a:solidFill>
          <a:ln>
            <a:noFill/>
          </a:ln>
        </p:spPr>
        <p:txBody>
          <a:bodyPr vert="horz" wrap="square" lIns="91440" tIns="45720" rIns="91440" bIns="45720" numCol="1" anchor="t" anchorCtr="0" compatLnSpc="1">
            <a:prstTxWarp prst="textNoShape">
              <a:avLst/>
            </a:prstTxWarp>
          </a:bodyPr>
          <a:lstStyle/>
          <a:p>
            <a:endParaRPr lang="id-ID"/>
          </a:p>
        </p:txBody>
      </p:sp>
      <p:sp>
        <p:nvSpPr>
          <p:cNvPr id="214" name="Subtitle 176">
            <a:extLst>
              <a:ext uri="{FF2B5EF4-FFF2-40B4-BE49-F238E27FC236}">
                <a16:creationId xmlns:a16="http://schemas.microsoft.com/office/drawing/2014/main" id="{C5C939B8-299F-5837-D42C-03E694841AF4}"/>
              </a:ext>
            </a:extLst>
          </p:cNvPr>
          <p:cNvSpPr txBox="1">
            <a:spLocks/>
          </p:cNvSpPr>
          <p:nvPr/>
        </p:nvSpPr>
        <p:spPr>
          <a:xfrm>
            <a:off x="5201335" y="3663821"/>
            <a:ext cx="2072506" cy="195695"/>
          </a:xfrm>
          <a:prstGeom prst="rect">
            <a:avLst/>
          </a:prstGeom>
        </p:spPr>
        <p:txBody>
          <a:bodyPr vert="horz" wrap="square" lIns="0" tIns="0" rIns="0" bIns="0" rtlCol="0" anchor="ctr" anchorCtr="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ID" sz="1400" i="1" u="none" strike="noStrike" kern="1200" cap="none" spc="0" normalizeH="0" baseline="0" noProof="0">
              <a:ln>
                <a:noFill/>
              </a:ln>
              <a:solidFill>
                <a:srgbClr val="D8CFCE"/>
              </a:solidFill>
              <a:effectLst/>
              <a:uLnTx/>
              <a:uFillTx/>
              <a:latin typeface="Poppins" panose="00000500000000000000" pitchFamily="2" charset="0"/>
              <a:ea typeface="Open Sans" pitchFamily="2" charset="0"/>
              <a:cs typeface="Poppins" panose="00000500000000000000" pitchFamily="2" charset="0"/>
            </a:endParaRPr>
          </a:p>
        </p:txBody>
      </p:sp>
      <p:cxnSp>
        <p:nvCxnSpPr>
          <p:cNvPr id="42" name="Straight Connector 41">
            <a:extLst>
              <a:ext uri="{FF2B5EF4-FFF2-40B4-BE49-F238E27FC236}">
                <a16:creationId xmlns:a16="http://schemas.microsoft.com/office/drawing/2014/main" id="{8E235818-6FFD-7912-8AA7-C2B747E981EC}"/>
              </a:ext>
            </a:extLst>
          </p:cNvPr>
          <p:cNvCxnSpPr>
            <a:cxnSpLocks/>
          </p:cNvCxnSpPr>
          <p:nvPr/>
        </p:nvCxnSpPr>
        <p:spPr>
          <a:xfrm>
            <a:off x="0" y="1175657"/>
            <a:ext cx="7727182"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217" name="Rectangle: Top Corners Rounded 216">
            <a:extLst>
              <a:ext uri="{FF2B5EF4-FFF2-40B4-BE49-F238E27FC236}">
                <a16:creationId xmlns:a16="http://schemas.microsoft.com/office/drawing/2014/main" id="{6C9353C4-DE4F-CE53-4B76-85C946730FC6}"/>
              </a:ext>
            </a:extLst>
          </p:cNvPr>
          <p:cNvSpPr/>
          <p:nvPr/>
        </p:nvSpPr>
        <p:spPr>
          <a:xfrm rot="5400000">
            <a:off x="2937410" y="1649585"/>
            <a:ext cx="1721733" cy="7596554"/>
          </a:xfrm>
          <a:prstGeom prst="round2SameRect">
            <a:avLst/>
          </a:prstGeom>
          <a:solidFill>
            <a:srgbClr val="013631"/>
          </a:solidFill>
          <a:ln>
            <a:noFill/>
          </a:ln>
          <a:effectLst>
            <a:outerShdw blurRad="152400" dist="38100" algn="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2" name="TextBox 1">
            <a:extLst>
              <a:ext uri="{FF2B5EF4-FFF2-40B4-BE49-F238E27FC236}">
                <a16:creationId xmlns:a16="http://schemas.microsoft.com/office/drawing/2014/main" id="{B0E7A11D-80D9-4C9B-CF16-53BF08714EF9}"/>
              </a:ext>
            </a:extLst>
          </p:cNvPr>
          <p:cNvSpPr txBox="1"/>
          <p:nvPr/>
        </p:nvSpPr>
        <p:spPr>
          <a:xfrm>
            <a:off x="425302" y="256953"/>
            <a:ext cx="4731488"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C48F22"/>
                </a:solidFill>
                <a:ea typeface="+mn-lt"/>
                <a:cs typeface="+mn-lt"/>
              </a:rPr>
              <a:t>References </a:t>
            </a:r>
            <a:endParaRPr lang="en-US" sz="3200">
              <a:ea typeface="+mn-lt"/>
              <a:cs typeface="+mn-lt"/>
            </a:endParaRPr>
          </a:p>
          <a:p>
            <a:pPr algn="l"/>
            <a:endParaRPr lang="en-US"/>
          </a:p>
        </p:txBody>
      </p:sp>
      <p:sp>
        <p:nvSpPr>
          <p:cNvPr id="3" name="TextBox 2">
            <a:extLst>
              <a:ext uri="{FF2B5EF4-FFF2-40B4-BE49-F238E27FC236}">
                <a16:creationId xmlns:a16="http://schemas.microsoft.com/office/drawing/2014/main" id="{AF6749E3-F105-ADC3-88E6-3589DF33EF47}"/>
              </a:ext>
            </a:extLst>
          </p:cNvPr>
          <p:cNvSpPr txBox="1"/>
          <p:nvPr/>
        </p:nvSpPr>
        <p:spPr>
          <a:xfrm>
            <a:off x="26580" y="1718927"/>
            <a:ext cx="10180675" cy="41127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14999"/>
              </a:lnSpc>
              <a:spcAft>
                <a:spcPts val="600"/>
              </a:spcAft>
              <a:buFont typeface="Arial,Sans-Serif"/>
              <a:buChar char="•"/>
            </a:pPr>
            <a:r>
              <a:rPr lang="en-US" sz="1100" b="1">
                <a:ea typeface="+mn-lt"/>
                <a:cs typeface="+mn-lt"/>
              </a:rPr>
              <a:t>Hayes, D. K., </a:t>
            </a:r>
            <a:r>
              <a:rPr lang="en-US" sz="1100" b="1" err="1">
                <a:ea typeface="+mn-lt"/>
                <a:cs typeface="+mn-lt"/>
              </a:rPr>
              <a:t>Ninemeier</a:t>
            </a:r>
            <a:r>
              <a:rPr lang="en-US" sz="1100" b="1">
                <a:ea typeface="+mn-lt"/>
                <a:cs typeface="+mn-lt"/>
              </a:rPr>
              <a:t>, J. D. and Miller, A. A. (2020) </a:t>
            </a:r>
            <a:r>
              <a:rPr lang="en-US" sz="1100" b="1" i="1">
                <a:ea typeface="+mn-lt"/>
                <a:cs typeface="+mn-lt"/>
              </a:rPr>
              <a:t>Hotel Operations Management</a:t>
            </a:r>
            <a:r>
              <a:rPr lang="en-US" sz="1100" b="1">
                <a:ea typeface="+mn-lt"/>
                <a:cs typeface="+mn-lt"/>
              </a:rPr>
              <a:t>, 3rd Ed. Uttar Pradesh: Pearson India Education Services.</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Marriott International. (n.d.). </a:t>
            </a:r>
            <a:r>
              <a:rPr lang="en-US" sz="1100" b="1" i="1">
                <a:ea typeface="+mn-lt"/>
                <a:cs typeface="+mn-lt"/>
              </a:rPr>
              <a:t>JW Marriott Marquis Hotel Dubai</a:t>
            </a:r>
            <a:r>
              <a:rPr lang="en-US" sz="1100" b="1">
                <a:ea typeface="+mn-lt"/>
                <a:cs typeface="+mn-lt"/>
              </a:rPr>
              <a:t>. [online] Available at: </a:t>
            </a:r>
            <a:r>
              <a:rPr lang="en-US" sz="1100" b="1">
                <a:ea typeface="+mn-lt"/>
                <a:cs typeface="+mn-lt"/>
                <a:hlinkClick r:id="rId5"/>
              </a:rPr>
              <a:t>https://www.marriott.co.uk/hotels/hotel-information/dxbjw-jw-marriott-marquis-hotel-dubai/</a:t>
            </a:r>
            <a:r>
              <a:rPr lang="en-US" sz="1100" b="1">
                <a:ea typeface="+mn-lt"/>
                <a:cs typeface="+mn-lt"/>
              </a:rPr>
              <a:t> [Accessed 26 Jan. 2023].</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‌Egan, B. (n.d.). </a:t>
            </a:r>
            <a:r>
              <a:rPr lang="en-US" sz="1100" b="1" i="1">
                <a:ea typeface="+mn-lt"/>
                <a:cs typeface="+mn-lt"/>
              </a:rPr>
              <a:t>Chapter 17 – Managing Guest Services</a:t>
            </a:r>
            <a:r>
              <a:rPr lang="en-US" sz="1100" b="1">
                <a:ea typeface="+mn-lt"/>
                <a:cs typeface="+mn-lt"/>
              </a:rPr>
              <a:t>. [online] psu.pb.unizin.org. Available at: </a:t>
            </a:r>
            <a:r>
              <a:rPr lang="en-US" sz="1100" b="1">
                <a:ea typeface="+mn-lt"/>
                <a:cs typeface="+mn-lt"/>
                <a:hlinkClick r:id="rId6"/>
              </a:rPr>
              <a:t>https://psu.pb.unizin.org/hmd329/chapter/managing_guest_services/</a:t>
            </a:r>
            <a:r>
              <a:rPr lang="en-US" sz="1100" b="1">
                <a:ea typeface="+mn-lt"/>
                <a:cs typeface="+mn-lt"/>
              </a:rPr>
              <a:t>.</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a:t>
            </a:r>
            <a:r>
              <a:rPr lang="en-US" sz="1100" b="1" err="1">
                <a:ea typeface="+mn-lt"/>
                <a:cs typeface="+mn-lt"/>
              </a:rPr>
              <a:t>kellykuang</a:t>
            </a:r>
            <a:r>
              <a:rPr lang="en-US" sz="1100" b="1">
                <a:ea typeface="+mn-lt"/>
                <a:cs typeface="+mn-lt"/>
              </a:rPr>
              <a:t> (2019). </a:t>
            </a:r>
            <a:r>
              <a:rPr lang="en-US" sz="1100" b="1" i="1">
                <a:ea typeface="+mn-lt"/>
                <a:cs typeface="+mn-lt"/>
              </a:rPr>
              <a:t>How Marriott International Target Their Market and Audience</a:t>
            </a:r>
            <a:r>
              <a:rPr lang="en-US" sz="1100" b="1">
                <a:ea typeface="+mn-lt"/>
                <a:cs typeface="+mn-lt"/>
              </a:rPr>
              <a:t>. [online] Blogspot.com. Available at: </a:t>
            </a:r>
            <a:r>
              <a:rPr lang="en-US" sz="1100" b="1">
                <a:ea typeface="+mn-lt"/>
                <a:cs typeface="+mn-lt"/>
                <a:hlinkClick r:id="rId7"/>
              </a:rPr>
              <a:t>http://kellykuang21.blogspot.com/2012/11/how-marriott-international-target-their.html</a:t>
            </a:r>
            <a:r>
              <a:rPr lang="en-US" sz="1100" b="1">
                <a:ea typeface="+mn-lt"/>
                <a:cs typeface="+mn-lt"/>
              </a:rPr>
              <a:t>.</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‌prezi.com. (n.d.). </a:t>
            </a:r>
            <a:r>
              <a:rPr lang="en-US" sz="1100" b="1" i="1">
                <a:ea typeface="+mn-lt"/>
                <a:cs typeface="+mn-lt"/>
              </a:rPr>
              <a:t>Marriott International Hotel Group</a:t>
            </a:r>
            <a:r>
              <a:rPr lang="en-US" sz="1100" b="1">
                <a:ea typeface="+mn-lt"/>
                <a:cs typeface="+mn-lt"/>
              </a:rPr>
              <a:t>. [online] Available at:  </a:t>
            </a:r>
            <a:r>
              <a:rPr lang="en-US" sz="1100" b="1">
                <a:ea typeface="+mn-lt"/>
                <a:cs typeface="+mn-lt"/>
                <a:hlinkClick r:id="rId8"/>
              </a:rPr>
              <a:t>https://prezi.com/j0awrdlffpud/marriott-international-hotel-group/</a:t>
            </a:r>
            <a:r>
              <a:rPr lang="en-US" sz="1100" b="1">
                <a:ea typeface="+mn-lt"/>
                <a:cs typeface="+mn-lt"/>
              </a:rPr>
              <a:t> </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Kotler et al (2004) Principles of marketing, 4th European Edition</a:t>
            </a:r>
            <a:endParaRPr lang="en-US" sz="1100">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ea typeface="+mn-lt"/>
                <a:cs typeface="+mn-lt"/>
              </a:rPr>
              <a:t>Marriott International. (2018). </a:t>
            </a:r>
            <a:r>
              <a:rPr lang="en-US" sz="1100" b="1" i="1">
                <a:ea typeface="+mn-lt"/>
                <a:cs typeface="+mn-lt"/>
              </a:rPr>
              <a:t>Annual | Marriott International</a:t>
            </a:r>
            <a:r>
              <a:rPr lang="en-US" sz="1100" b="1">
                <a:ea typeface="+mn-lt"/>
                <a:cs typeface="+mn-lt"/>
              </a:rPr>
              <a:t>. [online] Available at: </a:t>
            </a:r>
            <a:r>
              <a:rPr lang="en-US" sz="1100" b="1">
                <a:ea typeface="+mn-lt"/>
                <a:cs typeface="+mn-lt"/>
                <a:hlinkClick r:id="rId9"/>
              </a:rPr>
              <a:t>https://marriott.gcs-web.com/annual</a:t>
            </a:r>
            <a:r>
              <a:rPr lang="en-US" sz="1100" b="1">
                <a:ea typeface="+mn-lt"/>
                <a:cs typeface="+mn-lt"/>
              </a:rPr>
              <a:t>.</a:t>
            </a:r>
            <a:endParaRPr lang="en-US" sz="1100"/>
          </a:p>
        </p:txBody>
      </p:sp>
    </p:spTree>
    <p:extLst>
      <p:ext uri="{BB962C8B-B14F-4D97-AF65-F5344CB8AC3E}">
        <p14:creationId xmlns:p14="http://schemas.microsoft.com/office/powerpoint/2010/main" val="1091554651"/>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7999"/>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picture containing text, indoor, furniture&#10;&#10;Description automatically generated">
            <a:extLst>
              <a:ext uri="{FF2B5EF4-FFF2-40B4-BE49-F238E27FC236}">
                <a16:creationId xmlns:a16="http://schemas.microsoft.com/office/drawing/2014/main" id="{3A100258-E69C-4532-8024-DAE93417FB7A}"/>
              </a:ext>
            </a:extLst>
          </p:cNvPr>
          <p:cNvPicPr>
            <a:picLocks noChangeAspect="1"/>
          </p:cNvPicPr>
          <p:nvPr/>
        </p:nvPicPr>
        <p:blipFill>
          <a:blip r:embed="rId3" cstate="screen">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a:fillRect/>
          </a:stretch>
        </p:blipFill>
        <p:spPr>
          <a:xfrm>
            <a:off x="0" y="-1"/>
            <a:ext cx="12191999" cy="5272791"/>
          </a:xfrm>
          <a:custGeom>
            <a:avLst/>
            <a:gdLst>
              <a:gd name="connsiteX0" fmla="*/ 0 w 7764056"/>
              <a:gd name="connsiteY0" fmla="*/ 0 h 3357796"/>
              <a:gd name="connsiteX1" fmla="*/ 7764056 w 7764056"/>
              <a:gd name="connsiteY1" fmla="*/ 0 h 3357796"/>
              <a:gd name="connsiteX2" fmla="*/ 7764056 w 7764056"/>
              <a:gd name="connsiteY2" fmla="*/ 3357796 h 3357796"/>
              <a:gd name="connsiteX3" fmla="*/ 0 w 7764056"/>
              <a:gd name="connsiteY3" fmla="*/ 3357796 h 3357796"/>
            </a:gdLst>
            <a:ahLst/>
            <a:cxnLst>
              <a:cxn ang="0">
                <a:pos x="connsiteX0" y="connsiteY0"/>
              </a:cxn>
              <a:cxn ang="0">
                <a:pos x="connsiteX1" y="connsiteY1"/>
              </a:cxn>
              <a:cxn ang="0">
                <a:pos x="connsiteX2" y="connsiteY2"/>
              </a:cxn>
              <a:cxn ang="0">
                <a:pos x="connsiteX3" y="connsiteY3"/>
              </a:cxn>
            </a:cxnLst>
            <a:rect l="l" t="t" r="r" b="b"/>
            <a:pathLst>
              <a:path w="7764056" h="3357796">
                <a:moveTo>
                  <a:pt x="0" y="0"/>
                </a:moveTo>
                <a:lnTo>
                  <a:pt x="7764056" y="0"/>
                </a:lnTo>
                <a:lnTo>
                  <a:pt x="7764056" y="3357796"/>
                </a:lnTo>
                <a:lnTo>
                  <a:pt x="0" y="335779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16</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212" name="Freeform 109">
            <a:extLst>
              <a:ext uri="{FF2B5EF4-FFF2-40B4-BE49-F238E27FC236}">
                <a16:creationId xmlns:a16="http://schemas.microsoft.com/office/drawing/2014/main" id="{09DB7B9A-2737-24A6-2CCF-2B860388EB6A}"/>
              </a:ext>
            </a:extLst>
          </p:cNvPr>
          <p:cNvSpPr>
            <a:spLocks noEditPoints="1"/>
          </p:cNvSpPr>
          <p:nvPr/>
        </p:nvSpPr>
        <p:spPr bwMode="auto">
          <a:xfrm>
            <a:off x="8384218" y="3662073"/>
            <a:ext cx="280850" cy="199193"/>
          </a:xfrm>
          <a:custGeom>
            <a:avLst/>
            <a:gdLst>
              <a:gd name="T0" fmla="*/ 80 w 96"/>
              <a:gd name="T1" fmla="*/ 0 h 68"/>
              <a:gd name="T2" fmla="*/ 16 w 96"/>
              <a:gd name="T3" fmla="*/ 0 h 68"/>
              <a:gd name="T4" fmla="*/ 0 w 96"/>
              <a:gd name="T5" fmla="*/ 16 h 68"/>
              <a:gd name="T6" fmla="*/ 0 w 96"/>
              <a:gd name="T7" fmla="*/ 52 h 68"/>
              <a:gd name="T8" fmla="*/ 16 w 96"/>
              <a:gd name="T9" fmla="*/ 68 h 68"/>
              <a:gd name="T10" fmla="*/ 80 w 96"/>
              <a:gd name="T11" fmla="*/ 68 h 68"/>
              <a:gd name="T12" fmla="*/ 96 w 96"/>
              <a:gd name="T13" fmla="*/ 52 h 68"/>
              <a:gd name="T14" fmla="*/ 96 w 96"/>
              <a:gd name="T15" fmla="*/ 16 h 68"/>
              <a:gd name="T16" fmla="*/ 80 w 96"/>
              <a:gd name="T17" fmla="*/ 0 h 68"/>
              <a:gd name="T18" fmla="*/ 66 w 96"/>
              <a:gd name="T19" fmla="*/ 34 h 68"/>
              <a:gd name="T20" fmla="*/ 39 w 96"/>
              <a:gd name="T21" fmla="*/ 51 h 68"/>
              <a:gd name="T22" fmla="*/ 38 w 96"/>
              <a:gd name="T23" fmla="*/ 52 h 68"/>
              <a:gd name="T24" fmla="*/ 37 w 96"/>
              <a:gd name="T25" fmla="*/ 52 h 68"/>
              <a:gd name="T26" fmla="*/ 36 w 96"/>
              <a:gd name="T27" fmla="*/ 50 h 68"/>
              <a:gd name="T28" fmla="*/ 36 w 96"/>
              <a:gd name="T29" fmla="*/ 15 h 68"/>
              <a:gd name="T30" fmla="*/ 37 w 96"/>
              <a:gd name="T31" fmla="*/ 13 h 68"/>
              <a:gd name="T32" fmla="*/ 39 w 96"/>
              <a:gd name="T33" fmla="*/ 13 h 68"/>
              <a:gd name="T34" fmla="*/ 66 w 96"/>
              <a:gd name="T35" fmla="*/ 31 h 68"/>
              <a:gd name="T36" fmla="*/ 67 w 96"/>
              <a:gd name="T37" fmla="*/ 32 h 68"/>
              <a:gd name="T38" fmla="*/ 66 w 96"/>
              <a:gd name="T39" fmla="*/ 3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6" h="68">
                <a:moveTo>
                  <a:pt x="80" y="0"/>
                </a:moveTo>
                <a:cubicBezTo>
                  <a:pt x="16" y="0"/>
                  <a:pt x="16" y="0"/>
                  <a:pt x="16" y="0"/>
                </a:cubicBezTo>
                <a:cubicBezTo>
                  <a:pt x="7" y="0"/>
                  <a:pt x="0" y="7"/>
                  <a:pt x="0" y="16"/>
                </a:cubicBezTo>
                <a:cubicBezTo>
                  <a:pt x="0" y="52"/>
                  <a:pt x="0" y="52"/>
                  <a:pt x="0" y="52"/>
                </a:cubicBezTo>
                <a:cubicBezTo>
                  <a:pt x="0" y="61"/>
                  <a:pt x="7" y="68"/>
                  <a:pt x="16" y="68"/>
                </a:cubicBezTo>
                <a:cubicBezTo>
                  <a:pt x="80" y="68"/>
                  <a:pt x="80" y="68"/>
                  <a:pt x="80" y="68"/>
                </a:cubicBezTo>
                <a:cubicBezTo>
                  <a:pt x="89" y="68"/>
                  <a:pt x="96" y="61"/>
                  <a:pt x="96" y="52"/>
                </a:cubicBezTo>
                <a:cubicBezTo>
                  <a:pt x="96" y="16"/>
                  <a:pt x="96" y="16"/>
                  <a:pt x="96" y="16"/>
                </a:cubicBezTo>
                <a:cubicBezTo>
                  <a:pt x="96" y="7"/>
                  <a:pt x="89" y="0"/>
                  <a:pt x="80" y="0"/>
                </a:cubicBezTo>
                <a:close/>
                <a:moveTo>
                  <a:pt x="66" y="34"/>
                </a:moveTo>
                <a:cubicBezTo>
                  <a:pt x="39" y="51"/>
                  <a:pt x="39" y="51"/>
                  <a:pt x="39" y="51"/>
                </a:cubicBezTo>
                <a:cubicBezTo>
                  <a:pt x="39" y="52"/>
                  <a:pt x="38" y="52"/>
                  <a:pt x="38" y="52"/>
                </a:cubicBezTo>
                <a:cubicBezTo>
                  <a:pt x="38" y="52"/>
                  <a:pt x="37" y="52"/>
                  <a:pt x="37" y="52"/>
                </a:cubicBezTo>
                <a:cubicBezTo>
                  <a:pt x="36" y="51"/>
                  <a:pt x="36" y="50"/>
                  <a:pt x="36" y="50"/>
                </a:cubicBezTo>
                <a:cubicBezTo>
                  <a:pt x="36" y="15"/>
                  <a:pt x="36" y="15"/>
                  <a:pt x="36" y="15"/>
                </a:cubicBezTo>
                <a:cubicBezTo>
                  <a:pt x="36" y="14"/>
                  <a:pt x="36" y="14"/>
                  <a:pt x="37" y="13"/>
                </a:cubicBezTo>
                <a:cubicBezTo>
                  <a:pt x="38" y="13"/>
                  <a:pt x="38" y="13"/>
                  <a:pt x="39" y="13"/>
                </a:cubicBezTo>
                <a:cubicBezTo>
                  <a:pt x="66" y="31"/>
                  <a:pt x="66" y="31"/>
                  <a:pt x="66" y="31"/>
                </a:cubicBezTo>
                <a:cubicBezTo>
                  <a:pt x="67" y="31"/>
                  <a:pt x="67" y="32"/>
                  <a:pt x="67" y="32"/>
                </a:cubicBezTo>
                <a:cubicBezTo>
                  <a:pt x="67" y="33"/>
                  <a:pt x="67" y="34"/>
                  <a:pt x="66" y="34"/>
                </a:cubicBezTo>
                <a:close/>
              </a:path>
            </a:pathLst>
          </a:custGeom>
          <a:solidFill>
            <a:srgbClr val="012522"/>
          </a:solidFill>
          <a:ln>
            <a:noFill/>
          </a:ln>
        </p:spPr>
        <p:txBody>
          <a:bodyPr vert="horz" wrap="square" lIns="91440" tIns="45720" rIns="91440" bIns="45720" numCol="1" anchor="t" anchorCtr="0" compatLnSpc="1">
            <a:prstTxWarp prst="textNoShape">
              <a:avLst/>
            </a:prstTxWarp>
          </a:bodyPr>
          <a:lstStyle/>
          <a:p>
            <a:endParaRPr lang="id-ID"/>
          </a:p>
        </p:txBody>
      </p:sp>
      <p:sp>
        <p:nvSpPr>
          <p:cNvPr id="214" name="Subtitle 176">
            <a:extLst>
              <a:ext uri="{FF2B5EF4-FFF2-40B4-BE49-F238E27FC236}">
                <a16:creationId xmlns:a16="http://schemas.microsoft.com/office/drawing/2014/main" id="{C5C939B8-299F-5837-D42C-03E694841AF4}"/>
              </a:ext>
            </a:extLst>
          </p:cNvPr>
          <p:cNvSpPr txBox="1">
            <a:spLocks/>
          </p:cNvSpPr>
          <p:nvPr/>
        </p:nvSpPr>
        <p:spPr>
          <a:xfrm>
            <a:off x="5201335" y="3663821"/>
            <a:ext cx="2072506" cy="195695"/>
          </a:xfrm>
          <a:prstGeom prst="rect">
            <a:avLst/>
          </a:prstGeom>
        </p:spPr>
        <p:txBody>
          <a:bodyPr vert="horz" wrap="square" lIns="0" tIns="0" rIns="0" bIns="0" rtlCol="0" anchor="ctr" anchorCtr="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ID" sz="1400" i="1" u="none" strike="noStrike" kern="1200" cap="none" spc="0" normalizeH="0" baseline="0" noProof="0">
              <a:ln>
                <a:noFill/>
              </a:ln>
              <a:solidFill>
                <a:srgbClr val="D8CFCE"/>
              </a:solidFill>
              <a:effectLst/>
              <a:uLnTx/>
              <a:uFillTx/>
              <a:latin typeface="Poppins" panose="00000500000000000000" pitchFamily="2" charset="0"/>
              <a:ea typeface="Open Sans" pitchFamily="2" charset="0"/>
              <a:cs typeface="Poppins" panose="00000500000000000000" pitchFamily="2" charset="0"/>
            </a:endParaRPr>
          </a:p>
        </p:txBody>
      </p:sp>
      <p:cxnSp>
        <p:nvCxnSpPr>
          <p:cNvPr id="42" name="Straight Connector 41">
            <a:extLst>
              <a:ext uri="{FF2B5EF4-FFF2-40B4-BE49-F238E27FC236}">
                <a16:creationId xmlns:a16="http://schemas.microsoft.com/office/drawing/2014/main" id="{8E235818-6FFD-7912-8AA7-C2B747E981EC}"/>
              </a:ext>
            </a:extLst>
          </p:cNvPr>
          <p:cNvCxnSpPr>
            <a:cxnSpLocks/>
          </p:cNvCxnSpPr>
          <p:nvPr/>
        </p:nvCxnSpPr>
        <p:spPr>
          <a:xfrm>
            <a:off x="0" y="1175657"/>
            <a:ext cx="7727182"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sp>
        <p:nvSpPr>
          <p:cNvPr id="217" name="Rectangle: Top Corners Rounded 216">
            <a:extLst>
              <a:ext uri="{FF2B5EF4-FFF2-40B4-BE49-F238E27FC236}">
                <a16:creationId xmlns:a16="http://schemas.microsoft.com/office/drawing/2014/main" id="{6C9353C4-DE4F-CE53-4B76-85C946730FC6}"/>
              </a:ext>
            </a:extLst>
          </p:cNvPr>
          <p:cNvSpPr/>
          <p:nvPr/>
        </p:nvSpPr>
        <p:spPr>
          <a:xfrm rot="5400000">
            <a:off x="2937410" y="1649585"/>
            <a:ext cx="1721733" cy="7596554"/>
          </a:xfrm>
          <a:prstGeom prst="round2SameRect">
            <a:avLst/>
          </a:prstGeom>
          <a:solidFill>
            <a:srgbClr val="013631"/>
          </a:solidFill>
          <a:ln>
            <a:noFill/>
          </a:ln>
          <a:effectLst>
            <a:outerShdw blurRad="152400" dist="38100" algn="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2" name="TextBox 1">
            <a:extLst>
              <a:ext uri="{FF2B5EF4-FFF2-40B4-BE49-F238E27FC236}">
                <a16:creationId xmlns:a16="http://schemas.microsoft.com/office/drawing/2014/main" id="{B0E7A11D-80D9-4C9B-CF16-53BF08714EF9}"/>
              </a:ext>
            </a:extLst>
          </p:cNvPr>
          <p:cNvSpPr txBox="1"/>
          <p:nvPr/>
        </p:nvSpPr>
        <p:spPr>
          <a:xfrm>
            <a:off x="425302" y="256953"/>
            <a:ext cx="4731488"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solidFill>
                  <a:srgbClr val="C48F22"/>
                </a:solidFill>
                <a:ea typeface="+mn-lt"/>
                <a:cs typeface="+mn-lt"/>
              </a:rPr>
              <a:t>References </a:t>
            </a:r>
            <a:endParaRPr lang="en-US" sz="3200">
              <a:ea typeface="+mn-lt"/>
              <a:cs typeface="+mn-lt"/>
            </a:endParaRPr>
          </a:p>
          <a:p>
            <a:pPr algn="l"/>
            <a:endParaRPr lang="en-US"/>
          </a:p>
        </p:txBody>
      </p:sp>
      <p:sp>
        <p:nvSpPr>
          <p:cNvPr id="3" name="TextBox 2">
            <a:extLst>
              <a:ext uri="{FF2B5EF4-FFF2-40B4-BE49-F238E27FC236}">
                <a16:creationId xmlns:a16="http://schemas.microsoft.com/office/drawing/2014/main" id="{AF6749E3-F105-ADC3-88E6-3589DF33EF47}"/>
              </a:ext>
            </a:extLst>
          </p:cNvPr>
          <p:cNvSpPr txBox="1"/>
          <p:nvPr/>
        </p:nvSpPr>
        <p:spPr>
          <a:xfrm>
            <a:off x="26580" y="1718927"/>
            <a:ext cx="10180675" cy="1550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28600">
              <a:lnSpc>
                <a:spcPct val="114999"/>
              </a:lnSpc>
              <a:spcAft>
                <a:spcPts val="600"/>
              </a:spcAft>
              <a:buFont typeface="Arial,Sans-Serif"/>
              <a:buChar char="•"/>
            </a:pPr>
            <a:r>
              <a:rPr lang="en-US" sz="1100" b="1">
                <a:solidFill>
                  <a:schemeClr val="tx1">
                    <a:alpha val="70000"/>
                  </a:schemeClr>
                </a:solidFill>
                <a:ea typeface="+mn-lt"/>
                <a:cs typeface="+mn-lt"/>
              </a:rPr>
              <a:t>Marriott International </a:t>
            </a:r>
            <a:r>
              <a:rPr lang="en-US" sz="1100" b="1" err="1">
                <a:solidFill>
                  <a:schemeClr val="tx1">
                    <a:alpha val="70000"/>
                  </a:schemeClr>
                </a:solidFill>
                <a:ea typeface="+mn-lt"/>
                <a:cs typeface="+mn-lt"/>
              </a:rPr>
              <a:t>Newscenter</a:t>
            </a:r>
            <a:r>
              <a:rPr lang="en-US" sz="1100" b="1">
                <a:solidFill>
                  <a:schemeClr val="tx1">
                    <a:alpha val="70000"/>
                  </a:schemeClr>
                </a:solidFill>
                <a:ea typeface="+mn-lt"/>
                <a:cs typeface="+mn-lt"/>
              </a:rPr>
              <a:t> (US). (n.d.). </a:t>
            </a:r>
            <a:r>
              <a:rPr lang="en-US" sz="1100" b="1" i="1">
                <a:solidFill>
                  <a:schemeClr val="tx1">
                    <a:alpha val="70000"/>
                  </a:schemeClr>
                </a:solidFill>
                <a:ea typeface="+mn-lt"/>
                <a:cs typeface="+mn-lt"/>
              </a:rPr>
              <a:t>JW Marriott | Marriott News Center</a:t>
            </a:r>
            <a:r>
              <a:rPr lang="en-US" sz="1100" b="1">
                <a:solidFill>
                  <a:schemeClr val="tx1">
                    <a:alpha val="70000"/>
                  </a:schemeClr>
                </a:solidFill>
                <a:ea typeface="+mn-lt"/>
                <a:cs typeface="+mn-lt"/>
              </a:rPr>
              <a:t>. [online] Available at: </a:t>
            </a:r>
            <a:r>
              <a:rPr lang="en-US" sz="1100" b="1">
                <a:solidFill>
                  <a:schemeClr val="tx1">
                    <a:alpha val="70000"/>
                  </a:schemeClr>
                </a:solidFill>
                <a:ea typeface="+mn-lt"/>
                <a:cs typeface="+mn-lt"/>
                <a:hlinkClick r:id="rId5">
                  <a:extLst>
                    <a:ext uri="{A12FA001-AC4F-418D-AE19-62706E023703}">
                      <ahyp:hlinkClr xmlns:ahyp="http://schemas.microsoft.com/office/drawing/2018/hyperlinkcolor" val="tx"/>
                    </a:ext>
                  </a:extLst>
                </a:hlinkClick>
              </a:rPr>
              <a:t>https://news.marriott.com/brands/jw-marriott/</a:t>
            </a:r>
            <a:r>
              <a:rPr lang="en-US" sz="1100" b="1">
                <a:solidFill>
                  <a:schemeClr val="tx1">
                    <a:alpha val="70000"/>
                  </a:schemeClr>
                </a:solidFill>
                <a:ea typeface="+mn-lt"/>
                <a:cs typeface="+mn-lt"/>
              </a:rPr>
              <a:t>.</a:t>
            </a:r>
            <a:endParaRPr lang="en-US" sz="1100">
              <a:solidFill>
                <a:schemeClr val="tx1">
                  <a:alpha val="70000"/>
                </a:schemeClr>
              </a:solidFill>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solidFill>
                  <a:schemeClr val="tx1">
                    <a:alpha val="70000"/>
                  </a:schemeClr>
                </a:solidFill>
                <a:ea typeface="+mn-lt"/>
                <a:cs typeface="+mn-lt"/>
              </a:rPr>
              <a:t>Marriott (2016). </a:t>
            </a:r>
            <a:r>
              <a:rPr lang="en-US" sz="1100" b="1" i="1">
                <a:solidFill>
                  <a:schemeClr val="tx1">
                    <a:alpha val="70000"/>
                  </a:schemeClr>
                </a:solidFill>
                <a:ea typeface="+mn-lt"/>
                <a:cs typeface="+mn-lt"/>
              </a:rPr>
              <a:t>Sustain - </a:t>
            </a:r>
            <a:r>
              <a:rPr lang="en-US" sz="1100" b="1" i="1" err="1">
                <a:solidFill>
                  <a:schemeClr val="tx1">
                    <a:alpha val="70000"/>
                  </a:schemeClr>
                </a:solidFill>
                <a:ea typeface="+mn-lt"/>
                <a:cs typeface="+mn-lt"/>
              </a:rPr>
              <a:t>csr-marriott</a:t>
            </a:r>
            <a:r>
              <a:rPr lang="en-US" sz="1100" b="1">
                <a:solidFill>
                  <a:schemeClr val="tx1">
                    <a:alpha val="70000"/>
                  </a:schemeClr>
                </a:solidFill>
                <a:ea typeface="+mn-lt"/>
                <a:cs typeface="+mn-lt"/>
              </a:rPr>
              <a:t>. [online] </a:t>
            </a:r>
            <a:r>
              <a:rPr lang="en-US" sz="1100" b="1" err="1">
                <a:solidFill>
                  <a:schemeClr val="tx1">
                    <a:alpha val="70000"/>
                  </a:schemeClr>
                </a:solidFill>
                <a:ea typeface="+mn-lt"/>
                <a:cs typeface="+mn-lt"/>
              </a:rPr>
              <a:t>csr-marriott</a:t>
            </a:r>
            <a:r>
              <a:rPr lang="en-US" sz="1100" b="1">
                <a:solidFill>
                  <a:schemeClr val="tx1">
                    <a:alpha val="70000"/>
                  </a:schemeClr>
                </a:solidFill>
                <a:ea typeface="+mn-lt"/>
                <a:cs typeface="+mn-lt"/>
              </a:rPr>
              <a:t>. Available at: </a:t>
            </a:r>
            <a:r>
              <a:rPr lang="en-US" sz="1100" b="1">
                <a:solidFill>
                  <a:schemeClr val="tx1">
                    <a:alpha val="70000"/>
                  </a:schemeClr>
                </a:solidFill>
                <a:ea typeface="+mn-lt"/>
                <a:cs typeface="+mn-lt"/>
                <a:hlinkClick r:id="rId6">
                  <a:extLst>
                    <a:ext uri="{A12FA001-AC4F-418D-AE19-62706E023703}">
                      <ahyp:hlinkClr xmlns:ahyp="http://schemas.microsoft.com/office/drawing/2018/hyperlinkcolor" val="tx"/>
                    </a:ext>
                  </a:extLst>
                </a:hlinkClick>
              </a:rPr>
              <a:t>https://serve360.marriott.com/sustain/</a:t>
            </a:r>
            <a:r>
              <a:rPr lang="en-US" sz="1100" b="1">
                <a:solidFill>
                  <a:schemeClr val="tx1">
                    <a:alpha val="70000"/>
                  </a:schemeClr>
                </a:solidFill>
                <a:ea typeface="+mn-lt"/>
                <a:cs typeface="+mn-lt"/>
              </a:rPr>
              <a:t>.</a:t>
            </a:r>
            <a:endParaRPr lang="en-US" sz="1100">
              <a:solidFill>
                <a:schemeClr val="tx1">
                  <a:alpha val="70000"/>
                </a:schemeClr>
              </a:solidFill>
              <a:ea typeface="+mn-lt"/>
              <a:cs typeface="+mn-lt"/>
            </a:endParaRPr>
          </a:p>
          <a:p>
            <a:pPr marL="285750" indent="-228600">
              <a:lnSpc>
                <a:spcPct val="114999"/>
              </a:lnSpc>
              <a:spcAft>
                <a:spcPts val="600"/>
              </a:spcAft>
              <a:buFont typeface="Arial,Sans-Serif"/>
              <a:buChar char="•"/>
            </a:pPr>
            <a:endParaRPr lang="en-US" sz="1100">
              <a:ea typeface="+mn-lt"/>
              <a:cs typeface="+mn-lt"/>
            </a:endParaRPr>
          </a:p>
          <a:p>
            <a:pPr marL="285750" indent="-228600">
              <a:lnSpc>
                <a:spcPct val="114999"/>
              </a:lnSpc>
              <a:spcAft>
                <a:spcPts val="600"/>
              </a:spcAft>
              <a:buFont typeface="Arial,Sans-Serif"/>
              <a:buChar char="•"/>
            </a:pPr>
            <a:r>
              <a:rPr lang="en-US" sz="1100" b="1">
                <a:solidFill>
                  <a:schemeClr val="tx1">
                    <a:alpha val="70000"/>
                  </a:schemeClr>
                </a:solidFill>
                <a:ea typeface="+mn-lt"/>
                <a:cs typeface="+mn-lt"/>
                <a:hlinkClick r:id="rId7"/>
              </a:rPr>
              <a:t>JW Marriott (@jwmarriotthotels) • Instagram photos and videos</a:t>
            </a:r>
            <a:endParaRPr lang="en-US"/>
          </a:p>
        </p:txBody>
      </p:sp>
    </p:spTree>
    <p:extLst>
      <p:ext uri="{BB962C8B-B14F-4D97-AF65-F5344CB8AC3E}">
        <p14:creationId xmlns:p14="http://schemas.microsoft.com/office/powerpoint/2010/main" val="1837967882"/>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A37AB88-387F-5D29-1943-30A2C4BD3C9E}"/>
              </a:ext>
            </a:extLst>
          </p:cNvPr>
          <p:cNvSpPr/>
          <p:nvPr/>
        </p:nvSpPr>
        <p:spPr>
          <a:xfrm>
            <a:off x="0" y="0"/>
            <a:ext cx="12191999" cy="6857999"/>
          </a:xfrm>
          <a:prstGeom prst="rect">
            <a:avLst/>
          </a:prstGeom>
          <a:solidFill>
            <a:srgbClr val="01363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5" name="Picture 54" descr="A picture containing text, indoor, furniture&#10;&#10;Description automatically generated">
            <a:extLst>
              <a:ext uri="{FF2B5EF4-FFF2-40B4-BE49-F238E27FC236}">
                <a16:creationId xmlns:a16="http://schemas.microsoft.com/office/drawing/2014/main" id="{3A100258-E69C-4532-8024-DAE93417FB7A}"/>
              </a:ext>
            </a:extLst>
          </p:cNvPr>
          <p:cNvPicPr>
            <a:picLocks noChangeAspect="1"/>
          </p:cNvPicPr>
          <p:nvPr/>
        </p:nvPicPr>
        <p:blipFill>
          <a:blip r:embed="rId3" cstate="screen">
            <a:alphaModFix amt="20000"/>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a:stretch>
            <a:fillRect/>
          </a:stretch>
        </p:blipFill>
        <p:spPr>
          <a:xfrm>
            <a:off x="0" y="-1"/>
            <a:ext cx="12191999" cy="5272791"/>
          </a:xfrm>
          <a:custGeom>
            <a:avLst/>
            <a:gdLst>
              <a:gd name="connsiteX0" fmla="*/ 0 w 7764056"/>
              <a:gd name="connsiteY0" fmla="*/ 0 h 3357796"/>
              <a:gd name="connsiteX1" fmla="*/ 7764056 w 7764056"/>
              <a:gd name="connsiteY1" fmla="*/ 0 h 3357796"/>
              <a:gd name="connsiteX2" fmla="*/ 7764056 w 7764056"/>
              <a:gd name="connsiteY2" fmla="*/ 3357796 h 3357796"/>
              <a:gd name="connsiteX3" fmla="*/ 0 w 7764056"/>
              <a:gd name="connsiteY3" fmla="*/ 3357796 h 3357796"/>
            </a:gdLst>
            <a:ahLst/>
            <a:cxnLst>
              <a:cxn ang="0">
                <a:pos x="connsiteX0" y="connsiteY0"/>
              </a:cxn>
              <a:cxn ang="0">
                <a:pos x="connsiteX1" y="connsiteY1"/>
              </a:cxn>
              <a:cxn ang="0">
                <a:pos x="connsiteX2" y="connsiteY2"/>
              </a:cxn>
              <a:cxn ang="0">
                <a:pos x="connsiteX3" y="connsiteY3"/>
              </a:cxn>
            </a:cxnLst>
            <a:rect l="l" t="t" r="r" b="b"/>
            <a:pathLst>
              <a:path w="7764056" h="3357796">
                <a:moveTo>
                  <a:pt x="0" y="0"/>
                </a:moveTo>
                <a:lnTo>
                  <a:pt x="7764056" y="0"/>
                </a:lnTo>
                <a:lnTo>
                  <a:pt x="7764056" y="3357796"/>
                </a:lnTo>
                <a:lnTo>
                  <a:pt x="0" y="3357796"/>
                </a:lnTo>
                <a:close/>
              </a:path>
            </a:pathLst>
          </a:custGeom>
        </p:spPr>
      </p:pic>
      <p:sp>
        <p:nvSpPr>
          <p:cNvPr id="6" name="Octagon 5">
            <a:extLst>
              <a:ext uri="{FF2B5EF4-FFF2-40B4-BE49-F238E27FC236}">
                <a16:creationId xmlns:a16="http://schemas.microsoft.com/office/drawing/2014/main" id="{76C75396-874D-0A1F-9DD8-2AFCFB635FF8}"/>
              </a:ext>
            </a:extLst>
          </p:cNvPr>
          <p:cNvSpPr/>
          <p:nvPr/>
        </p:nvSpPr>
        <p:spPr>
          <a:xfrm>
            <a:off x="11807687" y="151227"/>
            <a:ext cx="268357" cy="268357"/>
          </a:xfrm>
          <a:prstGeom prst="octagon">
            <a:avLst/>
          </a:prstGeom>
          <a:solidFill>
            <a:srgbClr val="C48F22"/>
          </a:solidFill>
          <a:ln>
            <a:noFill/>
          </a:ln>
          <a:effectLst>
            <a:outerShdw blurRad="127000" dist="635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3">
            <a:extLst>
              <a:ext uri="{FF2B5EF4-FFF2-40B4-BE49-F238E27FC236}">
                <a16:creationId xmlns:a16="http://schemas.microsoft.com/office/drawing/2014/main" id="{D355DCE6-5919-5FC0-A6CE-6D5C4B577207}"/>
              </a:ext>
            </a:extLst>
          </p:cNvPr>
          <p:cNvSpPr>
            <a:spLocks noGrp="1"/>
          </p:cNvSpPr>
          <p:nvPr>
            <p:ph type="sldNum" sz="quarter" idx="12"/>
          </p:nvPr>
        </p:nvSpPr>
        <p:spPr>
          <a:xfrm>
            <a:off x="11807687" y="151227"/>
            <a:ext cx="268357" cy="268357"/>
          </a:xfrm>
        </p:spPr>
        <p:txBody>
          <a:bodyPr lIns="0" tIns="0" rIns="0" bIns="0"/>
          <a:lstStyle/>
          <a:p>
            <a:pPr algn="ctr"/>
            <a:fld id="{278B827A-04A0-4CE7-9CB1-098404624EF8}" type="slidenum">
              <a:rPr lang="en-US" sz="1000" b="1" smtClean="0">
                <a:solidFill>
                  <a:schemeClr val="bg1"/>
                </a:solidFill>
                <a:latin typeface="Book Antiqua" panose="02040602050305030304" pitchFamily="18" charset="0"/>
              </a:rPr>
              <a:pPr algn="ctr"/>
              <a:t>17</a:t>
            </a:fld>
            <a:endParaRPr lang="en-US" sz="1000" b="1">
              <a:solidFill>
                <a:schemeClr val="bg1"/>
              </a:solidFill>
              <a:latin typeface="Book Antiqua" panose="02040602050305030304" pitchFamily="18" charset="0"/>
            </a:endParaRPr>
          </a:p>
        </p:txBody>
      </p:sp>
      <p:cxnSp>
        <p:nvCxnSpPr>
          <p:cNvPr id="9" name="Straight Connector 8">
            <a:extLst>
              <a:ext uri="{FF2B5EF4-FFF2-40B4-BE49-F238E27FC236}">
                <a16:creationId xmlns:a16="http://schemas.microsoft.com/office/drawing/2014/main" id="{B0C6CE04-24CA-7131-63C7-C9054D61804A}"/>
              </a:ext>
            </a:extLst>
          </p:cNvPr>
          <p:cNvCxnSpPr/>
          <p:nvPr/>
        </p:nvCxnSpPr>
        <p:spPr>
          <a:xfrm flipH="1">
            <a:off x="10783957" y="6557203"/>
            <a:ext cx="1408043" cy="0"/>
          </a:xfrm>
          <a:prstGeom prst="line">
            <a:avLst/>
          </a:prstGeom>
          <a:ln>
            <a:solidFill>
              <a:srgbClr val="C48F22"/>
            </a:solidFill>
          </a:ln>
        </p:spPr>
        <p:style>
          <a:lnRef idx="1">
            <a:schemeClr val="accent1"/>
          </a:lnRef>
          <a:fillRef idx="0">
            <a:schemeClr val="accent1"/>
          </a:fillRef>
          <a:effectRef idx="0">
            <a:schemeClr val="accent1"/>
          </a:effectRef>
          <a:fontRef idx="minor">
            <a:schemeClr val="tx1"/>
          </a:fontRef>
        </p:style>
      </p:cxnSp>
      <p:sp>
        <p:nvSpPr>
          <p:cNvPr id="212" name="Freeform 109">
            <a:extLst>
              <a:ext uri="{FF2B5EF4-FFF2-40B4-BE49-F238E27FC236}">
                <a16:creationId xmlns:a16="http://schemas.microsoft.com/office/drawing/2014/main" id="{09DB7B9A-2737-24A6-2CCF-2B860388EB6A}"/>
              </a:ext>
            </a:extLst>
          </p:cNvPr>
          <p:cNvSpPr>
            <a:spLocks noEditPoints="1"/>
          </p:cNvSpPr>
          <p:nvPr/>
        </p:nvSpPr>
        <p:spPr bwMode="auto">
          <a:xfrm>
            <a:off x="8384218" y="3662073"/>
            <a:ext cx="280850" cy="199193"/>
          </a:xfrm>
          <a:custGeom>
            <a:avLst/>
            <a:gdLst>
              <a:gd name="T0" fmla="*/ 80 w 96"/>
              <a:gd name="T1" fmla="*/ 0 h 68"/>
              <a:gd name="T2" fmla="*/ 16 w 96"/>
              <a:gd name="T3" fmla="*/ 0 h 68"/>
              <a:gd name="T4" fmla="*/ 0 w 96"/>
              <a:gd name="T5" fmla="*/ 16 h 68"/>
              <a:gd name="T6" fmla="*/ 0 w 96"/>
              <a:gd name="T7" fmla="*/ 52 h 68"/>
              <a:gd name="T8" fmla="*/ 16 w 96"/>
              <a:gd name="T9" fmla="*/ 68 h 68"/>
              <a:gd name="T10" fmla="*/ 80 w 96"/>
              <a:gd name="T11" fmla="*/ 68 h 68"/>
              <a:gd name="T12" fmla="*/ 96 w 96"/>
              <a:gd name="T13" fmla="*/ 52 h 68"/>
              <a:gd name="T14" fmla="*/ 96 w 96"/>
              <a:gd name="T15" fmla="*/ 16 h 68"/>
              <a:gd name="T16" fmla="*/ 80 w 96"/>
              <a:gd name="T17" fmla="*/ 0 h 68"/>
              <a:gd name="T18" fmla="*/ 66 w 96"/>
              <a:gd name="T19" fmla="*/ 34 h 68"/>
              <a:gd name="T20" fmla="*/ 39 w 96"/>
              <a:gd name="T21" fmla="*/ 51 h 68"/>
              <a:gd name="T22" fmla="*/ 38 w 96"/>
              <a:gd name="T23" fmla="*/ 52 h 68"/>
              <a:gd name="T24" fmla="*/ 37 w 96"/>
              <a:gd name="T25" fmla="*/ 52 h 68"/>
              <a:gd name="T26" fmla="*/ 36 w 96"/>
              <a:gd name="T27" fmla="*/ 50 h 68"/>
              <a:gd name="T28" fmla="*/ 36 w 96"/>
              <a:gd name="T29" fmla="*/ 15 h 68"/>
              <a:gd name="T30" fmla="*/ 37 w 96"/>
              <a:gd name="T31" fmla="*/ 13 h 68"/>
              <a:gd name="T32" fmla="*/ 39 w 96"/>
              <a:gd name="T33" fmla="*/ 13 h 68"/>
              <a:gd name="T34" fmla="*/ 66 w 96"/>
              <a:gd name="T35" fmla="*/ 31 h 68"/>
              <a:gd name="T36" fmla="*/ 67 w 96"/>
              <a:gd name="T37" fmla="*/ 32 h 68"/>
              <a:gd name="T38" fmla="*/ 66 w 96"/>
              <a:gd name="T39" fmla="*/ 34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96" h="68">
                <a:moveTo>
                  <a:pt x="80" y="0"/>
                </a:moveTo>
                <a:cubicBezTo>
                  <a:pt x="16" y="0"/>
                  <a:pt x="16" y="0"/>
                  <a:pt x="16" y="0"/>
                </a:cubicBezTo>
                <a:cubicBezTo>
                  <a:pt x="7" y="0"/>
                  <a:pt x="0" y="7"/>
                  <a:pt x="0" y="16"/>
                </a:cubicBezTo>
                <a:cubicBezTo>
                  <a:pt x="0" y="52"/>
                  <a:pt x="0" y="52"/>
                  <a:pt x="0" y="52"/>
                </a:cubicBezTo>
                <a:cubicBezTo>
                  <a:pt x="0" y="61"/>
                  <a:pt x="7" y="68"/>
                  <a:pt x="16" y="68"/>
                </a:cubicBezTo>
                <a:cubicBezTo>
                  <a:pt x="80" y="68"/>
                  <a:pt x="80" y="68"/>
                  <a:pt x="80" y="68"/>
                </a:cubicBezTo>
                <a:cubicBezTo>
                  <a:pt x="89" y="68"/>
                  <a:pt x="96" y="61"/>
                  <a:pt x="96" y="52"/>
                </a:cubicBezTo>
                <a:cubicBezTo>
                  <a:pt x="96" y="16"/>
                  <a:pt x="96" y="16"/>
                  <a:pt x="96" y="16"/>
                </a:cubicBezTo>
                <a:cubicBezTo>
                  <a:pt x="96" y="7"/>
                  <a:pt x="89" y="0"/>
                  <a:pt x="80" y="0"/>
                </a:cubicBezTo>
                <a:close/>
                <a:moveTo>
                  <a:pt x="66" y="34"/>
                </a:moveTo>
                <a:cubicBezTo>
                  <a:pt x="39" y="51"/>
                  <a:pt x="39" y="51"/>
                  <a:pt x="39" y="51"/>
                </a:cubicBezTo>
                <a:cubicBezTo>
                  <a:pt x="39" y="52"/>
                  <a:pt x="38" y="52"/>
                  <a:pt x="38" y="52"/>
                </a:cubicBezTo>
                <a:cubicBezTo>
                  <a:pt x="38" y="52"/>
                  <a:pt x="37" y="52"/>
                  <a:pt x="37" y="52"/>
                </a:cubicBezTo>
                <a:cubicBezTo>
                  <a:pt x="36" y="51"/>
                  <a:pt x="36" y="50"/>
                  <a:pt x="36" y="50"/>
                </a:cubicBezTo>
                <a:cubicBezTo>
                  <a:pt x="36" y="15"/>
                  <a:pt x="36" y="15"/>
                  <a:pt x="36" y="15"/>
                </a:cubicBezTo>
                <a:cubicBezTo>
                  <a:pt x="36" y="14"/>
                  <a:pt x="36" y="14"/>
                  <a:pt x="37" y="13"/>
                </a:cubicBezTo>
                <a:cubicBezTo>
                  <a:pt x="38" y="13"/>
                  <a:pt x="38" y="13"/>
                  <a:pt x="39" y="13"/>
                </a:cubicBezTo>
                <a:cubicBezTo>
                  <a:pt x="66" y="31"/>
                  <a:pt x="66" y="31"/>
                  <a:pt x="66" y="31"/>
                </a:cubicBezTo>
                <a:cubicBezTo>
                  <a:pt x="67" y="31"/>
                  <a:pt x="67" y="32"/>
                  <a:pt x="67" y="32"/>
                </a:cubicBezTo>
                <a:cubicBezTo>
                  <a:pt x="67" y="33"/>
                  <a:pt x="67" y="34"/>
                  <a:pt x="66" y="34"/>
                </a:cubicBezTo>
                <a:close/>
              </a:path>
            </a:pathLst>
          </a:custGeom>
          <a:solidFill>
            <a:srgbClr val="012522"/>
          </a:solidFill>
          <a:ln>
            <a:noFill/>
          </a:ln>
        </p:spPr>
        <p:txBody>
          <a:bodyPr vert="horz" wrap="square" lIns="91440" tIns="45720" rIns="91440" bIns="45720" numCol="1" anchor="t" anchorCtr="0" compatLnSpc="1">
            <a:prstTxWarp prst="textNoShape">
              <a:avLst/>
            </a:prstTxWarp>
          </a:bodyPr>
          <a:lstStyle/>
          <a:p>
            <a:endParaRPr lang="id-ID"/>
          </a:p>
        </p:txBody>
      </p:sp>
      <p:sp>
        <p:nvSpPr>
          <p:cNvPr id="214" name="Subtitle 176">
            <a:extLst>
              <a:ext uri="{FF2B5EF4-FFF2-40B4-BE49-F238E27FC236}">
                <a16:creationId xmlns:a16="http://schemas.microsoft.com/office/drawing/2014/main" id="{C5C939B8-299F-5837-D42C-03E694841AF4}"/>
              </a:ext>
            </a:extLst>
          </p:cNvPr>
          <p:cNvSpPr txBox="1">
            <a:spLocks/>
          </p:cNvSpPr>
          <p:nvPr/>
        </p:nvSpPr>
        <p:spPr>
          <a:xfrm>
            <a:off x="5201335" y="3663821"/>
            <a:ext cx="2072506" cy="195695"/>
          </a:xfrm>
          <a:prstGeom prst="rect">
            <a:avLst/>
          </a:prstGeom>
        </p:spPr>
        <p:txBody>
          <a:bodyPr vert="horz" wrap="square" lIns="0" tIns="0" rIns="0" bIns="0" rtlCol="0" anchor="ctr" anchorCtr="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ID" sz="1400" i="1" u="none" strike="noStrike" kern="1200" cap="none" spc="0" normalizeH="0" baseline="0" noProof="0">
              <a:ln>
                <a:noFill/>
              </a:ln>
              <a:solidFill>
                <a:srgbClr val="D8CFCE"/>
              </a:solidFill>
              <a:effectLst/>
              <a:uLnTx/>
              <a:uFillTx/>
              <a:latin typeface="Poppins" panose="00000500000000000000" pitchFamily="2" charset="0"/>
              <a:ea typeface="Open Sans" pitchFamily="2" charset="0"/>
              <a:cs typeface="Poppins" panose="00000500000000000000" pitchFamily="2" charset="0"/>
            </a:endParaRPr>
          </a:p>
        </p:txBody>
      </p:sp>
      <p:cxnSp>
        <p:nvCxnSpPr>
          <p:cNvPr id="42" name="Straight Connector 41">
            <a:extLst>
              <a:ext uri="{FF2B5EF4-FFF2-40B4-BE49-F238E27FC236}">
                <a16:creationId xmlns:a16="http://schemas.microsoft.com/office/drawing/2014/main" id="{8E235818-6FFD-7912-8AA7-C2B747E981EC}"/>
              </a:ext>
            </a:extLst>
          </p:cNvPr>
          <p:cNvCxnSpPr>
            <a:cxnSpLocks/>
          </p:cNvCxnSpPr>
          <p:nvPr/>
        </p:nvCxnSpPr>
        <p:spPr>
          <a:xfrm>
            <a:off x="0" y="1175657"/>
            <a:ext cx="7727182" cy="0"/>
          </a:xfrm>
          <a:prstGeom prst="line">
            <a:avLst/>
          </a:prstGeom>
          <a:ln>
            <a:solidFill>
              <a:srgbClr val="C48F22"/>
            </a:solidFill>
            <a:tailEnd type="ova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person, clothing, white, dressed&#10;&#10;Description automatically generated">
            <a:extLst>
              <a:ext uri="{FF2B5EF4-FFF2-40B4-BE49-F238E27FC236}">
                <a16:creationId xmlns:a16="http://schemas.microsoft.com/office/drawing/2014/main" id="{86DA0097-53B9-A503-AB8A-89DF46F86B6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70249" y="107948"/>
            <a:ext cx="3500461" cy="4951458"/>
          </a:xfrm>
          <a:prstGeom prst="rect">
            <a:avLst/>
          </a:prstGeom>
        </p:spPr>
      </p:pic>
      <p:sp>
        <p:nvSpPr>
          <p:cNvPr id="217" name="Rectangle: Top Corners Rounded 216">
            <a:extLst>
              <a:ext uri="{FF2B5EF4-FFF2-40B4-BE49-F238E27FC236}">
                <a16:creationId xmlns:a16="http://schemas.microsoft.com/office/drawing/2014/main" id="{6C9353C4-DE4F-CE53-4B76-85C946730FC6}"/>
              </a:ext>
            </a:extLst>
          </p:cNvPr>
          <p:cNvSpPr/>
          <p:nvPr/>
        </p:nvSpPr>
        <p:spPr>
          <a:xfrm rot="5400000">
            <a:off x="2937410" y="1649585"/>
            <a:ext cx="1721733" cy="7596554"/>
          </a:xfrm>
          <a:prstGeom prst="round2SameRect">
            <a:avLst/>
          </a:prstGeom>
          <a:solidFill>
            <a:srgbClr val="013631"/>
          </a:solidFill>
          <a:ln>
            <a:noFill/>
          </a:ln>
          <a:effectLst>
            <a:outerShdw blurRad="152400" dist="38100" algn="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219" name="TextBox 218">
            <a:extLst>
              <a:ext uri="{FF2B5EF4-FFF2-40B4-BE49-F238E27FC236}">
                <a16:creationId xmlns:a16="http://schemas.microsoft.com/office/drawing/2014/main" id="{B3D8DBEB-6E3F-FA27-D35C-DA62C66E5BEE}"/>
              </a:ext>
            </a:extLst>
          </p:cNvPr>
          <p:cNvSpPr txBox="1"/>
          <p:nvPr/>
        </p:nvSpPr>
        <p:spPr>
          <a:xfrm>
            <a:off x="3952043" y="4584426"/>
            <a:ext cx="3741299" cy="2215991"/>
          </a:xfrm>
          <a:prstGeom prst="rect">
            <a:avLst/>
          </a:prstGeom>
          <a:noFill/>
          <a:effectLst/>
        </p:spPr>
        <p:txBody>
          <a:bodyPr wrap="square" lIns="0" tIns="0" rIns="0" bIns="0" rtlCol="0" anchor="t">
            <a:spAutoFit/>
          </a:bodyPr>
          <a:lstStyle/>
          <a:p>
            <a:r>
              <a:rPr lang="en-ID" sz="4800" b="1">
                <a:solidFill>
                  <a:srgbClr val="C48F22"/>
                </a:solidFill>
                <a:latin typeface="Book Antiqua"/>
                <a:cs typeface="Arial"/>
              </a:rPr>
              <a:t>THANK YOU FOR LISTENING</a:t>
            </a:r>
            <a:endParaRPr lang="en-ID" sz="4800" b="1">
              <a:solidFill>
                <a:srgbClr val="C48F22"/>
              </a:solidFill>
              <a:latin typeface="Book Antiqua" panose="02040602050305030304" pitchFamily="18" charset="0"/>
              <a:cs typeface="Arial" panose="020B0604020202020204" pitchFamily="34" charset="0"/>
            </a:endParaRPr>
          </a:p>
        </p:txBody>
      </p:sp>
    </p:spTree>
    <p:extLst>
      <p:ext uri="{BB962C8B-B14F-4D97-AF65-F5344CB8AC3E}">
        <p14:creationId xmlns:p14="http://schemas.microsoft.com/office/powerpoint/2010/main" val="3570791727"/>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16</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24slides 23</dc:creator>
  <cp:revision>13</cp:revision>
  <dcterms:created xsi:type="dcterms:W3CDTF">2022-05-18T03:55:54Z</dcterms:created>
  <dcterms:modified xsi:type="dcterms:W3CDTF">2023-02-09T06:31:49Z</dcterms:modified>
</cp:coreProperties>
</file>