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3" r:id="rId14"/>
    <p:sldId id="268" r:id="rId15"/>
    <p:sldId id="269" r:id="rId16"/>
    <p:sldId id="270" r:id="rId17"/>
    <p:sldId id="271" r:id="rId18"/>
    <p:sldId id="274" r:id="rId19"/>
    <p:sldId id="275" r:id="rId20"/>
    <p:sldId id="276" r:id="rId21"/>
    <p:sldId id="277" r:id="rId22"/>
    <p:sldId id="278" r:id="rId23"/>
    <p:sldId id="272" r:id="rId24"/>
    <p:sldId id="281" r:id="rId25"/>
    <p:sldId id="279" r:id="rId26"/>
    <p:sldId id="28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4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222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58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745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957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516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278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33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516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841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788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394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68C10-1D75-407F-B3B3-F4319DD65093}" type="datetimeFigureOut">
              <a:rPr lang="en-GB" smtClean="0"/>
              <a:t>11/03/2016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9BDDD-2919-4144-B17C-CD3AA62D4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675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faculty.nps.edu/jenn/Seminars/RadarFundamentals.pdf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Microwaves in Free Space:  Communications and RADAR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24</a:t>
            </a:r>
            <a:r>
              <a:rPr lang="en-GB" baseline="30000" dirty="0" smtClean="0"/>
              <a:t>th</a:t>
            </a:r>
            <a:r>
              <a:rPr lang="en-GB" dirty="0" smtClean="0"/>
              <a:t> February,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200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Radiated Field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 smtClean="0"/>
                  <a:t>If P</a:t>
                </a:r>
                <a:r>
                  <a:rPr lang="en-GB" baseline="-25000" dirty="0" smtClean="0"/>
                  <a:t>T</a:t>
                </a:r>
                <a:r>
                  <a:rPr lang="en-GB" dirty="0" smtClean="0"/>
                  <a:t> is the power delivered to a loss-free isotropic radiating element, the power flux density at a distance r is: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𝑆</m:t>
                    </m:r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 Watts/m2</a:t>
                </a:r>
              </a:p>
              <a:p>
                <a:pPr marL="0" indent="0">
                  <a:buNone/>
                </a:pPr>
                <a:r>
                  <a:rPr lang="en-GB" dirty="0" smtClean="0"/>
                  <a:t>Allowing for a non-isotropic radiator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𝑆</m:t>
                    </m:r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 , where G</a:t>
                </a:r>
                <a:r>
                  <a:rPr lang="en-GB" baseline="-25000" dirty="0" smtClean="0"/>
                  <a:t>T</a:t>
                </a:r>
                <a:r>
                  <a:rPr lang="en-GB" dirty="0" smtClean="0"/>
                  <a:t> = gain in the direction of TR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r="-5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/>
          <p:cNvCxnSpPr/>
          <p:nvPr/>
        </p:nvCxnSpPr>
        <p:spPr>
          <a:xfrm flipV="1">
            <a:off x="6588224" y="3068960"/>
            <a:ext cx="1224136" cy="648072"/>
          </a:xfrm>
          <a:prstGeom prst="line">
            <a:avLst/>
          </a:prstGeom>
          <a:ln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6228184" y="353236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067884" y="3392996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956376" y="278092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98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Gain Function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The gain function of an antenna is the ratio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𝐺</m:t>
                    </m:r>
                    <m:d>
                      <m:dPr>
                        <m:ctrlPr>
                          <a:rPr lang="en-GB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𝜃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,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𝜙</m:t>
                        </m:r>
                      </m:e>
                    </m:d>
                    <m:r>
                      <a:rPr lang="en-GB" b="0" i="1" smtClean="0"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𝑃𝑜𝑤𝑒𝑟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𝑓𝑙𝑢𝑥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𝑎𝑡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𝑑𝑖𝑠𝑡𝑎𝑛𝑐𝑒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𝑖𝑛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𝑑𝑖𝑟𝑒𝑐𝑡𝑖𝑜𝑛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(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𝜃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,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𝜙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𝑃𝑜𝑤𝑒𝑟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𝑓𝑙𝑢𝑥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𝑎𝑡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𝑑𝑖𝑠𝑡𝑎𝑛𝑐𝑒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𝑓𝑟𝑜𝑚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𝑎𝑛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𝑖𝑠𝑜𝑡𝑟𝑜𝑝𝑖𝑐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𝑎𝑛𝑡𝑒𝑛𝑛𝑎</m:t>
                        </m:r>
                      </m:den>
                    </m:f>
                  </m:oMath>
                </a14:m>
                <a:endParaRPr lang="en-GB" dirty="0" smtClean="0"/>
              </a:p>
              <a:p>
                <a:endParaRPr lang="en-GB" dirty="0"/>
              </a:p>
              <a:p>
                <a:r>
                  <a:rPr lang="en-GB" dirty="0" smtClean="0"/>
                  <a:t>By convention, the gain is the value of G(</a:t>
                </a:r>
                <a:r>
                  <a:rPr lang="el-GR" dirty="0" smtClean="0"/>
                  <a:t>θ</a:t>
                </a:r>
                <a:r>
                  <a:rPr lang="en-GB" dirty="0" smtClean="0"/>
                  <a:t>,</a:t>
                </a:r>
                <a:r>
                  <a:rPr lang="el-GR" dirty="0" smtClean="0"/>
                  <a:t>φ</a:t>
                </a:r>
                <a:r>
                  <a:rPr lang="en-GB" dirty="0" smtClean="0"/>
                  <a:t>) in a particular direction of interest, or the maximum value of G(</a:t>
                </a:r>
                <a:r>
                  <a:rPr lang="el-GR" dirty="0" smtClean="0"/>
                  <a:t>θ</a:t>
                </a:r>
                <a:r>
                  <a:rPr lang="en-GB" dirty="0" smtClean="0"/>
                  <a:t>,</a:t>
                </a:r>
                <a:r>
                  <a:rPr lang="el-GR" dirty="0" smtClean="0"/>
                  <a:t>φ</a:t>
                </a:r>
                <a:r>
                  <a:rPr lang="en-GB" dirty="0" smtClean="0"/>
                  <a:t>), usually expressed in dB’s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600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E.g. Uniformly Illuminated Aperture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i.e. amplitude and phase constant</a:t>
                </a:r>
              </a:p>
              <a:p>
                <a:r>
                  <a:rPr lang="en-GB" b="0" dirty="0" smtClean="0"/>
                  <a:t>G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𝐴</m:t>
                        </m:r>
                      </m:num>
                      <m:den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𝜆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 , where </a:t>
                </a:r>
                <a:r>
                  <a:rPr lang="el-GR" dirty="0" smtClean="0"/>
                  <a:t>λ</a:t>
                </a:r>
                <a:r>
                  <a:rPr lang="en-GB" dirty="0" smtClean="0"/>
                  <a:t> = wavelength</a:t>
                </a:r>
              </a:p>
              <a:p>
                <a:pPr marL="0" indent="0">
                  <a:buNone/>
                </a:pPr>
                <a:r>
                  <a:rPr lang="en-GB" dirty="0" smtClean="0"/>
                  <a:t>This is the maximum</a:t>
                </a:r>
              </a:p>
              <a:p>
                <a:pPr marL="0" indent="0">
                  <a:buNone/>
                </a:pPr>
                <a:r>
                  <a:rPr lang="en-GB" dirty="0"/>
                  <a:t>o</a:t>
                </a:r>
                <a:r>
                  <a:rPr lang="en-GB" dirty="0" smtClean="0"/>
                  <a:t>btainable from an aperture</a:t>
                </a:r>
              </a:p>
              <a:p>
                <a:pPr marL="0" indent="0">
                  <a:buNone/>
                </a:pPr>
                <a:r>
                  <a:rPr lang="en-GB" dirty="0"/>
                  <a:t>o</a:t>
                </a:r>
                <a:r>
                  <a:rPr lang="en-GB" dirty="0" smtClean="0"/>
                  <a:t>f area A</a:t>
                </a:r>
              </a:p>
              <a:p>
                <a:pPr marL="0" indent="0">
                  <a:buNone/>
                </a:pPr>
                <a:r>
                  <a:rPr lang="en-GB" dirty="0" smtClean="0"/>
                  <a:t>(useful upper design bound)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reeform 3"/>
          <p:cNvSpPr/>
          <p:nvPr/>
        </p:nvSpPr>
        <p:spPr>
          <a:xfrm>
            <a:off x="6084168" y="3487029"/>
            <a:ext cx="1381297" cy="1234440"/>
          </a:xfrm>
          <a:custGeom>
            <a:avLst/>
            <a:gdLst>
              <a:gd name="connsiteX0" fmla="*/ 35169 w 1381297"/>
              <a:gd name="connsiteY0" fmla="*/ 364002 h 1234440"/>
              <a:gd name="connsiteX1" fmla="*/ 35169 w 1381297"/>
              <a:gd name="connsiteY1" fmla="*/ 364002 h 1234440"/>
              <a:gd name="connsiteX2" fmla="*/ 79130 w 1381297"/>
              <a:gd name="connsiteY2" fmla="*/ 434340 h 1234440"/>
              <a:gd name="connsiteX3" fmla="*/ 131884 w 1381297"/>
              <a:gd name="connsiteY3" fmla="*/ 522263 h 1234440"/>
              <a:gd name="connsiteX4" fmla="*/ 158261 w 1381297"/>
              <a:gd name="connsiteY4" fmla="*/ 548640 h 1234440"/>
              <a:gd name="connsiteX5" fmla="*/ 237392 w 1381297"/>
              <a:gd name="connsiteY5" fmla="*/ 636563 h 1234440"/>
              <a:gd name="connsiteX6" fmla="*/ 290146 w 1381297"/>
              <a:gd name="connsiteY6" fmla="*/ 671733 h 1234440"/>
              <a:gd name="connsiteX7" fmla="*/ 307730 w 1381297"/>
              <a:gd name="connsiteY7" fmla="*/ 698109 h 1234440"/>
              <a:gd name="connsiteX8" fmla="*/ 360484 w 1381297"/>
              <a:gd name="connsiteY8" fmla="*/ 733279 h 1234440"/>
              <a:gd name="connsiteX9" fmla="*/ 386861 w 1381297"/>
              <a:gd name="connsiteY9" fmla="*/ 768448 h 1234440"/>
              <a:gd name="connsiteX10" fmla="*/ 474784 w 1381297"/>
              <a:gd name="connsiteY10" fmla="*/ 821202 h 1234440"/>
              <a:gd name="connsiteX11" fmla="*/ 571500 w 1381297"/>
              <a:gd name="connsiteY11" fmla="*/ 900333 h 1234440"/>
              <a:gd name="connsiteX12" fmla="*/ 545123 w 1381297"/>
              <a:gd name="connsiteY12" fmla="*/ 1005840 h 1234440"/>
              <a:gd name="connsiteX13" fmla="*/ 518746 w 1381297"/>
              <a:gd name="connsiteY13" fmla="*/ 1014633 h 1234440"/>
              <a:gd name="connsiteX14" fmla="*/ 465992 w 1381297"/>
              <a:gd name="connsiteY14" fmla="*/ 1049802 h 1234440"/>
              <a:gd name="connsiteX15" fmla="*/ 404446 w 1381297"/>
              <a:gd name="connsiteY15" fmla="*/ 1093763 h 1234440"/>
              <a:gd name="connsiteX16" fmla="*/ 351692 w 1381297"/>
              <a:gd name="connsiteY16" fmla="*/ 1111348 h 1234440"/>
              <a:gd name="connsiteX17" fmla="*/ 307730 w 1381297"/>
              <a:gd name="connsiteY17" fmla="*/ 1164102 h 1234440"/>
              <a:gd name="connsiteX18" fmla="*/ 272561 w 1381297"/>
              <a:gd name="connsiteY18" fmla="*/ 1225648 h 1234440"/>
              <a:gd name="connsiteX19" fmla="*/ 325315 w 1381297"/>
              <a:gd name="connsiteY19" fmla="*/ 1234440 h 1234440"/>
              <a:gd name="connsiteX20" fmla="*/ 633046 w 1381297"/>
              <a:gd name="connsiteY20" fmla="*/ 1216856 h 1234440"/>
              <a:gd name="connsiteX21" fmla="*/ 756138 w 1381297"/>
              <a:gd name="connsiteY21" fmla="*/ 1190479 h 1234440"/>
              <a:gd name="connsiteX22" fmla="*/ 844061 w 1381297"/>
              <a:gd name="connsiteY22" fmla="*/ 1155309 h 1234440"/>
              <a:gd name="connsiteX23" fmla="*/ 870438 w 1381297"/>
              <a:gd name="connsiteY23" fmla="*/ 1146517 h 1234440"/>
              <a:gd name="connsiteX24" fmla="*/ 905607 w 1381297"/>
              <a:gd name="connsiteY24" fmla="*/ 1120140 h 1234440"/>
              <a:gd name="connsiteX25" fmla="*/ 949569 w 1381297"/>
              <a:gd name="connsiteY25" fmla="*/ 1102556 h 1234440"/>
              <a:gd name="connsiteX26" fmla="*/ 975946 w 1381297"/>
              <a:gd name="connsiteY26" fmla="*/ 1084971 h 1234440"/>
              <a:gd name="connsiteX27" fmla="*/ 1011115 w 1381297"/>
              <a:gd name="connsiteY27" fmla="*/ 1067386 h 1234440"/>
              <a:gd name="connsiteX28" fmla="*/ 1063869 w 1381297"/>
              <a:gd name="connsiteY28" fmla="*/ 1032217 h 1234440"/>
              <a:gd name="connsiteX29" fmla="*/ 1151792 w 1381297"/>
              <a:gd name="connsiteY29" fmla="*/ 1014633 h 1234440"/>
              <a:gd name="connsiteX30" fmla="*/ 1239715 w 1381297"/>
              <a:gd name="connsiteY30" fmla="*/ 979463 h 1234440"/>
              <a:gd name="connsiteX31" fmla="*/ 1248507 w 1381297"/>
              <a:gd name="connsiteY31" fmla="*/ 944294 h 1234440"/>
              <a:gd name="connsiteX32" fmla="*/ 1301261 w 1381297"/>
              <a:gd name="connsiteY32" fmla="*/ 900333 h 1234440"/>
              <a:gd name="connsiteX33" fmla="*/ 1327638 w 1381297"/>
              <a:gd name="connsiteY33" fmla="*/ 873956 h 1234440"/>
              <a:gd name="connsiteX34" fmla="*/ 1345223 w 1381297"/>
              <a:gd name="connsiteY34" fmla="*/ 838786 h 1234440"/>
              <a:gd name="connsiteX35" fmla="*/ 1362807 w 1381297"/>
              <a:gd name="connsiteY35" fmla="*/ 812409 h 1234440"/>
              <a:gd name="connsiteX36" fmla="*/ 1362807 w 1381297"/>
              <a:gd name="connsiteY36" fmla="*/ 618979 h 1234440"/>
              <a:gd name="connsiteX37" fmla="*/ 1354015 w 1381297"/>
              <a:gd name="connsiteY37" fmla="*/ 575017 h 1234440"/>
              <a:gd name="connsiteX38" fmla="*/ 1301261 w 1381297"/>
              <a:gd name="connsiteY38" fmla="*/ 513471 h 1234440"/>
              <a:gd name="connsiteX39" fmla="*/ 1230923 w 1381297"/>
              <a:gd name="connsiteY39" fmla="*/ 407963 h 1234440"/>
              <a:gd name="connsiteX40" fmla="*/ 1169377 w 1381297"/>
              <a:gd name="connsiteY40" fmla="*/ 346417 h 1234440"/>
              <a:gd name="connsiteX41" fmla="*/ 1151792 w 1381297"/>
              <a:gd name="connsiteY41" fmla="*/ 320040 h 1234440"/>
              <a:gd name="connsiteX42" fmla="*/ 1125415 w 1381297"/>
              <a:gd name="connsiteY42" fmla="*/ 302456 h 1234440"/>
              <a:gd name="connsiteX43" fmla="*/ 1046284 w 1381297"/>
              <a:gd name="connsiteY43" fmla="*/ 232117 h 1234440"/>
              <a:gd name="connsiteX44" fmla="*/ 1019907 w 1381297"/>
              <a:gd name="connsiteY44" fmla="*/ 223325 h 1234440"/>
              <a:gd name="connsiteX45" fmla="*/ 993530 w 1381297"/>
              <a:gd name="connsiteY45" fmla="*/ 205740 h 1234440"/>
              <a:gd name="connsiteX46" fmla="*/ 923192 w 1381297"/>
              <a:gd name="connsiteY46" fmla="*/ 144194 h 1234440"/>
              <a:gd name="connsiteX47" fmla="*/ 888023 w 1381297"/>
              <a:gd name="connsiteY47" fmla="*/ 135402 h 1234440"/>
              <a:gd name="connsiteX48" fmla="*/ 808892 w 1381297"/>
              <a:gd name="connsiteY48" fmla="*/ 82648 h 1234440"/>
              <a:gd name="connsiteX49" fmla="*/ 782515 w 1381297"/>
              <a:gd name="connsiteY49" fmla="*/ 65063 h 1234440"/>
              <a:gd name="connsiteX50" fmla="*/ 729761 w 1381297"/>
              <a:gd name="connsiteY50" fmla="*/ 47479 h 1234440"/>
              <a:gd name="connsiteX51" fmla="*/ 685800 w 1381297"/>
              <a:gd name="connsiteY51" fmla="*/ 29894 h 1234440"/>
              <a:gd name="connsiteX52" fmla="*/ 633046 w 1381297"/>
              <a:gd name="connsiteY52" fmla="*/ 21102 h 1234440"/>
              <a:gd name="connsiteX53" fmla="*/ 606669 w 1381297"/>
              <a:gd name="connsiteY53" fmla="*/ 12309 h 1234440"/>
              <a:gd name="connsiteX54" fmla="*/ 202223 w 1381297"/>
              <a:gd name="connsiteY54" fmla="*/ 12309 h 1234440"/>
              <a:gd name="connsiteX55" fmla="*/ 140677 w 1381297"/>
              <a:gd name="connsiteY55" fmla="*/ 38686 h 1234440"/>
              <a:gd name="connsiteX56" fmla="*/ 87923 w 1381297"/>
              <a:gd name="connsiteY56" fmla="*/ 73856 h 1234440"/>
              <a:gd name="connsiteX57" fmla="*/ 70338 w 1381297"/>
              <a:gd name="connsiteY57" fmla="*/ 100233 h 1234440"/>
              <a:gd name="connsiteX58" fmla="*/ 26377 w 1381297"/>
              <a:gd name="connsiteY58" fmla="*/ 144194 h 1234440"/>
              <a:gd name="connsiteX59" fmla="*/ 8792 w 1381297"/>
              <a:gd name="connsiteY59" fmla="*/ 196948 h 1234440"/>
              <a:gd name="connsiteX60" fmla="*/ 0 w 1381297"/>
              <a:gd name="connsiteY60" fmla="*/ 223325 h 1234440"/>
              <a:gd name="connsiteX61" fmla="*/ 8792 w 1381297"/>
              <a:gd name="connsiteY61" fmla="*/ 276079 h 1234440"/>
              <a:gd name="connsiteX62" fmla="*/ 26377 w 1381297"/>
              <a:gd name="connsiteY62" fmla="*/ 328833 h 1234440"/>
              <a:gd name="connsiteX63" fmla="*/ 35169 w 1381297"/>
              <a:gd name="connsiteY63" fmla="*/ 364002 h 1234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1381297" h="1234440">
                <a:moveTo>
                  <a:pt x="35169" y="364002"/>
                </a:moveTo>
                <a:lnTo>
                  <a:pt x="35169" y="364002"/>
                </a:lnTo>
                <a:cubicBezTo>
                  <a:pt x="49823" y="387448"/>
                  <a:pt x="65199" y="410458"/>
                  <a:pt x="79130" y="434340"/>
                </a:cubicBezTo>
                <a:cubicBezTo>
                  <a:pt x="111028" y="489022"/>
                  <a:pt x="81606" y="457620"/>
                  <a:pt x="131884" y="522263"/>
                </a:cubicBezTo>
                <a:cubicBezTo>
                  <a:pt x="139518" y="532078"/>
                  <a:pt x="150387" y="539016"/>
                  <a:pt x="158261" y="548640"/>
                </a:cubicBezTo>
                <a:cubicBezTo>
                  <a:pt x="294581" y="715253"/>
                  <a:pt x="158785" y="571059"/>
                  <a:pt x="237392" y="636563"/>
                </a:cubicBezTo>
                <a:cubicBezTo>
                  <a:pt x="281301" y="673153"/>
                  <a:pt x="243790" y="656280"/>
                  <a:pt x="290146" y="671733"/>
                </a:cubicBezTo>
                <a:cubicBezTo>
                  <a:pt x="296007" y="680525"/>
                  <a:pt x="299778" y="691151"/>
                  <a:pt x="307730" y="698109"/>
                </a:cubicBezTo>
                <a:cubicBezTo>
                  <a:pt x="323635" y="712026"/>
                  <a:pt x="347803" y="716372"/>
                  <a:pt x="360484" y="733279"/>
                </a:cubicBezTo>
                <a:cubicBezTo>
                  <a:pt x="369276" y="745002"/>
                  <a:pt x="375909" y="758713"/>
                  <a:pt x="386861" y="768448"/>
                </a:cubicBezTo>
                <a:cubicBezTo>
                  <a:pt x="452249" y="826570"/>
                  <a:pt x="419641" y="784440"/>
                  <a:pt x="474784" y="821202"/>
                </a:cubicBezTo>
                <a:cubicBezTo>
                  <a:pt x="535000" y="861346"/>
                  <a:pt x="532914" y="861747"/>
                  <a:pt x="571500" y="900333"/>
                </a:cubicBezTo>
                <a:cubicBezTo>
                  <a:pt x="562708" y="935502"/>
                  <a:pt x="560314" y="972925"/>
                  <a:pt x="545123" y="1005840"/>
                </a:cubicBezTo>
                <a:cubicBezTo>
                  <a:pt x="541239" y="1014255"/>
                  <a:pt x="526457" y="1009492"/>
                  <a:pt x="518746" y="1014633"/>
                </a:cubicBezTo>
                <a:cubicBezTo>
                  <a:pt x="452885" y="1058540"/>
                  <a:pt x="528711" y="1028894"/>
                  <a:pt x="465992" y="1049802"/>
                </a:cubicBezTo>
                <a:cubicBezTo>
                  <a:pt x="461264" y="1053348"/>
                  <a:pt x="414969" y="1089086"/>
                  <a:pt x="404446" y="1093763"/>
                </a:cubicBezTo>
                <a:cubicBezTo>
                  <a:pt x="387508" y="1101291"/>
                  <a:pt x="351692" y="1111348"/>
                  <a:pt x="351692" y="1111348"/>
                </a:cubicBezTo>
                <a:cubicBezTo>
                  <a:pt x="308027" y="1176844"/>
                  <a:pt x="364151" y="1096396"/>
                  <a:pt x="307730" y="1164102"/>
                </a:cubicBezTo>
                <a:cubicBezTo>
                  <a:pt x="292198" y="1182740"/>
                  <a:pt x="283309" y="1204153"/>
                  <a:pt x="272561" y="1225648"/>
                </a:cubicBezTo>
                <a:cubicBezTo>
                  <a:pt x="290146" y="1228579"/>
                  <a:pt x="307488" y="1234440"/>
                  <a:pt x="325315" y="1234440"/>
                </a:cubicBezTo>
                <a:cubicBezTo>
                  <a:pt x="380277" y="1234440"/>
                  <a:pt x="566389" y="1221300"/>
                  <a:pt x="633046" y="1216856"/>
                </a:cubicBezTo>
                <a:cubicBezTo>
                  <a:pt x="732818" y="1196901"/>
                  <a:pt x="691973" y="1206520"/>
                  <a:pt x="756138" y="1190479"/>
                </a:cubicBezTo>
                <a:cubicBezTo>
                  <a:pt x="807884" y="1164605"/>
                  <a:pt x="778875" y="1177038"/>
                  <a:pt x="844061" y="1155309"/>
                </a:cubicBezTo>
                <a:lnTo>
                  <a:pt x="870438" y="1146517"/>
                </a:lnTo>
                <a:cubicBezTo>
                  <a:pt x="882161" y="1137725"/>
                  <a:pt x="892797" y="1127256"/>
                  <a:pt x="905607" y="1120140"/>
                </a:cubicBezTo>
                <a:cubicBezTo>
                  <a:pt x="919404" y="1112475"/>
                  <a:pt x="935452" y="1109614"/>
                  <a:pt x="949569" y="1102556"/>
                </a:cubicBezTo>
                <a:cubicBezTo>
                  <a:pt x="959021" y="1097830"/>
                  <a:pt x="966771" y="1090214"/>
                  <a:pt x="975946" y="1084971"/>
                </a:cubicBezTo>
                <a:cubicBezTo>
                  <a:pt x="987326" y="1078468"/>
                  <a:pt x="999876" y="1074129"/>
                  <a:pt x="1011115" y="1067386"/>
                </a:cubicBezTo>
                <a:cubicBezTo>
                  <a:pt x="1029237" y="1056513"/>
                  <a:pt x="1043145" y="1036362"/>
                  <a:pt x="1063869" y="1032217"/>
                </a:cubicBezTo>
                <a:lnTo>
                  <a:pt x="1151792" y="1014633"/>
                </a:lnTo>
                <a:cubicBezTo>
                  <a:pt x="1181100" y="1002910"/>
                  <a:pt x="1232059" y="1010086"/>
                  <a:pt x="1239715" y="979463"/>
                </a:cubicBezTo>
                <a:cubicBezTo>
                  <a:pt x="1242646" y="967740"/>
                  <a:pt x="1242512" y="954786"/>
                  <a:pt x="1248507" y="944294"/>
                </a:cubicBezTo>
                <a:cubicBezTo>
                  <a:pt x="1262519" y="919773"/>
                  <a:pt x="1281396" y="916887"/>
                  <a:pt x="1301261" y="900333"/>
                </a:cubicBezTo>
                <a:cubicBezTo>
                  <a:pt x="1310813" y="892373"/>
                  <a:pt x="1320411" y="884074"/>
                  <a:pt x="1327638" y="873956"/>
                </a:cubicBezTo>
                <a:cubicBezTo>
                  <a:pt x="1335256" y="863290"/>
                  <a:pt x="1338720" y="850166"/>
                  <a:pt x="1345223" y="838786"/>
                </a:cubicBezTo>
                <a:cubicBezTo>
                  <a:pt x="1350466" y="829611"/>
                  <a:pt x="1356946" y="821201"/>
                  <a:pt x="1362807" y="812409"/>
                </a:cubicBezTo>
                <a:cubicBezTo>
                  <a:pt x="1389655" y="705021"/>
                  <a:pt x="1385165" y="760577"/>
                  <a:pt x="1362807" y="618979"/>
                </a:cubicBezTo>
                <a:cubicBezTo>
                  <a:pt x="1360476" y="604218"/>
                  <a:pt x="1360084" y="588673"/>
                  <a:pt x="1354015" y="575017"/>
                </a:cubicBezTo>
                <a:cubicBezTo>
                  <a:pt x="1344992" y="554715"/>
                  <a:pt x="1316944" y="529154"/>
                  <a:pt x="1301261" y="513471"/>
                </a:cubicBezTo>
                <a:cubicBezTo>
                  <a:pt x="1284566" y="463385"/>
                  <a:pt x="1288554" y="465594"/>
                  <a:pt x="1230923" y="407963"/>
                </a:cubicBezTo>
                <a:cubicBezTo>
                  <a:pt x="1210408" y="387448"/>
                  <a:pt x="1185471" y="370557"/>
                  <a:pt x="1169377" y="346417"/>
                </a:cubicBezTo>
                <a:cubicBezTo>
                  <a:pt x="1163515" y="337625"/>
                  <a:pt x="1159264" y="327512"/>
                  <a:pt x="1151792" y="320040"/>
                </a:cubicBezTo>
                <a:cubicBezTo>
                  <a:pt x="1144320" y="312568"/>
                  <a:pt x="1133313" y="309476"/>
                  <a:pt x="1125415" y="302456"/>
                </a:cubicBezTo>
                <a:cubicBezTo>
                  <a:pt x="1095457" y="275827"/>
                  <a:pt x="1080491" y="249220"/>
                  <a:pt x="1046284" y="232117"/>
                </a:cubicBezTo>
                <a:cubicBezTo>
                  <a:pt x="1037995" y="227972"/>
                  <a:pt x="1028699" y="226256"/>
                  <a:pt x="1019907" y="223325"/>
                </a:cubicBezTo>
                <a:cubicBezTo>
                  <a:pt x="1011115" y="217463"/>
                  <a:pt x="1001553" y="212617"/>
                  <a:pt x="993530" y="205740"/>
                </a:cubicBezTo>
                <a:cubicBezTo>
                  <a:pt x="968144" y="183981"/>
                  <a:pt x="953818" y="159507"/>
                  <a:pt x="923192" y="144194"/>
                </a:cubicBezTo>
                <a:cubicBezTo>
                  <a:pt x="912384" y="138790"/>
                  <a:pt x="899746" y="138333"/>
                  <a:pt x="888023" y="135402"/>
                </a:cubicBezTo>
                <a:lnTo>
                  <a:pt x="808892" y="82648"/>
                </a:lnTo>
                <a:cubicBezTo>
                  <a:pt x="800100" y="76786"/>
                  <a:pt x="792540" y="68405"/>
                  <a:pt x="782515" y="65063"/>
                </a:cubicBezTo>
                <a:cubicBezTo>
                  <a:pt x="764930" y="59202"/>
                  <a:pt x="746971" y="54363"/>
                  <a:pt x="729761" y="47479"/>
                </a:cubicBezTo>
                <a:cubicBezTo>
                  <a:pt x="715107" y="41617"/>
                  <a:pt x="701026" y="34047"/>
                  <a:pt x="685800" y="29894"/>
                </a:cubicBezTo>
                <a:cubicBezTo>
                  <a:pt x="668601" y="25203"/>
                  <a:pt x="650631" y="24033"/>
                  <a:pt x="633046" y="21102"/>
                </a:cubicBezTo>
                <a:cubicBezTo>
                  <a:pt x="624254" y="18171"/>
                  <a:pt x="615757" y="14127"/>
                  <a:pt x="606669" y="12309"/>
                </a:cubicBezTo>
                <a:cubicBezTo>
                  <a:pt x="476192" y="-13787"/>
                  <a:pt x="321660" y="9247"/>
                  <a:pt x="202223" y="12309"/>
                </a:cubicBezTo>
                <a:cubicBezTo>
                  <a:pt x="180700" y="19484"/>
                  <a:pt x="159687" y="25107"/>
                  <a:pt x="140677" y="38686"/>
                </a:cubicBezTo>
                <a:cubicBezTo>
                  <a:pt x="83046" y="79851"/>
                  <a:pt x="144507" y="54993"/>
                  <a:pt x="87923" y="73856"/>
                </a:cubicBezTo>
                <a:cubicBezTo>
                  <a:pt x="82061" y="82648"/>
                  <a:pt x="77810" y="92761"/>
                  <a:pt x="70338" y="100233"/>
                </a:cubicBezTo>
                <a:cubicBezTo>
                  <a:pt x="39856" y="130714"/>
                  <a:pt x="45135" y="101989"/>
                  <a:pt x="26377" y="144194"/>
                </a:cubicBezTo>
                <a:cubicBezTo>
                  <a:pt x="18849" y="161132"/>
                  <a:pt x="14654" y="179363"/>
                  <a:pt x="8792" y="196948"/>
                </a:cubicBezTo>
                <a:lnTo>
                  <a:pt x="0" y="223325"/>
                </a:lnTo>
                <a:cubicBezTo>
                  <a:pt x="2931" y="240910"/>
                  <a:pt x="4468" y="258784"/>
                  <a:pt x="8792" y="276079"/>
                </a:cubicBezTo>
                <a:cubicBezTo>
                  <a:pt x="13288" y="294061"/>
                  <a:pt x="20515" y="311248"/>
                  <a:pt x="26377" y="328833"/>
                </a:cubicBezTo>
                <a:cubicBezTo>
                  <a:pt x="37242" y="361427"/>
                  <a:pt x="33704" y="358141"/>
                  <a:pt x="35169" y="364002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6876256" y="4104249"/>
            <a:ext cx="1224136" cy="548887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956376" y="3642584"/>
            <a:ext cx="10440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Direction</a:t>
            </a:r>
          </a:p>
          <a:p>
            <a:r>
              <a:rPr lang="en-GB" dirty="0"/>
              <a:t>o</a:t>
            </a:r>
            <a:r>
              <a:rPr lang="en-GB" dirty="0" smtClean="0"/>
              <a:t>f max</a:t>
            </a:r>
          </a:p>
          <a:p>
            <a:r>
              <a:rPr lang="en-GB" dirty="0" smtClean="0"/>
              <a:t>gain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685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Antenna as a Receiver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The effective receiving area of an antenna is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2400" b="0" i="1" smtClean="0"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sz="2400" b="0" i="1" smtClean="0">
                              <a:latin typeface="Cambria Math"/>
                            </a:rPr>
                            <m:t>𝑒𝑓𝑓</m:t>
                          </m:r>
                        </m:sub>
                      </m:sSub>
                      <m:d>
                        <m:dPr>
                          <m:ctrlPr>
                            <a:rPr lang="en-GB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</m:d>
                      <m:r>
                        <a:rPr lang="en-GB" sz="2400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en-GB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𝑃𝑜𝑤𝑒𝑟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𝑑𝑒𝑙𝑖𝑣𝑒𝑟𝑒𝑑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𝑡𝑜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𝑡h𝑒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𝑟𝑒𝑐𝑒𝑖𝑣𝑖𝑛𝑔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𝑎𝑛𝑡𝑒𝑛𝑛𝑎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𝑃𝑜𝑤𝑒𝑟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𝑑𝑒𝑛𝑠𝑖𝑡𝑦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𝑖𝑛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𝑝𝑙𝑎𝑛𝑒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𝑤𝑎𝑣𝑒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𝑓𝑟𝑜𝑚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 (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𝜙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GB" sz="2400" dirty="0" smtClean="0"/>
              </a:p>
              <a:p>
                <a:pPr marL="0" indent="0">
                  <a:buNone/>
                </a:pPr>
                <a:r>
                  <a:rPr lang="en-GB" sz="2400" dirty="0" smtClean="0"/>
                  <a:t>where the antenna is polarisation matched to the incoming wave</a:t>
                </a:r>
              </a:p>
              <a:p>
                <a:r>
                  <a:rPr lang="en-GB" dirty="0" smtClean="0"/>
                  <a:t>Can be shown (Reciprocity theorem) that: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𝑒𝑓𝑓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 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4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𝐺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(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 smtClean="0"/>
              </a:p>
              <a:p>
                <a:endParaRPr lang="en-GB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8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94659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Apply to the Aperture 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𝑒𝑓𝑓</m:t>
                        </m:r>
                      </m:sub>
                    </m:sSub>
                    <m:d>
                      <m:dPr>
                        <m:ctrlPr>
                          <a:rPr lang="en-GB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𝜃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,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𝜙</m:t>
                        </m:r>
                      </m:e>
                    </m:d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𝜆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𝐺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𝐴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𝑡h𝑒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𝑝h𝑦𝑠𝑖𝑐𝑎𝑙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𝑎𝑟𝑒𝑎</m:t>
                    </m:r>
                  </m:oMath>
                </a14:m>
                <a:endParaRPr lang="en-GB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101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 Transmission Equation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If r is large, the </a:t>
                </a:r>
                <a:r>
                  <a:rPr lang="en-GB" dirty="0" err="1" smtClean="0"/>
                  <a:t>wavefront</a:t>
                </a:r>
                <a:r>
                  <a:rPr lang="en-GB" dirty="0" smtClean="0"/>
                  <a:t> is essentially plane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𝑟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𝐴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𝑅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 ,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 smtClean="0"/>
                  <a:t>is the effective receiving area of the antenna in the direction RT</a:t>
                </a:r>
              </a:p>
              <a:p>
                <a:r>
                  <a:rPr lang="en-GB" b="0" dirty="0" smtClean="0"/>
                  <a:t>    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𝑇</m:t>
                            </m:r>
                          </m:sub>
                        </m:sSub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b="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/>
                                  </a:rPr>
                                  <m:t>𝑅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𝜆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(4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𝑟</m:t>
                            </m:r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 ,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 smtClean="0"/>
                  <a:t>= gain of receiving antenna in direction RT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52141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err="1" smtClean="0"/>
              <a:t>RA</a:t>
            </a:r>
            <a:r>
              <a:rPr lang="en-GB" dirty="0" err="1" smtClean="0"/>
              <a:t>dio</a:t>
            </a:r>
            <a:r>
              <a:rPr lang="en-GB" dirty="0" smtClean="0"/>
              <a:t> </a:t>
            </a:r>
            <a:r>
              <a:rPr lang="en-GB" b="1" dirty="0" smtClean="0"/>
              <a:t>D</a:t>
            </a:r>
            <a:r>
              <a:rPr lang="en-GB" dirty="0" smtClean="0"/>
              <a:t>etection </a:t>
            </a:r>
            <a:r>
              <a:rPr lang="en-GB" b="1" dirty="0" smtClean="0"/>
              <a:t>A</a:t>
            </a:r>
            <a:r>
              <a:rPr lang="en-GB" dirty="0" smtClean="0"/>
              <a:t>nd </a:t>
            </a:r>
            <a:r>
              <a:rPr lang="en-GB" b="1" dirty="0" smtClean="0"/>
              <a:t>R</a:t>
            </a:r>
            <a:r>
              <a:rPr lang="en-GB" dirty="0" smtClean="0"/>
              <a:t>anging</a:t>
            </a:r>
          </a:p>
          <a:p>
            <a:r>
              <a:rPr lang="en-GB" dirty="0" smtClean="0"/>
              <a:t>Radio/microwaves are reflected and scattered in many directions by objects they hit</a:t>
            </a:r>
          </a:p>
          <a:p>
            <a:r>
              <a:rPr lang="en-GB" dirty="0" smtClean="0"/>
              <a:t>If a reflected wave is received it can tell us</a:t>
            </a:r>
          </a:p>
          <a:p>
            <a:pPr lvl="1"/>
            <a:r>
              <a:rPr lang="en-GB" dirty="0" smtClean="0"/>
              <a:t>Range (derived from the time difference between transmitted and reflected wave)</a:t>
            </a:r>
          </a:p>
          <a:p>
            <a:pPr lvl="1"/>
            <a:r>
              <a:rPr lang="en-GB" dirty="0" smtClean="0"/>
              <a:t>Direction (if the transmitter and receiver antennae are directional</a:t>
            </a:r>
          </a:p>
          <a:p>
            <a:pPr lvl="1"/>
            <a:r>
              <a:rPr lang="en-GB" dirty="0" smtClean="0"/>
              <a:t>Speed (an approaching or retreating object introduces frequency shifting on the signal by the Doppler effect)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517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RADAR Equation</a:t>
            </a:r>
          </a:p>
        </p:txBody>
      </p:sp>
      <p:sp>
        <p:nvSpPr>
          <p:cNvPr id="16" name="Content Placeholder 1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scattering cross-section </a:t>
            </a:r>
            <a:r>
              <a:rPr lang="el-GR" sz="2800" dirty="0"/>
              <a:t>σ</a:t>
            </a:r>
            <a:r>
              <a:rPr lang="en-GB" sz="2800" dirty="0"/>
              <a:t> of a target is the imaginary area which intercepts a power S</a:t>
            </a:r>
            <a:r>
              <a:rPr lang="el-GR" sz="2800" baseline="-25000" dirty="0"/>
              <a:t>σ</a:t>
            </a:r>
            <a:r>
              <a:rPr lang="en-GB" sz="2800" dirty="0"/>
              <a:t> from the plane wave incident upon it and scatters the power </a:t>
            </a:r>
            <a:r>
              <a:rPr lang="en-GB" sz="2800" dirty="0" err="1"/>
              <a:t>isotropically</a:t>
            </a:r>
            <a:r>
              <a:rPr lang="en-GB" sz="2800" dirty="0"/>
              <a:t> such that the power flux incident on the receiver is that </a:t>
            </a:r>
            <a:r>
              <a:rPr lang="en-GB" sz="2800" dirty="0" smtClean="0"/>
              <a:t>observed</a:t>
            </a:r>
            <a:endParaRPr lang="en-GB" sz="2800" dirty="0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2240448" y="4227015"/>
            <a:ext cx="2664296" cy="1008112"/>
          </a:xfrm>
          <a:prstGeom prst="line">
            <a:avLst/>
          </a:prstGeom>
          <a:ln w="25400"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3176552" y="4227015"/>
            <a:ext cx="1728192" cy="1872208"/>
          </a:xfrm>
          <a:prstGeom prst="line">
            <a:avLst/>
          </a:prstGeom>
          <a:ln w="25400"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953139" y="5050461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890007" y="591455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919387" y="4032775"/>
            <a:ext cx="2487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 – the scattering object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084044" y="4425259"/>
            <a:ext cx="343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</a:t>
            </a:r>
            <a:r>
              <a:rPr lang="en-GB" baseline="-25000" dirty="0" smtClean="0"/>
              <a:t>1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868966" y="5376159"/>
            <a:ext cx="343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</a:t>
            </a:r>
            <a:r>
              <a:rPr lang="en-GB" baseline="-25000" dirty="0"/>
              <a:t>2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990193" y="4425259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</a:t>
            </a:r>
            <a:r>
              <a:rPr lang="el-GR" baseline="-25000" dirty="0" smtClean="0"/>
              <a:t>σ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041860" y="3952018"/>
            <a:ext cx="1269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 (in W/m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  <a:endParaRPr lang="en-GB" dirty="0"/>
          </a:p>
        </p:txBody>
      </p:sp>
      <p:cxnSp>
        <p:nvCxnSpPr>
          <p:cNvPr id="19" name="Straight Arrow Connector 18"/>
          <p:cNvCxnSpPr/>
          <p:nvPr/>
        </p:nvCxnSpPr>
        <p:spPr>
          <a:xfrm flipV="1">
            <a:off x="3779911" y="4217441"/>
            <a:ext cx="648072" cy="207818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343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Radar Equation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𝑇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𝑇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4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bSup>
                            <m:sSubSup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  <m:sub/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bSup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𝜎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4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bSup>
                            <m:sSub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  <m:sub/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bSup>
                        </m:den>
                      </m:f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𝑅</m:t>
                          </m:r>
                        </m:sub>
                      </m:sSub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for the “</a:t>
                </a:r>
                <a:r>
                  <a:rPr lang="en-GB" dirty="0" err="1" smtClean="0"/>
                  <a:t>bistatic</a:t>
                </a:r>
                <a:r>
                  <a:rPr lang="en-GB" dirty="0" smtClean="0"/>
                  <a:t>” configuration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In a “monostatic” configuration (transmitter and receiver at the same place)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 smtClean="0"/>
                  <a:t> = r, and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𝑃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𝑅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𝑇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𝑇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(4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bSup>
                            <m:sSub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/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sup>
                          </m:sSubSup>
                        </m:den>
                      </m:f>
                      <m:r>
                        <a:rPr lang="en-GB" i="1">
                          <a:latin typeface="Cambria Math"/>
                          <a:ea typeface="Cambria Math"/>
                        </a:rPr>
                        <m:t>𝜎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𝑅</m:t>
                          </m:r>
                        </m:sub>
                      </m:sSub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/>
                <a:stretch>
                  <a:fillRect l="-1852" r="-20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925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Radar Equation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𝑅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𝑅</m:t>
                        </m:r>
                      </m:sub>
                    </m:sSub>
                    <m:sSup>
                      <m:sSupPr>
                        <m:ctrlPr>
                          <a:rPr lang="en-GB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𝜆</m:t>
                        </m:r>
                      </m:e>
                      <m:sup>
                        <m:r>
                          <a:rPr lang="en-GB" i="1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/>
                        <a:ea typeface="Cambria Math"/>
                      </a:rPr>
                      <m:t>/4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en-GB" dirty="0" smtClean="0"/>
                  <a:t>, we can also state this as:</a:t>
                </a: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𝑃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𝑅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𝑇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𝑇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</a:rPr>
                                <m:t>𝑅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𝜎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en-GB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(4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bSup>
                            <m:sSub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/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sup>
                          </m:sSub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×4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Notes</a:t>
                </a:r>
              </a:p>
              <a:p>
                <a:pPr lvl="1"/>
                <a:r>
                  <a:rPr lang="en-GB" dirty="0" smtClean="0"/>
                  <a:t>Dependence on r</a:t>
                </a:r>
                <a:r>
                  <a:rPr lang="en-GB" baseline="30000" dirty="0" smtClean="0"/>
                  <a:t>-4</a:t>
                </a:r>
                <a:endParaRPr lang="en-GB" dirty="0" smtClean="0"/>
              </a:p>
              <a:p>
                <a:pPr lvl="1"/>
                <a:r>
                  <a:rPr lang="en-GB" dirty="0" smtClean="0"/>
                  <a:t>σ is a function of angle of incidence, observation and polarisation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1630" t="-16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0931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OK, But What About Radar Systems?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Objects scatter and reflect radio waves</a:t>
            </a:r>
          </a:p>
          <a:p>
            <a:r>
              <a:rPr lang="en-GB" dirty="0" smtClean="0"/>
              <a:t>Some of that energy reaches the receiver</a:t>
            </a:r>
          </a:p>
          <a:p>
            <a:pPr lvl="1"/>
            <a:r>
              <a:rPr lang="en-GB" dirty="0" smtClean="0"/>
              <a:t>How much depends on the object’s radar cross-section, </a:t>
            </a:r>
            <a:r>
              <a:rPr lang="el-GR" dirty="0" smtClean="0">
                <a:latin typeface="Calibri"/>
              </a:rPr>
              <a:t>σ</a:t>
            </a:r>
            <a:endParaRPr lang="en-GB" dirty="0" smtClean="0"/>
          </a:p>
          <a:p>
            <a:r>
              <a:rPr lang="en-GB" dirty="0" smtClean="0"/>
              <a:t>If the signal is greater than the noise background, we can detect it</a:t>
            </a:r>
          </a:p>
          <a:p>
            <a:pPr lvl="1"/>
            <a:r>
              <a:rPr lang="en-GB" dirty="0" smtClean="0"/>
              <a:t>Same problem as with communications systems in DSP &amp;  </a:t>
            </a:r>
            <a:r>
              <a:rPr lang="en-GB" dirty="0" err="1" smtClean="0"/>
              <a:t>Comms</a:t>
            </a:r>
            <a:r>
              <a:rPr lang="en-GB" dirty="0" smtClean="0"/>
              <a:t> last semester</a:t>
            </a:r>
          </a:p>
          <a:p>
            <a:pPr lvl="1"/>
            <a:r>
              <a:rPr lang="en-GB" dirty="0" smtClean="0"/>
              <a:t>Signal-to-noise ratio (SNR) is usually stated in dBs</a:t>
            </a:r>
          </a:p>
          <a:p>
            <a:pPr lvl="1"/>
            <a:r>
              <a:rPr lang="en-GB" dirty="0" smtClean="0"/>
              <a:t>Noise figures are usually given as noise temperatures (again, see DSP &amp; </a:t>
            </a:r>
            <a:r>
              <a:rPr lang="en-GB" dirty="0" err="1" smtClean="0"/>
              <a:t>Comms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75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Radar Cross Section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12" y="1752600"/>
            <a:ext cx="6810375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3200400" y="4267200"/>
                <a:ext cx="2247987" cy="669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𝜎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≈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4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𝐴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/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𝜆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𝜎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𝑑𝐵𝑠𝑚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=10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𝑙𝑜𝑔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10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(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𝜎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0400" y="4267200"/>
                <a:ext cx="2247987" cy="669992"/>
              </a:xfrm>
              <a:prstGeom prst="rect">
                <a:avLst/>
              </a:prstGeom>
              <a:blipFill rotWithShape="1">
                <a:blip r:embed="rId3"/>
                <a:stretch>
                  <a:fillRect b="-27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Box 7"/>
          <p:cNvSpPr txBox="1"/>
          <p:nvPr/>
        </p:nvSpPr>
        <p:spPr>
          <a:xfrm>
            <a:off x="1066800" y="5791200"/>
            <a:ext cx="68512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Courtesy of </a:t>
            </a:r>
            <a:r>
              <a:rPr lang="en-GB" dirty="0" err="1" smtClean="0"/>
              <a:t>Prof.</a:t>
            </a:r>
            <a:r>
              <a:rPr lang="en-GB" dirty="0" smtClean="0"/>
              <a:t> David Jenn, Navy Postgraduate School, available from:</a:t>
            </a:r>
          </a:p>
          <a:p>
            <a:r>
              <a:rPr lang="en-GB" dirty="0" smtClean="0">
                <a:hlinkClick r:id="rId4"/>
              </a:rPr>
              <a:t>http://faculty.nps.edu/jenn/Seminars/RadarFundamentals.pdf</a:t>
            </a:r>
            <a:r>
              <a:rPr lang="en-GB" dirty="0" smtClean="0"/>
              <a:t>, </a:t>
            </a:r>
          </a:p>
          <a:p>
            <a:r>
              <a:rPr lang="en-GB" dirty="0" smtClean="0"/>
              <a:t>accessed 11.00, 04/03/16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89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Radar Detection Range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Change the equation around to solve for r: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Sup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b/>
                        <m: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bSup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𝑇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𝑇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𝑅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𝜎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(4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𝑅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en-GB" i="1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en-GB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en-GB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f>
                            <m:f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𝑇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𝑇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𝑅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𝜎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𝜆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(4</m:t>
                                  </m:r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𝑅</m:t>
                                  </m:r>
                                </m:sub>
                              </m:sSub>
                            </m:den>
                          </m:f>
                        </m:e>
                      </m:rad>
                    </m:oMath>
                  </m:oMathPara>
                </a14:m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14545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Radar Detection Range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And the maximum range will depend on the minimum received power for detection: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en-GB" i="1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en-GB" i="1">
                              <a:latin typeface="Cambria Math"/>
                            </a:rPr>
                            <m:t>4</m:t>
                          </m:r>
                        </m:deg>
                        <m:e>
                          <m:f>
                            <m:f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𝑇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𝑇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𝑅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𝜎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𝜆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(4</m:t>
                                  </m:r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𝑅𝑚𝑖𝑛</m:t>
                                  </m:r>
                                </m:sub>
                              </m:sSub>
                            </m:den>
                          </m:f>
                        </m:e>
                      </m:rad>
                    </m:oMath>
                  </m:oMathPara>
                </a14:m>
                <a:endParaRPr lang="en-GB" dirty="0"/>
              </a:p>
              <a:p>
                <a:r>
                  <a:rPr lang="en-GB" dirty="0" smtClean="0"/>
                  <a:t>We need also to consider a variety of losses that occur in the real situation (the equations have assumed perfect wave conditions)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3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4471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Detection Range with Losses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Sources of losses (taken together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𝑔𝑒𝑠</m:t>
                        </m:r>
                      </m:sub>
                    </m:sSub>
                  </m:oMath>
                </a14:m>
                <a:r>
                  <a:rPr lang="en-GB" dirty="0" smtClean="0"/>
                  <a:t>)</a:t>
                </a:r>
              </a:p>
              <a:p>
                <a:pPr lvl="1"/>
                <a:r>
                  <a:rPr lang="en-GB" dirty="0" smtClean="0"/>
                  <a:t>Internal attenuation in the radar set,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𝐷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pPr lvl="1"/>
                <a:r>
                  <a:rPr lang="en-GB" dirty="0" smtClean="0"/>
                  <a:t>Fluctuation losses during reflection,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𝑓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pPr lvl="1"/>
                <a:r>
                  <a:rPr lang="en-GB" dirty="0" smtClean="0"/>
                  <a:t>Atmospheric losses during propagation,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𝐴𝑡𝑚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pPr marL="457200" lvl="1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en-GB" i="1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en-GB" i="1">
                              <a:latin typeface="Cambria Math"/>
                            </a:rPr>
                            <m:t>4</m:t>
                          </m:r>
                        </m:deg>
                        <m:e>
                          <m:f>
                            <m:f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𝑇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𝑇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𝑅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𝜎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𝜆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(4</m:t>
                                  </m:r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𝑅𝑚𝑖𝑛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𝐿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𝑔𝑒𝑠</m:t>
                                  </m:r>
                                </m:sub>
                              </m:sSub>
                            </m:den>
                          </m:f>
                        </m:e>
                      </m:rad>
                    </m:oMath>
                  </m:oMathPara>
                </a14:m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6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7229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So?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en-GB" dirty="0" smtClean="0"/>
                  <a:t>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GB" dirty="0" smtClean="0"/>
                  <a:t> for a monostatic L-band radar with: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=500</m:t>
                    </m:r>
                    <m:r>
                      <a:rPr lang="en-GB" b="0" i="1" smtClean="0">
                        <a:latin typeface="Cambria Math"/>
                      </a:rPr>
                      <m:t>𝑘𝑊</m:t>
                    </m:r>
                  </m:oMath>
                </a14:m>
                <a:endParaRPr lang="en-GB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𝑅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=10</m:t>
                    </m:r>
                    <m:r>
                      <a:rPr lang="en-GB" b="0" i="1" smtClean="0">
                        <a:latin typeface="Cambria Math"/>
                      </a:rPr>
                      <m:t>𝑑𝐵</m:t>
                    </m:r>
                  </m:oMath>
                </a14:m>
                <a:endParaRPr lang="en-GB" b="0" dirty="0" smtClean="0"/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𝜆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𝐿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𝑏𝑎𝑛𝑑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𝑐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𝑓𝑟𝑒𝑞</m:t>
                        </m:r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3×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10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8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𝐺𝐻𝑧</m:t>
                        </m:r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SNR for detection = 10dB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𝑔𝑒𝑠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=0.9</m:t>
                    </m:r>
                  </m:oMath>
                </a14:m>
                <a:endParaRPr lang="en-GB" dirty="0" smtClean="0"/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𝜎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=10</m:t>
                    </m:r>
                    <m:sSup>
                      <m:sSupPr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en-GB" dirty="0" smtClean="0"/>
              </a:p>
              <a:p>
                <a:r>
                  <a:rPr lang="en-GB" dirty="0" smtClean="0"/>
                  <a:t>Noise Power = -120 </a:t>
                </a:r>
                <a:r>
                  <a:rPr lang="en-GB" dirty="0" err="1" smtClean="0"/>
                  <a:t>dBW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85" t="-20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84465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Detection Range Calculation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Noise power = -120dB; SNR = 10dB</a:t>
            </a:r>
          </a:p>
          <a:p>
            <a:pPr marL="0" indent="0">
              <a:buNone/>
            </a:pPr>
            <a:r>
              <a:rPr lang="en-GB" dirty="0" smtClean="0">
                <a:sym typeface="Symbol"/>
              </a:rPr>
              <a:t></a:t>
            </a:r>
            <a:r>
              <a:rPr lang="en-GB" dirty="0" smtClean="0"/>
              <a:t>Threshold signal level = -110dB</a:t>
            </a:r>
          </a:p>
          <a:p>
            <a:pPr marL="0" indent="0">
              <a:buNone/>
            </a:pPr>
            <a:r>
              <a:rPr lang="en-GB" dirty="0" smtClean="0"/>
              <a:t>Frequency = L-band</a:t>
            </a:r>
          </a:p>
          <a:p>
            <a:pPr marL="0" indent="0">
              <a:buNone/>
            </a:pPr>
            <a:r>
              <a:rPr lang="en-GB" dirty="0" smtClean="0"/>
              <a:t>Wavelength = 3x10</a:t>
            </a:r>
            <a:r>
              <a:rPr lang="en-GB" baseline="30000" dirty="0" smtClean="0"/>
              <a:t>8</a:t>
            </a:r>
            <a:r>
              <a:rPr lang="en-GB" dirty="0" smtClean="0"/>
              <a:t>/2x10</a:t>
            </a:r>
            <a:r>
              <a:rPr lang="en-GB" baseline="30000" dirty="0" smtClean="0"/>
              <a:t>9 </a:t>
            </a:r>
            <a:r>
              <a:rPr lang="en-GB" dirty="0" smtClean="0"/>
              <a:t>= 0.15m</a:t>
            </a:r>
          </a:p>
          <a:p>
            <a:pPr marL="0" indent="0">
              <a:buNone/>
            </a:pPr>
            <a:r>
              <a:rPr lang="en-GB" dirty="0" smtClean="0"/>
              <a:t>10dB gain = signal x 10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94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Detection Range Calculation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en-GB" i="1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en-GB" i="1">
                              <a:latin typeface="Cambria Math"/>
                            </a:rPr>
                            <m:t>4</m:t>
                          </m:r>
                        </m:deg>
                        <m:e>
                          <m:f>
                            <m:f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𝑇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𝑇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𝑅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𝜎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𝜆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(4</m:t>
                                  </m:r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𝑅𝑚𝑖𝑛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𝐿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𝑔𝑒𝑠</m:t>
                                  </m:r>
                                </m:sub>
                              </m:sSub>
                            </m:den>
                          </m:f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=</m:t>
                    </m:r>
                    <m:rad>
                      <m:radPr>
                        <m:ctrlPr>
                          <a:rPr lang="en-GB" i="1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en-GB" i="1">
                            <a:latin typeface="Cambria Math"/>
                          </a:rPr>
                          <m:t>4</m:t>
                        </m:r>
                      </m:deg>
                      <m:e>
                        <m:f>
                          <m:fPr>
                            <m:ctrlPr>
                              <a:rPr lang="en-GB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/>
                              </a:rPr>
                              <m:t>500</m:t>
                            </m:r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×</m:t>
                            </m:r>
                            <m:sSup>
                              <m:sSupPr>
                                <m:ctrlP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10</m:t>
                                </m:r>
                              </m:e>
                              <m:sup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sup>
                            </m:sSup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×10×10×10×</m:t>
                            </m:r>
                            <m:sSup>
                              <m:sSupPr>
                                <m:ctrlPr>
                                  <a:rPr lang="en-GB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0.15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sSup>
                              <m:sSupPr>
                                <m:ctrlPr>
                                  <a:rPr lang="en-GB" i="1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/>
                                  </a:rPr>
                                  <m:t>(4</m:t>
                                </m:r>
                                <m:r>
                                  <a:rPr lang="en-GB" i="1">
                                    <a:latin typeface="Cambria Math"/>
                                    <a:ea typeface="Cambria Math"/>
                                  </a:rPr>
                                  <m:t>𝜋</m:t>
                                </m:r>
                                <m:r>
                                  <a:rPr lang="en-GB" i="1">
                                    <a:latin typeface="Cambria Math"/>
                                    <a:ea typeface="Cambria Math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sup>
                            </m:sSup>
                            <m:r>
                              <a:rPr lang="en-GB" i="1" smtClean="0">
                                <a:latin typeface="Cambria Math"/>
                                <a:ea typeface="Cambria Math"/>
                              </a:rPr>
                              <m:t>×</m:t>
                            </m:r>
                            <m:sSup>
                              <m:sSupPr>
                                <m:ctrlPr>
                                  <a:rPr lang="en-GB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10</m:t>
                                </m:r>
                              </m:e>
                              <m:sup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−11</m:t>
                                </m:r>
                              </m:sup>
                            </m:sSup>
                            <m:r>
                              <a:rPr lang="en-GB" i="1" smtClean="0">
                                <a:latin typeface="Cambria Math"/>
                                <a:ea typeface="Cambria Math"/>
                              </a:rPr>
                              <m:t>×</m:t>
                            </m:r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0.9</m:t>
                            </m:r>
                          </m:den>
                        </m:f>
                      </m:e>
                    </m:rad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=</m:t>
                    </m:r>
                    <m:rad>
                      <m:radPr>
                        <m:ctrlPr>
                          <a:rPr lang="en-GB" i="1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en-GB" i="1">
                            <a:latin typeface="Cambria Math"/>
                          </a:rPr>
                          <m:t>4</m:t>
                        </m:r>
                      </m:deg>
                      <m:e>
                        <m:f>
                          <m:fPr>
                            <m:ctrlPr>
                              <a:rPr lang="en-GB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/>
                              </a:rPr>
                              <m:t>11250000</m:t>
                            </m:r>
                          </m:num>
                          <m:den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1.786×</m:t>
                            </m:r>
                            <m:sSup>
                              <m:sSupPr>
                                <m:ctrlP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10</m:t>
                                </m:r>
                              </m:e>
                              <m:sup>
                                <m:r>
                                  <a:rPr lang="en-GB" b="0" i="1" smtClean="0">
                                    <a:latin typeface="Cambria Math"/>
                                    <a:ea typeface="Cambria Math"/>
                                  </a:rPr>
                                  <m:t>−8</m:t>
                                </m:r>
                              </m:sup>
                            </m:sSup>
                          </m:den>
                        </m:f>
                      </m:e>
                    </m:rad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= 5010m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b="-39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867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Range Calculation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Change the power up to 2 MW.  What is the new detection range?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Reduce the noise power to -140dBW.  What is the new detection range?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Change the radar cross section to 200m</a:t>
            </a:r>
            <a:r>
              <a:rPr lang="en-GB" baseline="30000" dirty="0" smtClean="0"/>
              <a:t>2</a:t>
            </a:r>
            <a:r>
              <a:rPr lang="en-GB" dirty="0" smtClean="0"/>
              <a:t>.  What is the new detection range?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Change the frequency down to 1GHz.  What is the new detection range?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471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7085m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15842m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10594m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7085m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23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Answers Tell Us?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Up the power, get a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en-GB" i="1" smtClean="0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en-GB" b="0" i="1" smtClean="0">
                            <a:latin typeface="Cambria Math"/>
                          </a:rPr>
                          <m:t>4</m:t>
                        </m:r>
                      </m:deg>
                      <m:e>
                        <m:r>
                          <a:rPr lang="en-GB" b="0" i="1" smtClean="0">
                            <a:latin typeface="Cambria Math"/>
                          </a:rPr>
                          <m:t>𝑥</m:t>
                        </m:r>
                      </m:e>
                    </m:rad>
                  </m:oMath>
                </a14:m>
                <a:r>
                  <a:rPr lang="en-GB" dirty="0" smtClean="0"/>
                  <a:t> increase in range</a:t>
                </a:r>
              </a:p>
              <a:p>
                <a:pPr lvl="1"/>
                <a:r>
                  <a:rPr lang="en-GB" dirty="0" smtClean="0"/>
                  <a:t>Q1 multiplied the power by 4</a:t>
                </a:r>
              </a:p>
              <a:p>
                <a:r>
                  <a:rPr lang="en-GB" dirty="0"/>
                  <a:t>Reduce the system noise, get a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en-GB" i="1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en-GB" i="1">
                            <a:latin typeface="Cambria Math"/>
                          </a:rPr>
                          <m:t>4</m:t>
                        </m:r>
                      </m:deg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</m:rad>
                  </m:oMath>
                </a14:m>
                <a:r>
                  <a:rPr lang="en-GB" dirty="0"/>
                  <a:t> increase</a:t>
                </a:r>
              </a:p>
              <a:p>
                <a:pPr lvl="1"/>
                <a:r>
                  <a:rPr lang="en-GB" dirty="0" smtClean="0"/>
                  <a:t>Q2 </a:t>
                </a:r>
                <a:r>
                  <a:rPr lang="en-GB" dirty="0" smtClean="0"/>
                  <a:t>reduced the noise figure, and hence the detection power, by 100 (-20dB)</a:t>
                </a:r>
              </a:p>
              <a:p>
                <a:r>
                  <a:rPr lang="en-GB" dirty="0"/>
                  <a:t>Up the radar cross section, get a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en-GB" i="1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en-GB" i="1">
                            <a:latin typeface="Cambria Math"/>
                          </a:rPr>
                          <m:t>4</m:t>
                        </m:r>
                      </m:deg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</m:rad>
                  </m:oMath>
                </a14:m>
                <a:r>
                  <a:rPr lang="en-GB" dirty="0"/>
                  <a:t> increase</a:t>
                </a:r>
              </a:p>
              <a:p>
                <a:pPr lvl="1"/>
                <a:r>
                  <a:rPr lang="en-GB" dirty="0" smtClean="0"/>
                  <a:t>Q3 </a:t>
                </a:r>
                <a:r>
                  <a:rPr lang="en-GB" dirty="0" smtClean="0"/>
                  <a:t>increased the </a:t>
                </a:r>
                <a:r>
                  <a:rPr lang="en-GB" dirty="0"/>
                  <a:t>cross </a:t>
                </a:r>
                <a:r>
                  <a:rPr lang="en-GB" dirty="0" smtClean="0"/>
                  <a:t>section by 20</a:t>
                </a:r>
              </a:p>
              <a:p>
                <a:r>
                  <a:rPr lang="en-GB" dirty="0" smtClean="0"/>
                  <a:t>Increase the wavelength, get a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en-GB" i="1">
                            <a:latin typeface="Cambria Math"/>
                          </a:rPr>
                        </m:ctrlPr>
                      </m:radPr>
                      <m:deg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</m:deg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</m:rad>
                  </m:oMath>
                </a14:m>
                <a:r>
                  <a:rPr lang="en-GB" dirty="0" smtClean="0"/>
                  <a:t> increase</a:t>
                </a:r>
              </a:p>
              <a:p>
                <a:pPr lvl="1"/>
                <a:r>
                  <a:rPr lang="en-GB" dirty="0" smtClean="0"/>
                  <a:t>Q4 increased the wavelength by 2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561" b="-14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916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Power?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</a:rPr>
                      <m:t>𝑘</m:t>
                    </m:r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𝑇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en-GB" dirty="0" smtClean="0"/>
                  <a:t> Watts for an ideal receiver</a:t>
                </a:r>
              </a:p>
              <a:p>
                <a:pPr lvl="1"/>
                <a:r>
                  <a:rPr lang="en-GB" dirty="0" smtClean="0"/>
                  <a:t>k = Boltzmann’s constant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𝑇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 smtClean="0"/>
                  <a:t> = system temperature (usually 209K)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en-GB" dirty="0" smtClean="0"/>
                  <a:t> = receiver noise bandwidth</a:t>
                </a:r>
              </a:p>
              <a:p>
                <a:r>
                  <a:rPr lang="en-GB" dirty="0" smtClean="0"/>
                  <a:t>This is only </a:t>
                </a:r>
                <a:r>
                  <a:rPr lang="en-GB" smtClean="0"/>
                  <a:t>thermal noise!</a:t>
                </a:r>
              </a:p>
              <a:p>
                <a:r>
                  <a:rPr lang="en-GB" dirty="0" smtClean="0"/>
                  <a:t>Receivers aren’t usually ideal, so we add a noise factor, NF, to the equation: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i="1">
                        <a:latin typeface="Cambria Math"/>
                      </a:rPr>
                      <m:t>𝑘</m:t>
                    </m:r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𝑇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en-GB" i="1">
                        <a:latin typeface="Cambria Math"/>
                        <a:ea typeface="Cambria Math"/>
                      </a:rPr>
                      <m:t>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.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𝑁𝐹</m:t>
                    </m:r>
                  </m:oMath>
                </a14:m>
                <a:r>
                  <a:rPr lang="en-GB" dirty="0"/>
                  <a:t> Watts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617" b="-8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6827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Apocrypha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69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Try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new </a:t>
            </a:r>
            <a:r>
              <a:rPr lang="en-GB" dirty="0" err="1" smtClean="0"/>
              <a:t>Qinetiq</a:t>
            </a:r>
            <a:r>
              <a:rPr lang="en-GB" dirty="0" smtClean="0"/>
              <a:t> stealth drone has a maximum radar equivalent reflecting area of 1m</a:t>
            </a:r>
            <a:r>
              <a:rPr lang="en-GB" baseline="30000" dirty="0" smtClean="0"/>
              <a:t>2</a:t>
            </a:r>
            <a:r>
              <a:rPr lang="en-GB" dirty="0" smtClean="0"/>
              <a:t>.  What is the equivalent reflection gain if illuminated with an X-band (10GHz) radar?  With an L-band (1GHz) radar?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4445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𝑒𝑓𝑓</m:t>
                          </m:r>
                        </m:sub>
                      </m:sSub>
                      <m:d>
                        <m:dPr>
                          <m:ctrlPr>
                            <a:rPr lang="en-GB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/>
                            </a:rPr>
                            <m:t> 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4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𝜋</m:t>
                          </m:r>
                        </m:den>
                      </m:f>
                      <m:r>
                        <a:rPr lang="en-GB" i="1">
                          <a:latin typeface="Cambria Math"/>
                          <a:ea typeface="Cambria Math"/>
                        </a:rPr>
                        <m:t>𝐺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(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𝜙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𝐺</m:t>
                      </m:r>
                      <m:d>
                        <m:d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=4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𝜋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𝑒𝑓𝑓</m:t>
                          </m:r>
                        </m:sub>
                      </m:sSub>
                      <m:d>
                        <m:dPr>
                          <m:ctrlPr>
                            <a:rPr lang="en-GB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/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𝜆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λ=3x10</a:t>
                </a:r>
                <a:r>
                  <a:rPr lang="en-GB" baseline="30000" dirty="0" smtClean="0"/>
                  <a:t>8</a:t>
                </a:r>
                <a:r>
                  <a:rPr lang="en-GB" dirty="0" smtClean="0"/>
                  <a:t>/10x10</a:t>
                </a:r>
                <a:r>
                  <a:rPr lang="en-GB" baseline="30000" dirty="0" smtClean="0"/>
                  <a:t>9</a:t>
                </a:r>
                <a:r>
                  <a:rPr lang="en-GB" dirty="0" smtClean="0"/>
                  <a:t> = 0.03m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𝐺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𝑚𝑎𝑥</m:t>
                          </m:r>
                        </m:sub>
                      </m:sSub>
                      <m:d>
                        <m:d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</m:d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0" smtClean="0">
                          <a:latin typeface="Cambria Math"/>
                          <a:ea typeface="Cambria Math"/>
                        </a:rPr>
                        <m:t>4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∗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π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∗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0.03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=13962</m:t>
                      </m:r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en-GB" smtClean="0"/>
                  <a:t>L-band </a:t>
                </a:r>
                <a:r>
                  <a:rPr lang="en-GB" dirty="0" smtClean="0"/>
                  <a:t>λ=3x10</a:t>
                </a:r>
                <a:r>
                  <a:rPr lang="en-GB" baseline="30000" dirty="0" smtClean="0"/>
                  <a:t>8</a:t>
                </a:r>
                <a:r>
                  <a:rPr lang="en-GB" dirty="0" smtClean="0"/>
                  <a:t>/1x10</a:t>
                </a:r>
                <a:r>
                  <a:rPr lang="en-GB" baseline="30000" dirty="0" smtClean="0"/>
                  <a:t>9</a:t>
                </a:r>
                <a:r>
                  <a:rPr lang="en-GB" dirty="0" smtClean="0"/>
                  <a:t> </a:t>
                </a:r>
                <a:r>
                  <a:rPr lang="en-GB" dirty="0"/>
                  <a:t>= </a:t>
                </a:r>
                <a:r>
                  <a:rPr lang="en-GB" dirty="0" smtClean="0"/>
                  <a:t>0.3m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𝐺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𝑚𝑎𝑥</m:t>
                          </m:r>
                        </m:sub>
                      </m:sSub>
                      <m:d>
                        <m:d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</m:d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>
                          <a:latin typeface="Cambria Math"/>
                          <a:ea typeface="Cambria Math"/>
                        </a:rPr>
                        <m:t>4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∗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π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∗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0.3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/>
                          <a:ea typeface="Cambria Math"/>
                        </a:rPr>
                        <m:t>=139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.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62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aseline="30000" dirty="0" smtClean="0"/>
              </a:p>
              <a:p>
                <a:endParaRPr lang="en-GB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88131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1632</Words>
  <Application>Microsoft Office PowerPoint</Application>
  <PresentationFormat>On-screen Show (4:3)</PresentationFormat>
  <Paragraphs>157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Microwaves in Free Space:  Communications and RADAR</vt:lpstr>
      <vt:lpstr>The Radiated Field</vt:lpstr>
      <vt:lpstr>Gain Function</vt:lpstr>
      <vt:lpstr>E.g. Uniformly Illuminated Aperture</vt:lpstr>
      <vt:lpstr>The Antenna as a Receiver</vt:lpstr>
      <vt:lpstr>Apply to the Aperture Example</vt:lpstr>
      <vt:lpstr>Direct Transmission Equation</vt:lpstr>
      <vt:lpstr>RADAR</vt:lpstr>
      <vt:lpstr>The RADAR Equation</vt:lpstr>
      <vt:lpstr>The Radar Equation</vt:lpstr>
      <vt:lpstr>Radar Equation</vt:lpstr>
      <vt:lpstr>OK, But What About Radar Systems?</vt:lpstr>
      <vt:lpstr>Radar Cross Section</vt:lpstr>
      <vt:lpstr>Radar Detection Range</vt:lpstr>
      <vt:lpstr>Radar Detection Range</vt:lpstr>
      <vt:lpstr>Detection Range with Losses</vt:lpstr>
      <vt:lpstr>So?</vt:lpstr>
      <vt:lpstr>Detection Range Calculation</vt:lpstr>
      <vt:lpstr>Detection Range Calculation</vt:lpstr>
      <vt:lpstr>Range Calculation</vt:lpstr>
      <vt:lpstr>Answers</vt:lpstr>
      <vt:lpstr>The Answers Tell Us?</vt:lpstr>
      <vt:lpstr>Noise Power?</vt:lpstr>
      <vt:lpstr>Apocrypha</vt:lpstr>
      <vt:lpstr>Try One</vt:lpstr>
      <vt:lpstr>Answer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Microwaves in Free Space:  RADAR</dc:title>
  <dc:creator>Rees, John</dc:creator>
  <cp:lastModifiedBy>John Rees</cp:lastModifiedBy>
  <cp:revision>26</cp:revision>
  <dcterms:created xsi:type="dcterms:W3CDTF">2016-02-25T13:16:34Z</dcterms:created>
  <dcterms:modified xsi:type="dcterms:W3CDTF">2016-03-11T15:50:55Z</dcterms:modified>
</cp:coreProperties>
</file>