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01_0.xml" ContentType="application/vnd.ms-powerpoint.comments+xml"/>
  <Override PartName="/ppt/notesSlides/notesSlide3.xml" ContentType="application/vnd.openxmlformats-officedocument.presentationml.notesSlide+xml"/>
  <Override PartName="/ppt/comments/modernComment_10A_0.xml" ContentType="application/vnd.ms-powerpoint.comments+xml"/>
  <Override PartName="/ppt/notesSlides/notesSlide4.xml" ContentType="application/vnd.openxmlformats-officedocument.presentationml.notesSlide+xml"/>
  <Override PartName="/ppt/comments/modernComment_103_0.xml" ContentType="application/vnd.ms-powerpoint.comments+xml"/>
  <Override PartName="/ppt/notesSlides/notesSlide5.xml" ContentType="application/vnd.openxmlformats-officedocument.presentationml.notesSlide+xml"/>
  <Override PartName="/ppt/comments/modernComment_104_0.xml" ContentType="application/vnd.ms-powerpoint.comments+xml"/>
  <Override PartName="/ppt/notesSlides/notesSlide6.xml" ContentType="application/vnd.openxmlformats-officedocument.presentationml.notesSlide+xml"/>
  <Override PartName="/ppt/comments/modernComment_105_0.xml" ContentType="application/vnd.ms-powerpoint.comments+xml"/>
  <Override PartName="/ppt/notesSlides/notesSlide7.xml" ContentType="application/vnd.openxmlformats-officedocument.presentationml.notesSlide+xml"/>
  <Override PartName="/ppt/comments/modernComment_106_0.xml" ContentType="application/vnd.ms-powerpoint.comments+xml"/>
  <Override PartName="/ppt/notesSlides/notesSlide8.xml" ContentType="application/vnd.openxmlformats-officedocument.presentationml.notesSlide+xml"/>
  <Override PartName="/ppt/comments/modernComment_107_0.xml" ContentType="application/vnd.ms-powerpoint.comments+xml"/>
  <Override PartName="/ppt/notesSlides/notesSlide9.xml" ContentType="application/vnd.openxmlformats-officedocument.presentationml.notesSlide+xml"/>
  <Override PartName="/ppt/comments/modernComment_108_0.xml" ContentType="application/vnd.ms-powerpoint.comments+xml"/>
  <Override PartName="/ppt/notesSlides/notesSlide10.xml" ContentType="application/vnd.openxmlformats-officedocument.presentationml.notesSlide+xml"/>
  <Override PartName="/ppt/comments/modernComment_109_0.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2"/>
  </p:notesMasterIdLst>
  <p:sldIdLst>
    <p:sldId id="256" r:id="rId2"/>
    <p:sldId id="257" r:id="rId3"/>
    <p:sldId id="266" r:id="rId4"/>
    <p:sldId id="259" r:id="rId5"/>
    <p:sldId id="260" r:id="rId6"/>
    <p:sldId id="261" r:id="rId7"/>
    <p:sldId id="262" r:id="rId8"/>
    <p:sldId id="263" r:id="rId9"/>
    <p:sldId id="264" r:id="rId10"/>
    <p:sldId id="265" r:id="rId11"/>
  </p:sldIdLst>
  <p:sldSz cx="14630400" cy="8229600"/>
  <p:notesSz cx="8229600" cy="14630400"/>
  <p:embeddedFontLst>
    <p:embeddedFont>
      <p:font typeface="Barlow Bold"/>
      <p:bold r:id="rId13"/>
    </p:embeddedFont>
    <p:embeddedFont>
      <p:font typeface="Barlow Light" panose="00000400000000000000" pitchFamily="2" charset="77"/>
      <p:regular r:id="rId14"/>
      <p:italic r:id="rId15"/>
    </p:embeddedFont>
    <p:embeddedFont>
      <p:font typeface="Calibri" panose="020F0502020204030204" pitchFamily="34" charset="0"/>
      <p:regular r:id="rId16"/>
      <p:bold r:id="rId17"/>
      <p:italic r:id="rId18"/>
      <p:boldItalic r:id="rId19"/>
    </p:embeddedFont>
    <p:embeddedFont>
      <p:font typeface="Montserrat" pitchFamily="2" charset="77"/>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54C532A-9BF9-96CC-AC89-B5AFBBE44BDE}" name="Lenovo " initials="LV" userId="Lenovo "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989F"/>
    <a:srgbClr val="FFFF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2650" autoAdjust="0"/>
  </p:normalViewPr>
  <p:slideViewPr>
    <p:cSldViewPr snapToGrid="0" snapToObjects="1">
      <p:cViewPr varScale="1">
        <p:scale>
          <a:sx n="53" d="100"/>
          <a:sy n="53" d="100"/>
        </p:scale>
        <p:origin x="18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font" Target="fonts/font11.fntdata"/><Relationship Id="rId28" Type="http://schemas.microsoft.com/office/2018/10/relationships/authors" Target="author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openxmlformats.org/officeDocument/2006/relationships/tableStyles" Target="tableStyles.xml"/></Relationships>
</file>

<file path=ppt/comments/modernComment_10A_0.xml><?xml version="1.0" encoding="utf-8"?>
<p188:cmLst xmlns:a="http://schemas.openxmlformats.org/drawingml/2006/main" xmlns:r="http://schemas.openxmlformats.org/officeDocument/2006/relationships" xmlns:p188="http://schemas.microsoft.com/office/powerpoint/2018/8/main">
  <p188:cm id="{456B6080-701B-42FB-B0BB-3F8717660A4A}" authorId="{B54C532A-9BF9-96CC-AC89-B5AFBBE44BDE}" created="2026-02-23T20:02:46.343">
    <ac:txMkLst xmlns:ac="http://schemas.microsoft.com/office/drawing/2013/main/command">
      <pc:docMk xmlns:pc="http://schemas.microsoft.com/office/powerpoint/2013/main/command"/>
      <pc:sldMk xmlns:pc="http://schemas.microsoft.com/office/powerpoint/2013/main/command" cId="0" sldId="266"/>
      <ac:spMk id="7" creationId="{00000000-0000-0000-0000-000000000000}"/>
      <ac:txMk cp="0">
        <ac:context len="254" hash="3208212946"/>
      </ac:txMk>
    </ac:txMkLst>
    <p188:pos x="7241332" y="1027502"/>
    <p188:txBody>
      <a:bodyPr/>
      <a:lstStyle/>
      <a:p>
        <a:r>
          <a:rPr lang="en-GB"/>
          <a:t>Add whom the role collaborates with (e.g., IT, admin staff, student reps)</a:t>
        </a:r>
      </a:p>
    </p188:txBody>
  </p188:cm>
</p188:cmLst>
</file>

<file path=ppt/comments/modernComment_101_0.xml><?xml version="1.0" encoding="utf-8"?>
<p188:cmLst xmlns:a="http://schemas.openxmlformats.org/drawingml/2006/main" xmlns:r="http://schemas.openxmlformats.org/officeDocument/2006/relationships" xmlns:p188="http://schemas.microsoft.com/office/powerpoint/2018/8/main">
  <p188:cm id="{E21206C4-975F-4F76-9728-A0B139C6BFE9}" authorId="{B54C532A-9BF9-96CC-AC89-B5AFBBE44BDE}" created="2026-02-23T20:01:32.063">
    <ac:txMkLst xmlns:ac="http://schemas.microsoft.com/office/drawing/2013/main/command">
      <pc:docMk xmlns:pc="http://schemas.microsoft.com/office/powerpoint/2013/main/command"/>
      <pc:sldMk xmlns:pc="http://schemas.microsoft.com/office/powerpoint/2013/main/command" cId="0" sldId="257"/>
      <ac:spMk id="5" creationId="{00000000-0000-0000-0000-000000000000}"/>
      <ac:txMk cp="0">
        <ac:context len="486" hash="3645544151"/>
      </ac:txMk>
    </ac:txMkLst>
    <p188:pos x="3599890" y="928954"/>
    <p188:txBody>
      <a:bodyPr/>
      <a:lstStyle/>
      <a:p>
        <a:r>
          <a:rPr lang="en-GB"/>
          <a:t>The slide lists theories without briefly explaining how they apply to this role. Adding one short explanation under each theory </a:t>
        </a:r>
      </a:p>
    </p188:txBody>
  </p188:cm>
</p188:cmLst>
</file>

<file path=ppt/comments/modernComment_103_0.xml><?xml version="1.0" encoding="utf-8"?>
<p188:cmLst xmlns:a="http://schemas.openxmlformats.org/drawingml/2006/main" xmlns:r="http://schemas.openxmlformats.org/officeDocument/2006/relationships" xmlns:p188="http://schemas.microsoft.com/office/powerpoint/2018/8/main">
  <p188:cm id="{3F9EDC11-72C9-461B-A37F-6BD33A111753}" authorId="{B54C532A-9BF9-96CC-AC89-B5AFBBE44BDE}" created="2026-02-23T20:03:33.190">
    <ac:txMkLst xmlns:ac="http://schemas.microsoft.com/office/drawing/2013/main/command">
      <pc:docMk xmlns:pc="http://schemas.microsoft.com/office/powerpoint/2013/main/command"/>
      <pc:sldMk xmlns:pc="http://schemas.microsoft.com/office/powerpoint/2013/main/command" cId="0" sldId="259"/>
      <ac:spMk id="24" creationId="{00000000-0000-0000-0000-000000000000}"/>
      <ac:txMk cp="42" len="21">
        <ac:context len="65" hash="4064856060"/>
      </ac:txMk>
    </ac:txMkLst>
    <p188:txBody>
      <a:bodyPr/>
      <a:lstStyle/>
      <a:p>
        <a:r>
          <a:rPr lang="en-GB"/>
          <a:t>They are slightly general. At least one responsibility should include measurable outcomes (KPIs such as satisfaction scores or service efficiency metrics)</a:t>
        </a:r>
      </a:p>
    </p188:txBody>
  </p188:cm>
  <p188:cm id="{DC5C5B31-391C-48CD-B08D-D4571C4FAE87}" authorId="{B54C532A-9BF9-96CC-AC89-B5AFBBE44BDE}" created="2026-02-23T20:05:04.053">
    <pc:sldMkLst xmlns:pc="http://schemas.microsoft.com/office/powerpoint/2013/main/command">
      <pc:docMk/>
      <pc:sldMk cId="0" sldId="259"/>
    </pc:sldMkLst>
    <p188:txBody>
      <a:bodyPr/>
      <a:lstStyle/>
      <a:p>
        <a:r>
          <a:rPr lang="en-GB"/>
          <a:t>Initially </a:t>
        </a:r>
      </a:p>
    </p188:txBody>
  </p188:cm>
  <p188:cm id="{B9F7B347-6088-42B6-9B22-B54DD5E3D45E}" authorId="{B54C532A-9BF9-96CC-AC89-B5AFBBE44BDE}" created="2026-02-23T20:05:35.525">
    <ac:txMkLst xmlns:ac="http://schemas.microsoft.com/office/drawing/2013/main/command">
      <pc:docMk xmlns:pc="http://schemas.microsoft.com/office/powerpoint/2013/main/command"/>
      <pc:sldMk xmlns:pc="http://schemas.microsoft.com/office/powerpoint/2013/main/command" cId="0" sldId="259"/>
      <ac:spMk id="26" creationId="{00000000-0000-0000-0000-000000000000}"/>
      <ac:txMk cp="0">
        <ac:context len="352" hash="178591555"/>
      </ac:txMk>
    </ac:txMkLst>
    <p188:pos x="6662002" y="650467"/>
    <p188:txBody>
      <a:bodyPr/>
      <a:lstStyle/>
      <a:p>
        <a:r>
          <a:rPr lang="en-GB"/>
          <a:t>Name the theorist (e.g., Christensen for disruptive innovation)</a:t>
        </a:r>
      </a:p>
    </p188:txBody>
  </p188:cm>
</p188:cmLst>
</file>

<file path=ppt/comments/modernComment_104_0.xml><?xml version="1.0" encoding="utf-8"?>
<p188:cmLst xmlns:a="http://schemas.openxmlformats.org/drawingml/2006/main" xmlns:r="http://schemas.openxmlformats.org/officeDocument/2006/relationships" xmlns:p188="http://schemas.microsoft.com/office/powerpoint/2018/8/main">
  <p188:cm id="{3CDF410B-24CE-44E2-92B6-ADF37ABC509B}" authorId="{B54C532A-9BF9-96CC-AC89-B5AFBBE44BDE}" created="2026-02-23T20:06:11.263">
    <pc:sldMkLst xmlns:pc="http://schemas.microsoft.com/office/powerpoint/2013/main/command">
      <pc:docMk/>
      <pc:sldMk cId="0" sldId="260"/>
    </pc:sldMkLst>
    <p188:txBody>
      <a:bodyPr/>
      <a:lstStyle/>
      <a:p>
        <a:r>
          <a:rPr lang="en-GB"/>
          <a:t>Briefly explained in relation to ethical data handling in digital innovation</a:t>
        </a:r>
      </a:p>
    </p188:txBody>
  </p188:cm>
</p188:cmLst>
</file>

<file path=ppt/comments/modernComment_105_0.xml><?xml version="1.0" encoding="utf-8"?>
<p188:cmLst xmlns:a="http://schemas.openxmlformats.org/drawingml/2006/main" xmlns:r="http://schemas.openxmlformats.org/officeDocument/2006/relationships" xmlns:p188="http://schemas.microsoft.com/office/powerpoint/2018/8/main">
  <p188:cm id="{AC2B9AF1-18C8-447F-B913-F4885EEB0618}" authorId="{B54C532A-9BF9-96CC-AC89-B5AFBBE44BDE}" created="2026-02-23T20:07:47.453">
    <ac:txMkLst xmlns:ac="http://schemas.microsoft.com/office/drawing/2013/main/command">
      <pc:docMk xmlns:pc="http://schemas.microsoft.com/office/powerpoint/2013/main/command"/>
      <pc:sldMk xmlns:pc="http://schemas.microsoft.com/office/powerpoint/2013/main/command" cId="0" sldId="261"/>
      <ac:spMk id="5" creationId="{00000000-0000-0000-0000-000000000000}"/>
      <ac:txMk cp="0">
        <ac:context len="176" hash="1064718307"/>
      </ac:txMk>
    </ac:txMkLst>
    <p188:pos x="4447937" y="1214752"/>
    <p188:txBody>
      <a:bodyPr/>
      <a:lstStyle/>
      <a:p>
        <a:r>
          <a:rPr lang="en-GB"/>
          <a:t>“understanding of digital transformation” is slightly vague. It would be stronger if linked directly to service improvement or organisational change.</a:t>
        </a:r>
      </a:p>
    </p188:txBody>
  </p188:cm>
</p188:cmLst>
</file>

<file path=ppt/comments/modernComment_106_0.xml><?xml version="1.0" encoding="utf-8"?>
<p188:cmLst xmlns:a="http://schemas.openxmlformats.org/drawingml/2006/main" xmlns:r="http://schemas.openxmlformats.org/officeDocument/2006/relationships" xmlns:p188="http://schemas.microsoft.com/office/powerpoint/2018/8/main">
  <p188:cm id="{46B6D747-02FD-4F7D-94CA-B4A920952EDC}" authorId="{B54C532A-9BF9-96CC-AC89-B5AFBBE44BDE}" created="2026-02-23T20:10:06.633">
    <ac:deMkLst xmlns:ac="http://schemas.microsoft.com/office/drawing/2013/main/command">
      <pc:docMk xmlns:pc="http://schemas.microsoft.com/office/powerpoint/2013/main/command"/>
      <pc:sldMk xmlns:pc="http://schemas.microsoft.com/office/powerpoint/2013/main/command" cId="0" sldId="262"/>
      <ac:picMk id="21" creationId="{414E088A-CC2F-4BD5-B7FB-A4C923ADD2EF}"/>
    </ac:deMkLst>
    <p188:txBody>
      <a:bodyPr/>
      <a:lstStyle/>
      <a:p>
        <a:r>
          <a:rPr lang="en-GB"/>
          <a:t>List the Specific indicators (e.g., risk-taking, learning from failure, collaboration) as well</a:t>
        </a:r>
      </a:p>
    </p188:txBody>
  </p188:cm>
</p188:cmLst>
</file>

<file path=ppt/comments/modernComment_107_0.xml><?xml version="1.0" encoding="utf-8"?>
<p188:cmLst xmlns:a="http://schemas.openxmlformats.org/drawingml/2006/main" xmlns:r="http://schemas.openxmlformats.org/officeDocument/2006/relationships" xmlns:p188="http://schemas.microsoft.com/office/powerpoint/2018/8/main">
  <p188:cm id="{5C5F96D5-D2FE-4458-90A4-8186517B8044}" authorId="{B54C532A-9BF9-96CC-AC89-B5AFBBE44BDE}" created="2026-02-23T20:10:55.735">
    <pc:sldMkLst xmlns:pc="http://schemas.microsoft.com/office/powerpoint/2013/main/command">
      <pc:docMk/>
      <pc:sldMk cId="0" sldId="263"/>
    </pc:sldMkLst>
    <p188:txBody>
      <a:bodyPr/>
      <a:lstStyle/>
      <a:p>
        <a:r>
          <a:rPr lang="en-GB"/>
          <a:t>Proofread and improve 
</a:t>
        </a:r>
      </a:p>
    </p188:txBody>
  </p188:cm>
  <p188:cm id="{76E7D61A-47ED-4F92-ADD1-D8E7D22ABCD1}" authorId="{B54C532A-9BF9-96CC-AC89-B5AFBBE44BDE}" created="2026-02-23T20:11:01.440">
    <ac:txMkLst xmlns:ac="http://schemas.microsoft.com/office/drawing/2013/main/command">
      <pc:docMk xmlns:pc="http://schemas.microsoft.com/office/powerpoint/2013/main/command"/>
      <pc:sldMk xmlns:pc="http://schemas.microsoft.com/office/powerpoint/2013/main/command" cId="0" sldId="263"/>
      <ac:spMk id="4" creationId="{00000000-0000-0000-0000-000000000000}"/>
      <ac:txMk cp="8" len="28">
        <ac:context len="46" hash="4035350045"/>
      </ac:txMk>
    </ac:txMkLst>
    <p188:pos x="5052669" y="632768"/>
    <p188:txBody>
      <a:bodyPr/>
      <a:lstStyle/>
      <a:p>
        <a:r>
          <a:rPr lang="en-GB"/>
          <a:t>
Briefly explain how structured interviews reduce bias and improve fairness in selection.</a:t>
        </a:r>
      </a:p>
    </p188:txBody>
  </p188:cm>
</p188:cmLst>
</file>

<file path=ppt/comments/modernComment_108_0.xml><?xml version="1.0" encoding="utf-8"?>
<p188:cmLst xmlns:a="http://schemas.openxmlformats.org/drawingml/2006/main" xmlns:r="http://schemas.openxmlformats.org/officeDocument/2006/relationships" xmlns:p188="http://schemas.microsoft.com/office/powerpoint/2018/8/main">
  <p188:cm id="{A5CC5A20-D984-49F0-A12C-02C7EC7CE4E4}" authorId="{B54C532A-9BF9-96CC-AC89-B5AFBBE44BDE}" created="2026-02-23T20:11:38.122">
    <ac:txMkLst xmlns:ac="http://schemas.microsoft.com/office/drawing/2013/main/command">
      <pc:docMk xmlns:pc="http://schemas.microsoft.com/office/powerpoint/2013/main/command"/>
      <pc:sldMk xmlns:pc="http://schemas.microsoft.com/office/powerpoint/2013/main/command" cId="0" sldId="264"/>
      <ac:spMk id="10" creationId="{00000000-0000-0000-0000-000000000000}"/>
      <ac:txMk cp="0">
        <ac:context len="109" hash="919601899"/>
      </ac:txMk>
    </ac:txMkLst>
    <p188:pos x="3205232" y="644976"/>
    <p188:txBody>
      <a:bodyPr/>
      <a:lstStyle/>
      <a:p>
        <a:r>
          <a:rPr lang="en-GB"/>
          <a:t>Add one analytical question more specific (e.g., asking about KPIs or measurable outcomes).</a:t>
        </a:r>
      </a:p>
    </p188:txBody>
  </p188:cm>
</p188:cmLst>
</file>

<file path=ppt/comments/modernComment_109_0.xml><?xml version="1.0" encoding="utf-8"?>
<p188:cmLst xmlns:a="http://schemas.openxmlformats.org/drawingml/2006/main" xmlns:r="http://schemas.openxmlformats.org/officeDocument/2006/relationships" xmlns:p188="http://schemas.microsoft.com/office/powerpoint/2018/8/main">
  <p188:cm id="{C3127194-994C-4FE0-AA39-C8A34736DE46}" authorId="{B54C532A-9BF9-96CC-AC89-B5AFBBE44BDE}" created="2026-02-23T20:04:45.502">
    <pc:sldMkLst xmlns:pc="http://schemas.microsoft.com/office/powerpoint/2013/main/command">
      <pc:docMk/>
      <pc:sldMk cId="0" sldId="265"/>
    </pc:sldMkLst>
    <p188:txBody>
      <a:bodyPr/>
      <a:lstStyle/>
      <a:p>
        <a:r>
          <a:rPr lang="en-GB"/>
          <a:t>Improve sentence structure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0160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presentation is going to design and justify a job description and person specification of the job Innovation Support officer at the UWTSD Student Union. This assessment is not simply to outline the roles and core requirements of the job, but as well so that HR can strategically assist in innovation in an ever more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digitised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work environment. I will give a description how innovation is incorporated into the job description, how the person specification will identify innovative capabilities and lastly I will do the structured interview that aims at determining whether a candidate has an innovative mind. Through this presentation, HR practices of recruitment are thus associated with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effectLst/>
                <a:latin typeface="Calibri" panose="020F0502020204030204" pitchFamily="34" charset="0"/>
                <a:ea typeface="Calibri" panose="020F0502020204030204" pitchFamily="34" charset="0"/>
                <a:cs typeface="Times New Roman" panose="02020603050405020304" pitchFamily="18" charset="0"/>
              </a:rPr>
              <a:t> strategy and with digital transformation.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Automation, artificial intelligence, and digital platforms are becoming common in the contemporary work environment. Most of the repetitive activities that are carried out by humans are now automated like banking services and reception. This makes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dirty="0">
                <a:effectLst/>
                <a:latin typeface="Calibri" panose="020F0502020204030204" pitchFamily="34" charset="0"/>
                <a:ea typeface="Calibri" panose="020F0502020204030204" pitchFamily="34" charset="0"/>
                <a:cs typeface="Times New Roman" panose="02020603050405020304" pitchFamily="18" charset="0"/>
              </a:rPr>
              <a:t> need employees that are creative thinkers, quick adapters and process improvement seekers. This change puts HR in a strategic perspective. Recruitment is not just the act of filling vacancies anymore it is about getting human capital that brings about a source of competitive advantage. The strategic HRM approach requires recruitment to be consistent with the organizational objectives. The Resource-Based View proposes the idea that valuable, rare, inimitable, and non-substitutable resources are the reason of attaining sustainable competitive advantage. Innovative employees are one of such resources in a digital economy. The Human Capital Theory also focuses on the fact that productivity and success in the long run are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fuelled</a:t>
            </a:r>
            <a:r>
              <a:rPr lang="en-US" sz="1800" dirty="0">
                <a:effectLst/>
                <a:latin typeface="Calibri" panose="020F0502020204030204" pitchFamily="34" charset="0"/>
                <a:ea typeface="Calibri" panose="020F0502020204030204" pitchFamily="34" charset="0"/>
                <a:cs typeface="Times New Roman" panose="02020603050405020304" pitchFamily="18" charset="0"/>
              </a:rPr>
              <a:t> by knowledge and skills of employees. As such, HR should apply competency-based selection techniques to get a pool of candidates who are creative, flexible and digital savvy. Recruitment is hence strategic and not administrative because it is the one that defines the future ability of 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position of the Innovation Support Officer will be in the UWTSD Student Union where he or she will be under the SU Manager. The role aims at facilitating digital transformation efforts, improving engagement processes on behalf of students, and discovering service enhancement possibilities. Universities are becoming more competitive and resource limited. Expectations of students when it comes to the digital accessibility and efficiency are also increasing. As such, the Student Union has to be creative in an attempt to improve student experience without compromising its operational efficiency. This is a strategic position, as its presence will enhance the service delivery, student satisfaction, and the internal digital transformation. With innovation inculcated into the Student Union, 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will be able to stay receptive and competitive within the fast-evolving educational context.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Its job description duties are clearly focused on innovation. To begin with, the job needs an employee who can detect inefficiencies and suggest digital solutions to them. This is a sign of incremental innovation since the existing processes are enhanced to be more efficient. Second, endorsing implementation of new technologies reflects support of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organisational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change. Third, evidence-based innovation of student needs and the development of emerging digital trends is necessary to make sure that innovation is not a reaction to a threat.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Organising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innovation workshops will promote team-based idea generation, which will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favour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intrapreneurship in the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Cross-functional teamwork also provides that innovation is not insulated but incorporated instead. Tracking performance indicators creates a sense of accountability and sets the levels of innovation towards measurable results. Lastly, ethical use of digital tools ensures that there is the consideration of GDPR compliance and inclusivity. These roles match with models of innovation strategy and the principles of the continuous improvement like Kaizen proving that innovation should not be a random occurrence, but a process that should be systematic.</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Environmental factors affecting innovation in a university setting exist in a number. The budget restrains serious investment, which means that innovation has to be cost-efficient. The implementation of digital systems is limited by regulatory mechanisms like GDPR and equal laws. Universities are also diverse institutions that cater to different populations of students with varied demands and therefore need to be innovative in an inclusive way. Change might not necessarily be assisted by technology infrastructure, and culture shock by employees may slow change down.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Hr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should therefore hire people able to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manoeuvre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through bureaucracy, counter any form of stakeholder resistance and be creative despite the limitations. The skills in change management are necessary because innovation can usually destabilize the routine. This is an indication that the HR practices do not exist in a vacuum and are influenced by institutional and environmental factors.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The person specification determines the qualifications, knowledge, skills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that the position necessitates. Business, Management or IT is chosen as a degree that provides a basic background, and knowledge of digital transformation is essential. The knowledge of change management theories including the three stages model suggested by Lewin or the eight steps model proposed by Kotter can prepare the candidate to introduce innovation successfully. The underlying skills in project management are simple to use. The skills needed involve creative problem solving, digital skills, analytical thinking and communication with the stakeholders. These are technical and interpersonal competencies. Innovation demands flexibility and cooperation rather than creativity. The key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comprise the growth attitude, initiative, willingness to experiment and perseverance. A lot of uncertainty and failure are also associated with innovation hence a lot of resilience is essential. This requirement will see to it that the recruitment is based on innovation capacity and not working with routine tasks.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Competency-based recruitment models and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event interviewing techniques are used by HR in the process of evaluating innovation. The basis of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interview is that the past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t>
            </a:r>
            <a:r>
              <a:rPr lang="en-US" sz="1800" dirty="0">
                <a:effectLst/>
                <a:latin typeface="Calibri" panose="020F0502020204030204" pitchFamily="34" charset="0"/>
                <a:ea typeface="Calibri" panose="020F0502020204030204" pitchFamily="34" charset="0"/>
                <a:cs typeface="Times New Roman" panose="02020603050405020304" pitchFamily="18" charset="0"/>
              </a:rPr>
              <a:t> is a predictor of future performance. Innovation can also be facilitated by the use of emotional intelligence theory because self-awareness, relationship management, and empathy have a positive impact on collaborative creativity. Curiosity, risk tolerance, learning agility, collaboration and reflective thinking are the indicators of innovation. Idea generation is motivated by curiosity and learning agility by technological change. Risk tolerance permits experimentation to the extent that is reasonable. Reflective thinking is the way to constant improvement. By outlining the meaning of innovation on a more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level, the HR is able to evaluate it on a more systematic level as opposed to the subjective impressions. This minimizes prejudice and improves impartiality in hiring.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interview is competence and competency based to create reliability and validity. It is known that structured interviews will minimize bias and enhance predictive accuracy in contrast with unstructured discussions. The format involves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questions and situational judgement questions and a problem solving scenario. 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questions are questions that deal with experience in the past, the situational questions are questions that deal with choice decision making under hypothetical circumstances and the analytical questions are questions that deal with strategic thinking. This design will make the interview gauge creative thought and not just theory. It is consistent with the best practice HR selection techniques and evidence-based recruitment.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behavioural</a:t>
            </a:r>
            <a:r>
              <a:rPr lang="en-US" sz="1800" dirty="0">
                <a:effectLst/>
                <a:latin typeface="Calibri" panose="020F0502020204030204" pitchFamily="34" charset="0"/>
                <a:ea typeface="Calibri" panose="020F0502020204030204" pitchFamily="34" charset="0"/>
                <a:cs typeface="Times New Roman" panose="02020603050405020304" pitchFamily="18" charset="0"/>
              </a:rPr>
              <a:t> questions discuss the past experience in introducing new ideas, working with scarce resources, and reaction to rejection by the candidate. These questions evaluate resilience, creativity as well as stakeholder management. The situational questions focus on how the candidate will react to inefficient service procedures or employee unwillingness to change to a digital platform. These measure change management potential and strategy. The measurement of innovation success analytical question determines whether the applicant is aware of performance measures of student satisfaction score, increase in process efficiency, adoption rate or cost savings. To make innovation accountable and strategically aligned, it is necessary to measure it.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This mode of recruitment will put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effectLst/>
                <a:latin typeface="Calibri" panose="020F0502020204030204" pitchFamily="34" charset="0"/>
                <a:ea typeface="Calibri" panose="020F0502020204030204" pitchFamily="34" charset="0"/>
                <a:cs typeface="Times New Roman" panose="02020603050405020304" pitchFamily="18" charset="0"/>
              </a:rPr>
              <a:t> innovation strategy in line with HR practices. The strategic coherence is achieved by integrating innovation in the job description and person specification. Competency-based assessment, which is structured, eliminates bias and enhances person-</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fit. Hiring people that have innovative thinking can help in sustainable digital transformation of the Student Union. Finally, in a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digitised</a:t>
            </a:r>
            <a:r>
              <a:rPr lang="en-US" sz="1800" dirty="0">
                <a:effectLst/>
                <a:latin typeface="Calibri" panose="020F0502020204030204" pitchFamily="34" charset="0"/>
                <a:ea typeface="Calibri" panose="020F0502020204030204" pitchFamily="34" charset="0"/>
                <a:cs typeface="Times New Roman" panose="02020603050405020304" pitchFamily="18" charset="0"/>
              </a:rPr>
              <a:t> world, innovation capability is a strategic value. The HR should therefore not only recruit on the basis of technical capability but also on the basis of mentality, flexibility and potential. This illustrates that the functions of HR help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dirty="0">
                <a:effectLst/>
                <a:latin typeface="Calibri" panose="020F0502020204030204" pitchFamily="34" charset="0"/>
                <a:ea typeface="Calibri" panose="020F0502020204030204" pitchFamily="34" charset="0"/>
                <a:cs typeface="Times New Roman" panose="02020603050405020304" pitchFamily="18" charset="0"/>
              </a:rPr>
              <a:t> perform in the present and be ready to face the future.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pic>
        <p:nvPicPr>
          <p:cNvPr id="4" name="Image 1" descr="preencoded.png">
            <a:hlinkClick r:id="rId3"/>
          </p:cNvPr>
          <p:cNvPicPr>
            <a:picLocks noChangeAspect="1"/>
          </p:cNvPicPr>
          <p:nvPr/>
        </p:nvPicPr>
        <p:blipFill>
          <a:blip r:embed="rId4"/>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microsoft.com/office/2018/10/relationships/comments" Target="../comments/modernComment_101_0.xml"/><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microsoft.com/office/2018/10/relationships/comments" Target="../comments/modernComment_10A_0.xm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microsoft.com/office/2018/10/relationships/comments" Target="../comments/modernComment_103_0.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microsoft.com/office/2018/10/relationships/comments" Target="../comments/modernComment_104_0.xml"/><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microsoft.com/office/2018/10/relationships/comments" Target="../comments/modernComment_105_0.xm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18/10/relationships/comments" Target="../comments/modernComment_106_0.xml"/><Relationship Id="rId2" Type="http://schemas.openxmlformats.org/officeDocument/2006/relationships/notesSlide" Target="../notesSlides/notesSlide7.xml"/><Relationship Id="rId1" Type="http://schemas.openxmlformats.org/officeDocument/2006/relationships/slideLayout" Target="../slideLayouts/slideLayout8.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microsoft.com/office/2018/10/relationships/comments" Target="../comments/modernComment_107_0.xml"/><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microsoft.com/office/2018/10/relationships/comments" Target="../comments/modernComment_108_0.xml"/><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microsoft.com/office/2018/10/relationships/comments" Target="../comments/modernComment_109_0.xml"/><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85000"/>
            </a:srgbClr>
          </a:solidFill>
          <a:ln/>
        </p:spPr>
        <p:txBody>
          <a:bodyPr/>
          <a:lstStyle/>
          <a:p>
            <a:endParaRPr lang="en-GB"/>
          </a:p>
        </p:txBody>
      </p:sp>
      <p:sp>
        <p:nvSpPr>
          <p:cNvPr id="4" name="Text 1"/>
          <p:cNvSpPr/>
          <p:nvPr/>
        </p:nvSpPr>
        <p:spPr>
          <a:xfrm>
            <a:off x="864037" y="2386132"/>
            <a:ext cx="12902327" cy="1624251"/>
          </a:xfrm>
          <a:prstGeom prst="rect">
            <a:avLst/>
          </a:prstGeom>
          <a:noFill/>
          <a:ln/>
        </p:spPr>
        <p:txBody>
          <a:bodyPr wrap="square" lIns="0" tIns="0" rIns="0" bIns="0" rtlCol="0" anchor="t"/>
          <a:lstStyle/>
          <a:p>
            <a:pPr marL="0" indent="0" algn="ctr">
              <a:lnSpc>
                <a:spcPts val="6350"/>
              </a:lnSpc>
              <a:buNone/>
            </a:pPr>
            <a:r>
              <a:rPr lang="en-US" sz="5100" b="1" dirty="0">
                <a:solidFill>
                  <a:srgbClr val="2E3C4E"/>
                </a:solidFill>
                <a:latin typeface="Barlow Bold" pitchFamily="34" charset="0"/>
                <a:ea typeface="Barlow Bold" pitchFamily="34" charset="-122"/>
                <a:cs typeface="Barlow Bold" pitchFamily="34" charset="-120"/>
              </a:rPr>
              <a:t>Academic Interview: Innovation Support Officer</a:t>
            </a:r>
            <a:endParaRPr lang="en-US" sz="5100" dirty="0"/>
          </a:p>
        </p:txBody>
      </p:sp>
      <p:sp>
        <p:nvSpPr>
          <p:cNvPr id="5" name="Text 2"/>
          <p:cNvSpPr/>
          <p:nvPr/>
        </p:nvSpPr>
        <p:spPr>
          <a:xfrm>
            <a:off x="864037" y="4380667"/>
            <a:ext cx="12902327" cy="395049"/>
          </a:xfrm>
          <a:prstGeom prst="rect">
            <a:avLst/>
          </a:prstGeom>
          <a:noFill/>
          <a:ln/>
        </p:spPr>
        <p:txBody>
          <a:bodyPr wrap="none" lIns="0" tIns="0" rIns="0" bIns="0" rtlCol="0" anchor="t"/>
          <a:lstStyle/>
          <a:p>
            <a:pPr marL="0" indent="0" algn="ctr">
              <a:lnSpc>
                <a:spcPts val="3100"/>
              </a:lnSpc>
              <a:buNone/>
            </a:pPr>
            <a:r>
              <a:rPr lang="en-US" sz="1900" dirty="0">
                <a:solidFill>
                  <a:srgbClr val="384653"/>
                </a:solidFill>
                <a:latin typeface="Montserrat" pitchFamily="34" charset="0"/>
                <a:ea typeface="Montserrat" pitchFamily="34" charset="-122"/>
                <a:cs typeface="Montserrat" pitchFamily="34" charset="-120"/>
              </a:rPr>
              <a:t>BA Business Management – HR Processes Assessment UWTSD Student Union</a:t>
            </a:r>
            <a:endParaRPr lang="en-US" sz="1900" dirty="0"/>
          </a:p>
        </p:txBody>
      </p:sp>
      <p:sp>
        <p:nvSpPr>
          <p:cNvPr id="6" name="Text 3"/>
          <p:cNvSpPr/>
          <p:nvPr/>
        </p:nvSpPr>
        <p:spPr>
          <a:xfrm>
            <a:off x="864037" y="5053370"/>
            <a:ext cx="12902327" cy="790099"/>
          </a:xfrm>
          <a:prstGeom prst="rect">
            <a:avLst/>
          </a:prstGeom>
          <a:noFill/>
          <a:ln/>
        </p:spPr>
        <p:txBody>
          <a:bodyPr wrap="square" lIns="0" tIns="0" rIns="0" bIns="0" rtlCol="0" anchor="t"/>
          <a:lstStyle/>
          <a:p>
            <a:pPr marL="0" indent="0" algn="ctr">
              <a:lnSpc>
                <a:spcPts val="3100"/>
              </a:lnSpc>
              <a:buNone/>
            </a:pPr>
            <a:r>
              <a:rPr lang="en-US" sz="1900" b="1" dirty="0">
                <a:solidFill>
                  <a:srgbClr val="384653"/>
                </a:solidFill>
                <a:latin typeface="Montserrat" pitchFamily="34" charset="0"/>
                <a:ea typeface="Montserrat" pitchFamily="34" charset="-122"/>
                <a:cs typeface="Montserrat" pitchFamily="34" charset="-120"/>
              </a:rPr>
              <a:t>Purpose:</a:t>
            </a:r>
            <a:r>
              <a:rPr lang="en-US" sz="1900" dirty="0">
                <a:solidFill>
                  <a:srgbClr val="384653"/>
                </a:solidFill>
                <a:latin typeface="Montserrat" pitchFamily="34" charset="0"/>
                <a:ea typeface="Montserrat" pitchFamily="34" charset="-122"/>
                <a:cs typeface="Montserrat" pitchFamily="34" charset="-120"/>
              </a:rPr>
              <a:t> To design an innovation-focused Job Description and Person Specification and conduct a structured interview assessing innovative capability.</a:t>
            </a:r>
            <a:endParaRPr lang="en-US" sz="1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1133475" y="901660"/>
            <a:ext cx="10111740" cy="677704"/>
          </a:xfrm>
          <a:prstGeom prst="rect">
            <a:avLst/>
          </a:prstGeom>
          <a:noFill/>
          <a:ln/>
        </p:spPr>
        <p:txBody>
          <a:bodyPr wrap="none" lIns="0" tIns="0" rIns="0" bIns="0" rtlCol="0" anchor="t"/>
          <a:lstStyle/>
          <a:p>
            <a:pPr marL="0" indent="0" algn="l">
              <a:lnSpc>
                <a:spcPts val="5300"/>
              </a:lnSpc>
              <a:buNone/>
            </a:pPr>
            <a:r>
              <a:rPr lang="en-US" sz="4250" b="1" dirty="0">
                <a:solidFill>
                  <a:srgbClr val="2E3C4E"/>
                </a:solidFill>
                <a:latin typeface="Barlow Bold" pitchFamily="34" charset="0"/>
                <a:ea typeface="Barlow Bold" pitchFamily="34" charset="-122"/>
                <a:cs typeface="Barlow Bold" pitchFamily="34" charset="-120"/>
              </a:rPr>
              <a:t>Context: Digitisation &amp; HR's Strategic Role</a:t>
            </a:r>
            <a:endParaRPr lang="en-US" sz="4250" dirty="0"/>
          </a:p>
        </p:txBody>
      </p:sp>
      <p:sp>
        <p:nvSpPr>
          <p:cNvPr id="3" name="Text 1"/>
          <p:cNvSpPr/>
          <p:nvPr/>
        </p:nvSpPr>
        <p:spPr>
          <a:xfrm>
            <a:off x="1133475" y="1923217"/>
            <a:ext cx="12363450" cy="2115145"/>
          </a:xfrm>
          <a:prstGeom prst="rect">
            <a:avLst/>
          </a:prstGeom>
          <a:noFill/>
          <a:ln/>
        </p:spPr>
        <p:txBody>
          <a:bodyPr wrap="square" lIns="0" tIns="0" rIns="0" bIns="0" rtlCol="0" anchor="t"/>
          <a:lstStyle/>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Work is being more and more automated (AI systems, self-service platforms, digital services).</a:t>
            </a:r>
          </a:p>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The </a:t>
            </a:r>
            <a:r>
              <a:rPr lang="en-US" sz="1600" dirty="0" err="1">
                <a:solidFill>
                  <a:srgbClr val="384653"/>
                </a:solidFill>
                <a:latin typeface="Montserrat" pitchFamily="34" charset="0"/>
                <a:ea typeface="Montserrat" pitchFamily="34" charset="-122"/>
                <a:cs typeface="Montserrat" pitchFamily="34" charset="-120"/>
              </a:rPr>
              <a:t>organisations</a:t>
            </a:r>
            <a:r>
              <a:rPr lang="en-US" sz="1600" dirty="0">
                <a:solidFill>
                  <a:srgbClr val="384653"/>
                </a:solidFill>
                <a:latin typeface="Montserrat" pitchFamily="34" charset="0"/>
                <a:ea typeface="Montserrat" pitchFamily="34" charset="-122"/>
                <a:cs typeface="Montserrat" pitchFamily="34" charset="-120"/>
              </a:rPr>
              <a:t> need employees who have the innovative and adaptive mindsets.</a:t>
            </a:r>
          </a:p>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HR function must:</a:t>
            </a:r>
          </a:p>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Make recruitment consistent with strategic innovation objectives.</a:t>
            </a:r>
          </a:p>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Competency-based selection should be used.</a:t>
            </a:r>
          </a:p>
          <a:p>
            <a:pPr marL="342900" indent="-342900" algn="just">
              <a:lnSpc>
                <a:spcPts val="2350"/>
              </a:lnSpc>
              <a:buSzPct val="100000"/>
              <a:buChar char="•"/>
            </a:pPr>
            <a:r>
              <a:rPr lang="en-US" sz="1600" dirty="0">
                <a:solidFill>
                  <a:srgbClr val="384653"/>
                </a:solidFill>
                <a:latin typeface="Montserrat" pitchFamily="34" charset="0"/>
                <a:ea typeface="Montserrat" pitchFamily="34" charset="-122"/>
                <a:cs typeface="Montserrat" pitchFamily="34" charset="-120"/>
              </a:rPr>
              <a:t>Helping change the </a:t>
            </a:r>
            <a:r>
              <a:rPr lang="en-US" sz="1600" dirty="0" err="1">
                <a:solidFill>
                  <a:srgbClr val="384653"/>
                </a:solidFill>
                <a:latin typeface="Montserrat" pitchFamily="34" charset="0"/>
                <a:ea typeface="Montserrat" pitchFamily="34" charset="-122"/>
                <a:cs typeface="Montserrat" pitchFamily="34" charset="-120"/>
              </a:rPr>
              <a:t>organisation</a:t>
            </a:r>
            <a:r>
              <a:rPr lang="en-US" sz="1600" dirty="0">
                <a:solidFill>
                  <a:srgbClr val="384653"/>
                </a:solidFill>
                <a:latin typeface="Montserrat" pitchFamily="34" charset="0"/>
                <a:ea typeface="Montserrat" pitchFamily="34" charset="-122"/>
                <a:cs typeface="Montserrat" pitchFamily="34" charset="-120"/>
              </a:rPr>
              <a:t>.</a:t>
            </a:r>
          </a:p>
          <a:p>
            <a:pPr marL="342900" indent="-342900" algn="just">
              <a:lnSpc>
                <a:spcPts val="2350"/>
              </a:lnSpc>
              <a:buSzPct val="100000"/>
              <a:buChar char="•"/>
            </a:pPr>
            <a:endParaRPr lang="en-US" sz="1600" dirty="0">
              <a:solidFill>
                <a:srgbClr val="384653"/>
              </a:solidFill>
              <a:latin typeface="Montserrat" pitchFamily="34" charset="0"/>
              <a:ea typeface="Montserrat" pitchFamily="34" charset="-122"/>
              <a:cs typeface="Montserrat" pitchFamily="34" charset="-120"/>
            </a:endParaRPr>
          </a:p>
          <a:p>
            <a:pPr marL="342900" indent="-342900" algn="just">
              <a:lnSpc>
                <a:spcPts val="2350"/>
              </a:lnSpc>
              <a:buSzPct val="100000"/>
              <a:buChar char="•"/>
            </a:pPr>
            <a:endParaRPr lang="en-US" sz="1600" dirty="0">
              <a:solidFill>
                <a:srgbClr val="384653"/>
              </a:solidFill>
              <a:latin typeface="Montserrat" pitchFamily="34" charset="0"/>
              <a:ea typeface="Montserrat" pitchFamily="34" charset="-122"/>
              <a:cs typeface="Montserrat" pitchFamily="34" charset="-120"/>
            </a:endParaRPr>
          </a:p>
          <a:p>
            <a:pPr marL="342900" indent="-342900" algn="just">
              <a:lnSpc>
                <a:spcPts val="2350"/>
              </a:lnSpc>
              <a:buSzPct val="100000"/>
              <a:buChar char="•"/>
            </a:pPr>
            <a:endParaRPr lang="en-US" sz="1600" dirty="0">
              <a:solidFill>
                <a:srgbClr val="384653"/>
              </a:solidFill>
              <a:latin typeface="Montserrat" pitchFamily="34" charset="0"/>
              <a:ea typeface="Montserrat" pitchFamily="34" charset="-122"/>
              <a:cs typeface="Montserrat" pitchFamily="34" charset="-120"/>
            </a:endParaRPr>
          </a:p>
          <a:p>
            <a:pPr marL="685800" lvl="1" indent="-342900" algn="l">
              <a:lnSpc>
                <a:spcPts val="2350"/>
              </a:lnSpc>
              <a:buSzPct val="100000"/>
              <a:buChar char="◦"/>
            </a:pPr>
            <a:endParaRPr lang="en-US" sz="1600" dirty="0"/>
          </a:p>
        </p:txBody>
      </p:sp>
      <p:sp>
        <p:nvSpPr>
          <p:cNvPr id="4" name="Text 2"/>
          <p:cNvSpPr/>
          <p:nvPr/>
        </p:nvSpPr>
        <p:spPr>
          <a:xfrm>
            <a:off x="1133475" y="4296251"/>
            <a:ext cx="3286720" cy="406718"/>
          </a:xfrm>
          <a:prstGeom prst="rect">
            <a:avLst/>
          </a:prstGeom>
          <a:noFill/>
          <a:ln/>
        </p:spPr>
        <p:txBody>
          <a:bodyPr wrap="none" lIns="0" tIns="0" rIns="0" bIns="0" rtlCol="0" anchor="t"/>
          <a:lstStyle/>
          <a:p>
            <a:pPr marL="0" indent="0" algn="l">
              <a:lnSpc>
                <a:spcPts val="3200"/>
              </a:lnSpc>
              <a:buNone/>
            </a:pPr>
            <a:r>
              <a:rPr lang="en-US" sz="2550" b="1" dirty="0">
                <a:solidFill>
                  <a:srgbClr val="2E3C4E"/>
                </a:solidFill>
                <a:latin typeface="Barlow Bold" pitchFamily="34" charset="0"/>
                <a:ea typeface="Barlow Bold" pitchFamily="34" charset="-122"/>
                <a:cs typeface="Barlow Bold" pitchFamily="34" charset="-120"/>
              </a:rPr>
              <a:t>Relevant HR Concepts:</a:t>
            </a:r>
            <a:endParaRPr lang="en-US" sz="2550" dirty="0"/>
          </a:p>
        </p:txBody>
      </p:sp>
      <p:sp>
        <p:nvSpPr>
          <p:cNvPr id="5" name="Text 3"/>
          <p:cNvSpPr/>
          <p:nvPr/>
        </p:nvSpPr>
        <p:spPr>
          <a:xfrm>
            <a:off x="1133475" y="4874609"/>
            <a:ext cx="7310999" cy="1390055"/>
          </a:xfrm>
          <a:prstGeom prst="rect">
            <a:avLst/>
          </a:prstGeom>
          <a:noFill/>
          <a:ln/>
        </p:spPr>
        <p:txBody>
          <a:bodyPr wrap="square" lIns="0" tIns="0" rIns="0" bIns="0" rtlCol="0" anchor="t"/>
          <a:lstStyle/>
          <a:p>
            <a:pPr algn="l">
              <a:lnSpc>
                <a:spcPts val="2350"/>
              </a:lnSpc>
              <a:buSzPct val="100000"/>
            </a:pPr>
            <a:r>
              <a:rPr lang="en-US" sz="1500" b="1" dirty="0">
                <a:solidFill>
                  <a:srgbClr val="384653"/>
                </a:solidFill>
                <a:latin typeface="Montserrat" pitchFamily="34" charset="0"/>
                <a:ea typeface="Montserrat" pitchFamily="34" charset="-122"/>
                <a:cs typeface="Montserrat" pitchFamily="34" charset="-120"/>
              </a:rPr>
              <a:t>Strategic HRM</a:t>
            </a:r>
          </a:p>
          <a:p>
            <a:pPr marL="342900" indent="-342900" algn="l">
              <a:lnSpc>
                <a:spcPts val="2350"/>
              </a:lnSpc>
              <a:buSzPct val="100000"/>
              <a:buChar char="•"/>
            </a:pPr>
            <a:r>
              <a:rPr lang="en-US" sz="1500" dirty="0">
                <a:solidFill>
                  <a:srgbClr val="384653"/>
                </a:solidFill>
                <a:latin typeface="Montserrat" pitchFamily="34" charset="0"/>
                <a:ea typeface="Montserrat" pitchFamily="34" charset="-122"/>
                <a:cs typeface="Montserrat" pitchFamily="34" charset="-120"/>
              </a:rPr>
              <a:t>Connects recruitment and talent development to the digital transformation and long term innovation strategy of the Student Union.</a:t>
            </a:r>
          </a:p>
          <a:p>
            <a:pPr algn="l">
              <a:lnSpc>
                <a:spcPts val="2350"/>
              </a:lnSpc>
              <a:buSzPct val="100000"/>
            </a:pPr>
            <a:r>
              <a:rPr lang="en-US" sz="1500" b="1" dirty="0">
                <a:solidFill>
                  <a:srgbClr val="384653"/>
                </a:solidFill>
                <a:latin typeface="Montserrat" pitchFamily="34" charset="0"/>
                <a:ea typeface="Montserrat" pitchFamily="34" charset="-122"/>
                <a:cs typeface="Montserrat" pitchFamily="34" charset="-120"/>
              </a:rPr>
              <a:t>Human Capital Theory</a:t>
            </a:r>
          </a:p>
          <a:p>
            <a:pPr marL="342900" indent="-342900" algn="l">
              <a:lnSpc>
                <a:spcPts val="2350"/>
              </a:lnSpc>
              <a:buSzPct val="100000"/>
              <a:buChar char="•"/>
            </a:pPr>
            <a:r>
              <a:rPr lang="en-US" sz="1500" dirty="0">
                <a:solidFill>
                  <a:srgbClr val="384653"/>
                </a:solidFill>
                <a:latin typeface="Montserrat" pitchFamily="34" charset="0"/>
                <a:ea typeface="Montserrat" pitchFamily="34" charset="-122"/>
                <a:cs typeface="Montserrat" pitchFamily="34" charset="-120"/>
              </a:rPr>
              <a:t>Perceives digital skills, knowledge and innovative mindset of employees as the valuable asset in order to improve the performance of the </a:t>
            </a:r>
            <a:r>
              <a:rPr lang="en-US" sz="1500" dirty="0" err="1">
                <a:solidFill>
                  <a:srgbClr val="384653"/>
                </a:solidFill>
                <a:latin typeface="Montserrat" pitchFamily="34" charset="0"/>
                <a:ea typeface="Montserrat" pitchFamily="34" charset="-122"/>
                <a:cs typeface="Montserrat" pitchFamily="34" charset="-120"/>
              </a:rPr>
              <a:t>organisational</a:t>
            </a:r>
            <a:r>
              <a:rPr lang="en-US" sz="1500" dirty="0">
                <a:solidFill>
                  <a:srgbClr val="384653"/>
                </a:solidFill>
                <a:latin typeface="Montserrat" pitchFamily="34" charset="0"/>
                <a:ea typeface="Montserrat" pitchFamily="34" charset="-122"/>
                <a:cs typeface="Montserrat" pitchFamily="34" charset="-120"/>
              </a:rPr>
              <a:t> level.</a:t>
            </a:r>
          </a:p>
          <a:p>
            <a:pPr algn="l">
              <a:lnSpc>
                <a:spcPts val="2350"/>
              </a:lnSpc>
              <a:buSzPct val="100000"/>
            </a:pPr>
            <a:r>
              <a:rPr lang="en-US" sz="1500" b="1" dirty="0">
                <a:solidFill>
                  <a:srgbClr val="384653"/>
                </a:solidFill>
                <a:latin typeface="Montserrat" pitchFamily="34" charset="0"/>
                <a:ea typeface="Montserrat" pitchFamily="34" charset="-122"/>
                <a:cs typeface="Montserrat" pitchFamily="34" charset="-120"/>
              </a:rPr>
              <a:t>Resource-Based View (Barney)</a:t>
            </a:r>
          </a:p>
          <a:p>
            <a:pPr marL="342900" indent="-342900" algn="l">
              <a:lnSpc>
                <a:spcPts val="2350"/>
              </a:lnSpc>
              <a:buSzPct val="100000"/>
              <a:buChar char="•"/>
            </a:pPr>
            <a:r>
              <a:rPr lang="en-US" sz="1500" dirty="0">
                <a:solidFill>
                  <a:srgbClr val="384653"/>
                </a:solidFill>
                <a:latin typeface="Montserrat" pitchFamily="34" charset="0"/>
                <a:ea typeface="Montserrat" pitchFamily="34" charset="-122"/>
                <a:cs typeface="Montserrat" pitchFamily="34" charset="-120"/>
              </a:rPr>
              <a:t>Places digitally able and innovation-focused personnel as uncommon and crucial resources that produce prolonged competitive benefit.</a:t>
            </a:r>
          </a:p>
        </p:txBody>
      </p:sp>
      <p:pic>
        <p:nvPicPr>
          <p:cNvPr id="10" name="Picture 9">
            <a:extLst>
              <a:ext uri="{FF2B5EF4-FFF2-40B4-BE49-F238E27FC236}">
                <a16:creationId xmlns:a16="http://schemas.microsoft.com/office/drawing/2014/main" id="{66BE731B-F43B-4CCA-8D1F-5A83DEF8A534}"/>
              </a:ext>
            </a:extLst>
          </p:cNvPr>
          <p:cNvPicPr>
            <a:picLocks noChangeAspect="1"/>
          </p:cNvPicPr>
          <p:nvPr/>
        </p:nvPicPr>
        <p:blipFill>
          <a:blip r:embed="rId4"/>
          <a:stretch>
            <a:fillRect/>
          </a:stretch>
        </p:blipFill>
        <p:spPr>
          <a:xfrm>
            <a:off x="8609066" y="2762739"/>
            <a:ext cx="5601482" cy="323895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Rectangle 10">
            <a:extLst>
              <a:ext uri="{FF2B5EF4-FFF2-40B4-BE49-F238E27FC236}">
                <a16:creationId xmlns:a16="http://schemas.microsoft.com/office/drawing/2014/main" id="{46D37564-23BC-4E84-94A3-97E65F8BBFB8}"/>
              </a:ext>
            </a:extLst>
          </p:cNvPr>
          <p:cNvSpPr/>
          <p:nvPr/>
        </p:nvSpPr>
        <p:spPr>
          <a:xfrm>
            <a:off x="12707815" y="7666892"/>
            <a:ext cx="1922585" cy="562708"/>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extLst>
    <p:ext uri="{6950BFC3-D8DA-4A85-94F7-54DA5524770B}">
      <p188:commentRel xmlns:p188="http://schemas.microsoft.com/office/powerpoint/2018/8/main" r:id="rId3"/>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4"/>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alpha val="85000"/>
            </a:srgbClr>
          </a:solidFill>
          <a:ln/>
        </p:spPr>
        <p:txBody>
          <a:bodyPr/>
          <a:lstStyle/>
          <a:p>
            <a:endParaRPr lang="en-GB"/>
          </a:p>
        </p:txBody>
      </p:sp>
      <p:sp>
        <p:nvSpPr>
          <p:cNvPr id="4" name="Text 1"/>
          <p:cNvSpPr/>
          <p:nvPr/>
        </p:nvSpPr>
        <p:spPr>
          <a:xfrm>
            <a:off x="853797" y="685086"/>
            <a:ext cx="12922806" cy="1604963"/>
          </a:xfrm>
          <a:prstGeom prst="rect">
            <a:avLst/>
          </a:prstGeom>
          <a:noFill/>
          <a:ln/>
        </p:spPr>
        <p:txBody>
          <a:bodyPr wrap="square" lIns="0" tIns="0" rIns="0" bIns="0" rtlCol="0" anchor="t"/>
          <a:lstStyle/>
          <a:p>
            <a:pPr marL="0" indent="0" algn="l">
              <a:lnSpc>
                <a:spcPts val="6300"/>
              </a:lnSpc>
              <a:buNone/>
            </a:pPr>
            <a:r>
              <a:rPr lang="en-US" sz="5050" b="1" dirty="0">
                <a:solidFill>
                  <a:srgbClr val="2E3C4E"/>
                </a:solidFill>
                <a:latin typeface="Barlow Bold" pitchFamily="34" charset="0"/>
                <a:ea typeface="Barlow Bold" pitchFamily="34" charset="-122"/>
                <a:cs typeface="Barlow Bold" pitchFamily="34" charset="-120"/>
              </a:rPr>
              <a:t>Role Overview: Innovation Support Officer (UWTSD SU)</a:t>
            </a:r>
            <a:endParaRPr lang="en-US" sz="5050" dirty="0"/>
          </a:p>
        </p:txBody>
      </p:sp>
      <p:sp>
        <p:nvSpPr>
          <p:cNvPr id="5" name="Text 2"/>
          <p:cNvSpPr/>
          <p:nvPr/>
        </p:nvSpPr>
        <p:spPr>
          <a:xfrm>
            <a:off x="853797" y="2651522"/>
            <a:ext cx="12922806" cy="387906"/>
          </a:xfrm>
          <a:prstGeom prst="rect">
            <a:avLst/>
          </a:prstGeom>
          <a:noFill/>
          <a:ln/>
        </p:spPr>
        <p:txBody>
          <a:bodyPr wrap="none" lIns="0" tIns="0" rIns="0" bIns="0" rtlCol="0" anchor="t"/>
          <a:lstStyle/>
          <a:p>
            <a:pPr marL="0" indent="0" algn="l">
              <a:lnSpc>
                <a:spcPts val="3050"/>
              </a:lnSpc>
              <a:buNone/>
            </a:pPr>
            <a:r>
              <a:rPr lang="en-US" sz="1900" b="1" dirty="0">
                <a:solidFill>
                  <a:srgbClr val="384653"/>
                </a:solidFill>
                <a:latin typeface="Montserrat" pitchFamily="34" charset="0"/>
                <a:ea typeface="Montserrat" pitchFamily="34" charset="-122"/>
                <a:cs typeface="Montserrat" pitchFamily="34" charset="-120"/>
              </a:rPr>
              <a:t>Job Title:</a:t>
            </a:r>
            <a:r>
              <a:rPr lang="en-US" sz="1900" dirty="0">
                <a:solidFill>
                  <a:srgbClr val="384653"/>
                </a:solidFill>
                <a:latin typeface="Montserrat" pitchFamily="34" charset="0"/>
                <a:ea typeface="Montserrat" pitchFamily="34" charset="-122"/>
                <a:cs typeface="Montserrat" pitchFamily="34" charset="-120"/>
              </a:rPr>
              <a:t> Innovation Support Officer </a:t>
            </a:r>
            <a:r>
              <a:rPr lang="en-US" sz="1900" b="1" dirty="0">
                <a:solidFill>
                  <a:srgbClr val="384653"/>
                </a:solidFill>
                <a:latin typeface="Montserrat" pitchFamily="34" charset="0"/>
                <a:ea typeface="Montserrat" pitchFamily="34" charset="-122"/>
                <a:cs typeface="Montserrat" pitchFamily="34" charset="-120"/>
              </a:rPr>
              <a:t>Department:</a:t>
            </a:r>
            <a:r>
              <a:rPr lang="en-US" sz="1900" dirty="0">
                <a:solidFill>
                  <a:srgbClr val="384653"/>
                </a:solidFill>
                <a:latin typeface="Montserrat" pitchFamily="34" charset="0"/>
                <a:ea typeface="Montserrat" pitchFamily="34" charset="-122"/>
                <a:cs typeface="Montserrat" pitchFamily="34" charset="-120"/>
              </a:rPr>
              <a:t> Student Union </a:t>
            </a:r>
            <a:r>
              <a:rPr lang="en-US" sz="1900" b="1" dirty="0">
                <a:solidFill>
                  <a:srgbClr val="384653"/>
                </a:solidFill>
                <a:latin typeface="Montserrat" pitchFamily="34" charset="0"/>
                <a:ea typeface="Montserrat" pitchFamily="34" charset="-122"/>
                <a:cs typeface="Montserrat" pitchFamily="34" charset="-120"/>
              </a:rPr>
              <a:t>Reports to:</a:t>
            </a:r>
            <a:r>
              <a:rPr lang="en-US" sz="1900" dirty="0">
                <a:solidFill>
                  <a:srgbClr val="384653"/>
                </a:solidFill>
                <a:latin typeface="Montserrat" pitchFamily="34" charset="0"/>
                <a:ea typeface="Montserrat" pitchFamily="34" charset="-122"/>
                <a:cs typeface="Montserrat" pitchFamily="34" charset="-120"/>
              </a:rPr>
              <a:t> SU Manager</a:t>
            </a:r>
            <a:endParaRPr lang="en-US" sz="1900" dirty="0"/>
          </a:p>
        </p:txBody>
      </p:sp>
      <p:sp>
        <p:nvSpPr>
          <p:cNvPr id="6" name="Text 3"/>
          <p:cNvSpPr/>
          <p:nvPr/>
        </p:nvSpPr>
        <p:spPr>
          <a:xfrm>
            <a:off x="853797" y="3400901"/>
            <a:ext cx="3851791" cy="481370"/>
          </a:xfrm>
          <a:prstGeom prst="rect">
            <a:avLst/>
          </a:prstGeom>
          <a:noFill/>
          <a:ln/>
        </p:spPr>
        <p:txBody>
          <a:bodyPr wrap="none" lIns="0" tIns="0" rIns="0" bIns="0" rtlCol="0" anchor="t"/>
          <a:lstStyle/>
          <a:p>
            <a:pPr marL="0" indent="0" algn="l">
              <a:lnSpc>
                <a:spcPts val="3750"/>
              </a:lnSpc>
              <a:buNone/>
            </a:pPr>
            <a:r>
              <a:rPr lang="en-US" sz="3000" b="1" dirty="0">
                <a:solidFill>
                  <a:srgbClr val="2E3C4E"/>
                </a:solidFill>
                <a:latin typeface="Barlow Bold" pitchFamily="34" charset="0"/>
                <a:ea typeface="Barlow Bold" pitchFamily="34" charset="-122"/>
                <a:cs typeface="Barlow Bold" pitchFamily="34" charset="-120"/>
              </a:rPr>
              <a:t>Purpose of the Role:</a:t>
            </a:r>
            <a:endParaRPr lang="en-US" sz="3000" dirty="0"/>
          </a:p>
        </p:txBody>
      </p:sp>
      <p:sp>
        <p:nvSpPr>
          <p:cNvPr id="7" name="Text 4"/>
          <p:cNvSpPr/>
          <p:nvPr/>
        </p:nvSpPr>
        <p:spPr>
          <a:xfrm>
            <a:off x="853797" y="4036577"/>
            <a:ext cx="12922806" cy="775811"/>
          </a:xfrm>
          <a:prstGeom prst="rect">
            <a:avLst/>
          </a:prstGeom>
          <a:noFill/>
          <a:ln/>
        </p:spPr>
        <p:txBody>
          <a:bodyPr wrap="square" lIns="0" tIns="0" rIns="0" bIns="0" rtlCol="0" anchor="t"/>
          <a:lstStyle/>
          <a:p>
            <a:pPr marL="0" indent="0" algn="l">
              <a:lnSpc>
                <a:spcPts val="3050"/>
              </a:lnSpc>
              <a:buNone/>
            </a:pPr>
            <a:r>
              <a:rPr lang="en-US" sz="1900" dirty="0">
                <a:solidFill>
                  <a:srgbClr val="384653"/>
                </a:solidFill>
                <a:latin typeface="Montserrat" pitchFamily="34" charset="0"/>
                <a:ea typeface="Montserrat" pitchFamily="34" charset="-122"/>
                <a:cs typeface="Montserrat" pitchFamily="34" charset="-120"/>
              </a:rPr>
              <a:t>To facilitate initiatives of digital transformation and assist the higher faculty in building better student engagement procedures through collaboration with IT services, administrative units, and student leaders to provide new and sustainable services.</a:t>
            </a:r>
            <a:endParaRPr lang="en-US" sz="1900" dirty="0"/>
          </a:p>
        </p:txBody>
      </p:sp>
      <p:sp>
        <p:nvSpPr>
          <p:cNvPr id="8" name="Text 5"/>
          <p:cNvSpPr/>
          <p:nvPr/>
        </p:nvSpPr>
        <p:spPr>
          <a:xfrm>
            <a:off x="853797" y="5381030"/>
            <a:ext cx="3851791" cy="481370"/>
          </a:xfrm>
          <a:prstGeom prst="rect">
            <a:avLst/>
          </a:prstGeom>
          <a:noFill/>
          <a:ln/>
        </p:spPr>
        <p:txBody>
          <a:bodyPr wrap="none" lIns="0" tIns="0" rIns="0" bIns="0" rtlCol="0" anchor="t"/>
          <a:lstStyle/>
          <a:p>
            <a:pPr marL="0" indent="0" algn="l">
              <a:lnSpc>
                <a:spcPts val="3750"/>
              </a:lnSpc>
              <a:buNone/>
            </a:pPr>
            <a:r>
              <a:rPr lang="en-US" sz="3000" b="1" dirty="0">
                <a:solidFill>
                  <a:srgbClr val="2E3C4E"/>
                </a:solidFill>
                <a:latin typeface="Barlow Bold" pitchFamily="34" charset="0"/>
                <a:ea typeface="Barlow Bold" pitchFamily="34" charset="-122"/>
                <a:cs typeface="Barlow Bold" pitchFamily="34" charset="-120"/>
              </a:rPr>
              <a:t>Strategic Alignment:</a:t>
            </a:r>
            <a:endParaRPr lang="en-US" sz="3000" dirty="0"/>
          </a:p>
        </p:txBody>
      </p:sp>
      <p:sp>
        <p:nvSpPr>
          <p:cNvPr id="9" name="Shape 6"/>
          <p:cNvSpPr/>
          <p:nvPr/>
        </p:nvSpPr>
        <p:spPr>
          <a:xfrm>
            <a:off x="853797" y="6223873"/>
            <a:ext cx="4146947" cy="1320641"/>
          </a:xfrm>
          <a:prstGeom prst="roundRect">
            <a:avLst>
              <a:gd name="adj" fmla="val 27708"/>
            </a:avLst>
          </a:prstGeom>
          <a:solidFill>
            <a:srgbClr val="D4E9F7"/>
          </a:solidFill>
          <a:ln w="15240">
            <a:solidFill>
              <a:srgbClr val="BACFDD"/>
            </a:solidFill>
            <a:prstDash val="solid"/>
          </a:ln>
        </p:spPr>
        <p:txBody>
          <a:bodyPr/>
          <a:lstStyle/>
          <a:p>
            <a:endParaRPr lang="en-GB"/>
          </a:p>
        </p:txBody>
      </p:sp>
      <p:sp>
        <p:nvSpPr>
          <p:cNvPr id="10" name="Text 7"/>
          <p:cNvSpPr/>
          <p:nvPr/>
        </p:nvSpPr>
        <p:spPr>
          <a:xfrm>
            <a:off x="1112877" y="6482953"/>
            <a:ext cx="3628787" cy="802481"/>
          </a:xfrm>
          <a:prstGeom prst="rect">
            <a:avLst/>
          </a:prstGeom>
          <a:noFill/>
          <a:ln/>
        </p:spPr>
        <p:txBody>
          <a:bodyPr wrap="square" lIns="0" tIns="0" rIns="0" bIns="0" rtlCol="0" anchor="t"/>
          <a:lstStyle/>
          <a:p>
            <a:pPr marL="0" indent="0" algn="l">
              <a:lnSpc>
                <a:spcPts val="3150"/>
              </a:lnSpc>
              <a:buNone/>
            </a:pPr>
            <a:r>
              <a:rPr lang="en-US" sz="2500" b="1" dirty="0">
                <a:solidFill>
                  <a:srgbClr val="384653"/>
                </a:solidFill>
                <a:latin typeface="Barlow Bold" pitchFamily="34" charset="0"/>
                <a:ea typeface="Barlow Bold" pitchFamily="34" charset="-122"/>
                <a:cs typeface="Barlow Bold" pitchFamily="34" charset="-120"/>
              </a:rPr>
              <a:t>Enhances student experience</a:t>
            </a:r>
            <a:endParaRPr lang="en-US" sz="2500" dirty="0"/>
          </a:p>
        </p:txBody>
      </p:sp>
      <p:sp>
        <p:nvSpPr>
          <p:cNvPr id="11" name="Shape 8"/>
          <p:cNvSpPr/>
          <p:nvPr/>
        </p:nvSpPr>
        <p:spPr>
          <a:xfrm>
            <a:off x="5241727" y="6223873"/>
            <a:ext cx="4146947" cy="1320641"/>
          </a:xfrm>
          <a:prstGeom prst="roundRect">
            <a:avLst>
              <a:gd name="adj" fmla="val 27708"/>
            </a:avLst>
          </a:prstGeom>
          <a:solidFill>
            <a:srgbClr val="D4E9F7"/>
          </a:solidFill>
          <a:ln w="15240">
            <a:solidFill>
              <a:srgbClr val="BACFDD"/>
            </a:solidFill>
            <a:prstDash val="solid"/>
          </a:ln>
        </p:spPr>
        <p:txBody>
          <a:bodyPr/>
          <a:lstStyle/>
          <a:p>
            <a:endParaRPr lang="en-GB"/>
          </a:p>
        </p:txBody>
      </p:sp>
      <p:sp>
        <p:nvSpPr>
          <p:cNvPr id="12" name="Text 9"/>
          <p:cNvSpPr/>
          <p:nvPr/>
        </p:nvSpPr>
        <p:spPr>
          <a:xfrm>
            <a:off x="5500807" y="6482953"/>
            <a:ext cx="3628787" cy="802481"/>
          </a:xfrm>
          <a:prstGeom prst="rect">
            <a:avLst/>
          </a:prstGeom>
          <a:noFill/>
          <a:ln/>
        </p:spPr>
        <p:txBody>
          <a:bodyPr wrap="square" lIns="0" tIns="0" rIns="0" bIns="0" rtlCol="0" anchor="t"/>
          <a:lstStyle/>
          <a:p>
            <a:pPr marL="0" indent="0" algn="l">
              <a:lnSpc>
                <a:spcPts val="3150"/>
              </a:lnSpc>
              <a:buNone/>
            </a:pPr>
            <a:r>
              <a:rPr lang="en-US" sz="2500" b="1" dirty="0">
                <a:solidFill>
                  <a:srgbClr val="384653"/>
                </a:solidFill>
                <a:latin typeface="Barlow Bold" pitchFamily="34" charset="0"/>
                <a:ea typeface="Barlow Bold" pitchFamily="34" charset="-122"/>
                <a:cs typeface="Barlow Bold" pitchFamily="34" charset="-120"/>
              </a:rPr>
              <a:t>Improves operational efficiency</a:t>
            </a:r>
            <a:endParaRPr lang="en-US" sz="2500" dirty="0"/>
          </a:p>
        </p:txBody>
      </p:sp>
      <p:sp>
        <p:nvSpPr>
          <p:cNvPr id="13" name="Shape 10"/>
          <p:cNvSpPr/>
          <p:nvPr/>
        </p:nvSpPr>
        <p:spPr>
          <a:xfrm>
            <a:off x="9629656" y="6223873"/>
            <a:ext cx="4146947" cy="1320641"/>
          </a:xfrm>
          <a:prstGeom prst="roundRect">
            <a:avLst>
              <a:gd name="adj" fmla="val 27708"/>
            </a:avLst>
          </a:prstGeom>
          <a:solidFill>
            <a:srgbClr val="D4E9F7"/>
          </a:solidFill>
          <a:ln w="15240">
            <a:solidFill>
              <a:srgbClr val="BACFDD"/>
            </a:solidFill>
            <a:prstDash val="solid"/>
          </a:ln>
        </p:spPr>
        <p:txBody>
          <a:bodyPr/>
          <a:lstStyle/>
          <a:p>
            <a:endParaRPr lang="en-GB"/>
          </a:p>
        </p:txBody>
      </p:sp>
      <p:sp>
        <p:nvSpPr>
          <p:cNvPr id="14" name="Text 11"/>
          <p:cNvSpPr/>
          <p:nvPr/>
        </p:nvSpPr>
        <p:spPr>
          <a:xfrm>
            <a:off x="9888736" y="6482953"/>
            <a:ext cx="3628787" cy="802481"/>
          </a:xfrm>
          <a:prstGeom prst="rect">
            <a:avLst/>
          </a:prstGeom>
          <a:noFill/>
          <a:ln/>
        </p:spPr>
        <p:txBody>
          <a:bodyPr wrap="square" lIns="0" tIns="0" rIns="0" bIns="0" rtlCol="0" anchor="t"/>
          <a:lstStyle/>
          <a:p>
            <a:pPr marL="0" indent="0" algn="l">
              <a:lnSpc>
                <a:spcPts val="3150"/>
              </a:lnSpc>
              <a:buNone/>
            </a:pPr>
            <a:r>
              <a:rPr lang="en-US" sz="2500" b="1" dirty="0">
                <a:solidFill>
                  <a:srgbClr val="384653"/>
                </a:solidFill>
                <a:latin typeface="Barlow Bold" pitchFamily="34" charset="0"/>
                <a:ea typeface="Barlow Bold" pitchFamily="34" charset="-122"/>
                <a:cs typeface="Barlow Bold" pitchFamily="34" charset="-120"/>
              </a:rPr>
              <a:t>Supports digital service transformation</a:t>
            </a:r>
            <a:endParaRPr lang="en-US" sz="2500" dirty="0"/>
          </a:p>
        </p:txBody>
      </p:sp>
    </p:spTree>
  </p:cSld>
  <p:clrMapOvr>
    <a:masterClrMapping/>
  </p:clrMapOvr>
  <p:extLst>
    <p:ext uri="{6950BFC3-D8DA-4A85-94F7-54DA5524770B}">
      <p188:commentRel xmlns:p188="http://schemas.microsoft.com/office/powerpoint/2018/8/main" r:id="rId3"/>
    </p:ext>
  </p:extLst>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2340298" y="716637"/>
            <a:ext cx="10042803" cy="1101328"/>
          </a:xfrm>
          <a:prstGeom prst="rect">
            <a:avLst/>
          </a:prstGeom>
          <a:noFill/>
          <a:ln/>
        </p:spPr>
        <p:txBody>
          <a:bodyPr wrap="square" lIns="0" tIns="0" rIns="0" bIns="0" rtlCol="0" anchor="t"/>
          <a:lstStyle/>
          <a:p>
            <a:pPr marL="0" indent="0" algn="l">
              <a:lnSpc>
                <a:spcPts val="4300"/>
              </a:lnSpc>
              <a:buNone/>
            </a:pPr>
            <a:r>
              <a:rPr lang="en-US" sz="3450" b="1" dirty="0">
                <a:solidFill>
                  <a:srgbClr val="2E3C4E"/>
                </a:solidFill>
                <a:latin typeface="Barlow Bold" pitchFamily="34" charset="0"/>
                <a:ea typeface="Barlow Bold" pitchFamily="34" charset="-122"/>
                <a:cs typeface="Barlow Bold" pitchFamily="34" charset="-120"/>
              </a:rPr>
              <a:t>Job Description (Innovation-Focused Responsibilities)</a:t>
            </a:r>
            <a:endParaRPr lang="en-US" sz="3450" dirty="0"/>
          </a:p>
        </p:txBody>
      </p:sp>
      <p:sp>
        <p:nvSpPr>
          <p:cNvPr id="3" name="Text 1"/>
          <p:cNvSpPr/>
          <p:nvPr/>
        </p:nvSpPr>
        <p:spPr>
          <a:xfrm>
            <a:off x="2293739" y="2012037"/>
            <a:ext cx="2642830" cy="330398"/>
          </a:xfrm>
          <a:prstGeom prst="rect">
            <a:avLst/>
          </a:prstGeom>
          <a:noFill/>
          <a:ln/>
        </p:spPr>
        <p:txBody>
          <a:bodyPr wrap="none" lIns="0" tIns="0" rIns="0" bIns="0" rtlCol="0" anchor="t"/>
          <a:lstStyle/>
          <a:p>
            <a:pPr marL="0" indent="0" algn="l">
              <a:lnSpc>
                <a:spcPts val="2600"/>
              </a:lnSpc>
              <a:buNone/>
            </a:pPr>
            <a:r>
              <a:rPr lang="en-US" sz="2050" b="1" dirty="0">
                <a:solidFill>
                  <a:srgbClr val="2E3C4E"/>
                </a:solidFill>
                <a:latin typeface="Barlow Bold" pitchFamily="34" charset="0"/>
                <a:ea typeface="Barlow Bold" pitchFamily="34" charset="-122"/>
                <a:cs typeface="Barlow Bold" pitchFamily="34" charset="-120"/>
              </a:rPr>
              <a:t>Key Responsibilities:</a:t>
            </a:r>
            <a:endParaRPr lang="en-US" sz="2050" dirty="0"/>
          </a:p>
        </p:txBody>
      </p:sp>
      <p:sp>
        <p:nvSpPr>
          <p:cNvPr id="4" name="Text 2"/>
          <p:cNvSpPr/>
          <p:nvPr/>
        </p:nvSpPr>
        <p:spPr>
          <a:xfrm>
            <a:off x="2293739" y="2512576"/>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01</a:t>
            </a:r>
            <a:endParaRPr lang="en-US" sz="1300" dirty="0"/>
          </a:p>
        </p:txBody>
      </p:sp>
      <p:pic>
        <p:nvPicPr>
          <p:cNvPr id="5" name="Image 0" descr="preencoded.png"/>
          <p:cNvPicPr>
            <a:picLocks noChangeAspect="1"/>
          </p:cNvPicPr>
          <p:nvPr/>
        </p:nvPicPr>
        <p:blipFill>
          <a:blip r:embed="rId4"/>
          <a:stretch>
            <a:fillRect/>
          </a:stretch>
        </p:blipFill>
        <p:spPr>
          <a:xfrm>
            <a:off x="2293739" y="2774156"/>
            <a:ext cx="3271957" cy="22860"/>
          </a:xfrm>
          <a:prstGeom prst="rect">
            <a:avLst/>
          </a:prstGeom>
        </p:spPr>
      </p:pic>
      <p:sp>
        <p:nvSpPr>
          <p:cNvPr id="6" name="Text 3"/>
          <p:cNvSpPr/>
          <p:nvPr/>
        </p:nvSpPr>
        <p:spPr>
          <a:xfrm>
            <a:off x="2293739" y="2903458"/>
            <a:ext cx="3271957" cy="550545"/>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Identify process inefficiencies and propose digital solutions</a:t>
            </a:r>
            <a:endParaRPr lang="en-US" sz="1700" dirty="0"/>
          </a:p>
        </p:txBody>
      </p:sp>
      <p:sp>
        <p:nvSpPr>
          <p:cNvPr id="7" name="Text 4"/>
          <p:cNvSpPr/>
          <p:nvPr/>
        </p:nvSpPr>
        <p:spPr>
          <a:xfrm>
            <a:off x="5679162" y="2512576"/>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02</a:t>
            </a:r>
            <a:endParaRPr lang="en-US" sz="1300" dirty="0"/>
          </a:p>
        </p:txBody>
      </p:sp>
      <p:pic>
        <p:nvPicPr>
          <p:cNvPr id="8" name="Image 1" descr="preencoded.png"/>
          <p:cNvPicPr>
            <a:picLocks noChangeAspect="1"/>
          </p:cNvPicPr>
          <p:nvPr/>
        </p:nvPicPr>
        <p:blipFill>
          <a:blip r:embed="rId4"/>
          <a:stretch>
            <a:fillRect/>
          </a:stretch>
        </p:blipFill>
        <p:spPr>
          <a:xfrm>
            <a:off x="5679162" y="2774156"/>
            <a:ext cx="3271957" cy="22860"/>
          </a:xfrm>
          <a:prstGeom prst="rect">
            <a:avLst/>
          </a:prstGeom>
        </p:spPr>
      </p:pic>
      <p:sp>
        <p:nvSpPr>
          <p:cNvPr id="9" name="Text 5"/>
          <p:cNvSpPr/>
          <p:nvPr/>
        </p:nvSpPr>
        <p:spPr>
          <a:xfrm>
            <a:off x="5679162" y="2903458"/>
            <a:ext cx="3271957" cy="550545"/>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Support implementation of new student service technologies</a:t>
            </a:r>
            <a:endParaRPr lang="en-US" sz="1700" dirty="0"/>
          </a:p>
        </p:txBody>
      </p:sp>
      <p:sp>
        <p:nvSpPr>
          <p:cNvPr id="10" name="Text 6"/>
          <p:cNvSpPr/>
          <p:nvPr/>
        </p:nvSpPr>
        <p:spPr>
          <a:xfrm>
            <a:off x="9064585" y="2512576"/>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03</a:t>
            </a:r>
            <a:endParaRPr lang="en-US" sz="1300" dirty="0"/>
          </a:p>
        </p:txBody>
      </p:sp>
      <p:pic>
        <p:nvPicPr>
          <p:cNvPr id="11" name="Image 2" descr="preencoded.png"/>
          <p:cNvPicPr>
            <a:picLocks noChangeAspect="1"/>
          </p:cNvPicPr>
          <p:nvPr/>
        </p:nvPicPr>
        <p:blipFill>
          <a:blip r:embed="rId4"/>
          <a:stretch>
            <a:fillRect/>
          </a:stretch>
        </p:blipFill>
        <p:spPr>
          <a:xfrm>
            <a:off x="9064585" y="2774156"/>
            <a:ext cx="3271957" cy="22860"/>
          </a:xfrm>
          <a:prstGeom prst="rect">
            <a:avLst/>
          </a:prstGeom>
        </p:spPr>
      </p:pic>
      <p:sp>
        <p:nvSpPr>
          <p:cNvPr id="12" name="Text 7"/>
          <p:cNvSpPr/>
          <p:nvPr/>
        </p:nvSpPr>
        <p:spPr>
          <a:xfrm>
            <a:off x="9064585" y="2903458"/>
            <a:ext cx="3271957" cy="825817"/>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Conduct research on student needs and emerging digital trends</a:t>
            </a:r>
            <a:endParaRPr lang="en-US" sz="1700" dirty="0"/>
          </a:p>
        </p:txBody>
      </p:sp>
      <p:sp>
        <p:nvSpPr>
          <p:cNvPr id="13" name="Text 8"/>
          <p:cNvSpPr/>
          <p:nvPr/>
        </p:nvSpPr>
        <p:spPr>
          <a:xfrm>
            <a:off x="2293739" y="3968234"/>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04</a:t>
            </a:r>
            <a:endParaRPr lang="en-US" sz="1300" dirty="0"/>
          </a:p>
        </p:txBody>
      </p:sp>
      <p:pic>
        <p:nvPicPr>
          <p:cNvPr id="14" name="Image 3" descr="preencoded.png"/>
          <p:cNvPicPr>
            <a:picLocks noChangeAspect="1"/>
          </p:cNvPicPr>
          <p:nvPr/>
        </p:nvPicPr>
        <p:blipFill>
          <a:blip r:embed="rId4"/>
          <a:stretch>
            <a:fillRect/>
          </a:stretch>
        </p:blipFill>
        <p:spPr>
          <a:xfrm>
            <a:off x="2293739" y="4213027"/>
            <a:ext cx="3271957" cy="22860"/>
          </a:xfrm>
          <a:prstGeom prst="rect">
            <a:avLst/>
          </a:prstGeom>
        </p:spPr>
      </p:pic>
      <p:sp>
        <p:nvSpPr>
          <p:cNvPr id="15" name="Text 9"/>
          <p:cNvSpPr/>
          <p:nvPr/>
        </p:nvSpPr>
        <p:spPr>
          <a:xfrm>
            <a:off x="2293739" y="4359116"/>
            <a:ext cx="3271957" cy="550545"/>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Facilitate innovation workshops and idea-generation sessions</a:t>
            </a:r>
            <a:endParaRPr lang="en-US" sz="1700" dirty="0"/>
          </a:p>
        </p:txBody>
      </p:sp>
      <p:sp>
        <p:nvSpPr>
          <p:cNvPr id="16" name="Text 10"/>
          <p:cNvSpPr/>
          <p:nvPr/>
        </p:nvSpPr>
        <p:spPr>
          <a:xfrm>
            <a:off x="5679162" y="3968234"/>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05</a:t>
            </a:r>
            <a:endParaRPr lang="en-US" sz="1300" dirty="0"/>
          </a:p>
        </p:txBody>
      </p:sp>
      <p:pic>
        <p:nvPicPr>
          <p:cNvPr id="17" name="Image 4" descr="preencoded.png"/>
          <p:cNvPicPr>
            <a:picLocks noChangeAspect="1"/>
          </p:cNvPicPr>
          <p:nvPr/>
        </p:nvPicPr>
        <p:blipFill>
          <a:blip r:embed="rId4"/>
          <a:stretch>
            <a:fillRect/>
          </a:stretch>
        </p:blipFill>
        <p:spPr>
          <a:xfrm>
            <a:off x="5679162" y="4213027"/>
            <a:ext cx="3271957" cy="22860"/>
          </a:xfrm>
          <a:prstGeom prst="rect">
            <a:avLst/>
          </a:prstGeom>
        </p:spPr>
      </p:pic>
      <p:sp>
        <p:nvSpPr>
          <p:cNvPr id="18" name="Text 11"/>
          <p:cNvSpPr/>
          <p:nvPr/>
        </p:nvSpPr>
        <p:spPr>
          <a:xfrm>
            <a:off x="5679163" y="4359116"/>
            <a:ext cx="2934486" cy="550545"/>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Collaborate cross-functionally (IT, student reps, admin staff)</a:t>
            </a:r>
            <a:endParaRPr lang="en-US" sz="1700" dirty="0"/>
          </a:p>
        </p:txBody>
      </p:sp>
      <p:sp>
        <p:nvSpPr>
          <p:cNvPr id="19" name="Text 12"/>
          <p:cNvSpPr/>
          <p:nvPr/>
        </p:nvSpPr>
        <p:spPr>
          <a:xfrm>
            <a:off x="9064585" y="3968234"/>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06</a:t>
            </a:r>
            <a:endParaRPr lang="en-US" sz="1300" dirty="0"/>
          </a:p>
        </p:txBody>
      </p:sp>
      <p:pic>
        <p:nvPicPr>
          <p:cNvPr id="20" name="Image 5" descr="preencoded.png"/>
          <p:cNvPicPr>
            <a:picLocks noChangeAspect="1"/>
          </p:cNvPicPr>
          <p:nvPr/>
        </p:nvPicPr>
        <p:blipFill>
          <a:blip r:embed="rId4"/>
          <a:stretch>
            <a:fillRect/>
          </a:stretch>
        </p:blipFill>
        <p:spPr>
          <a:xfrm>
            <a:off x="9064585" y="4213027"/>
            <a:ext cx="3271957" cy="22860"/>
          </a:xfrm>
          <a:prstGeom prst="rect">
            <a:avLst/>
          </a:prstGeom>
        </p:spPr>
      </p:pic>
      <p:sp>
        <p:nvSpPr>
          <p:cNvPr id="21" name="Text 13"/>
          <p:cNvSpPr/>
          <p:nvPr/>
        </p:nvSpPr>
        <p:spPr>
          <a:xfrm>
            <a:off x="9064585" y="4359116"/>
            <a:ext cx="3271957" cy="550545"/>
          </a:xfrm>
          <a:prstGeom prst="rect">
            <a:avLst/>
          </a:prstGeom>
          <a:noFill/>
          <a:ln/>
        </p:spPr>
        <p:txBody>
          <a:bodyPr wrap="square" lIns="0" tIns="0" rIns="0" bIns="0" rtlCol="0" anchor="t"/>
          <a:lstStyle/>
          <a:p>
            <a:pPr marL="0" indent="0" algn="l">
              <a:lnSpc>
                <a:spcPts val="2150"/>
              </a:lnSpc>
              <a:buNone/>
            </a:pPr>
            <a:r>
              <a:rPr lang="en-US" sz="1700" b="1" dirty="0">
                <a:solidFill>
                  <a:srgbClr val="384653"/>
                </a:solidFill>
                <a:latin typeface="Barlow Bold" pitchFamily="34" charset="0"/>
                <a:ea typeface="Barlow Bold" pitchFamily="34" charset="-122"/>
                <a:cs typeface="Barlow Bold" pitchFamily="34" charset="-120"/>
              </a:rPr>
              <a:t>Monitor performance metrics of new initiatives</a:t>
            </a:r>
            <a:endParaRPr lang="en-US" sz="1700" dirty="0"/>
          </a:p>
        </p:txBody>
      </p:sp>
      <p:sp>
        <p:nvSpPr>
          <p:cNvPr id="22" name="Text 14"/>
          <p:cNvSpPr/>
          <p:nvPr/>
        </p:nvSpPr>
        <p:spPr>
          <a:xfrm>
            <a:off x="2293739" y="5148620"/>
            <a:ext cx="167283" cy="209193"/>
          </a:xfrm>
          <a:prstGeom prst="rect">
            <a:avLst/>
          </a:prstGeom>
          <a:noFill/>
          <a:ln/>
        </p:spPr>
        <p:txBody>
          <a:bodyPr wrap="none" lIns="0" tIns="0" rIns="0" bIns="0" rtlCol="0" anchor="t"/>
          <a:lstStyle/>
          <a:p>
            <a:pPr marL="0" indent="0" algn="l">
              <a:lnSpc>
                <a:spcPts val="1750"/>
              </a:lnSpc>
              <a:buNone/>
            </a:pPr>
            <a:r>
              <a:rPr lang="en-US" sz="1300" dirty="0">
                <a:solidFill>
                  <a:srgbClr val="384653"/>
                </a:solidFill>
                <a:latin typeface="Barlow Light" pitchFamily="34" charset="0"/>
                <a:ea typeface="Barlow Light" pitchFamily="34" charset="-122"/>
                <a:cs typeface="Barlow Light" pitchFamily="34" charset="-120"/>
              </a:rPr>
              <a:t>07</a:t>
            </a:r>
            <a:endParaRPr lang="en-US" sz="1300" dirty="0"/>
          </a:p>
        </p:txBody>
      </p:sp>
      <p:pic>
        <p:nvPicPr>
          <p:cNvPr id="23" name="Image 6" descr="preencoded.png"/>
          <p:cNvPicPr>
            <a:picLocks noChangeAspect="1"/>
          </p:cNvPicPr>
          <p:nvPr/>
        </p:nvPicPr>
        <p:blipFill>
          <a:blip r:embed="rId5"/>
          <a:stretch>
            <a:fillRect/>
          </a:stretch>
        </p:blipFill>
        <p:spPr>
          <a:xfrm>
            <a:off x="2293739" y="5376743"/>
            <a:ext cx="10042803" cy="22860"/>
          </a:xfrm>
          <a:prstGeom prst="rect">
            <a:avLst/>
          </a:prstGeom>
        </p:spPr>
      </p:pic>
      <p:sp>
        <p:nvSpPr>
          <p:cNvPr id="25" name="Text 16"/>
          <p:cNvSpPr/>
          <p:nvPr/>
        </p:nvSpPr>
        <p:spPr>
          <a:xfrm>
            <a:off x="2293739" y="6395205"/>
            <a:ext cx="2642830" cy="330398"/>
          </a:xfrm>
          <a:prstGeom prst="rect">
            <a:avLst/>
          </a:prstGeom>
          <a:noFill/>
          <a:ln/>
        </p:spPr>
        <p:txBody>
          <a:bodyPr wrap="none" lIns="0" tIns="0" rIns="0" bIns="0" rtlCol="0" anchor="t"/>
          <a:lstStyle/>
          <a:p>
            <a:pPr marL="0" indent="0" algn="l">
              <a:lnSpc>
                <a:spcPts val="2600"/>
              </a:lnSpc>
              <a:buNone/>
            </a:pPr>
            <a:r>
              <a:rPr lang="en-US" sz="2050" b="1" dirty="0">
                <a:solidFill>
                  <a:srgbClr val="2E3C4E"/>
                </a:solidFill>
                <a:latin typeface="Barlow Bold" pitchFamily="34" charset="0"/>
                <a:ea typeface="Barlow Bold" pitchFamily="34" charset="-122"/>
                <a:cs typeface="Barlow Bold" pitchFamily="34" charset="-120"/>
              </a:rPr>
              <a:t>Justification:</a:t>
            </a:r>
            <a:endParaRPr lang="en-US" sz="2050" dirty="0"/>
          </a:p>
        </p:txBody>
      </p:sp>
      <p:sp>
        <p:nvSpPr>
          <p:cNvPr id="26" name="Text 17"/>
          <p:cNvSpPr/>
          <p:nvPr/>
        </p:nvSpPr>
        <p:spPr>
          <a:xfrm>
            <a:off x="2293739" y="6960323"/>
            <a:ext cx="11275957" cy="753308"/>
          </a:xfrm>
          <a:prstGeom prst="rect">
            <a:avLst/>
          </a:prstGeom>
          <a:noFill/>
          <a:ln/>
        </p:spPr>
        <p:txBody>
          <a:bodyPr wrap="square" lIns="0" tIns="0" rIns="0" bIns="0" rtlCol="0" anchor="t"/>
          <a:lstStyle/>
          <a:p>
            <a:pPr marL="342900" indent="-342900" algn="just">
              <a:lnSpc>
                <a:spcPts val="1750"/>
              </a:lnSpc>
              <a:buSzPct val="100000"/>
              <a:buChar char="•"/>
            </a:pPr>
            <a:r>
              <a:rPr lang="en-US" sz="1300" dirty="0">
                <a:solidFill>
                  <a:srgbClr val="384653"/>
                </a:solidFill>
                <a:latin typeface="Montserrat" pitchFamily="34" charset="0"/>
                <a:ea typeface="Montserrat" pitchFamily="34" charset="-122"/>
                <a:cs typeface="Montserrat" pitchFamily="34" charset="-120"/>
              </a:rPr>
              <a:t>According to Innovation Strategy Models - Disruptive innovation theory (Clayton Christensen) and Incorporating incremental innovation (Joseph Schumpeter).</a:t>
            </a:r>
          </a:p>
          <a:p>
            <a:pPr marL="342900" indent="-342900" algn="just">
              <a:lnSpc>
                <a:spcPts val="1750"/>
              </a:lnSpc>
              <a:buSzPct val="100000"/>
              <a:buChar char="•"/>
            </a:pPr>
            <a:r>
              <a:rPr lang="en-US" sz="1300" dirty="0">
                <a:solidFill>
                  <a:srgbClr val="384653"/>
                </a:solidFill>
                <a:latin typeface="Montserrat" pitchFamily="34" charset="0"/>
                <a:ea typeface="Montserrat" pitchFamily="34" charset="-122"/>
                <a:cs typeface="Montserrat" pitchFamily="34" charset="-120"/>
              </a:rPr>
              <a:t>Promotes internal corporate entrepreneurship typified by Students Union - (Gifford Pinchot).</a:t>
            </a:r>
          </a:p>
          <a:p>
            <a:pPr marL="342900" indent="-342900" algn="just">
              <a:lnSpc>
                <a:spcPts val="1750"/>
              </a:lnSpc>
              <a:buSzPct val="100000"/>
              <a:buChar char="•"/>
            </a:pPr>
            <a:r>
              <a:rPr lang="en-US" sz="1300" dirty="0">
                <a:solidFill>
                  <a:srgbClr val="384653"/>
                </a:solidFill>
                <a:latin typeface="Montserrat" pitchFamily="34" charset="0"/>
                <a:ea typeface="Montserrat" pitchFamily="34" charset="-122"/>
                <a:cs typeface="Montserrat" pitchFamily="34" charset="-120"/>
              </a:rPr>
              <a:t>Endorses continuous improvement (Kaizen approach) - This is based on Kaizen philosophy by Masaaki Imai.</a:t>
            </a:r>
            <a:endParaRPr lang="en-US" sz="1300" dirty="0"/>
          </a:p>
        </p:txBody>
      </p:sp>
      <p:pic>
        <p:nvPicPr>
          <p:cNvPr id="27" name="Image 0" descr="preencoded.png">
            <a:extLst>
              <a:ext uri="{FF2B5EF4-FFF2-40B4-BE49-F238E27FC236}">
                <a16:creationId xmlns:a16="http://schemas.microsoft.com/office/drawing/2014/main" id="{7887743E-E684-47B4-BA25-865CA40EB10B}"/>
              </a:ext>
            </a:extLst>
          </p:cNvPr>
          <p:cNvPicPr>
            <a:picLocks noChangeAspect="1"/>
          </p:cNvPicPr>
          <p:nvPr/>
        </p:nvPicPr>
        <p:blipFill>
          <a:blip r:embed="rId6"/>
          <a:stretch>
            <a:fillRect/>
          </a:stretch>
        </p:blipFill>
        <p:spPr>
          <a:xfrm>
            <a:off x="0" y="0"/>
            <a:ext cx="2011680" cy="8229600"/>
          </a:xfrm>
          <a:prstGeom prst="rect">
            <a:avLst/>
          </a:prstGeom>
        </p:spPr>
      </p:pic>
      <p:sp>
        <p:nvSpPr>
          <p:cNvPr id="28" name="Rectangle 27">
            <a:extLst>
              <a:ext uri="{FF2B5EF4-FFF2-40B4-BE49-F238E27FC236}">
                <a16:creationId xmlns:a16="http://schemas.microsoft.com/office/drawing/2014/main" id="{2B5A50A7-CE68-4F70-897D-D1A28B184151}"/>
              </a:ext>
            </a:extLst>
          </p:cNvPr>
          <p:cNvSpPr/>
          <p:nvPr/>
        </p:nvSpPr>
        <p:spPr>
          <a:xfrm>
            <a:off x="12707815" y="7666892"/>
            <a:ext cx="1922585" cy="562708"/>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 11">
            <a:extLst>
              <a:ext uri="{FF2B5EF4-FFF2-40B4-BE49-F238E27FC236}">
                <a16:creationId xmlns:a16="http://schemas.microsoft.com/office/drawing/2014/main" id="{752EB639-CF7F-4BF9-9DA5-0EDAF571102B}"/>
              </a:ext>
            </a:extLst>
          </p:cNvPr>
          <p:cNvSpPr/>
          <p:nvPr/>
        </p:nvSpPr>
        <p:spPr>
          <a:xfrm>
            <a:off x="2293739" y="5478780"/>
            <a:ext cx="6770846" cy="550545"/>
          </a:xfrm>
          <a:prstGeom prst="rect">
            <a:avLst/>
          </a:prstGeom>
          <a:noFill/>
          <a:ln/>
        </p:spPr>
        <p:txBody>
          <a:bodyPr wrap="square" lIns="0" tIns="0" rIns="0" bIns="0" rtlCol="0" anchor="t"/>
          <a:lstStyle/>
          <a:p>
            <a:pPr marL="0" indent="0" algn="just">
              <a:lnSpc>
                <a:spcPts val="2150"/>
              </a:lnSpc>
              <a:buNone/>
            </a:pPr>
            <a:r>
              <a:rPr lang="en-US" sz="1700" b="1" dirty="0">
                <a:solidFill>
                  <a:srgbClr val="384653"/>
                </a:solidFill>
                <a:latin typeface="Barlow Bold" pitchFamily="34" charset="0"/>
                <a:ea typeface="Barlow Bold" pitchFamily="34" charset="-122"/>
                <a:cs typeface="Barlow Bold" pitchFamily="34" charset="-120"/>
              </a:rPr>
              <a:t>Make sure that there is ethical and compliance-wise use of digital tools, and that there is 100 percent compliance with data protection regulations and institutional balance based on equality.</a:t>
            </a:r>
          </a:p>
        </p:txBody>
      </p:sp>
    </p:spTree>
  </p:cSld>
  <p:clrMapOvr>
    <a:masterClrMapping/>
  </p:clrMapOvr>
  <p:extLst>
    <p:ext uri="{6950BFC3-D8DA-4A85-94F7-54DA5524770B}">
      <p188:commentRel xmlns:p188="http://schemas.microsoft.com/office/powerpoint/2018/8/main" r:id="rId3"/>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4"/>
          <a:stretch>
            <a:fillRect/>
          </a:stretch>
        </p:blipFill>
        <p:spPr>
          <a:xfrm>
            <a:off x="0" y="0"/>
            <a:ext cx="5760720" cy="8229600"/>
          </a:xfrm>
          <a:prstGeom prst="rect">
            <a:avLst/>
          </a:prstGeom>
        </p:spPr>
      </p:pic>
      <p:sp>
        <p:nvSpPr>
          <p:cNvPr id="3" name="Text 0"/>
          <p:cNvSpPr/>
          <p:nvPr/>
        </p:nvSpPr>
        <p:spPr>
          <a:xfrm>
            <a:off x="5967651" y="1232892"/>
            <a:ext cx="8181499" cy="904399"/>
          </a:xfrm>
          <a:prstGeom prst="rect">
            <a:avLst/>
          </a:prstGeom>
          <a:noFill/>
          <a:ln/>
        </p:spPr>
        <p:txBody>
          <a:bodyPr wrap="square" lIns="0" tIns="0" rIns="0" bIns="0" rtlCol="0" anchor="t"/>
          <a:lstStyle/>
          <a:p>
            <a:pPr marL="0" indent="0" algn="l">
              <a:lnSpc>
                <a:spcPts val="3550"/>
              </a:lnSpc>
              <a:buNone/>
            </a:pPr>
            <a:r>
              <a:rPr lang="en-US" sz="2800" b="1" dirty="0">
                <a:solidFill>
                  <a:srgbClr val="2E3C4E"/>
                </a:solidFill>
                <a:latin typeface="Barlow Bold" pitchFamily="34" charset="0"/>
                <a:ea typeface="Barlow Bold" pitchFamily="34" charset="-122"/>
                <a:cs typeface="Barlow Bold" pitchFamily="34" charset="-120"/>
              </a:rPr>
              <a:t>Job Description: Environmental &amp; Institutional Factors</a:t>
            </a:r>
            <a:endParaRPr lang="en-US" sz="2800" dirty="0"/>
          </a:p>
        </p:txBody>
      </p:sp>
      <p:sp>
        <p:nvSpPr>
          <p:cNvPr id="4" name="Text 1"/>
          <p:cNvSpPr/>
          <p:nvPr/>
        </p:nvSpPr>
        <p:spPr>
          <a:xfrm>
            <a:off x="5967651" y="2252067"/>
            <a:ext cx="8181499" cy="171212"/>
          </a:xfrm>
          <a:prstGeom prst="rect">
            <a:avLst/>
          </a:prstGeom>
          <a:noFill/>
          <a:ln/>
        </p:spPr>
        <p:txBody>
          <a:bodyPr wrap="none" lIns="0" tIns="0" rIns="0" bIns="0" rtlCol="0" anchor="t"/>
          <a:lstStyle/>
          <a:p>
            <a:pPr marL="0" indent="0" algn="l">
              <a:lnSpc>
                <a:spcPts val="1300"/>
              </a:lnSpc>
              <a:buNone/>
            </a:pPr>
            <a:r>
              <a:rPr lang="en-US" sz="1050" dirty="0">
                <a:solidFill>
                  <a:srgbClr val="384653"/>
                </a:solidFill>
                <a:latin typeface="Montserrat" pitchFamily="34" charset="0"/>
                <a:ea typeface="Montserrat" pitchFamily="34" charset="-122"/>
                <a:cs typeface="Montserrat" pitchFamily="34" charset="-120"/>
              </a:rPr>
              <a:t>Innovation in a university environment is influenced by:</a:t>
            </a:r>
            <a:endParaRPr lang="en-US" sz="1050" dirty="0"/>
          </a:p>
        </p:txBody>
      </p:sp>
      <p:sp>
        <p:nvSpPr>
          <p:cNvPr id="5" name="Shape 2"/>
          <p:cNvSpPr/>
          <p:nvPr/>
        </p:nvSpPr>
        <p:spPr>
          <a:xfrm>
            <a:off x="5967651" y="2509361"/>
            <a:ext cx="8181499" cy="531495"/>
          </a:xfrm>
          <a:prstGeom prst="roundRect">
            <a:avLst>
              <a:gd name="adj" fmla="val 38809"/>
            </a:avLst>
          </a:prstGeom>
          <a:solidFill>
            <a:srgbClr val="FFFFFF"/>
          </a:solidFill>
          <a:ln w="15240">
            <a:solidFill>
              <a:srgbClr val="BACFDD"/>
            </a:solidFill>
            <a:prstDash val="solid"/>
          </a:ln>
        </p:spPr>
        <p:txBody>
          <a:bodyPr/>
          <a:lstStyle/>
          <a:p>
            <a:endParaRPr lang="en-GB"/>
          </a:p>
        </p:txBody>
      </p:sp>
      <p:sp>
        <p:nvSpPr>
          <p:cNvPr id="6" name="Text 3"/>
          <p:cNvSpPr/>
          <p:nvPr/>
        </p:nvSpPr>
        <p:spPr>
          <a:xfrm>
            <a:off x="6120289" y="2661999"/>
            <a:ext cx="3678436" cy="226219"/>
          </a:xfrm>
          <a:prstGeom prst="rect">
            <a:avLst/>
          </a:prstGeom>
          <a:noFill/>
          <a:ln/>
        </p:spPr>
        <p:txBody>
          <a:bodyPr wrap="none" lIns="0" tIns="0" rIns="0" bIns="0" rtlCol="0" anchor="t"/>
          <a:lstStyle/>
          <a:p>
            <a:pPr marL="0" indent="0" algn="l">
              <a:lnSpc>
                <a:spcPts val="1750"/>
              </a:lnSpc>
              <a:buNone/>
            </a:pPr>
            <a:r>
              <a:rPr lang="en-US" sz="1400" b="1" dirty="0">
                <a:solidFill>
                  <a:srgbClr val="384653"/>
                </a:solidFill>
                <a:latin typeface="Barlow Bold" pitchFamily="34" charset="0"/>
                <a:ea typeface="Barlow Bold" pitchFamily="34" charset="-122"/>
                <a:cs typeface="Barlow Bold" pitchFamily="34" charset="-120"/>
              </a:rPr>
              <a:t>Budget constraints (public funding pressures)</a:t>
            </a:r>
            <a:endParaRPr lang="en-US" sz="1400" dirty="0"/>
          </a:p>
        </p:txBody>
      </p:sp>
      <p:sp>
        <p:nvSpPr>
          <p:cNvPr id="7" name="Shape 4"/>
          <p:cNvSpPr/>
          <p:nvPr/>
        </p:nvSpPr>
        <p:spPr>
          <a:xfrm>
            <a:off x="5967651" y="3117413"/>
            <a:ext cx="8181499" cy="531495"/>
          </a:xfrm>
          <a:prstGeom prst="roundRect">
            <a:avLst>
              <a:gd name="adj" fmla="val 38809"/>
            </a:avLst>
          </a:prstGeom>
          <a:solidFill>
            <a:srgbClr val="FFFFFF"/>
          </a:solidFill>
          <a:ln w="15240">
            <a:solidFill>
              <a:srgbClr val="BACFDD"/>
            </a:solidFill>
            <a:prstDash val="solid"/>
          </a:ln>
        </p:spPr>
        <p:txBody>
          <a:bodyPr/>
          <a:lstStyle/>
          <a:p>
            <a:endParaRPr lang="en-GB"/>
          </a:p>
        </p:txBody>
      </p:sp>
      <p:sp>
        <p:nvSpPr>
          <p:cNvPr id="8" name="Text 5"/>
          <p:cNvSpPr/>
          <p:nvPr/>
        </p:nvSpPr>
        <p:spPr>
          <a:xfrm>
            <a:off x="6120289" y="3270052"/>
            <a:ext cx="3992285" cy="226219"/>
          </a:xfrm>
          <a:prstGeom prst="rect">
            <a:avLst/>
          </a:prstGeom>
          <a:noFill/>
          <a:ln/>
        </p:spPr>
        <p:txBody>
          <a:bodyPr wrap="none" lIns="0" tIns="0" rIns="0" bIns="0" rtlCol="0" anchor="t"/>
          <a:lstStyle/>
          <a:p>
            <a:pPr marL="0" indent="0" algn="l">
              <a:lnSpc>
                <a:spcPts val="1750"/>
              </a:lnSpc>
              <a:buNone/>
            </a:pPr>
            <a:r>
              <a:rPr lang="en-US" sz="1400" b="1" dirty="0">
                <a:solidFill>
                  <a:srgbClr val="384653"/>
                </a:solidFill>
                <a:latin typeface="Barlow Bold" pitchFamily="34" charset="0"/>
                <a:ea typeface="Barlow Bold" pitchFamily="34" charset="-122"/>
                <a:cs typeface="Barlow Bold" pitchFamily="34" charset="-120"/>
              </a:rPr>
              <a:t>Regulatory requirements (GDPR, equality policies)</a:t>
            </a:r>
            <a:endParaRPr lang="en-US" sz="1400" dirty="0"/>
          </a:p>
        </p:txBody>
      </p:sp>
      <p:sp>
        <p:nvSpPr>
          <p:cNvPr id="9" name="Shape 6"/>
          <p:cNvSpPr/>
          <p:nvPr/>
        </p:nvSpPr>
        <p:spPr>
          <a:xfrm>
            <a:off x="5967651" y="3725466"/>
            <a:ext cx="8181499" cy="531495"/>
          </a:xfrm>
          <a:prstGeom prst="roundRect">
            <a:avLst>
              <a:gd name="adj" fmla="val 38809"/>
            </a:avLst>
          </a:prstGeom>
          <a:solidFill>
            <a:srgbClr val="FFFFFF"/>
          </a:solidFill>
          <a:ln w="15240">
            <a:solidFill>
              <a:srgbClr val="BACFDD"/>
            </a:solidFill>
            <a:prstDash val="solid"/>
          </a:ln>
        </p:spPr>
        <p:txBody>
          <a:bodyPr/>
          <a:lstStyle/>
          <a:p>
            <a:endParaRPr lang="en-GB"/>
          </a:p>
        </p:txBody>
      </p:sp>
      <p:sp>
        <p:nvSpPr>
          <p:cNvPr id="10" name="Text 7"/>
          <p:cNvSpPr/>
          <p:nvPr/>
        </p:nvSpPr>
        <p:spPr>
          <a:xfrm>
            <a:off x="6120289" y="3878104"/>
            <a:ext cx="2453164" cy="226219"/>
          </a:xfrm>
          <a:prstGeom prst="rect">
            <a:avLst/>
          </a:prstGeom>
          <a:noFill/>
          <a:ln/>
        </p:spPr>
        <p:txBody>
          <a:bodyPr wrap="none" lIns="0" tIns="0" rIns="0" bIns="0" rtlCol="0" anchor="t"/>
          <a:lstStyle/>
          <a:p>
            <a:pPr marL="0" indent="0" algn="l">
              <a:lnSpc>
                <a:spcPts val="1750"/>
              </a:lnSpc>
              <a:buNone/>
            </a:pPr>
            <a:r>
              <a:rPr lang="en-US" sz="1400" b="1" dirty="0">
                <a:solidFill>
                  <a:srgbClr val="384653"/>
                </a:solidFill>
                <a:latin typeface="Barlow Bold" pitchFamily="34" charset="0"/>
                <a:ea typeface="Barlow Bold" pitchFamily="34" charset="-122"/>
                <a:cs typeface="Barlow Bold" pitchFamily="34" charset="-120"/>
              </a:rPr>
              <a:t>Diverse student demographics</a:t>
            </a:r>
            <a:endParaRPr lang="en-US" sz="1400" dirty="0"/>
          </a:p>
        </p:txBody>
      </p:sp>
      <p:sp>
        <p:nvSpPr>
          <p:cNvPr id="11" name="Shape 8"/>
          <p:cNvSpPr/>
          <p:nvPr/>
        </p:nvSpPr>
        <p:spPr>
          <a:xfrm>
            <a:off x="5967651" y="4333518"/>
            <a:ext cx="8181499" cy="531495"/>
          </a:xfrm>
          <a:prstGeom prst="roundRect">
            <a:avLst>
              <a:gd name="adj" fmla="val 38809"/>
            </a:avLst>
          </a:prstGeom>
          <a:solidFill>
            <a:srgbClr val="FFFFFF"/>
          </a:solidFill>
          <a:ln w="15240">
            <a:solidFill>
              <a:srgbClr val="BACFDD"/>
            </a:solidFill>
            <a:prstDash val="solid"/>
          </a:ln>
        </p:spPr>
        <p:txBody>
          <a:bodyPr/>
          <a:lstStyle/>
          <a:p>
            <a:endParaRPr lang="en-GB"/>
          </a:p>
        </p:txBody>
      </p:sp>
      <p:sp>
        <p:nvSpPr>
          <p:cNvPr id="12" name="Text 9"/>
          <p:cNvSpPr/>
          <p:nvPr/>
        </p:nvSpPr>
        <p:spPr>
          <a:xfrm>
            <a:off x="6120289" y="4486156"/>
            <a:ext cx="3176111" cy="226219"/>
          </a:xfrm>
          <a:prstGeom prst="rect">
            <a:avLst/>
          </a:prstGeom>
          <a:noFill/>
          <a:ln/>
        </p:spPr>
        <p:txBody>
          <a:bodyPr wrap="none" lIns="0" tIns="0" rIns="0" bIns="0" rtlCol="0" anchor="t"/>
          <a:lstStyle/>
          <a:p>
            <a:pPr marL="0" indent="0" algn="l">
              <a:lnSpc>
                <a:spcPts val="1750"/>
              </a:lnSpc>
              <a:buNone/>
            </a:pPr>
            <a:r>
              <a:rPr lang="en-US" sz="1400" b="1" dirty="0">
                <a:solidFill>
                  <a:srgbClr val="384653"/>
                </a:solidFill>
                <a:latin typeface="Barlow Bold" pitchFamily="34" charset="0"/>
                <a:ea typeface="Barlow Bold" pitchFamily="34" charset="-122"/>
                <a:cs typeface="Barlow Bold" pitchFamily="34" charset="-120"/>
              </a:rPr>
              <a:t>Technological infrastructure limitations</a:t>
            </a:r>
            <a:endParaRPr lang="en-US" sz="1400" dirty="0"/>
          </a:p>
        </p:txBody>
      </p:sp>
      <p:sp>
        <p:nvSpPr>
          <p:cNvPr id="13" name="Shape 10"/>
          <p:cNvSpPr/>
          <p:nvPr/>
        </p:nvSpPr>
        <p:spPr>
          <a:xfrm>
            <a:off x="5967651" y="4941570"/>
            <a:ext cx="8181499" cy="531495"/>
          </a:xfrm>
          <a:prstGeom prst="roundRect">
            <a:avLst>
              <a:gd name="adj" fmla="val 38809"/>
            </a:avLst>
          </a:prstGeom>
          <a:solidFill>
            <a:srgbClr val="FFFFFF"/>
          </a:solidFill>
          <a:ln w="15240">
            <a:solidFill>
              <a:srgbClr val="BACFDD"/>
            </a:solidFill>
            <a:prstDash val="solid"/>
          </a:ln>
        </p:spPr>
        <p:txBody>
          <a:bodyPr/>
          <a:lstStyle/>
          <a:p>
            <a:endParaRPr lang="en-GB"/>
          </a:p>
        </p:txBody>
      </p:sp>
      <p:sp>
        <p:nvSpPr>
          <p:cNvPr id="14" name="Text 11"/>
          <p:cNvSpPr/>
          <p:nvPr/>
        </p:nvSpPr>
        <p:spPr>
          <a:xfrm>
            <a:off x="6120289" y="5094208"/>
            <a:ext cx="2343626" cy="226219"/>
          </a:xfrm>
          <a:prstGeom prst="rect">
            <a:avLst/>
          </a:prstGeom>
          <a:noFill/>
          <a:ln/>
        </p:spPr>
        <p:txBody>
          <a:bodyPr wrap="none" lIns="0" tIns="0" rIns="0" bIns="0" rtlCol="0" anchor="t"/>
          <a:lstStyle/>
          <a:p>
            <a:pPr marL="0" indent="0" algn="l">
              <a:lnSpc>
                <a:spcPts val="1750"/>
              </a:lnSpc>
              <a:buNone/>
            </a:pPr>
            <a:r>
              <a:rPr lang="en-US" sz="1400" b="1" dirty="0">
                <a:solidFill>
                  <a:srgbClr val="384653"/>
                </a:solidFill>
                <a:latin typeface="Barlow Bold" pitchFamily="34" charset="0"/>
                <a:ea typeface="Barlow Bold" pitchFamily="34" charset="-122"/>
                <a:cs typeface="Barlow Bold" pitchFamily="34" charset="-120"/>
              </a:rPr>
              <a:t>Cultural resistance to change</a:t>
            </a:r>
            <a:endParaRPr lang="en-US" sz="1400" dirty="0"/>
          </a:p>
        </p:txBody>
      </p:sp>
      <p:sp>
        <p:nvSpPr>
          <p:cNvPr id="15" name="Text 12"/>
          <p:cNvSpPr/>
          <p:nvPr/>
        </p:nvSpPr>
        <p:spPr>
          <a:xfrm>
            <a:off x="5967651" y="5587841"/>
            <a:ext cx="2171224" cy="271463"/>
          </a:xfrm>
          <a:prstGeom prst="rect">
            <a:avLst/>
          </a:prstGeom>
          <a:noFill/>
          <a:ln/>
        </p:spPr>
        <p:txBody>
          <a:bodyPr wrap="none" lIns="0" tIns="0" rIns="0" bIns="0" rtlCol="0" anchor="t"/>
          <a:lstStyle/>
          <a:p>
            <a:pPr marL="0" indent="0" algn="l">
              <a:lnSpc>
                <a:spcPts val="2100"/>
              </a:lnSpc>
              <a:buNone/>
            </a:pPr>
            <a:r>
              <a:rPr lang="en-US" sz="1700" b="1" dirty="0">
                <a:solidFill>
                  <a:srgbClr val="2E3C4E"/>
                </a:solidFill>
                <a:latin typeface="Barlow Bold" pitchFamily="34" charset="0"/>
                <a:ea typeface="Barlow Bold" pitchFamily="34" charset="-122"/>
                <a:cs typeface="Barlow Bold" pitchFamily="34" charset="-120"/>
              </a:rPr>
              <a:t>HR Consideration:</a:t>
            </a:r>
            <a:endParaRPr lang="en-US" sz="1700" dirty="0"/>
          </a:p>
        </p:txBody>
      </p:sp>
      <p:sp>
        <p:nvSpPr>
          <p:cNvPr id="16" name="Text 13"/>
          <p:cNvSpPr/>
          <p:nvPr/>
        </p:nvSpPr>
        <p:spPr>
          <a:xfrm>
            <a:off x="5967651" y="5974080"/>
            <a:ext cx="8181499" cy="171212"/>
          </a:xfrm>
          <a:prstGeom prst="rect">
            <a:avLst/>
          </a:prstGeom>
          <a:noFill/>
          <a:ln/>
        </p:spPr>
        <p:txBody>
          <a:bodyPr wrap="none" lIns="0" tIns="0" rIns="0" bIns="0" rtlCol="0" anchor="t"/>
          <a:lstStyle/>
          <a:p>
            <a:pPr marL="0" indent="0" algn="l">
              <a:lnSpc>
                <a:spcPts val="1300"/>
              </a:lnSpc>
              <a:buNone/>
            </a:pPr>
            <a:r>
              <a:rPr lang="en-US" sz="1300" dirty="0">
                <a:solidFill>
                  <a:srgbClr val="384653"/>
                </a:solidFill>
                <a:latin typeface="Montserrat" pitchFamily="34" charset="0"/>
                <a:ea typeface="Montserrat" pitchFamily="34" charset="-122"/>
                <a:cs typeface="Montserrat" pitchFamily="34" charset="-120"/>
              </a:rPr>
              <a:t>Recruit individuals who can:</a:t>
            </a:r>
            <a:endParaRPr lang="en-US" sz="1300" dirty="0"/>
          </a:p>
        </p:txBody>
      </p:sp>
      <p:sp>
        <p:nvSpPr>
          <p:cNvPr id="17" name="Text 14"/>
          <p:cNvSpPr/>
          <p:nvPr/>
        </p:nvSpPr>
        <p:spPr>
          <a:xfrm>
            <a:off x="5967651" y="6231374"/>
            <a:ext cx="8181499" cy="765215"/>
          </a:xfrm>
          <a:prstGeom prst="rect">
            <a:avLst/>
          </a:prstGeom>
          <a:noFill/>
          <a:ln/>
        </p:spPr>
        <p:txBody>
          <a:bodyPr wrap="square" lIns="0" tIns="0" rIns="0" bIns="0" rtlCol="0" anchor="t"/>
          <a:lstStyle/>
          <a:p>
            <a:pPr marL="342900" indent="-342900" algn="l">
              <a:lnSpc>
                <a:spcPts val="1300"/>
              </a:lnSpc>
              <a:buSzPct val="100000"/>
              <a:buChar char="•"/>
            </a:pPr>
            <a:r>
              <a:rPr lang="en-US" sz="1300" dirty="0">
                <a:solidFill>
                  <a:srgbClr val="384653"/>
                </a:solidFill>
                <a:latin typeface="Montserrat" pitchFamily="34" charset="0"/>
                <a:ea typeface="Montserrat" pitchFamily="34" charset="-122"/>
                <a:cs typeface="Montserrat" pitchFamily="34" charset="-120"/>
              </a:rPr>
              <a:t>Navigate bureaucracy</a:t>
            </a:r>
            <a:endParaRPr lang="en-US" sz="1300" dirty="0"/>
          </a:p>
          <a:p>
            <a:pPr marL="342900" indent="-342900" algn="l">
              <a:lnSpc>
                <a:spcPts val="1300"/>
              </a:lnSpc>
              <a:buSzPct val="100000"/>
              <a:buChar char="•"/>
            </a:pPr>
            <a:r>
              <a:rPr lang="en-US" sz="1300" dirty="0">
                <a:solidFill>
                  <a:srgbClr val="384653"/>
                </a:solidFill>
                <a:latin typeface="Montserrat" pitchFamily="34" charset="0"/>
                <a:ea typeface="Montserrat" pitchFamily="34" charset="-122"/>
                <a:cs typeface="Montserrat" pitchFamily="34" charset="-120"/>
              </a:rPr>
              <a:t>Manage stakeholder resistance</a:t>
            </a:r>
            <a:endParaRPr lang="en-US" sz="1300" dirty="0"/>
          </a:p>
          <a:p>
            <a:pPr marL="342900" indent="-342900" algn="l">
              <a:lnSpc>
                <a:spcPts val="1300"/>
              </a:lnSpc>
              <a:buSzPct val="100000"/>
              <a:buChar char="•"/>
            </a:pPr>
            <a:r>
              <a:rPr lang="en-US" sz="1300" dirty="0">
                <a:solidFill>
                  <a:srgbClr val="384653"/>
                </a:solidFill>
                <a:latin typeface="Montserrat" pitchFamily="34" charset="0"/>
                <a:ea typeface="Montserrat" pitchFamily="34" charset="-122"/>
                <a:cs typeface="Montserrat" pitchFamily="34" charset="-120"/>
              </a:rPr>
              <a:t>Work within limited resources</a:t>
            </a:r>
            <a:endParaRPr lang="en-US" sz="1300" dirty="0"/>
          </a:p>
          <a:p>
            <a:pPr marL="342900" indent="-342900" algn="l">
              <a:lnSpc>
                <a:spcPts val="1300"/>
              </a:lnSpc>
              <a:buSzPct val="100000"/>
              <a:buChar char="•"/>
            </a:pPr>
            <a:r>
              <a:rPr lang="en-US" sz="1300" dirty="0">
                <a:solidFill>
                  <a:srgbClr val="384653"/>
                </a:solidFill>
                <a:latin typeface="Montserrat" pitchFamily="34" charset="0"/>
                <a:ea typeface="Montserrat" pitchFamily="34" charset="-122"/>
                <a:cs typeface="Montserrat" pitchFamily="34" charset="-120"/>
              </a:rPr>
              <a:t>Promote ethical innovation</a:t>
            </a:r>
            <a:endParaRPr lang="en-US" sz="1300" dirty="0"/>
          </a:p>
        </p:txBody>
      </p:sp>
      <p:sp>
        <p:nvSpPr>
          <p:cNvPr id="18" name="Rectangle 17">
            <a:extLst>
              <a:ext uri="{FF2B5EF4-FFF2-40B4-BE49-F238E27FC236}">
                <a16:creationId xmlns:a16="http://schemas.microsoft.com/office/drawing/2014/main" id="{92C0E589-BA8D-41CD-AECE-D0881A1200F3}"/>
              </a:ext>
            </a:extLst>
          </p:cNvPr>
          <p:cNvSpPr/>
          <p:nvPr/>
        </p:nvSpPr>
        <p:spPr>
          <a:xfrm>
            <a:off x="12707815" y="7666892"/>
            <a:ext cx="1922585" cy="562708"/>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a16="http://schemas.microsoft.com/office/drawing/2014/main" id="{4A686EBC-3545-4E67-8FD1-81FE88E577FA}"/>
              </a:ext>
            </a:extLst>
          </p:cNvPr>
          <p:cNvSpPr txBox="1"/>
          <p:nvPr/>
        </p:nvSpPr>
        <p:spPr>
          <a:xfrm>
            <a:off x="5240331" y="6996589"/>
            <a:ext cx="9116787" cy="1169551"/>
          </a:xfrm>
          <a:prstGeom prst="rect">
            <a:avLst/>
          </a:prstGeom>
          <a:noFill/>
        </p:spPr>
        <p:txBody>
          <a:bodyPr wrap="square">
            <a:spAutoFit/>
          </a:bodyPr>
          <a:lstStyle/>
          <a:p>
            <a:pPr algn="just"/>
            <a:r>
              <a:rPr lang="en-US" sz="1400" dirty="0">
                <a:solidFill>
                  <a:schemeClr val="tx1">
                    <a:lumMod val="65000"/>
                    <a:lumOff val="35000"/>
                  </a:schemeClr>
                </a:solidFill>
                <a:latin typeface="Montserrat" panose="00000500000000000000" pitchFamily="2" charset="0"/>
              </a:rPr>
              <a:t>Digital innovation in a university setting has to act within stringent regulatory guidelines (e.g., GDPR), economic considerations, and a wide range of expectations of different stakeholders, and ethical data management can be the key to ensuring trust and compliance. The HR is then supposed to hire people who would be able to achieve a balance between innovation and data protection, transparency, and responsible use of digital technologies.</a:t>
            </a:r>
          </a:p>
        </p:txBody>
      </p:sp>
    </p:spTree>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1287185" y="1289566"/>
            <a:ext cx="11285458" cy="660916"/>
          </a:xfrm>
          <a:prstGeom prst="rect">
            <a:avLst/>
          </a:prstGeom>
          <a:noFill/>
          <a:ln/>
        </p:spPr>
        <p:txBody>
          <a:bodyPr wrap="none" lIns="0" tIns="0" rIns="0" bIns="0" rtlCol="0" anchor="t"/>
          <a:lstStyle/>
          <a:p>
            <a:pPr marL="0" indent="0" algn="l">
              <a:lnSpc>
                <a:spcPts val="5200"/>
              </a:lnSpc>
              <a:buNone/>
            </a:pPr>
            <a:r>
              <a:rPr lang="en-US" sz="4150" b="1" dirty="0">
                <a:solidFill>
                  <a:srgbClr val="2E3C4E"/>
                </a:solidFill>
                <a:latin typeface="Barlow Bold" pitchFamily="34" charset="0"/>
                <a:ea typeface="Barlow Bold" pitchFamily="34" charset="-122"/>
                <a:cs typeface="Barlow Bold" pitchFamily="34" charset="-120"/>
              </a:rPr>
              <a:t>Person Specification (Innovation Competencies)</a:t>
            </a:r>
            <a:endParaRPr lang="en-US" sz="4150" dirty="0"/>
          </a:p>
        </p:txBody>
      </p:sp>
      <p:sp>
        <p:nvSpPr>
          <p:cNvPr id="3" name="Shape 1"/>
          <p:cNvSpPr/>
          <p:nvPr/>
        </p:nvSpPr>
        <p:spPr>
          <a:xfrm>
            <a:off x="1287185" y="2277547"/>
            <a:ext cx="5946219" cy="1900714"/>
          </a:xfrm>
          <a:prstGeom prst="roundRect">
            <a:avLst>
              <a:gd name="adj" fmla="val 15857"/>
            </a:avLst>
          </a:prstGeom>
          <a:solidFill>
            <a:srgbClr val="D4E9F7"/>
          </a:solidFill>
          <a:ln w="7620">
            <a:solidFill>
              <a:srgbClr val="BACFDD"/>
            </a:solidFill>
            <a:prstDash val="solid"/>
          </a:ln>
        </p:spPr>
        <p:txBody>
          <a:bodyPr/>
          <a:lstStyle/>
          <a:p>
            <a:endParaRPr lang="en-GB"/>
          </a:p>
        </p:txBody>
      </p:sp>
      <p:sp>
        <p:nvSpPr>
          <p:cNvPr id="4" name="Text 2"/>
          <p:cNvSpPr/>
          <p:nvPr/>
        </p:nvSpPr>
        <p:spPr>
          <a:xfrm>
            <a:off x="1495663" y="2486025"/>
            <a:ext cx="3408878" cy="396597"/>
          </a:xfrm>
          <a:prstGeom prst="rect">
            <a:avLst/>
          </a:prstGeom>
          <a:noFill/>
          <a:ln/>
        </p:spPr>
        <p:txBody>
          <a:bodyPr wrap="none" lIns="0" tIns="0" rIns="0" bIns="0" rtlCol="0" anchor="t"/>
          <a:lstStyle/>
          <a:p>
            <a:pPr marL="0" indent="0" algn="l">
              <a:lnSpc>
                <a:spcPts val="3100"/>
              </a:lnSpc>
              <a:buNone/>
            </a:pPr>
            <a:r>
              <a:rPr lang="en-US" sz="2450" b="1" dirty="0">
                <a:solidFill>
                  <a:srgbClr val="384653"/>
                </a:solidFill>
                <a:latin typeface="Barlow Bold" pitchFamily="34" charset="0"/>
                <a:ea typeface="Barlow Bold" pitchFamily="34" charset="-122"/>
                <a:cs typeface="Barlow Bold" pitchFamily="34" charset="-120"/>
              </a:rPr>
              <a:t>Essential Qualifications:</a:t>
            </a:r>
            <a:endParaRPr lang="en-US" sz="2450" dirty="0"/>
          </a:p>
        </p:txBody>
      </p:sp>
      <p:sp>
        <p:nvSpPr>
          <p:cNvPr id="5" name="Text 3"/>
          <p:cNvSpPr/>
          <p:nvPr/>
        </p:nvSpPr>
        <p:spPr>
          <a:xfrm>
            <a:off x="1495662" y="2861930"/>
            <a:ext cx="5692737" cy="931902"/>
          </a:xfrm>
          <a:prstGeom prst="rect">
            <a:avLst/>
          </a:prstGeom>
          <a:noFill/>
          <a:ln/>
        </p:spPr>
        <p:txBody>
          <a:bodyPr wrap="square" lIns="0" tIns="0" rIns="0" bIns="0" rtlCol="0" anchor="t"/>
          <a:lstStyle/>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Bachelor of Business/Management/IT.</a:t>
            </a:r>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The knowledge of digital transformation as a source of </a:t>
            </a:r>
            <a:r>
              <a:rPr lang="en-US" sz="1550" dirty="0" err="1">
                <a:solidFill>
                  <a:srgbClr val="384653"/>
                </a:solidFill>
                <a:latin typeface="Montserrat" pitchFamily="34" charset="0"/>
                <a:ea typeface="Montserrat" pitchFamily="34" charset="-122"/>
                <a:cs typeface="Montserrat" pitchFamily="34" charset="-120"/>
              </a:rPr>
              <a:t>organisational</a:t>
            </a:r>
            <a:r>
              <a:rPr lang="en-US" sz="1550" dirty="0">
                <a:solidFill>
                  <a:srgbClr val="384653"/>
                </a:solidFill>
                <a:latin typeface="Montserrat" pitchFamily="34" charset="0"/>
                <a:ea typeface="Montserrat" pitchFamily="34" charset="-122"/>
                <a:cs typeface="Montserrat" pitchFamily="34" charset="-120"/>
              </a:rPr>
              <a:t> realignment, process efficiency, and long-term strategic development.</a:t>
            </a:r>
          </a:p>
        </p:txBody>
      </p:sp>
      <p:sp>
        <p:nvSpPr>
          <p:cNvPr id="6" name="Shape 4"/>
          <p:cNvSpPr/>
          <p:nvPr/>
        </p:nvSpPr>
        <p:spPr>
          <a:xfrm>
            <a:off x="7396877" y="2277547"/>
            <a:ext cx="5946219" cy="1900714"/>
          </a:xfrm>
          <a:prstGeom prst="roundRect">
            <a:avLst>
              <a:gd name="adj" fmla="val 15857"/>
            </a:avLst>
          </a:prstGeom>
          <a:solidFill>
            <a:srgbClr val="D4E9F7"/>
          </a:solidFill>
          <a:ln w="7620">
            <a:solidFill>
              <a:srgbClr val="BACFDD"/>
            </a:solidFill>
            <a:prstDash val="solid"/>
          </a:ln>
        </p:spPr>
        <p:txBody>
          <a:bodyPr/>
          <a:lstStyle/>
          <a:p>
            <a:endParaRPr lang="en-GB"/>
          </a:p>
        </p:txBody>
      </p:sp>
      <p:sp>
        <p:nvSpPr>
          <p:cNvPr id="7" name="Text 5"/>
          <p:cNvSpPr/>
          <p:nvPr/>
        </p:nvSpPr>
        <p:spPr>
          <a:xfrm>
            <a:off x="7605355" y="2486025"/>
            <a:ext cx="3172539" cy="396597"/>
          </a:xfrm>
          <a:prstGeom prst="rect">
            <a:avLst/>
          </a:prstGeom>
          <a:noFill/>
          <a:ln/>
        </p:spPr>
        <p:txBody>
          <a:bodyPr wrap="none" lIns="0" tIns="0" rIns="0" bIns="0" rtlCol="0" anchor="t"/>
          <a:lstStyle/>
          <a:p>
            <a:pPr marL="0" indent="0" algn="l">
              <a:lnSpc>
                <a:spcPts val="3100"/>
              </a:lnSpc>
              <a:buNone/>
            </a:pPr>
            <a:r>
              <a:rPr lang="en-US" sz="2450" b="1" dirty="0">
                <a:solidFill>
                  <a:srgbClr val="384653"/>
                </a:solidFill>
                <a:latin typeface="Barlow Bold" pitchFamily="34" charset="0"/>
                <a:ea typeface="Barlow Bold" pitchFamily="34" charset="-122"/>
                <a:cs typeface="Barlow Bold" pitchFamily="34" charset="-120"/>
              </a:rPr>
              <a:t>Essential Knowledge:</a:t>
            </a:r>
            <a:endParaRPr lang="en-US" sz="2450" dirty="0"/>
          </a:p>
        </p:txBody>
      </p:sp>
      <p:sp>
        <p:nvSpPr>
          <p:cNvPr id="8" name="Text 6"/>
          <p:cNvSpPr/>
          <p:nvPr/>
        </p:nvSpPr>
        <p:spPr>
          <a:xfrm>
            <a:off x="7605355" y="2980730"/>
            <a:ext cx="5529263" cy="989052"/>
          </a:xfrm>
          <a:prstGeom prst="rect">
            <a:avLst/>
          </a:prstGeom>
          <a:noFill/>
          <a:ln/>
        </p:spPr>
        <p:txBody>
          <a:bodyPr wrap="square" lIns="0" tIns="0" rIns="0" bIns="0" rtlCol="0" anchor="t"/>
          <a:lstStyle/>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Change management principles (Lewin / Kotter)</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Basic project management</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Data interpretation skills</a:t>
            </a:r>
            <a:endParaRPr lang="en-US" sz="1550" dirty="0"/>
          </a:p>
        </p:txBody>
      </p:sp>
      <p:sp>
        <p:nvSpPr>
          <p:cNvPr id="9" name="Shape 7"/>
          <p:cNvSpPr/>
          <p:nvPr/>
        </p:nvSpPr>
        <p:spPr>
          <a:xfrm>
            <a:off x="1287185" y="4341733"/>
            <a:ext cx="5946219" cy="2598182"/>
          </a:xfrm>
          <a:prstGeom prst="roundRect">
            <a:avLst>
              <a:gd name="adj" fmla="val 11600"/>
            </a:avLst>
          </a:prstGeom>
          <a:solidFill>
            <a:srgbClr val="D4E9F7"/>
          </a:solidFill>
          <a:ln w="7620">
            <a:solidFill>
              <a:srgbClr val="BACFDD"/>
            </a:solidFill>
            <a:prstDash val="solid"/>
          </a:ln>
        </p:spPr>
        <p:txBody>
          <a:bodyPr/>
          <a:lstStyle/>
          <a:p>
            <a:endParaRPr lang="en-GB"/>
          </a:p>
        </p:txBody>
      </p:sp>
      <p:sp>
        <p:nvSpPr>
          <p:cNvPr id="10" name="Text 8"/>
          <p:cNvSpPr/>
          <p:nvPr/>
        </p:nvSpPr>
        <p:spPr>
          <a:xfrm>
            <a:off x="1495663" y="4550212"/>
            <a:ext cx="3172539" cy="396597"/>
          </a:xfrm>
          <a:prstGeom prst="rect">
            <a:avLst/>
          </a:prstGeom>
          <a:noFill/>
          <a:ln/>
        </p:spPr>
        <p:txBody>
          <a:bodyPr wrap="none" lIns="0" tIns="0" rIns="0" bIns="0" rtlCol="0" anchor="t"/>
          <a:lstStyle/>
          <a:p>
            <a:pPr marL="0" indent="0" algn="l">
              <a:lnSpc>
                <a:spcPts val="3100"/>
              </a:lnSpc>
              <a:buNone/>
            </a:pPr>
            <a:r>
              <a:rPr lang="en-US" sz="2450" b="1" dirty="0">
                <a:solidFill>
                  <a:srgbClr val="384653"/>
                </a:solidFill>
                <a:latin typeface="Barlow Bold" pitchFamily="34" charset="0"/>
                <a:ea typeface="Barlow Bold" pitchFamily="34" charset="-122"/>
                <a:cs typeface="Barlow Bold" pitchFamily="34" charset="-120"/>
              </a:rPr>
              <a:t>Essential Skills:</a:t>
            </a:r>
            <a:endParaRPr lang="en-US" sz="2450" dirty="0"/>
          </a:p>
        </p:txBody>
      </p:sp>
      <p:sp>
        <p:nvSpPr>
          <p:cNvPr id="11" name="Text 9"/>
          <p:cNvSpPr/>
          <p:nvPr/>
        </p:nvSpPr>
        <p:spPr>
          <a:xfrm>
            <a:off x="1495663" y="5044916"/>
            <a:ext cx="5529263" cy="1686520"/>
          </a:xfrm>
          <a:prstGeom prst="rect">
            <a:avLst/>
          </a:prstGeom>
          <a:noFill/>
          <a:ln/>
        </p:spPr>
        <p:txBody>
          <a:bodyPr wrap="square" lIns="0" tIns="0" rIns="0" bIns="0" rtlCol="0" anchor="t"/>
          <a:lstStyle/>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Creative problem-solving</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Digital literacy</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Analytical thinking</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Stakeholder communication</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Adaptability</a:t>
            </a:r>
            <a:endParaRPr lang="en-US" sz="1550" dirty="0"/>
          </a:p>
        </p:txBody>
      </p:sp>
      <p:sp>
        <p:nvSpPr>
          <p:cNvPr id="12" name="Shape 10"/>
          <p:cNvSpPr/>
          <p:nvPr/>
        </p:nvSpPr>
        <p:spPr>
          <a:xfrm>
            <a:off x="7396877" y="4341733"/>
            <a:ext cx="5946219" cy="2598182"/>
          </a:xfrm>
          <a:prstGeom prst="roundRect">
            <a:avLst>
              <a:gd name="adj" fmla="val 11600"/>
            </a:avLst>
          </a:prstGeom>
          <a:solidFill>
            <a:srgbClr val="D4E9F7"/>
          </a:solidFill>
          <a:ln w="7620">
            <a:solidFill>
              <a:srgbClr val="BACFDD"/>
            </a:solidFill>
            <a:prstDash val="solid"/>
          </a:ln>
        </p:spPr>
        <p:txBody>
          <a:bodyPr/>
          <a:lstStyle/>
          <a:p>
            <a:endParaRPr lang="en-GB"/>
          </a:p>
        </p:txBody>
      </p:sp>
      <p:sp>
        <p:nvSpPr>
          <p:cNvPr id="13" name="Text 11"/>
          <p:cNvSpPr/>
          <p:nvPr/>
        </p:nvSpPr>
        <p:spPr>
          <a:xfrm>
            <a:off x="7605355" y="4550212"/>
            <a:ext cx="3172539" cy="396597"/>
          </a:xfrm>
          <a:prstGeom prst="rect">
            <a:avLst/>
          </a:prstGeom>
          <a:noFill/>
          <a:ln/>
        </p:spPr>
        <p:txBody>
          <a:bodyPr wrap="none" lIns="0" tIns="0" rIns="0" bIns="0" rtlCol="0" anchor="t"/>
          <a:lstStyle/>
          <a:p>
            <a:pPr marL="0" indent="0" algn="l">
              <a:lnSpc>
                <a:spcPts val="3100"/>
              </a:lnSpc>
              <a:buNone/>
            </a:pPr>
            <a:r>
              <a:rPr lang="en-US" sz="2450" b="1" dirty="0">
                <a:solidFill>
                  <a:srgbClr val="384653"/>
                </a:solidFill>
                <a:latin typeface="Barlow Bold" pitchFamily="34" charset="0"/>
                <a:ea typeface="Barlow Bold" pitchFamily="34" charset="-122"/>
                <a:cs typeface="Barlow Bold" pitchFamily="34" charset="-120"/>
              </a:rPr>
              <a:t>Essential Behaviours:</a:t>
            </a:r>
            <a:endParaRPr lang="en-US" sz="2450" dirty="0"/>
          </a:p>
        </p:txBody>
      </p:sp>
      <p:sp>
        <p:nvSpPr>
          <p:cNvPr id="14" name="Text 12"/>
          <p:cNvSpPr/>
          <p:nvPr/>
        </p:nvSpPr>
        <p:spPr>
          <a:xfrm>
            <a:off x="7605355" y="5044916"/>
            <a:ext cx="5529263" cy="1337786"/>
          </a:xfrm>
          <a:prstGeom prst="rect">
            <a:avLst/>
          </a:prstGeom>
          <a:noFill/>
          <a:ln/>
        </p:spPr>
        <p:txBody>
          <a:bodyPr wrap="square" lIns="0" tIns="0" rIns="0" bIns="0" rtlCol="0" anchor="t"/>
          <a:lstStyle/>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Growth mindset</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Proactive initiative</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Openness to experimentation</a:t>
            </a:r>
            <a:endParaRPr lang="en-US" sz="1550" dirty="0"/>
          </a:p>
          <a:p>
            <a:pPr marL="342900" indent="-342900" algn="l">
              <a:lnSpc>
                <a:spcPts val="2250"/>
              </a:lnSpc>
              <a:buSzPct val="100000"/>
              <a:buChar char="•"/>
            </a:pPr>
            <a:r>
              <a:rPr lang="en-US" sz="1550" dirty="0">
                <a:solidFill>
                  <a:srgbClr val="384653"/>
                </a:solidFill>
                <a:latin typeface="Montserrat" pitchFamily="34" charset="0"/>
                <a:ea typeface="Montserrat" pitchFamily="34" charset="-122"/>
                <a:cs typeface="Montserrat" pitchFamily="34" charset="-120"/>
              </a:rPr>
              <a:t>Resilience under uncertainty</a:t>
            </a:r>
            <a:endParaRPr lang="en-US" sz="1550" dirty="0"/>
          </a:p>
        </p:txBody>
      </p:sp>
      <p:sp>
        <p:nvSpPr>
          <p:cNvPr id="15" name="Rectangle 14">
            <a:extLst>
              <a:ext uri="{FF2B5EF4-FFF2-40B4-BE49-F238E27FC236}">
                <a16:creationId xmlns:a16="http://schemas.microsoft.com/office/drawing/2014/main" id="{AE24AAAD-5EF6-453E-B593-D23DC95BFA6B}"/>
              </a:ext>
            </a:extLst>
          </p:cNvPr>
          <p:cNvSpPr/>
          <p:nvPr/>
        </p:nvSpPr>
        <p:spPr>
          <a:xfrm>
            <a:off x="12707815" y="7666892"/>
            <a:ext cx="1922585" cy="562708"/>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1790938" y="920234"/>
            <a:ext cx="11048524" cy="1211342"/>
          </a:xfrm>
          <a:prstGeom prst="rect">
            <a:avLst/>
          </a:prstGeom>
          <a:noFill/>
          <a:ln/>
        </p:spPr>
        <p:txBody>
          <a:bodyPr wrap="square" lIns="0" tIns="0" rIns="0" bIns="0" rtlCol="0" anchor="t"/>
          <a:lstStyle/>
          <a:p>
            <a:pPr marL="0" indent="0" algn="l">
              <a:lnSpc>
                <a:spcPts val="4750"/>
              </a:lnSpc>
              <a:buNone/>
            </a:pPr>
            <a:r>
              <a:rPr lang="en-US" sz="3800" b="1" dirty="0">
                <a:solidFill>
                  <a:srgbClr val="2E3C4E"/>
                </a:solidFill>
                <a:latin typeface="Barlow Bold" pitchFamily="34" charset="0"/>
                <a:ea typeface="Barlow Bold" pitchFamily="34" charset="-122"/>
                <a:cs typeface="Barlow Bold" pitchFamily="34" charset="-120"/>
              </a:rPr>
              <a:t>Person Specification: Innovation Mindset Framework</a:t>
            </a:r>
            <a:endParaRPr lang="en-US" sz="3800" dirty="0"/>
          </a:p>
        </p:txBody>
      </p:sp>
      <p:sp>
        <p:nvSpPr>
          <p:cNvPr id="3" name="Text 1"/>
          <p:cNvSpPr/>
          <p:nvPr/>
        </p:nvSpPr>
        <p:spPr>
          <a:xfrm>
            <a:off x="1790938" y="2406253"/>
            <a:ext cx="11048524" cy="257175"/>
          </a:xfrm>
          <a:prstGeom prst="rect">
            <a:avLst/>
          </a:prstGeom>
          <a:noFill/>
          <a:ln/>
        </p:spPr>
        <p:txBody>
          <a:bodyPr wrap="none" lIns="0" tIns="0" rIns="0" bIns="0" rtlCol="0" anchor="t"/>
          <a:lstStyle/>
          <a:p>
            <a:pPr marL="0" indent="0" algn="l">
              <a:lnSpc>
                <a:spcPts val="2000"/>
              </a:lnSpc>
              <a:buNone/>
            </a:pPr>
            <a:r>
              <a:rPr lang="en-US" sz="1400" dirty="0">
                <a:solidFill>
                  <a:srgbClr val="384653"/>
                </a:solidFill>
                <a:latin typeface="Montserrat" pitchFamily="34" charset="0"/>
                <a:ea typeface="Montserrat" pitchFamily="34" charset="-122"/>
                <a:cs typeface="Montserrat" pitchFamily="34" charset="-120"/>
              </a:rPr>
              <a:t>To assess innovation capability, HR uses competency-based criteria:</a:t>
            </a:r>
            <a:endParaRPr lang="en-US" sz="1400" dirty="0"/>
          </a:p>
        </p:txBody>
      </p:sp>
      <p:sp>
        <p:nvSpPr>
          <p:cNvPr id="4" name="Text 2"/>
          <p:cNvSpPr/>
          <p:nvPr/>
        </p:nvSpPr>
        <p:spPr>
          <a:xfrm>
            <a:off x="1790938" y="2869406"/>
            <a:ext cx="2907506" cy="363379"/>
          </a:xfrm>
          <a:prstGeom prst="rect">
            <a:avLst/>
          </a:prstGeom>
          <a:noFill/>
          <a:ln/>
        </p:spPr>
        <p:txBody>
          <a:bodyPr wrap="none" lIns="0" tIns="0" rIns="0" bIns="0" rtlCol="0" anchor="t"/>
          <a:lstStyle/>
          <a:p>
            <a:pPr marL="0" indent="0" algn="l">
              <a:lnSpc>
                <a:spcPts val="2850"/>
              </a:lnSpc>
              <a:buNone/>
            </a:pPr>
            <a:r>
              <a:rPr lang="en-US" sz="2250" b="1" dirty="0">
                <a:solidFill>
                  <a:srgbClr val="2E3C4E"/>
                </a:solidFill>
                <a:latin typeface="Barlow Bold" pitchFamily="34" charset="0"/>
                <a:ea typeface="Barlow Bold" pitchFamily="34" charset="-122"/>
                <a:cs typeface="Barlow Bold" pitchFamily="34" charset="-120"/>
              </a:rPr>
              <a:t>Based on:</a:t>
            </a:r>
            <a:endParaRPr lang="en-US" sz="2250" dirty="0"/>
          </a:p>
        </p:txBody>
      </p:sp>
      <p:sp>
        <p:nvSpPr>
          <p:cNvPr id="5" name="Text 3"/>
          <p:cNvSpPr/>
          <p:nvPr/>
        </p:nvSpPr>
        <p:spPr>
          <a:xfrm>
            <a:off x="1790938" y="3438763"/>
            <a:ext cx="11048524" cy="867489"/>
          </a:xfrm>
          <a:prstGeom prst="rect">
            <a:avLst/>
          </a:prstGeom>
          <a:noFill/>
          <a:ln/>
        </p:spPr>
        <p:txBody>
          <a:bodyPr wrap="square" lIns="0" tIns="0" rIns="0" bIns="0" rtlCol="0" anchor="t"/>
          <a:lstStyle/>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Competency-Based Recruitment Model</a:t>
            </a:r>
            <a:endParaRPr lang="en-US" sz="1400" dirty="0"/>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Behavioural Event Interviewing (BEI)</a:t>
            </a:r>
            <a:endParaRPr lang="en-US" sz="1400" dirty="0"/>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Emotional Intelligence theory (Goleman)</a:t>
            </a:r>
            <a:endParaRPr lang="en-US" sz="1400" dirty="0"/>
          </a:p>
        </p:txBody>
      </p:sp>
      <p:sp>
        <p:nvSpPr>
          <p:cNvPr id="6" name="Text 4"/>
          <p:cNvSpPr/>
          <p:nvPr/>
        </p:nvSpPr>
        <p:spPr>
          <a:xfrm>
            <a:off x="8478205" y="2915482"/>
            <a:ext cx="2907506" cy="363379"/>
          </a:xfrm>
          <a:prstGeom prst="rect">
            <a:avLst/>
          </a:prstGeom>
          <a:noFill/>
          <a:ln/>
        </p:spPr>
        <p:txBody>
          <a:bodyPr wrap="none" lIns="0" tIns="0" rIns="0" bIns="0" rtlCol="0" anchor="t"/>
          <a:lstStyle/>
          <a:p>
            <a:pPr marL="0" indent="0" algn="l">
              <a:lnSpc>
                <a:spcPts val="2850"/>
              </a:lnSpc>
              <a:buNone/>
            </a:pPr>
            <a:r>
              <a:rPr lang="en-US" sz="2250" b="1" dirty="0">
                <a:solidFill>
                  <a:srgbClr val="2E3C4E"/>
                </a:solidFill>
                <a:latin typeface="Barlow Bold" pitchFamily="34" charset="0"/>
                <a:ea typeface="Barlow Bold" pitchFamily="34" charset="-122"/>
                <a:cs typeface="Barlow Bold" pitchFamily="34" charset="-120"/>
              </a:rPr>
              <a:t>Innovation Indicators:</a:t>
            </a:r>
            <a:endParaRPr lang="en-US" sz="2250" dirty="0"/>
          </a:p>
        </p:txBody>
      </p:sp>
      <p:pic>
        <p:nvPicPr>
          <p:cNvPr id="19" name="Image 0" descr="preencoded.png">
            <a:extLst>
              <a:ext uri="{FF2B5EF4-FFF2-40B4-BE49-F238E27FC236}">
                <a16:creationId xmlns:a16="http://schemas.microsoft.com/office/drawing/2014/main" id="{6BFC06FF-B82F-4470-A483-D4E39B360C5A}"/>
              </a:ext>
            </a:extLst>
          </p:cNvPr>
          <p:cNvPicPr>
            <a:picLocks noChangeAspect="1"/>
          </p:cNvPicPr>
          <p:nvPr/>
        </p:nvPicPr>
        <p:blipFill>
          <a:blip r:embed="rId4"/>
          <a:stretch>
            <a:fillRect/>
          </a:stretch>
        </p:blipFill>
        <p:spPr>
          <a:xfrm>
            <a:off x="0" y="0"/>
            <a:ext cx="1737598" cy="8229600"/>
          </a:xfrm>
          <a:prstGeom prst="rect">
            <a:avLst/>
          </a:prstGeom>
        </p:spPr>
      </p:pic>
      <p:pic>
        <p:nvPicPr>
          <p:cNvPr id="21" name="Picture 20">
            <a:extLst>
              <a:ext uri="{FF2B5EF4-FFF2-40B4-BE49-F238E27FC236}">
                <a16:creationId xmlns:a16="http://schemas.microsoft.com/office/drawing/2014/main" id="{414E088A-CC2F-4BD5-B7FB-A4C923ADD2EF}"/>
              </a:ext>
            </a:extLst>
          </p:cNvPr>
          <p:cNvPicPr>
            <a:picLocks noChangeAspect="1"/>
          </p:cNvPicPr>
          <p:nvPr/>
        </p:nvPicPr>
        <p:blipFill>
          <a:blip r:embed="rId5"/>
          <a:stretch>
            <a:fillRect/>
          </a:stretch>
        </p:blipFill>
        <p:spPr>
          <a:xfrm>
            <a:off x="7790238" y="3533231"/>
            <a:ext cx="6840162" cy="4223830"/>
          </a:xfrm>
          <a:prstGeom prst="rect">
            <a:avLst/>
          </a:prstGeom>
        </p:spPr>
      </p:pic>
      <p:sp>
        <p:nvSpPr>
          <p:cNvPr id="24" name="Rectangle 23">
            <a:extLst>
              <a:ext uri="{FF2B5EF4-FFF2-40B4-BE49-F238E27FC236}">
                <a16:creationId xmlns:a16="http://schemas.microsoft.com/office/drawing/2014/main" id="{789C2224-ED72-4AAA-BEF1-DDFA8ECA87EE}"/>
              </a:ext>
            </a:extLst>
          </p:cNvPr>
          <p:cNvSpPr/>
          <p:nvPr/>
        </p:nvSpPr>
        <p:spPr>
          <a:xfrm>
            <a:off x="12707815" y="7666892"/>
            <a:ext cx="1922585" cy="562708"/>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 2">
            <a:extLst>
              <a:ext uri="{FF2B5EF4-FFF2-40B4-BE49-F238E27FC236}">
                <a16:creationId xmlns:a16="http://schemas.microsoft.com/office/drawing/2014/main" id="{B3BFBA82-2FDB-4DEF-A1B8-54B3F42D47EE}"/>
              </a:ext>
            </a:extLst>
          </p:cNvPr>
          <p:cNvSpPr/>
          <p:nvPr/>
        </p:nvSpPr>
        <p:spPr>
          <a:xfrm>
            <a:off x="1790938" y="4318481"/>
            <a:ext cx="2907506" cy="363379"/>
          </a:xfrm>
          <a:prstGeom prst="rect">
            <a:avLst/>
          </a:prstGeom>
          <a:noFill/>
          <a:ln/>
        </p:spPr>
        <p:txBody>
          <a:bodyPr wrap="none" lIns="0" tIns="0" rIns="0" bIns="0" rtlCol="0" anchor="t"/>
          <a:lstStyle/>
          <a:p>
            <a:pPr marL="0" indent="0" algn="l">
              <a:lnSpc>
                <a:spcPts val="2850"/>
              </a:lnSpc>
              <a:buNone/>
            </a:pPr>
            <a:r>
              <a:rPr lang="en-US" sz="2250" b="1" dirty="0">
                <a:solidFill>
                  <a:srgbClr val="2E3C4E"/>
                </a:solidFill>
                <a:latin typeface="Barlow Bold" pitchFamily="34" charset="0"/>
                <a:ea typeface="Barlow Bold" pitchFamily="34" charset="-122"/>
                <a:cs typeface="Barlow Bold" pitchFamily="34" charset="-120"/>
              </a:rPr>
              <a:t>Key Innovation Indicators</a:t>
            </a:r>
            <a:endParaRPr lang="en-US" sz="2250" dirty="0"/>
          </a:p>
        </p:txBody>
      </p:sp>
      <p:sp>
        <p:nvSpPr>
          <p:cNvPr id="12" name="Text 3">
            <a:extLst>
              <a:ext uri="{FF2B5EF4-FFF2-40B4-BE49-F238E27FC236}">
                <a16:creationId xmlns:a16="http://schemas.microsoft.com/office/drawing/2014/main" id="{A1C6988F-AC74-47AD-B1AE-FE633F195437}"/>
              </a:ext>
            </a:extLst>
          </p:cNvPr>
          <p:cNvSpPr/>
          <p:nvPr/>
        </p:nvSpPr>
        <p:spPr>
          <a:xfrm>
            <a:off x="1737598" y="4996816"/>
            <a:ext cx="11048524" cy="867489"/>
          </a:xfrm>
          <a:prstGeom prst="rect">
            <a:avLst/>
          </a:prstGeom>
          <a:noFill/>
          <a:ln/>
        </p:spPr>
        <p:txBody>
          <a:bodyPr wrap="square" lIns="0" tIns="0" rIns="0" bIns="0" rtlCol="0" anchor="t"/>
          <a:lstStyle/>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Pressure self-regulation.</a:t>
            </a:r>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Asks probing questions</a:t>
            </a:r>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Ready to experiment with things regardless.</a:t>
            </a:r>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Changing the plan according to feedback.</a:t>
            </a:r>
          </a:p>
          <a:p>
            <a:pPr marL="342900" indent="-342900" algn="l">
              <a:lnSpc>
                <a:spcPts val="2000"/>
              </a:lnSpc>
              <a:buSzPct val="100000"/>
              <a:buChar char="•"/>
            </a:pPr>
            <a:r>
              <a:rPr lang="en-US" sz="1400" dirty="0">
                <a:solidFill>
                  <a:srgbClr val="384653"/>
                </a:solidFill>
                <a:latin typeface="Montserrat" pitchFamily="34" charset="0"/>
                <a:ea typeface="Montserrat" pitchFamily="34" charset="-122"/>
                <a:cs typeface="Montserrat" pitchFamily="34" charset="-120"/>
              </a:rPr>
              <a:t>Does not fault other people.</a:t>
            </a:r>
            <a:endParaRPr lang="en-US" sz="1400" dirty="0"/>
          </a:p>
        </p:txBody>
      </p:sp>
    </p:spTree>
  </p:cSld>
  <p:clrMapOvr>
    <a:masterClrMapping/>
  </p:clrMapOvr>
  <p:extLst>
    <p:ext uri="{6950BFC3-D8DA-4A85-94F7-54DA5524770B}">
      <p188:commentRel xmlns:p188="http://schemas.microsoft.com/office/powerpoint/2018/8/main" r:id="rId3"/>
    </p:ext>
  </p:extLst>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4"/>
          <a:stretch>
            <a:fillRect/>
          </a:stretch>
        </p:blipFill>
        <p:spPr>
          <a:xfrm>
            <a:off x="8869680" y="0"/>
            <a:ext cx="5760720" cy="8229600"/>
          </a:xfrm>
          <a:prstGeom prst="rect">
            <a:avLst/>
          </a:prstGeom>
        </p:spPr>
      </p:pic>
      <p:sp>
        <p:nvSpPr>
          <p:cNvPr id="3" name="Text 0"/>
          <p:cNvSpPr/>
          <p:nvPr/>
        </p:nvSpPr>
        <p:spPr>
          <a:xfrm>
            <a:off x="864037" y="895826"/>
            <a:ext cx="7415927" cy="1624251"/>
          </a:xfrm>
          <a:prstGeom prst="rect">
            <a:avLst/>
          </a:prstGeom>
          <a:noFill/>
          <a:ln/>
        </p:spPr>
        <p:txBody>
          <a:bodyPr wrap="square" lIns="0" tIns="0" rIns="0" bIns="0" rtlCol="0" anchor="t"/>
          <a:lstStyle/>
          <a:p>
            <a:pPr marL="0" indent="0" algn="l">
              <a:lnSpc>
                <a:spcPts val="6350"/>
              </a:lnSpc>
              <a:buNone/>
            </a:pPr>
            <a:r>
              <a:rPr lang="en-US" sz="5100" b="1" dirty="0">
                <a:solidFill>
                  <a:srgbClr val="2E3C4E"/>
                </a:solidFill>
                <a:latin typeface="Barlow Bold" pitchFamily="34" charset="0"/>
                <a:ea typeface="Barlow Bold" pitchFamily="34" charset="-122"/>
                <a:cs typeface="Barlow Bold" pitchFamily="34" charset="-120"/>
              </a:rPr>
              <a:t>Interview Structure (10 Minutes)</a:t>
            </a:r>
            <a:endParaRPr lang="en-US" sz="5100" dirty="0"/>
          </a:p>
        </p:txBody>
      </p:sp>
      <p:sp>
        <p:nvSpPr>
          <p:cNvPr id="4" name="Text 1"/>
          <p:cNvSpPr/>
          <p:nvPr/>
        </p:nvSpPr>
        <p:spPr>
          <a:xfrm>
            <a:off x="864037" y="2890361"/>
            <a:ext cx="7415927" cy="395049"/>
          </a:xfrm>
          <a:prstGeom prst="rect">
            <a:avLst/>
          </a:prstGeom>
          <a:noFill/>
          <a:ln/>
        </p:spPr>
        <p:txBody>
          <a:bodyPr wrap="none" lIns="0" tIns="0" rIns="0" bIns="0" rtlCol="0" anchor="t"/>
          <a:lstStyle/>
          <a:p>
            <a:pPr marL="0" indent="0" algn="l">
              <a:lnSpc>
                <a:spcPts val="3100"/>
              </a:lnSpc>
              <a:buNone/>
            </a:pPr>
            <a:r>
              <a:rPr lang="en-US" sz="1900" b="1" dirty="0">
                <a:solidFill>
                  <a:srgbClr val="384653"/>
                </a:solidFill>
                <a:latin typeface="Montserrat" pitchFamily="34" charset="0"/>
                <a:ea typeface="Montserrat" pitchFamily="34" charset="-122"/>
                <a:cs typeface="Montserrat" pitchFamily="34" charset="-120"/>
              </a:rPr>
              <a:t>Method:</a:t>
            </a:r>
            <a:r>
              <a:rPr lang="en-US" sz="1900" dirty="0">
                <a:solidFill>
                  <a:srgbClr val="384653"/>
                </a:solidFill>
                <a:latin typeface="Montserrat" pitchFamily="34" charset="0"/>
                <a:ea typeface="Montserrat" pitchFamily="34" charset="-122"/>
                <a:cs typeface="Montserrat" pitchFamily="34" charset="-120"/>
              </a:rPr>
              <a:t> Structured Competency-Based Interview</a:t>
            </a:r>
            <a:endParaRPr lang="en-US" sz="1900" dirty="0"/>
          </a:p>
        </p:txBody>
      </p:sp>
      <p:sp>
        <p:nvSpPr>
          <p:cNvPr id="5" name="Text 2"/>
          <p:cNvSpPr/>
          <p:nvPr/>
        </p:nvSpPr>
        <p:spPr>
          <a:xfrm>
            <a:off x="864037" y="3655695"/>
            <a:ext cx="3898225" cy="487204"/>
          </a:xfrm>
          <a:prstGeom prst="rect">
            <a:avLst/>
          </a:prstGeom>
          <a:noFill/>
          <a:ln/>
        </p:spPr>
        <p:txBody>
          <a:bodyPr wrap="none" lIns="0" tIns="0" rIns="0" bIns="0" rtlCol="0" anchor="t"/>
          <a:lstStyle/>
          <a:p>
            <a:pPr marL="0" indent="0" algn="l">
              <a:lnSpc>
                <a:spcPts val="3800"/>
              </a:lnSpc>
              <a:buNone/>
            </a:pPr>
            <a:r>
              <a:rPr lang="en-US" sz="3050" b="1" dirty="0">
                <a:solidFill>
                  <a:srgbClr val="2E3C4E"/>
                </a:solidFill>
                <a:latin typeface="Barlow Bold" pitchFamily="34" charset="0"/>
                <a:ea typeface="Barlow Bold" pitchFamily="34" charset="-122"/>
                <a:cs typeface="Barlow Bold" pitchFamily="34" charset="-120"/>
              </a:rPr>
              <a:t>Format:</a:t>
            </a:r>
            <a:endParaRPr lang="en-US" sz="3050" dirty="0"/>
          </a:p>
        </p:txBody>
      </p:sp>
      <p:sp>
        <p:nvSpPr>
          <p:cNvPr id="7" name="Text 4"/>
          <p:cNvSpPr/>
          <p:nvPr/>
        </p:nvSpPr>
        <p:spPr>
          <a:xfrm>
            <a:off x="864036" y="6038743"/>
            <a:ext cx="7415927" cy="790099"/>
          </a:xfrm>
          <a:prstGeom prst="rect">
            <a:avLst/>
          </a:prstGeom>
          <a:noFill/>
          <a:ln/>
        </p:spPr>
        <p:txBody>
          <a:bodyPr wrap="square" lIns="0" tIns="0" rIns="0" bIns="0" rtlCol="0" anchor="t"/>
          <a:lstStyle/>
          <a:p>
            <a:pPr marL="0" indent="0" algn="l">
              <a:lnSpc>
                <a:spcPts val="3100"/>
              </a:lnSpc>
              <a:buNone/>
            </a:pPr>
            <a:r>
              <a:rPr lang="en-US" sz="1900" b="1" dirty="0">
                <a:solidFill>
                  <a:srgbClr val="2589C9"/>
                </a:solidFill>
                <a:latin typeface="Montserrat" pitchFamily="34" charset="0"/>
                <a:ea typeface="Montserrat" pitchFamily="34" charset="-122"/>
                <a:cs typeface="Montserrat" pitchFamily="34" charset="-120"/>
              </a:rPr>
              <a:t>Purpose:</a:t>
            </a:r>
            <a:r>
              <a:rPr lang="en-US" sz="1900" dirty="0">
                <a:solidFill>
                  <a:srgbClr val="384653"/>
                </a:solidFill>
                <a:latin typeface="Montserrat" pitchFamily="34" charset="0"/>
                <a:ea typeface="Montserrat" pitchFamily="34" charset="-122"/>
                <a:cs typeface="Montserrat" pitchFamily="34" charset="-120"/>
              </a:rPr>
              <a:t> To evaluate innovative thinking, not just theoretical knowledge.</a:t>
            </a:r>
            <a:endParaRPr lang="en-US" sz="1900" dirty="0"/>
          </a:p>
        </p:txBody>
      </p:sp>
      <p:sp>
        <p:nvSpPr>
          <p:cNvPr id="8" name="Shape 4">
            <a:extLst>
              <a:ext uri="{FF2B5EF4-FFF2-40B4-BE49-F238E27FC236}">
                <a16:creationId xmlns:a16="http://schemas.microsoft.com/office/drawing/2014/main" id="{8FB142DC-73B0-44DF-8949-42920E4A20B3}"/>
              </a:ext>
            </a:extLst>
          </p:cNvPr>
          <p:cNvSpPr/>
          <p:nvPr/>
        </p:nvSpPr>
        <p:spPr>
          <a:xfrm>
            <a:off x="634246" y="6975146"/>
            <a:ext cx="12363450" cy="1108150"/>
          </a:xfrm>
          <a:prstGeom prst="roundRect">
            <a:avLst>
              <a:gd name="adj" fmla="val 39447"/>
            </a:avLst>
          </a:prstGeom>
          <a:solidFill>
            <a:srgbClr val="BEDFF3"/>
          </a:solidFill>
          <a:ln/>
        </p:spPr>
        <p:txBody>
          <a:bodyPr/>
          <a:lstStyle/>
          <a:p>
            <a:endParaRPr lang="en-GB"/>
          </a:p>
        </p:txBody>
      </p:sp>
      <p:sp>
        <p:nvSpPr>
          <p:cNvPr id="11" name="TextBox 10">
            <a:extLst>
              <a:ext uri="{FF2B5EF4-FFF2-40B4-BE49-F238E27FC236}">
                <a16:creationId xmlns:a16="http://schemas.microsoft.com/office/drawing/2014/main" id="{7C120AD1-E3D5-48BA-B2F7-DE2B8607E299}"/>
              </a:ext>
            </a:extLst>
          </p:cNvPr>
          <p:cNvSpPr txBox="1"/>
          <p:nvPr/>
        </p:nvSpPr>
        <p:spPr>
          <a:xfrm>
            <a:off x="1000386" y="7067556"/>
            <a:ext cx="11631169" cy="877163"/>
          </a:xfrm>
          <a:prstGeom prst="rect">
            <a:avLst/>
          </a:prstGeom>
          <a:noFill/>
        </p:spPr>
        <p:txBody>
          <a:bodyPr wrap="square">
            <a:spAutoFit/>
          </a:bodyPr>
          <a:lstStyle/>
          <a:p>
            <a:pPr algn="ctr"/>
            <a:r>
              <a:rPr lang="en-US" sz="1700" dirty="0">
                <a:latin typeface="Montserrat" panose="00000500000000000000" pitchFamily="2" charset="0"/>
              </a:rPr>
              <a:t>Structured interviews eliminate bias because all candidates are asked to answer a set of </a:t>
            </a:r>
            <a:r>
              <a:rPr lang="en-US" sz="1700" dirty="0" err="1">
                <a:latin typeface="Montserrat" panose="00000500000000000000" pitchFamily="2" charset="0"/>
              </a:rPr>
              <a:t>standardised</a:t>
            </a:r>
            <a:r>
              <a:rPr lang="en-US" sz="1700" dirty="0">
                <a:latin typeface="Montserrat" panose="00000500000000000000" pitchFamily="2" charset="0"/>
              </a:rPr>
              <a:t> questions and scored using preset scoring criteria. This guarantees the objective and competency based evaluation that enhances fairness, consistency and transparency in selection decisions.</a:t>
            </a:r>
          </a:p>
        </p:txBody>
      </p:sp>
      <p:sp>
        <p:nvSpPr>
          <p:cNvPr id="13" name="TextBox 12">
            <a:extLst>
              <a:ext uri="{FF2B5EF4-FFF2-40B4-BE49-F238E27FC236}">
                <a16:creationId xmlns:a16="http://schemas.microsoft.com/office/drawing/2014/main" id="{2A8FDA5B-20FE-4146-9B85-C8F5F1028F70}"/>
              </a:ext>
            </a:extLst>
          </p:cNvPr>
          <p:cNvSpPr txBox="1"/>
          <p:nvPr/>
        </p:nvSpPr>
        <p:spPr>
          <a:xfrm>
            <a:off x="813149" y="4138113"/>
            <a:ext cx="7877628" cy="1754326"/>
          </a:xfrm>
          <a:prstGeom prst="rect">
            <a:avLst/>
          </a:prstGeom>
          <a:noFill/>
        </p:spPr>
        <p:txBody>
          <a:bodyPr wrap="square">
            <a:spAutoFit/>
          </a:bodyPr>
          <a:lstStyle/>
          <a:p>
            <a:pPr marL="285750" indent="-285750" algn="just">
              <a:buFont typeface="Arial" panose="020B0604020202020204" pitchFamily="34" charset="0"/>
              <a:buChar char="•"/>
            </a:pPr>
            <a:r>
              <a:rPr lang="en-US" b="1" dirty="0" err="1">
                <a:solidFill>
                  <a:srgbClr val="8E989F"/>
                </a:solidFill>
                <a:latin typeface="Montserrat" panose="00000500000000000000" pitchFamily="2" charset="0"/>
              </a:rPr>
              <a:t>Behavioural</a:t>
            </a:r>
            <a:r>
              <a:rPr lang="en-US" b="1" dirty="0">
                <a:solidFill>
                  <a:srgbClr val="8E989F"/>
                </a:solidFill>
                <a:latin typeface="Montserrat" panose="00000500000000000000" pitchFamily="2" charset="0"/>
              </a:rPr>
              <a:t> Questions: </a:t>
            </a:r>
            <a:r>
              <a:rPr lang="en-US" dirty="0">
                <a:solidFill>
                  <a:srgbClr val="8E989F"/>
                </a:solidFill>
                <a:latin typeface="Montserrat" panose="00000500000000000000" pitchFamily="2" charset="0"/>
              </a:rPr>
              <a:t>This is based on the fact that previous </a:t>
            </a:r>
            <a:r>
              <a:rPr lang="en-US" dirty="0" err="1">
                <a:solidFill>
                  <a:srgbClr val="8E989F"/>
                </a:solidFill>
                <a:latin typeface="Montserrat" panose="00000500000000000000" pitchFamily="2" charset="0"/>
              </a:rPr>
              <a:t>behaviour</a:t>
            </a:r>
            <a:r>
              <a:rPr lang="en-US" dirty="0">
                <a:solidFill>
                  <a:srgbClr val="8E989F"/>
                </a:solidFill>
                <a:latin typeface="Montserrat" panose="00000500000000000000" pitchFamily="2" charset="0"/>
              </a:rPr>
              <a:t> is an indicator of future performance.</a:t>
            </a:r>
          </a:p>
          <a:p>
            <a:pPr marL="285750" indent="-285750" algn="just">
              <a:buFont typeface="Arial" panose="020B0604020202020204" pitchFamily="34" charset="0"/>
              <a:buChar char="•"/>
            </a:pPr>
            <a:r>
              <a:rPr lang="en-US" b="1" dirty="0">
                <a:solidFill>
                  <a:srgbClr val="8E989F"/>
                </a:solidFill>
                <a:latin typeface="Montserrat" panose="00000500000000000000" pitchFamily="2" charset="0"/>
              </a:rPr>
              <a:t>Situational Judgement Questions: </a:t>
            </a:r>
            <a:r>
              <a:rPr lang="en-US" dirty="0">
                <a:solidFill>
                  <a:srgbClr val="8E989F"/>
                </a:solidFill>
                <a:latin typeface="Montserrat" panose="00000500000000000000" pitchFamily="2" charset="0"/>
              </a:rPr>
              <a:t>Evaluate the reaction of candidates to actual real-life work.</a:t>
            </a:r>
          </a:p>
          <a:p>
            <a:pPr marL="285750" indent="-285750" algn="just">
              <a:buFont typeface="Arial" panose="020B0604020202020204" pitchFamily="34" charset="0"/>
              <a:buChar char="•"/>
            </a:pPr>
            <a:r>
              <a:rPr lang="en-US" b="1" dirty="0">
                <a:solidFill>
                  <a:srgbClr val="8E989F"/>
                </a:solidFill>
                <a:latin typeface="Montserrat" panose="00000500000000000000" pitchFamily="2" charset="0"/>
              </a:rPr>
              <a:t>Problem-Solving Scenario: </a:t>
            </a:r>
            <a:r>
              <a:rPr lang="en-US" dirty="0">
                <a:solidFill>
                  <a:srgbClr val="8E989F"/>
                </a:solidFill>
                <a:latin typeface="Montserrat" panose="00000500000000000000" pitchFamily="2" charset="0"/>
              </a:rPr>
              <a:t>Tests both analytical reasoning and innovation on the spot.</a:t>
            </a:r>
          </a:p>
        </p:txBody>
      </p:sp>
    </p:spTree>
  </p:cSld>
  <p:clrMapOvr>
    <a:masterClrMapping/>
  </p:clrMapOvr>
  <p:extLst>
    <p:ext uri="{6950BFC3-D8DA-4A85-94F7-54DA5524770B}">
      <p188:commentRel xmlns:p188="http://schemas.microsoft.com/office/powerpoint/2018/8/main" r:id="rId3"/>
    </p:ext>
  </p:extLst>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75097" y="792956"/>
            <a:ext cx="11132939" cy="728424"/>
          </a:xfrm>
          <a:prstGeom prst="rect">
            <a:avLst/>
          </a:prstGeom>
          <a:noFill/>
          <a:ln/>
        </p:spPr>
        <p:txBody>
          <a:bodyPr wrap="none" lIns="0" tIns="0" rIns="0" bIns="0" rtlCol="0" anchor="t"/>
          <a:lstStyle/>
          <a:p>
            <a:pPr marL="0" indent="0" algn="l">
              <a:lnSpc>
                <a:spcPts val="5700"/>
              </a:lnSpc>
              <a:buNone/>
            </a:pPr>
            <a:r>
              <a:rPr lang="en-US" sz="4550" b="1" dirty="0">
                <a:solidFill>
                  <a:srgbClr val="2E3C4E"/>
                </a:solidFill>
                <a:latin typeface="Barlow Bold" pitchFamily="34" charset="0"/>
                <a:ea typeface="Barlow Bold" pitchFamily="34" charset="-122"/>
                <a:cs typeface="Barlow Bold" pitchFamily="34" charset="-120"/>
              </a:rPr>
              <a:t>Interview Questions (Assessing Innovation)</a:t>
            </a:r>
            <a:endParaRPr lang="en-US" sz="4550" dirty="0"/>
          </a:p>
        </p:txBody>
      </p:sp>
      <p:sp>
        <p:nvSpPr>
          <p:cNvPr id="3" name="Text 1"/>
          <p:cNvSpPr/>
          <p:nvPr/>
        </p:nvSpPr>
        <p:spPr>
          <a:xfrm>
            <a:off x="775097" y="1600795"/>
            <a:ext cx="3578185" cy="437078"/>
          </a:xfrm>
          <a:prstGeom prst="rect">
            <a:avLst/>
          </a:prstGeom>
          <a:noFill/>
          <a:ln/>
        </p:spPr>
        <p:txBody>
          <a:bodyPr wrap="none" lIns="0" tIns="0" rIns="0" bIns="0" rtlCol="0" anchor="t"/>
          <a:lstStyle/>
          <a:p>
            <a:pPr marL="0" indent="0" algn="l">
              <a:lnSpc>
                <a:spcPts val="3400"/>
              </a:lnSpc>
              <a:buNone/>
            </a:pPr>
            <a:r>
              <a:rPr lang="en-US" sz="2750" b="1" dirty="0" err="1">
                <a:solidFill>
                  <a:srgbClr val="2E3C4E"/>
                </a:solidFill>
                <a:latin typeface="Barlow Bold" pitchFamily="34" charset="0"/>
                <a:ea typeface="Barlow Bold" pitchFamily="34" charset="-122"/>
                <a:cs typeface="Barlow Bold" pitchFamily="34" charset="-120"/>
              </a:rPr>
              <a:t>Behavioural</a:t>
            </a:r>
            <a:r>
              <a:rPr lang="en-US" sz="2750" b="1" dirty="0">
                <a:solidFill>
                  <a:srgbClr val="2E3C4E"/>
                </a:solidFill>
                <a:latin typeface="Barlow Bold" pitchFamily="34" charset="0"/>
                <a:ea typeface="Barlow Bold" pitchFamily="34" charset="-122"/>
                <a:cs typeface="Barlow Bold" pitchFamily="34" charset="-120"/>
              </a:rPr>
              <a:t> Questions</a:t>
            </a:r>
            <a:endParaRPr lang="en-US" sz="2750" dirty="0"/>
          </a:p>
        </p:txBody>
      </p:sp>
      <p:sp>
        <p:nvSpPr>
          <p:cNvPr id="4" name="Text 2"/>
          <p:cNvSpPr/>
          <p:nvPr/>
        </p:nvSpPr>
        <p:spPr>
          <a:xfrm>
            <a:off x="452914" y="2184417"/>
            <a:ext cx="13080206" cy="335994"/>
          </a:xfrm>
          <a:prstGeom prst="rect">
            <a:avLst/>
          </a:prstGeom>
          <a:noFill/>
          <a:ln/>
        </p:spPr>
        <p:txBody>
          <a:bodyPr wrap="none" lIns="0" tIns="0" rIns="0" bIns="0" rtlCol="0" anchor="t"/>
          <a:lstStyle/>
          <a:p>
            <a:pPr marL="342900" indent="-342900" algn="l">
              <a:lnSpc>
                <a:spcPts val="2600"/>
              </a:lnSpc>
              <a:buSzPct val="100000"/>
              <a:buFont typeface="+mj-lt"/>
              <a:buAutoNum type="arabicPeriod"/>
            </a:pPr>
            <a:r>
              <a:rPr lang="en-US" sz="1700" dirty="0">
                <a:solidFill>
                  <a:srgbClr val="384653"/>
                </a:solidFill>
                <a:latin typeface="Montserrat" pitchFamily="34" charset="0"/>
                <a:ea typeface="Montserrat" pitchFamily="34" charset="-122"/>
                <a:cs typeface="Montserrat" pitchFamily="34" charset="-120"/>
              </a:rPr>
              <a:t>Write about the moment when you have noticed a problem and presented some new idea to make it better.</a:t>
            </a:r>
            <a:endParaRPr lang="en-US" sz="1700" dirty="0"/>
          </a:p>
        </p:txBody>
      </p:sp>
      <p:sp>
        <p:nvSpPr>
          <p:cNvPr id="5" name="Text 3"/>
          <p:cNvSpPr/>
          <p:nvPr/>
        </p:nvSpPr>
        <p:spPr>
          <a:xfrm>
            <a:off x="775097" y="2741176"/>
            <a:ext cx="13080206" cy="741402"/>
          </a:xfrm>
          <a:prstGeom prst="rect">
            <a:avLst/>
          </a:prstGeom>
          <a:noFill/>
          <a:ln/>
        </p:spPr>
        <p:txBody>
          <a:bodyPr wrap="square" lIns="0" tIns="0" rIns="0" bIns="0" rtlCol="0" anchor="t"/>
          <a:lstStyle/>
          <a:p>
            <a:pPr marL="685800" lvl="1" indent="-342900" algn="l">
              <a:lnSpc>
                <a:spcPts val="2600"/>
              </a:lnSpc>
              <a:buSzPct val="100000"/>
              <a:buChar char="◦"/>
            </a:pPr>
            <a:r>
              <a:rPr lang="en-US" sz="1700" dirty="0">
                <a:solidFill>
                  <a:srgbClr val="384653"/>
                </a:solidFill>
                <a:latin typeface="Montserrat" pitchFamily="34" charset="0"/>
                <a:ea typeface="Montserrat" pitchFamily="34" charset="-122"/>
                <a:cs typeface="Montserrat" pitchFamily="34" charset="-120"/>
              </a:rPr>
              <a:t>What was the impact?</a:t>
            </a:r>
            <a:endParaRPr lang="en-US" sz="1700" dirty="0"/>
          </a:p>
          <a:p>
            <a:pPr marL="685800" lvl="1" indent="-342900" algn="l">
              <a:lnSpc>
                <a:spcPts val="2600"/>
              </a:lnSpc>
              <a:buSzPct val="100000"/>
              <a:buChar char="◦"/>
            </a:pPr>
            <a:r>
              <a:rPr lang="en-US" sz="1700" dirty="0">
                <a:solidFill>
                  <a:srgbClr val="384653"/>
                </a:solidFill>
                <a:latin typeface="Montserrat" pitchFamily="34" charset="0"/>
                <a:ea typeface="Montserrat" pitchFamily="34" charset="-122"/>
                <a:cs typeface="Montserrat" pitchFamily="34" charset="-120"/>
              </a:rPr>
              <a:t>How did others respond?</a:t>
            </a:r>
            <a:endParaRPr lang="en-US" sz="1700" dirty="0"/>
          </a:p>
        </p:txBody>
      </p:sp>
      <p:sp>
        <p:nvSpPr>
          <p:cNvPr id="6" name="Text 4"/>
          <p:cNvSpPr/>
          <p:nvPr/>
        </p:nvSpPr>
        <p:spPr>
          <a:xfrm>
            <a:off x="775097" y="3551992"/>
            <a:ext cx="13080206" cy="741402"/>
          </a:xfrm>
          <a:prstGeom prst="rect">
            <a:avLst/>
          </a:prstGeom>
          <a:noFill/>
          <a:ln/>
        </p:spPr>
        <p:txBody>
          <a:bodyPr wrap="square" lIns="0" tIns="0" rIns="0" bIns="0" rtlCol="0" anchor="t"/>
          <a:lstStyle/>
          <a:p>
            <a:pPr marL="342900" indent="-342900" algn="l">
              <a:lnSpc>
                <a:spcPts val="2600"/>
              </a:lnSpc>
              <a:buSzPct val="100000"/>
              <a:buFont typeface="+mj-lt"/>
              <a:buAutoNum type="arabicPeriod" startAt="2"/>
            </a:pPr>
            <a:r>
              <a:rPr lang="en-US" sz="1700" dirty="0">
                <a:solidFill>
                  <a:srgbClr val="384653"/>
                </a:solidFill>
                <a:latin typeface="Montserrat" pitchFamily="34" charset="0"/>
                <a:ea typeface="Montserrat" pitchFamily="34" charset="-122"/>
                <a:cs typeface="Montserrat" pitchFamily="34" charset="-120"/>
              </a:rPr>
              <a:t>Reminisce about a situation when you </a:t>
            </a:r>
            <a:r>
              <a:rPr lang="en-US" sz="1700" dirty="0" err="1">
                <a:solidFill>
                  <a:srgbClr val="384653"/>
                </a:solidFill>
                <a:latin typeface="Montserrat" pitchFamily="34" charset="0"/>
                <a:ea typeface="Montserrat" pitchFamily="34" charset="-122"/>
                <a:cs typeface="Montserrat" pitchFamily="34" charset="-120"/>
              </a:rPr>
              <a:t>utilised</a:t>
            </a:r>
            <a:r>
              <a:rPr lang="en-US" sz="1700" dirty="0">
                <a:solidFill>
                  <a:srgbClr val="384653"/>
                </a:solidFill>
                <a:latin typeface="Montserrat" pitchFamily="34" charset="0"/>
                <a:ea typeface="Montserrat" pitchFamily="34" charset="-122"/>
                <a:cs typeface="Montserrat" pitchFamily="34" charset="-120"/>
              </a:rPr>
              <a:t> limited resources to make things better.</a:t>
            </a:r>
          </a:p>
          <a:p>
            <a:pPr marL="342900" indent="-342900" algn="l">
              <a:lnSpc>
                <a:spcPts val="2600"/>
              </a:lnSpc>
              <a:buSzPct val="100000"/>
              <a:buFont typeface="+mj-lt"/>
              <a:buAutoNum type="arabicPeriod" startAt="2"/>
            </a:pPr>
            <a:r>
              <a:rPr lang="en-US" sz="1700" dirty="0">
                <a:solidFill>
                  <a:srgbClr val="384653"/>
                </a:solidFill>
                <a:latin typeface="Montserrat" pitchFamily="34" charset="0"/>
                <a:ea typeface="Montserrat" pitchFamily="34" charset="-122"/>
                <a:cs typeface="Montserrat" pitchFamily="34" charset="-120"/>
              </a:rPr>
              <a:t>Explain the experience when your idea was declined. How did you respond?</a:t>
            </a:r>
            <a:endParaRPr lang="en-US" sz="1700" dirty="0"/>
          </a:p>
        </p:txBody>
      </p:sp>
      <p:sp>
        <p:nvSpPr>
          <p:cNvPr id="7" name="Text 5"/>
          <p:cNvSpPr/>
          <p:nvPr/>
        </p:nvSpPr>
        <p:spPr>
          <a:xfrm>
            <a:off x="775097" y="4591288"/>
            <a:ext cx="3496747" cy="437078"/>
          </a:xfrm>
          <a:prstGeom prst="rect">
            <a:avLst/>
          </a:prstGeom>
          <a:noFill/>
          <a:ln/>
        </p:spPr>
        <p:txBody>
          <a:bodyPr wrap="none" lIns="0" tIns="0" rIns="0" bIns="0" rtlCol="0" anchor="t"/>
          <a:lstStyle/>
          <a:p>
            <a:pPr marL="0" indent="0" algn="l">
              <a:lnSpc>
                <a:spcPts val="3400"/>
              </a:lnSpc>
              <a:buNone/>
            </a:pPr>
            <a:r>
              <a:rPr lang="en-US" sz="2750" b="1" dirty="0">
                <a:solidFill>
                  <a:srgbClr val="2E3C4E"/>
                </a:solidFill>
                <a:latin typeface="Barlow Bold" pitchFamily="34" charset="0"/>
                <a:ea typeface="Barlow Bold" pitchFamily="34" charset="-122"/>
                <a:cs typeface="Barlow Bold" pitchFamily="34" charset="-120"/>
              </a:rPr>
              <a:t>Situational Questions</a:t>
            </a:r>
            <a:endParaRPr lang="en-US" sz="2750" dirty="0"/>
          </a:p>
        </p:txBody>
      </p:sp>
      <p:sp>
        <p:nvSpPr>
          <p:cNvPr id="8" name="Text 6"/>
          <p:cNvSpPr/>
          <p:nvPr/>
        </p:nvSpPr>
        <p:spPr>
          <a:xfrm>
            <a:off x="775097" y="5326261"/>
            <a:ext cx="13080206" cy="741402"/>
          </a:xfrm>
          <a:prstGeom prst="rect">
            <a:avLst/>
          </a:prstGeom>
          <a:noFill/>
          <a:ln/>
        </p:spPr>
        <p:txBody>
          <a:bodyPr wrap="square" lIns="0" tIns="0" rIns="0" bIns="0" rtlCol="0" anchor="t"/>
          <a:lstStyle/>
          <a:p>
            <a:pPr marL="342900" indent="-342900" algn="l">
              <a:lnSpc>
                <a:spcPts val="2600"/>
              </a:lnSpc>
              <a:buSzPct val="100000"/>
              <a:buFont typeface="+mj-lt"/>
              <a:buAutoNum type="arabicPeriod"/>
            </a:pPr>
            <a:r>
              <a:rPr lang="en-US" sz="1700" dirty="0">
                <a:solidFill>
                  <a:srgbClr val="384653"/>
                </a:solidFill>
                <a:latin typeface="Montserrat" pitchFamily="34" charset="0"/>
                <a:ea typeface="Montserrat" pitchFamily="34" charset="-122"/>
                <a:cs typeface="Montserrat" pitchFamily="34" charset="-120"/>
              </a:rPr>
              <a:t>What would you come up with in the event that students complain about slow processes of service?</a:t>
            </a:r>
          </a:p>
          <a:p>
            <a:pPr marL="342900" indent="-342900" algn="l">
              <a:lnSpc>
                <a:spcPts val="2600"/>
              </a:lnSpc>
              <a:buSzPct val="100000"/>
              <a:buFont typeface="+mj-lt"/>
              <a:buAutoNum type="arabicPeriod"/>
            </a:pPr>
            <a:r>
              <a:rPr lang="en-US" sz="1700" dirty="0">
                <a:solidFill>
                  <a:srgbClr val="384653"/>
                </a:solidFill>
                <a:latin typeface="Montserrat" pitchFamily="34" charset="0"/>
                <a:ea typeface="Montserrat" pitchFamily="34" charset="-122"/>
                <a:cs typeface="Montserrat" pitchFamily="34" charset="-120"/>
              </a:rPr>
              <a:t>What would you do to implement a new online platform to employees who are opposed to change?</a:t>
            </a:r>
            <a:endParaRPr lang="en-US" sz="1700" dirty="0"/>
          </a:p>
        </p:txBody>
      </p:sp>
      <p:sp>
        <p:nvSpPr>
          <p:cNvPr id="9" name="Text 7"/>
          <p:cNvSpPr/>
          <p:nvPr/>
        </p:nvSpPr>
        <p:spPr>
          <a:xfrm>
            <a:off x="775097" y="6365558"/>
            <a:ext cx="3496747" cy="437078"/>
          </a:xfrm>
          <a:prstGeom prst="rect">
            <a:avLst/>
          </a:prstGeom>
          <a:noFill/>
          <a:ln/>
        </p:spPr>
        <p:txBody>
          <a:bodyPr wrap="none" lIns="0" tIns="0" rIns="0" bIns="0" rtlCol="0" anchor="t"/>
          <a:lstStyle/>
          <a:p>
            <a:pPr marL="0" indent="0" algn="l">
              <a:lnSpc>
                <a:spcPts val="3400"/>
              </a:lnSpc>
              <a:buNone/>
            </a:pPr>
            <a:r>
              <a:rPr lang="en-US" sz="2750" b="1" dirty="0">
                <a:solidFill>
                  <a:srgbClr val="2E3C4E"/>
                </a:solidFill>
                <a:latin typeface="Barlow Bold" pitchFamily="34" charset="0"/>
                <a:ea typeface="Barlow Bold" pitchFamily="34" charset="-122"/>
                <a:cs typeface="Barlow Bold" pitchFamily="34" charset="-120"/>
              </a:rPr>
              <a:t>Analytical Question</a:t>
            </a:r>
            <a:endParaRPr lang="en-US" sz="2750" dirty="0"/>
          </a:p>
        </p:txBody>
      </p:sp>
      <p:sp>
        <p:nvSpPr>
          <p:cNvPr id="10" name="Text 8"/>
          <p:cNvSpPr/>
          <p:nvPr/>
        </p:nvSpPr>
        <p:spPr>
          <a:xfrm>
            <a:off x="775097" y="7100530"/>
            <a:ext cx="9191863" cy="335994"/>
          </a:xfrm>
          <a:prstGeom prst="rect">
            <a:avLst/>
          </a:prstGeom>
          <a:noFill/>
          <a:ln/>
        </p:spPr>
        <p:txBody>
          <a:bodyPr wrap="none" lIns="0" tIns="0" rIns="0" bIns="0" rtlCol="0" anchor="t"/>
          <a:lstStyle/>
          <a:p>
            <a:pPr marL="342900" indent="-342900" algn="l">
              <a:lnSpc>
                <a:spcPts val="2600"/>
              </a:lnSpc>
              <a:buSzPct val="100000"/>
              <a:buFont typeface="+mj-lt"/>
              <a:buAutoNum type="arabicPeriod"/>
            </a:pPr>
            <a:r>
              <a:rPr lang="en-US" sz="1700" dirty="0">
                <a:solidFill>
                  <a:srgbClr val="384653"/>
                </a:solidFill>
                <a:latin typeface="Montserrat" pitchFamily="34" charset="0"/>
                <a:ea typeface="Montserrat" pitchFamily="34" charset="-122"/>
                <a:cs typeface="Montserrat" pitchFamily="34" charset="-120"/>
              </a:rPr>
              <a:t>What do you consider to be the measures that will help gauge the successfulness of an innovation initiative?</a:t>
            </a:r>
            <a:endParaRPr lang="en-US" sz="1700" dirty="0"/>
          </a:p>
        </p:txBody>
      </p:sp>
      <p:sp>
        <p:nvSpPr>
          <p:cNvPr id="11" name="Rectangle 10">
            <a:extLst>
              <a:ext uri="{FF2B5EF4-FFF2-40B4-BE49-F238E27FC236}">
                <a16:creationId xmlns:a16="http://schemas.microsoft.com/office/drawing/2014/main" id="{634A9B83-3F9F-4DAC-9F31-03538866F6C6}"/>
              </a:ext>
            </a:extLst>
          </p:cNvPr>
          <p:cNvSpPr/>
          <p:nvPr/>
        </p:nvSpPr>
        <p:spPr>
          <a:xfrm>
            <a:off x="12435840" y="7436524"/>
            <a:ext cx="2194560" cy="741402"/>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Image 0" descr="preencoded.png">
            <a:extLst>
              <a:ext uri="{FF2B5EF4-FFF2-40B4-BE49-F238E27FC236}">
                <a16:creationId xmlns:a16="http://schemas.microsoft.com/office/drawing/2014/main" id="{323C6F73-6C18-494E-9DDA-1ECD0C406CEE}"/>
              </a:ext>
            </a:extLst>
          </p:cNvPr>
          <p:cNvPicPr>
            <a:picLocks noChangeAspect="1"/>
          </p:cNvPicPr>
          <p:nvPr/>
        </p:nvPicPr>
        <p:blipFill>
          <a:blip r:embed="rId4"/>
          <a:stretch>
            <a:fillRect/>
          </a:stretch>
        </p:blipFill>
        <p:spPr>
          <a:xfrm rot="10800000">
            <a:off x="12826300" y="0"/>
            <a:ext cx="1804100" cy="8229600"/>
          </a:xfrm>
          <a:prstGeom prst="rect">
            <a:avLst/>
          </a:prstGeom>
        </p:spPr>
      </p:pic>
      <p:sp>
        <p:nvSpPr>
          <p:cNvPr id="14" name="TextBox 13">
            <a:extLst>
              <a:ext uri="{FF2B5EF4-FFF2-40B4-BE49-F238E27FC236}">
                <a16:creationId xmlns:a16="http://schemas.microsoft.com/office/drawing/2014/main" id="{5ABA4E01-CD65-4A93-B4A0-3F3B688A32CB}"/>
              </a:ext>
            </a:extLst>
          </p:cNvPr>
          <p:cNvSpPr txBox="1"/>
          <p:nvPr/>
        </p:nvSpPr>
        <p:spPr>
          <a:xfrm>
            <a:off x="691110" y="7484059"/>
            <a:ext cx="11216926" cy="615553"/>
          </a:xfrm>
          <a:prstGeom prst="rect">
            <a:avLst/>
          </a:prstGeom>
          <a:noFill/>
        </p:spPr>
        <p:txBody>
          <a:bodyPr wrap="square">
            <a:spAutoFit/>
          </a:bodyPr>
          <a:lstStyle/>
          <a:p>
            <a:r>
              <a:rPr lang="en-US" sz="1700" dirty="0">
                <a:solidFill>
                  <a:schemeClr val="tx1">
                    <a:lumMod val="65000"/>
                    <a:lumOff val="35000"/>
                  </a:schemeClr>
                </a:solidFill>
                <a:latin typeface="Montserrat" panose="00000500000000000000" pitchFamily="2" charset="0"/>
              </a:rPr>
              <a:t>What are some of the Key Performance Indicators (KPIs) that you would use to determine the success of a digital innovation project, and how would you monitor and report the results?</a:t>
            </a:r>
          </a:p>
        </p:txBody>
      </p:sp>
    </p:spTree>
  </p:cSld>
  <p:clrMapOvr>
    <a:masterClrMapping/>
  </p:clrMapOvr>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1157288" y="816293"/>
            <a:ext cx="7097078" cy="675203"/>
          </a:xfrm>
          <a:prstGeom prst="rect">
            <a:avLst/>
          </a:prstGeom>
          <a:noFill/>
          <a:ln/>
        </p:spPr>
        <p:txBody>
          <a:bodyPr wrap="none" lIns="0" tIns="0" rIns="0" bIns="0" rtlCol="0" anchor="t"/>
          <a:lstStyle/>
          <a:p>
            <a:pPr marL="0" indent="0" algn="l">
              <a:lnSpc>
                <a:spcPts val="5300"/>
              </a:lnSpc>
              <a:buNone/>
            </a:pPr>
            <a:r>
              <a:rPr lang="en-US" sz="4250" b="1" dirty="0">
                <a:solidFill>
                  <a:srgbClr val="2E3C4E"/>
                </a:solidFill>
                <a:latin typeface="Barlow Bold" pitchFamily="34" charset="0"/>
                <a:ea typeface="Barlow Bold" pitchFamily="34" charset="-122"/>
                <a:cs typeface="Barlow Bold" pitchFamily="34" charset="-120"/>
              </a:rPr>
              <a:t>Conclusion &amp; HR Justification</a:t>
            </a:r>
            <a:endParaRPr lang="en-US" sz="4250" dirty="0"/>
          </a:p>
        </p:txBody>
      </p:sp>
      <p:sp>
        <p:nvSpPr>
          <p:cNvPr id="3" name="Text 1"/>
          <p:cNvSpPr/>
          <p:nvPr/>
        </p:nvSpPr>
        <p:spPr>
          <a:xfrm>
            <a:off x="1157288" y="1559719"/>
            <a:ext cx="5715476" cy="405051"/>
          </a:xfrm>
          <a:prstGeom prst="rect">
            <a:avLst/>
          </a:prstGeom>
          <a:noFill/>
          <a:ln/>
        </p:spPr>
        <p:txBody>
          <a:bodyPr wrap="none" lIns="0" tIns="0" rIns="0" bIns="0" rtlCol="0" anchor="t"/>
          <a:lstStyle/>
          <a:p>
            <a:pPr marL="0" indent="0" algn="l">
              <a:lnSpc>
                <a:spcPts val="3150"/>
              </a:lnSpc>
              <a:buNone/>
            </a:pPr>
            <a:r>
              <a:rPr lang="en-US" sz="2550" b="1" dirty="0">
                <a:solidFill>
                  <a:srgbClr val="2E3C4E"/>
                </a:solidFill>
                <a:latin typeface="Barlow Bold" pitchFamily="34" charset="0"/>
                <a:ea typeface="Barlow Bold" pitchFamily="34" charset="-122"/>
                <a:cs typeface="Barlow Bold" pitchFamily="34" charset="-120"/>
              </a:rPr>
              <a:t>Why This Recruitment Approach Works:</a:t>
            </a:r>
            <a:endParaRPr lang="en-US" sz="2550" dirty="0"/>
          </a:p>
        </p:txBody>
      </p:sp>
      <p:sp>
        <p:nvSpPr>
          <p:cNvPr id="4" name="Shape 2"/>
          <p:cNvSpPr/>
          <p:nvPr/>
        </p:nvSpPr>
        <p:spPr>
          <a:xfrm>
            <a:off x="1157288" y="2220754"/>
            <a:ext cx="461843" cy="461843"/>
          </a:xfrm>
          <a:prstGeom prst="roundRect">
            <a:avLst>
              <a:gd name="adj" fmla="val 66667"/>
            </a:avLst>
          </a:prstGeom>
          <a:solidFill>
            <a:srgbClr val="D4E9F7"/>
          </a:solidFill>
          <a:ln w="7620">
            <a:solidFill>
              <a:srgbClr val="BACFDD"/>
            </a:solidFill>
            <a:prstDash val="solid"/>
          </a:ln>
        </p:spPr>
        <p:txBody>
          <a:bodyPr/>
          <a:lstStyle/>
          <a:p>
            <a:endParaRPr lang="en-GB"/>
          </a:p>
        </p:txBody>
      </p:sp>
      <p:sp>
        <p:nvSpPr>
          <p:cNvPr id="5" name="Text 3"/>
          <p:cNvSpPr/>
          <p:nvPr/>
        </p:nvSpPr>
        <p:spPr>
          <a:xfrm>
            <a:off x="1789748" y="2291239"/>
            <a:ext cx="4093726" cy="337542"/>
          </a:xfrm>
          <a:prstGeom prst="rect">
            <a:avLst/>
          </a:prstGeom>
          <a:noFill/>
          <a:ln/>
        </p:spPr>
        <p:txBody>
          <a:bodyPr wrap="none" lIns="0" tIns="0" rIns="0" bIns="0" rtlCol="0" anchor="t"/>
          <a:lstStyle/>
          <a:p>
            <a:pPr marL="0" indent="0" algn="l">
              <a:lnSpc>
                <a:spcPts val="2650"/>
              </a:lnSpc>
              <a:buNone/>
            </a:pPr>
            <a:r>
              <a:rPr lang="en-US" sz="2100" b="1" dirty="0">
                <a:solidFill>
                  <a:srgbClr val="384653"/>
                </a:solidFill>
                <a:latin typeface="Barlow Bold" pitchFamily="34" charset="0"/>
                <a:ea typeface="Barlow Bold" pitchFamily="34" charset="-122"/>
                <a:cs typeface="Barlow Bold" pitchFamily="34" charset="-120"/>
              </a:rPr>
              <a:t>Aligns human resource practices with the organization’s innovation strategy</a:t>
            </a:r>
            <a:endParaRPr lang="en-US" sz="2100" dirty="0"/>
          </a:p>
        </p:txBody>
      </p:sp>
      <p:sp>
        <p:nvSpPr>
          <p:cNvPr id="6" name="Shape 4"/>
          <p:cNvSpPr/>
          <p:nvPr/>
        </p:nvSpPr>
        <p:spPr>
          <a:xfrm>
            <a:off x="1157288" y="3023830"/>
            <a:ext cx="461843" cy="461843"/>
          </a:xfrm>
          <a:prstGeom prst="roundRect">
            <a:avLst>
              <a:gd name="adj" fmla="val 66667"/>
            </a:avLst>
          </a:prstGeom>
          <a:solidFill>
            <a:srgbClr val="D4E9F7"/>
          </a:solidFill>
          <a:ln w="7620">
            <a:solidFill>
              <a:srgbClr val="BACFDD"/>
            </a:solidFill>
            <a:prstDash val="solid"/>
          </a:ln>
        </p:spPr>
        <p:txBody>
          <a:bodyPr/>
          <a:lstStyle/>
          <a:p>
            <a:endParaRPr lang="en-GB"/>
          </a:p>
        </p:txBody>
      </p:sp>
      <p:sp>
        <p:nvSpPr>
          <p:cNvPr id="7" name="Text 5"/>
          <p:cNvSpPr/>
          <p:nvPr/>
        </p:nvSpPr>
        <p:spPr>
          <a:xfrm>
            <a:off x="1789748" y="3094315"/>
            <a:ext cx="3954423" cy="313135"/>
          </a:xfrm>
          <a:prstGeom prst="rect">
            <a:avLst/>
          </a:prstGeom>
          <a:noFill/>
          <a:ln/>
        </p:spPr>
        <p:txBody>
          <a:bodyPr wrap="none" lIns="0" tIns="0" rIns="0" bIns="0" rtlCol="0" anchor="t"/>
          <a:lstStyle/>
          <a:p>
            <a:pPr marL="0" indent="0" algn="l">
              <a:lnSpc>
                <a:spcPts val="2650"/>
              </a:lnSpc>
              <a:buNone/>
            </a:pPr>
            <a:r>
              <a:rPr lang="en-US" sz="2100" b="1" dirty="0" err="1">
                <a:solidFill>
                  <a:srgbClr val="384653"/>
                </a:solidFill>
                <a:latin typeface="Barlow Bold" pitchFamily="34" charset="0"/>
                <a:ea typeface="Barlow Bold" pitchFamily="34" charset="-122"/>
                <a:cs typeface="Barlow Bold" pitchFamily="34" charset="-120"/>
              </a:rPr>
              <a:t>Utilises</a:t>
            </a:r>
            <a:r>
              <a:rPr lang="en-US" sz="2100" b="1" dirty="0">
                <a:solidFill>
                  <a:srgbClr val="384653"/>
                </a:solidFill>
                <a:latin typeface="Barlow Bold" pitchFamily="34" charset="0"/>
                <a:ea typeface="Barlow Bold" pitchFamily="34" charset="-122"/>
                <a:cs typeface="Barlow Bold" pitchFamily="34" charset="-120"/>
              </a:rPr>
              <a:t> a structured, competency-based assessment framework</a:t>
            </a:r>
            <a:endParaRPr lang="en-US" sz="2100" dirty="0"/>
          </a:p>
        </p:txBody>
      </p:sp>
      <p:sp>
        <p:nvSpPr>
          <p:cNvPr id="8" name="Shape 6"/>
          <p:cNvSpPr/>
          <p:nvPr/>
        </p:nvSpPr>
        <p:spPr>
          <a:xfrm>
            <a:off x="1157288" y="3826907"/>
            <a:ext cx="461843" cy="461843"/>
          </a:xfrm>
          <a:prstGeom prst="roundRect">
            <a:avLst>
              <a:gd name="adj" fmla="val 66667"/>
            </a:avLst>
          </a:prstGeom>
          <a:solidFill>
            <a:srgbClr val="D4E9F7"/>
          </a:solidFill>
          <a:ln w="7620">
            <a:solidFill>
              <a:srgbClr val="BACFDD"/>
            </a:solidFill>
            <a:prstDash val="solid"/>
          </a:ln>
        </p:spPr>
        <p:txBody>
          <a:bodyPr/>
          <a:lstStyle/>
          <a:p>
            <a:endParaRPr lang="en-GB"/>
          </a:p>
        </p:txBody>
      </p:sp>
      <p:sp>
        <p:nvSpPr>
          <p:cNvPr id="9" name="Text 7"/>
          <p:cNvSpPr/>
          <p:nvPr/>
        </p:nvSpPr>
        <p:spPr>
          <a:xfrm>
            <a:off x="1789748" y="3897392"/>
            <a:ext cx="2700814" cy="337542"/>
          </a:xfrm>
          <a:prstGeom prst="rect">
            <a:avLst/>
          </a:prstGeom>
          <a:noFill/>
          <a:ln/>
        </p:spPr>
        <p:txBody>
          <a:bodyPr wrap="none" lIns="0" tIns="0" rIns="0" bIns="0" rtlCol="0" anchor="t"/>
          <a:lstStyle/>
          <a:p>
            <a:pPr marL="0" indent="0" algn="l">
              <a:lnSpc>
                <a:spcPts val="2650"/>
              </a:lnSpc>
              <a:buNone/>
            </a:pPr>
            <a:r>
              <a:rPr lang="en-US" sz="2100" b="1" dirty="0" err="1">
                <a:solidFill>
                  <a:srgbClr val="384653"/>
                </a:solidFill>
                <a:latin typeface="Barlow Bold" pitchFamily="34" charset="0"/>
                <a:ea typeface="Barlow Bold" pitchFamily="34" charset="-122"/>
                <a:cs typeface="Barlow Bold" pitchFamily="34" charset="-120"/>
              </a:rPr>
              <a:t>Minimises</a:t>
            </a:r>
            <a:r>
              <a:rPr lang="en-US" sz="2100" b="1" dirty="0">
                <a:solidFill>
                  <a:srgbClr val="384653"/>
                </a:solidFill>
                <a:latin typeface="Barlow Bold" pitchFamily="34" charset="0"/>
                <a:ea typeface="Barlow Bold" pitchFamily="34" charset="-122"/>
                <a:cs typeface="Barlow Bold" pitchFamily="34" charset="-120"/>
              </a:rPr>
              <a:t> unconscious bias in selection decisions</a:t>
            </a:r>
            <a:endParaRPr lang="en-US" sz="2100" dirty="0"/>
          </a:p>
        </p:txBody>
      </p:sp>
      <p:sp>
        <p:nvSpPr>
          <p:cNvPr id="10" name="Shape 8"/>
          <p:cNvSpPr/>
          <p:nvPr/>
        </p:nvSpPr>
        <p:spPr>
          <a:xfrm>
            <a:off x="1157288" y="4629983"/>
            <a:ext cx="461843" cy="461843"/>
          </a:xfrm>
          <a:prstGeom prst="roundRect">
            <a:avLst>
              <a:gd name="adj" fmla="val 66667"/>
            </a:avLst>
          </a:prstGeom>
          <a:solidFill>
            <a:srgbClr val="D4E9F7"/>
          </a:solidFill>
          <a:ln w="7620">
            <a:solidFill>
              <a:srgbClr val="BACFDD"/>
            </a:solidFill>
            <a:prstDash val="solid"/>
          </a:ln>
        </p:spPr>
        <p:txBody>
          <a:bodyPr/>
          <a:lstStyle/>
          <a:p>
            <a:endParaRPr lang="en-GB"/>
          </a:p>
        </p:txBody>
      </p:sp>
      <p:sp>
        <p:nvSpPr>
          <p:cNvPr id="11" name="Text 9"/>
          <p:cNvSpPr/>
          <p:nvPr/>
        </p:nvSpPr>
        <p:spPr>
          <a:xfrm>
            <a:off x="1789748" y="4700468"/>
            <a:ext cx="3954423" cy="337542"/>
          </a:xfrm>
          <a:prstGeom prst="rect">
            <a:avLst/>
          </a:prstGeom>
          <a:noFill/>
          <a:ln/>
        </p:spPr>
        <p:txBody>
          <a:bodyPr wrap="none" lIns="0" tIns="0" rIns="0" bIns="0" rtlCol="0" anchor="t"/>
          <a:lstStyle/>
          <a:p>
            <a:pPr marL="0" indent="0" algn="l">
              <a:lnSpc>
                <a:spcPts val="2650"/>
              </a:lnSpc>
              <a:buNone/>
            </a:pPr>
            <a:r>
              <a:rPr lang="en-US" sz="2100" b="1" dirty="0">
                <a:solidFill>
                  <a:srgbClr val="384653"/>
                </a:solidFill>
                <a:latin typeface="Barlow Bold" pitchFamily="34" charset="0"/>
                <a:ea typeface="Barlow Bold" pitchFamily="34" charset="-122"/>
                <a:cs typeface="Barlow Bold" pitchFamily="34" charset="-120"/>
              </a:rPr>
              <a:t>Improves person–organisation fit</a:t>
            </a:r>
            <a:endParaRPr lang="en-US" sz="2100" dirty="0"/>
          </a:p>
        </p:txBody>
      </p:sp>
      <p:sp>
        <p:nvSpPr>
          <p:cNvPr id="12" name="Shape 10"/>
          <p:cNvSpPr/>
          <p:nvPr/>
        </p:nvSpPr>
        <p:spPr>
          <a:xfrm>
            <a:off x="1157288" y="5433060"/>
            <a:ext cx="461843" cy="461843"/>
          </a:xfrm>
          <a:prstGeom prst="roundRect">
            <a:avLst>
              <a:gd name="adj" fmla="val 66667"/>
            </a:avLst>
          </a:prstGeom>
          <a:solidFill>
            <a:srgbClr val="D4E9F7"/>
          </a:solidFill>
          <a:ln w="7620">
            <a:solidFill>
              <a:srgbClr val="BACFDD"/>
            </a:solidFill>
            <a:prstDash val="solid"/>
          </a:ln>
        </p:spPr>
        <p:txBody>
          <a:bodyPr/>
          <a:lstStyle/>
          <a:p>
            <a:endParaRPr lang="en-GB"/>
          </a:p>
        </p:txBody>
      </p:sp>
      <p:sp>
        <p:nvSpPr>
          <p:cNvPr id="13" name="Text 11"/>
          <p:cNvSpPr/>
          <p:nvPr/>
        </p:nvSpPr>
        <p:spPr>
          <a:xfrm>
            <a:off x="1789748" y="5503545"/>
            <a:ext cx="5538192" cy="337542"/>
          </a:xfrm>
          <a:prstGeom prst="rect">
            <a:avLst/>
          </a:prstGeom>
          <a:noFill/>
          <a:ln/>
        </p:spPr>
        <p:txBody>
          <a:bodyPr wrap="none" lIns="0" tIns="0" rIns="0" bIns="0" rtlCol="0" anchor="t"/>
          <a:lstStyle/>
          <a:p>
            <a:pPr marL="0" indent="0" algn="l">
              <a:lnSpc>
                <a:spcPts val="2650"/>
              </a:lnSpc>
              <a:buNone/>
            </a:pPr>
            <a:r>
              <a:rPr lang="en-US" sz="2100" b="1" dirty="0">
                <a:solidFill>
                  <a:srgbClr val="384653"/>
                </a:solidFill>
                <a:latin typeface="Barlow Bold" pitchFamily="34" charset="0"/>
                <a:ea typeface="Barlow Bold" pitchFamily="34" charset="-122"/>
                <a:cs typeface="Barlow Bold" pitchFamily="34" charset="-120"/>
              </a:rPr>
              <a:t>Encourages sustainable digital transformation</a:t>
            </a:r>
            <a:endParaRPr lang="en-US" sz="2100" dirty="0"/>
          </a:p>
        </p:txBody>
      </p:sp>
      <p:sp>
        <p:nvSpPr>
          <p:cNvPr id="14" name="Text 12"/>
          <p:cNvSpPr/>
          <p:nvPr/>
        </p:nvSpPr>
        <p:spPr>
          <a:xfrm>
            <a:off x="1157288" y="6150888"/>
            <a:ext cx="3241000" cy="405051"/>
          </a:xfrm>
          <a:prstGeom prst="rect">
            <a:avLst/>
          </a:prstGeom>
          <a:noFill/>
          <a:ln/>
        </p:spPr>
        <p:txBody>
          <a:bodyPr wrap="none" lIns="0" tIns="0" rIns="0" bIns="0" rtlCol="0" anchor="t"/>
          <a:lstStyle/>
          <a:p>
            <a:pPr marL="0" indent="0" algn="l">
              <a:lnSpc>
                <a:spcPts val="3150"/>
              </a:lnSpc>
              <a:buNone/>
            </a:pPr>
            <a:r>
              <a:rPr lang="en-US" sz="2550" b="1" dirty="0">
                <a:solidFill>
                  <a:srgbClr val="2E3C4E"/>
                </a:solidFill>
                <a:latin typeface="Barlow Bold" pitchFamily="34" charset="0"/>
                <a:ea typeface="Barlow Bold" pitchFamily="34" charset="-122"/>
                <a:cs typeface="Barlow Bold" pitchFamily="34" charset="-120"/>
              </a:rPr>
              <a:t>Final Reflection:</a:t>
            </a:r>
            <a:endParaRPr lang="en-US" sz="2550" dirty="0"/>
          </a:p>
        </p:txBody>
      </p:sp>
      <p:sp>
        <p:nvSpPr>
          <p:cNvPr id="15" name="Text 13"/>
          <p:cNvSpPr/>
          <p:nvPr/>
        </p:nvSpPr>
        <p:spPr>
          <a:xfrm>
            <a:off x="1157288" y="6811923"/>
            <a:ext cx="12315825" cy="601266"/>
          </a:xfrm>
          <a:prstGeom prst="rect">
            <a:avLst/>
          </a:prstGeom>
          <a:noFill/>
          <a:ln/>
        </p:spPr>
        <p:txBody>
          <a:bodyPr wrap="square" lIns="0" tIns="0" rIns="0" bIns="0" rtlCol="0" anchor="t"/>
          <a:lstStyle/>
          <a:p>
            <a:pPr marL="0" indent="0" algn="l">
              <a:lnSpc>
                <a:spcPts val="2350"/>
              </a:lnSpc>
              <a:buNone/>
            </a:pPr>
            <a:r>
              <a:rPr lang="en-US" sz="1600" b="1" dirty="0">
                <a:solidFill>
                  <a:srgbClr val="75BAE6"/>
                </a:solidFill>
                <a:latin typeface="Montserrat" pitchFamily="34" charset="0"/>
                <a:ea typeface="Montserrat" pitchFamily="34" charset="-122"/>
                <a:cs typeface="Montserrat" pitchFamily="34" charset="-120"/>
              </a:rPr>
              <a:t>Human Resource Management must therefore </a:t>
            </a:r>
            <a:r>
              <a:rPr lang="en-US" sz="1600" b="1" dirty="0" err="1">
                <a:solidFill>
                  <a:srgbClr val="75BAE6"/>
                </a:solidFill>
                <a:latin typeface="Montserrat" pitchFamily="34" charset="0"/>
                <a:ea typeface="Montserrat" pitchFamily="34" charset="-122"/>
                <a:cs typeface="Montserrat" pitchFamily="34" charset="-120"/>
              </a:rPr>
              <a:t>prioritise</a:t>
            </a:r>
            <a:r>
              <a:rPr lang="en-US" sz="1600" b="1" dirty="0">
                <a:solidFill>
                  <a:srgbClr val="75BAE6"/>
                </a:solidFill>
                <a:latin typeface="Montserrat" pitchFamily="34" charset="0"/>
                <a:ea typeface="Montserrat" pitchFamily="34" charset="-122"/>
                <a:cs typeface="Montserrat" pitchFamily="34" charset="-120"/>
              </a:rPr>
              <a:t> the recruitment of individuals with an innovative mindset, not solely those with technical expertise.</a:t>
            </a:r>
            <a:endParaRPr lang="en-US" sz="1600" dirty="0"/>
          </a:p>
        </p:txBody>
      </p:sp>
      <p:sp>
        <p:nvSpPr>
          <p:cNvPr id="16" name="Rectangle 15">
            <a:extLst>
              <a:ext uri="{FF2B5EF4-FFF2-40B4-BE49-F238E27FC236}">
                <a16:creationId xmlns:a16="http://schemas.microsoft.com/office/drawing/2014/main" id="{0BBF4B14-89E5-4F09-BDA3-AA159BFCD898}"/>
              </a:ext>
            </a:extLst>
          </p:cNvPr>
          <p:cNvSpPr/>
          <p:nvPr/>
        </p:nvSpPr>
        <p:spPr>
          <a:xfrm>
            <a:off x="12435840" y="7436524"/>
            <a:ext cx="2194560" cy="741402"/>
          </a:xfrm>
          <a:prstGeom prst="rect">
            <a:avLst/>
          </a:prstGeom>
          <a:solidFill>
            <a:srgbClr val="FFFFFC"/>
          </a:solidFill>
          <a:ln>
            <a:solidFill>
              <a:srgbClr val="FFFF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78DEAA04-D28F-479B-A556-7CE837313C71}"/>
              </a:ext>
            </a:extLst>
          </p:cNvPr>
          <p:cNvPicPr>
            <a:picLocks noChangeAspect="1"/>
          </p:cNvPicPr>
          <p:nvPr/>
        </p:nvPicPr>
        <p:blipFill>
          <a:blip r:embed="rId4"/>
          <a:stretch>
            <a:fillRect/>
          </a:stretch>
        </p:blipFill>
        <p:spPr>
          <a:xfrm>
            <a:off x="9729216" y="2946462"/>
            <a:ext cx="4501909" cy="3741756"/>
          </a:xfrm>
          <a:prstGeom prst="rect">
            <a:avLst/>
          </a:prstGeom>
        </p:spPr>
      </p:pic>
    </p:spTree>
  </p:cSld>
  <p:clrMapOvr>
    <a:masterClrMapping/>
  </p:clrMapOvr>
  <p:extLst>
    <p:ext uri="{6950BFC3-D8DA-4A85-94F7-54DA5524770B}">
      <p188:commentRel xmlns:p188="http://schemas.microsoft.com/office/powerpoint/2018/8/main" r:id="rId3"/>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166</TotalTime>
  <Words>2530</Words>
  <Application>Microsoft Office PowerPoint</Application>
  <PresentationFormat>Custom</PresentationFormat>
  <Paragraphs>143</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simone nash</cp:lastModifiedBy>
  <cp:revision>13</cp:revision>
  <dcterms:created xsi:type="dcterms:W3CDTF">2026-02-23T18:36:29Z</dcterms:created>
  <dcterms:modified xsi:type="dcterms:W3CDTF">2026-02-27T03:05:51Z</dcterms:modified>
</cp:coreProperties>
</file>