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0"/>
  </p:notesMasterIdLst>
  <p:sldIdLst>
    <p:sldId id="292" r:id="rId9"/>
    <p:sldId id="294" r:id="rId10"/>
    <p:sldId id="484" r:id="rId11"/>
    <p:sldId id="500" r:id="rId12"/>
    <p:sldId id="400" r:id="rId13"/>
    <p:sldId id="508" r:id="rId14"/>
    <p:sldId id="509" r:id="rId15"/>
    <p:sldId id="510" r:id="rId16"/>
    <p:sldId id="511" r:id="rId17"/>
    <p:sldId id="512" r:id="rId18"/>
    <p:sldId id="513" r:id="rId19"/>
    <p:sldId id="514" r:id="rId20"/>
    <p:sldId id="515" r:id="rId21"/>
    <p:sldId id="516" r:id="rId22"/>
    <p:sldId id="517" r:id="rId23"/>
    <p:sldId id="522" r:id="rId24"/>
    <p:sldId id="523" r:id="rId25"/>
    <p:sldId id="524" r:id="rId26"/>
    <p:sldId id="526" r:id="rId27"/>
    <p:sldId id="525" r:id="rId28"/>
    <p:sldId id="46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3" d="100"/>
          <a:sy n="93" d="100"/>
        </p:scale>
        <p:origin x="72"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05B09E46-0C20-4956-98FC-64407E945C65}"/>
    <pc:docChg chg="undo custSel delSld modSld sldOrd">
      <pc:chgData name="Munyaradzi Nicholas Murira" userId="6ab3fae5-94bd-47ef-9f25-6c1f645127cf" providerId="ADAL" clId="{05B09E46-0C20-4956-98FC-64407E945C65}" dt="2023-02-13T23:04:41.910" v="56" actId="6549"/>
      <pc:docMkLst>
        <pc:docMk/>
      </pc:docMkLst>
      <pc:sldChg chg="modSp mod">
        <pc:chgData name="Munyaradzi Nicholas Murira" userId="6ab3fae5-94bd-47ef-9f25-6c1f645127cf" providerId="ADAL" clId="{05B09E46-0C20-4956-98FC-64407E945C65}" dt="2023-02-07T02:50:20.116" v="14" actId="20577"/>
        <pc:sldMkLst>
          <pc:docMk/>
          <pc:sldMk cId="4059603072" sldId="294"/>
        </pc:sldMkLst>
        <pc:spChg chg="mod">
          <ac:chgData name="Munyaradzi Nicholas Murira" userId="6ab3fae5-94bd-47ef-9f25-6c1f645127cf" providerId="ADAL" clId="{05B09E46-0C20-4956-98FC-64407E945C65}" dt="2023-02-07T02:50:20.116" v="14" actId="20577"/>
          <ac:spMkLst>
            <pc:docMk/>
            <pc:sldMk cId="4059603072" sldId="294"/>
            <ac:spMk id="3" creationId="{8A24508A-09F8-407C-BCEE-EED5957725C5}"/>
          </ac:spMkLst>
        </pc:spChg>
      </pc:sldChg>
      <pc:sldChg chg="del">
        <pc:chgData name="Munyaradzi Nicholas Murira" userId="6ab3fae5-94bd-47ef-9f25-6c1f645127cf" providerId="ADAL" clId="{05B09E46-0C20-4956-98FC-64407E945C65}" dt="2023-02-07T02:50:46.363" v="15" actId="47"/>
        <pc:sldMkLst>
          <pc:docMk/>
          <pc:sldMk cId="3229398234" sldId="295"/>
        </pc:sldMkLst>
      </pc:sldChg>
      <pc:sldChg chg="modSp mod">
        <pc:chgData name="Munyaradzi Nicholas Murira" userId="6ab3fae5-94bd-47ef-9f25-6c1f645127cf" providerId="ADAL" clId="{05B09E46-0C20-4956-98FC-64407E945C65}" dt="2023-02-07T03:16:51.768" v="53" actId="6549"/>
        <pc:sldMkLst>
          <pc:docMk/>
          <pc:sldMk cId="3924458809" sldId="460"/>
        </pc:sldMkLst>
        <pc:spChg chg="mod">
          <ac:chgData name="Munyaradzi Nicholas Murira" userId="6ab3fae5-94bd-47ef-9f25-6c1f645127cf" providerId="ADAL" clId="{05B09E46-0C20-4956-98FC-64407E945C65}" dt="2023-02-07T03:16:51.768" v="53" actId="6549"/>
          <ac:spMkLst>
            <pc:docMk/>
            <pc:sldMk cId="3924458809" sldId="460"/>
            <ac:spMk id="4" creationId="{00000000-0000-0000-0000-000000000000}"/>
          </ac:spMkLst>
        </pc:spChg>
      </pc:sldChg>
      <pc:sldChg chg="modSp mod">
        <pc:chgData name="Munyaradzi Nicholas Murira" userId="6ab3fae5-94bd-47ef-9f25-6c1f645127cf" providerId="ADAL" clId="{05B09E46-0C20-4956-98FC-64407E945C65}" dt="2023-02-07T02:52:14.408" v="30" actId="20577"/>
        <pc:sldMkLst>
          <pc:docMk/>
          <pc:sldMk cId="1828989607" sldId="484"/>
        </pc:sldMkLst>
        <pc:spChg chg="mod">
          <ac:chgData name="Munyaradzi Nicholas Murira" userId="6ab3fae5-94bd-47ef-9f25-6c1f645127cf" providerId="ADAL" clId="{05B09E46-0C20-4956-98FC-64407E945C65}" dt="2023-02-07T02:52:14.408" v="30" actId="20577"/>
          <ac:spMkLst>
            <pc:docMk/>
            <pc:sldMk cId="1828989607" sldId="484"/>
            <ac:spMk id="4" creationId="{00000000-0000-0000-0000-000000000000}"/>
          </ac:spMkLst>
        </pc:spChg>
      </pc:sldChg>
      <pc:sldChg chg="delSp modSp mod ord">
        <pc:chgData name="Munyaradzi Nicholas Murira" userId="6ab3fae5-94bd-47ef-9f25-6c1f645127cf" providerId="ADAL" clId="{05B09E46-0C20-4956-98FC-64407E945C65}" dt="2023-02-13T23:04:41.910" v="56" actId="6549"/>
        <pc:sldMkLst>
          <pc:docMk/>
          <pc:sldMk cId="982367751" sldId="500"/>
        </pc:sldMkLst>
        <pc:spChg chg="del mod">
          <ac:chgData name="Munyaradzi Nicholas Murira" userId="6ab3fae5-94bd-47ef-9f25-6c1f645127cf" providerId="ADAL" clId="{05B09E46-0C20-4956-98FC-64407E945C65}" dt="2023-02-07T02:53:22.013" v="35"/>
          <ac:spMkLst>
            <pc:docMk/>
            <pc:sldMk cId="982367751" sldId="500"/>
            <ac:spMk id="2" creationId="{00000000-0000-0000-0000-000000000000}"/>
          </ac:spMkLst>
        </pc:spChg>
        <pc:spChg chg="mod">
          <ac:chgData name="Munyaradzi Nicholas Murira" userId="6ab3fae5-94bd-47ef-9f25-6c1f645127cf" providerId="ADAL" clId="{05B09E46-0C20-4956-98FC-64407E945C65}" dt="2023-02-13T23:04:41.910" v="56" actId="6549"/>
          <ac:spMkLst>
            <pc:docMk/>
            <pc:sldMk cId="982367751" sldId="500"/>
            <ac:spMk id="3" creationId="{00000000-0000-0000-0000-000000000000}"/>
          </ac:spMkLst>
        </pc:spChg>
        <pc:spChg chg="mod">
          <ac:chgData name="Munyaradzi Nicholas Murira" userId="6ab3fae5-94bd-47ef-9f25-6c1f645127cf" providerId="ADAL" clId="{05B09E46-0C20-4956-98FC-64407E945C65}" dt="2023-02-07T02:53:15.404" v="32" actId="6549"/>
          <ac:spMkLst>
            <pc:docMk/>
            <pc:sldMk cId="982367751" sldId="500"/>
            <ac:spMk id="4" creationId="{00000000-0000-0000-0000-000000000000}"/>
          </ac:spMkLst>
        </pc:spChg>
      </pc:sldChg>
      <pc:sldChg chg="modSp mod">
        <pc:chgData name="Munyaradzi Nicholas Murira" userId="6ab3fae5-94bd-47ef-9f25-6c1f645127cf" providerId="ADAL" clId="{05B09E46-0C20-4956-98FC-64407E945C65}" dt="2023-02-07T02:55:37.850" v="43" actId="20577"/>
        <pc:sldMkLst>
          <pc:docMk/>
          <pc:sldMk cId="3044246490" sldId="508"/>
        </pc:sldMkLst>
        <pc:spChg chg="mod">
          <ac:chgData name="Munyaradzi Nicholas Murira" userId="6ab3fae5-94bd-47ef-9f25-6c1f645127cf" providerId="ADAL" clId="{05B09E46-0C20-4956-98FC-64407E945C65}" dt="2023-02-07T02:55:37.850" v="43" actId="20577"/>
          <ac:spMkLst>
            <pc:docMk/>
            <pc:sldMk cId="3044246490" sldId="508"/>
            <ac:spMk id="17" creationId="{00000000-0000-0000-0000-000000000000}"/>
          </ac:spMkLst>
        </pc:spChg>
      </pc:sldChg>
      <pc:sldChg chg="modSp mod">
        <pc:chgData name="Munyaradzi Nicholas Murira" userId="6ab3fae5-94bd-47ef-9f25-6c1f645127cf" providerId="ADAL" clId="{05B09E46-0C20-4956-98FC-64407E945C65}" dt="2023-02-07T02:57:40.450" v="44" actId="6549"/>
        <pc:sldMkLst>
          <pc:docMk/>
          <pc:sldMk cId="2352739325" sldId="510"/>
        </pc:sldMkLst>
        <pc:spChg chg="mod">
          <ac:chgData name="Munyaradzi Nicholas Murira" userId="6ab3fae5-94bd-47ef-9f25-6c1f645127cf" providerId="ADAL" clId="{05B09E46-0C20-4956-98FC-64407E945C65}" dt="2023-02-07T02:57:40.450" v="44" actId="6549"/>
          <ac:spMkLst>
            <pc:docMk/>
            <pc:sldMk cId="2352739325" sldId="510"/>
            <ac:spMk id="17" creationId="{00000000-0000-0000-0000-000000000000}"/>
          </ac:spMkLst>
        </pc:spChg>
      </pc:sldChg>
      <pc:sldChg chg="modSp mod">
        <pc:chgData name="Munyaradzi Nicholas Murira" userId="6ab3fae5-94bd-47ef-9f25-6c1f645127cf" providerId="ADAL" clId="{05B09E46-0C20-4956-98FC-64407E945C65}" dt="2023-02-07T03:02:21.940" v="48" actId="20577"/>
        <pc:sldMkLst>
          <pc:docMk/>
          <pc:sldMk cId="3087328663" sldId="512"/>
        </pc:sldMkLst>
        <pc:spChg chg="mod">
          <ac:chgData name="Munyaradzi Nicholas Murira" userId="6ab3fae5-94bd-47ef-9f25-6c1f645127cf" providerId="ADAL" clId="{05B09E46-0C20-4956-98FC-64407E945C65}" dt="2023-02-07T03:02:21.940" v="48" actId="20577"/>
          <ac:spMkLst>
            <pc:docMk/>
            <pc:sldMk cId="3087328663" sldId="512"/>
            <ac:spMk id="17" creationId="{00000000-0000-0000-0000-000000000000}"/>
          </ac:spMkLst>
        </pc:spChg>
      </pc:sldChg>
      <pc:sldChg chg="ord">
        <pc:chgData name="Munyaradzi Nicholas Murira" userId="6ab3fae5-94bd-47ef-9f25-6c1f645127cf" providerId="ADAL" clId="{05B09E46-0C20-4956-98FC-64407E945C65}" dt="2023-02-07T03:16:10.719" v="50"/>
        <pc:sldMkLst>
          <pc:docMk/>
          <pc:sldMk cId="2264550091" sldId="525"/>
        </pc:sldMkLst>
      </pc:sldChg>
      <pc:sldChg chg="del">
        <pc:chgData name="Munyaradzi Nicholas Murira" userId="6ab3fae5-94bd-47ef-9f25-6c1f645127cf" providerId="ADAL" clId="{05B09E46-0C20-4956-98FC-64407E945C65}" dt="2023-02-07T03:16:39.678" v="51" actId="47"/>
        <pc:sldMkLst>
          <pc:docMk/>
          <pc:sldMk cId="2012748536" sldId="527"/>
        </pc:sldMkLst>
      </pc:sldChg>
      <pc:sldChg chg="del">
        <pc:chgData name="Munyaradzi Nicholas Murira" userId="6ab3fae5-94bd-47ef-9f25-6c1f645127cf" providerId="ADAL" clId="{05B09E46-0C20-4956-98FC-64407E945C65}" dt="2023-02-07T03:16:41.950" v="52" actId="47"/>
        <pc:sldMkLst>
          <pc:docMk/>
          <pc:sldMk cId="713849784" sldId="528"/>
        </pc:sldMkLst>
      </pc:sldChg>
    </pc:docChg>
  </pc:docChgLst>
  <pc:docChgLst>
    <pc:chgData name="Munyaradzi Nicholas Murira" userId="6ab3fae5-94bd-47ef-9f25-6c1f645127cf" providerId="ADAL" clId="{40BC2B85-2337-4AFC-823C-1D66CF622C61}"/>
    <pc:docChg chg="undo custSel delSld modSld">
      <pc:chgData name="Munyaradzi Nicholas Murira" userId="6ab3fae5-94bd-47ef-9f25-6c1f645127cf" providerId="ADAL" clId="{40BC2B85-2337-4AFC-823C-1D66CF622C61}" dt="2022-11-14T00:02:43.754" v="85" actId="5793"/>
      <pc:docMkLst>
        <pc:docMk/>
      </pc:docMkLst>
      <pc:sldChg chg="modSp mod">
        <pc:chgData name="Munyaradzi Nicholas Murira" userId="6ab3fae5-94bd-47ef-9f25-6c1f645127cf" providerId="ADAL" clId="{40BC2B85-2337-4AFC-823C-1D66CF622C61}" dt="2022-11-13T23:34:32.004" v="0" actId="6549"/>
        <pc:sldMkLst>
          <pc:docMk/>
          <pc:sldMk cId="3586226311" sldId="513"/>
        </pc:sldMkLst>
        <pc:spChg chg="mod">
          <ac:chgData name="Munyaradzi Nicholas Murira" userId="6ab3fae5-94bd-47ef-9f25-6c1f645127cf" providerId="ADAL" clId="{40BC2B85-2337-4AFC-823C-1D66CF622C61}" dt="2022-11-13T23:34:32.004" v="0" actId="6549"/>
          <ac:spMkLst>
            <pc:docMk/>
            <pc:sldMk cId="3586226311" sldId="513"/>
            <ac:spMk id="17" creationId="{00000000-0000-0000-0000-000000000000}"/>
          </ac:spMkLst>
        </pc:spChg>
      </pc:sldChg>
      <pc:sldChg chg="addSp delSp modSp mod">
        <pc:chgData name="Munyaradzi Nicholas Murira" userId="6ab3fae5-94bd-47ef-9f25-6c1f645127cf" providerId="ADAL" clId="{40BC2B85-2337-4AFC-823C-1D66CF622C61}" dt="2022-11-13T23:55:55.001" v="31" actId="27636"/>
        <pc:sldMkLst>
          <pc:docMk/>
          <pc:sldMk cId="2375208092" sldId="517"/>
        </pc:sldMkLst>
        <pc:spChg chg="add mod">
          <ac:chgData name="Munyaradzi Nicholas Murira" userId="6ab3fae5-94bd-47ef-9f25-6c1f645127cf" providerId="ADAL" clId="{40BC2B85-2337-4AFC-823C-1D66CF622C61}" dt="2022-11-13T23:55:42.193" v="24" actId="1076"/>
          <ac:spMkLst>
            <pc:docMk/>
            <pc:sldMk cId="2375208092" sldId="517"/>
            <ac:spMk id="2" creationId="{827B6341-8A64-2A0E-35CF-C4AB960BC7FB}"/>
          </ac:spMkLst>
        </pc:spChg>
        <pc:spChg chg="del mod">
          <ac:chgData name="Munyaradzi Nicholas Murira" userId="6ab3fae5-94bd-47ef-9f25-6c1f645127cf" providerId="ADAL" clId="{40BC2B85-2337-4AFC-823C-1D66CF622C61}" dt="2022-11-13T23:52:24.269" v="3" actId="478"/>
          <ac:spMkLst>
            <pc:docMk/>
            <pc:sldMk cId="2375208092" sldId="517"/>
            <ac:spMk id="3" creationId="{00000000-0000-0000-0000-000000000000}"/>
          </ac:spMkLst>
        </pc:spChg>
        <pc:spChg chg="mod">
          <ac:chgData name="Munyaradzi Nicholas Murira" userId="6ab3fae5-94bd-47ef-9f25-6c1f645127cf" providerId="ADAL" clId="{40BC2B85-2337-4AFC-823C-1D66CF622C61}" dt="2022-11-13T23:55:55.001" v="31" actId="27636"/>
          <ac:spMkLst>
            <pc:docMk/>
            <pc:sldMk cId="2375208092" sldId="517"/>
            <ac:spMk id="11" creationId="{C02AA8F8-1E43-384B-8982-C0BB94049B5C}"/>
          </ac:spMkLst>
        </pc:spChg>
        <pc:picChg chg="add mod">
          <ac:chgData name="Munyaradzi Nicholas Murira" userId="6ab3fae5-94bd-47ef-9f25-6c1f645127cf" providerId="ADAL" clId="{40BC2B85-2337-4AFC-823C-1D66CF622C61}" dt="2022-11-13T23:55:44.254" v="25" actId="1076"/>
          <ac:picMkLst>
            <pc:docMk/>
            <pc:sldMk cId="2375208092" sldId="517"/>
            <ac:picMk id="4" creationId="{DA2F5C63-9A81-FBCE-5F5B-39BE9A6BD632}"/>
          </ac:picMkLst>
        </pc:picChg>
        <pc:picChg chg="del">
          <ac:chgData name="Munyaradzi Nicholas Murira" userId="6ab3fae5-94bd-47ef-9f25-6c1f645127cf" providerId="ADAL" clId="{40BC2B85-2337-4AFC-823C-1D66CF622C61}" dt="2022-11-13T23:52:26.939" v="4" actId="478"/>
          <ac:picMkLst>
            <pc:docMk/>
            <pc:sldMk cId="2375208092" sldId="517"/>
            <ac:picMk id="7" creationId="{00000000-0000-0000-0000-000000000000}"/>
          </ac:picMkLst>
        </pc:picChg>
        <pc:picChg chg="del">
          <ac:chgData name="Munyaradzi Nicholas Murira" userId="6ab3fae5-94bd-47ef-9f25-6c1f645127cf" providerId="ADAL" clId="{40BC2B85-2337-4AFC-823C-1D66CF622C61}" dt="2022-11-13T23:52:28.975" v="5" actId="478"/>
          <ac:picMkLst>
            <pc:docMk/>
            <pc:sldMk cId="2375208092" sldId="517"/>
            <ac:picMk id="8" creationId="{00000000-0000-0000-0000-000000000000}"/>
          </ac:picMkLst>
        </pc:picChg>
      </pc:sldChg>
      <pc:sldChg chg="del">
        <pc:chgData name="Munyaradzi Nicholas Murira" userId="6ab3fae5-94bd-47ef-9f25-6c1f645127cf" providerId="ADAL" clId="{40BC2B85-2337-4AFC-823C-1D66CF622C61}" dt="2022-11-13T23:51:02.055" v="1" actId="2696"/>
        <pc:sldMkLst>
          <pc:docMk/>
          <pc:sldMk cId="1769534069" sldId="520"/>
        </pc:sldMkLst>
      </pc:sldChg>
      <pc:sldChg chg="del">
        <pc:chgData name="Munyaradzi Nicholas Murira" userId="6ab3fae5-94bd-47ef-9f25-6c1f645127cf" providerId="ADAL" clId="{40BC2B85-2337-4AFC-823C-1D66CF622C61}" dt="2022-11-13T23:51:02.055" v="1" actId="2696"/>
        <pc:sldMkLst>
          <pc:docMk/>
          <pc:sldMk cId="1790092203" sldId="521"/>
        </pc:sldMkLst>
      </pc:sldChg>
      <pc:sldChg chg="modSp mod">
        <pc:chgData name="Munyaradzi Nicholas Murira" userId="6ab3fae5-94bd-47ef-9f25-6c1f645127cf" providerId="ADAL" clId="{40BC2B85-2337-4AFC-823C-1D66CF622C61}" dt="2022-11-13T23:59:47.640" v="63" actId="6549"/>
        <pc:sldMkLst>
          <pc:docMk/>
          <pc:sldMk cId="1107502939" sldId="522"/>
        </pc:sldMkLst>
        <pc:spChg chg="mod">
          <ac:chgData name="Munyaradzi Nicholas Murira" userId="6ab3fae5-94bd-47ef-9f25-6c1f645127cf" providerId="ADAL" clId="{40BC2B85-2337-4AFC-823C-1D66CF622C61}" dt="2022-11-13T23:58:53.182" v="58" actId="20577"/>
          <ac:spMkLst>
            <pc:docMk/>
            <pc:sldMk cId="1107502939" sldId="522"/>
            <ac:spMk id="3" creationId="{C02AA8F8-1E43-384B-8982-C0BB94049B5C}"/>
          </ac:spMkLst>
        </pc:spChg>
        <pc:spChg chg="mod">
          <ac:chgData name="Munyaradzi Nicholas Murira" userId="6ab3fae5-94bd-47ef-9f25-6c1f645127cf" providerId="ADAL" clId="{40BC2B85-2337-4AFC-823C-1D66CF622C61}" dt="2022-11-13T23:59:47.640" v="63" actId="6549"/>
          <ac:spMkLst>
            <pc:docMk/>
            <pc:sldMk cId="1107502939" sldId="522"/>
            <ac:spMk id="17" creationId="{00000000-0000-0000-0000-000000000000}"/>
          </ac:spMkLst>
        </pc:spChg>
      </pc:sldChg>
      <pc:sldChg chg="modSp mod">
        <pc:chgData name="Munyaradzi Nicholas Murira" userId="6ab3fae5-94bd-47ef-9f25-6c1f645127cf" providerId="ADAL" clId="{40BC2B85-2337-4AFC-823C-1D66CF622C61}" dt="2022-11-14T00:02:43.754" v="85" actId="5793"/>
        <pc:sldMkLst>
          <pc:docMk/>
          <pc:sldMk cId="3961642587" sldId="523"/>
        </pc:sldMkLst>
        <pc:spChg chg="mod">
          <ac:chgData name="Munyaradzi Nicholas Murira" userId="6ab3fae5-94bd-47ef-9f25-6c1f645127cf" providerId="ADAL" clId="{40BC2B85-2337-4AFC-823C-1D66CF622C61}" dt="2022-11-14T00:01:37.954" v="79" actId="20577"/>
          <ac:spMkLst>
            <pc:docMk/>
            <pc:sldMk cId="3961642587" sldId="523"/>
            <ac:spMk id="3" creationId="{C02AA8F8-1E43-384B-8982-C0BB94049B5C}"/>
          </ac:spMkLst>
        </pc:spChg>
        <pc:spChg chg="mod">
          <ac:chgData name="Munyaradzi Nicholas Murira" userId="6ab3fae5-94bd-47ef-9f25-6c1f645127cf" providerId="ADAL" clId="{40BC2B85-2337-4AFC-823C-1D66CF622C61}" dt="2022-11-14T00:02:43.754" v="85" actId="5793"/>
          <ac:spMkLst>
            <pc:docMk/>
            <pc:sldMk cId="3961642587" sldId="523"/>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13/02/2023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2240769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136140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199351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396544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831499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621000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811359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562313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927366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347741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230945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8802487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66961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2/13/2023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10.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9.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5" Type="http://schemas.openxmlformats.org/officeDocument/2006/relationships/image" Target="../media/image9.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9.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notesSlide" Target="../notesSlides/notesSlide10.xml"/><Relationship Id="rId7" Type="http://schemas.openxmlformats.org/officeDocument/2006/relationships/image" Target="../media/image13.png"/><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7.png"/><Relationship Id="rId9"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Cybersecurity Framework</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 Cybersecurity Essentials </a:t>
            </a:r>
          </a:p>
          <a:p>
            <a:r>
              <a:rPr lang="en-GB" i="1" dirty="0"/>
              <a:t>(ACCA4029)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85638"/>
            <a:ext cx="5152571" cy="1754326"/>
          </a:xfrm>
          <a:prstGeom prst="rect">
            <a:avLst/>
          </a:prstGeom>
        </p:spPr>
        <p:txBody>
          <a:bodyPr wrap="square">
            <a:spAutoFit/>
          </a:bodyPr>
          <a:lstStyle/>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So far we discussed common characteristics comprising cybersecurity world, cyber criminals and cybersecurity specialists, the threats that affect individuals, and organizations.</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811040"/>
            <a:ext cx="5619792" cy="2031325"/>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dirty="0">
                <a:solidFill>
                  <a:schemeClr val="bg1"/>
                </a:solidFill>
              </a:rPr>
              <a:t>The Cybersecurity World</a:t>
            </a:r>
          </a:p>
          <a:p>
            <a:pPr marL="285750" indent="-285750" fontAlgn="t">
              <a:buFont typeface="Wingdings" panose="05000000000000000000" pitchFamily="2" charset="2"/>
              <a:buChar char="ü"/>
            </a:pPr>
            <a:r>
              <a:rPr lang="en-GB" dirty="0">
                <a:solidFill>
                  <a:schemeClr val="bg1"/>
                </a:solidFill>
              </a:rPr>
              <a:t>Cyber Criminals</a:t>
            </a:r>
          </a:p>
          <a:p>
            <a:pPr marL="285750" indent="-285750" fontAlgn="t">
              <a:buFont typeface="Wingdings" panose="05000000000000000000" pitchFamily="2" charset="2"/>
              <a:buChar char="ü"/>
            </a:pPr>
            <a:r>
              <a:rPr lang="en-GB" dirty="0">
                <a:solidFill>
                  <a:schemeClr val="bg1"/>
                </a:solidFill>
              </a:rPr>
              <a:t>Cyber Specialists</a:t>
            </a:r>
          </a:p>
          <a:p>
            <a:pPr marL="285750" indent="-285750" fontAlgn="t">
              <a:buFont typeface="Wingdings" panose="05000000000000000000" pitchFamily="2" charset="2"/>
              <a:buChar char="ü"/>
            </a:pPr>
            <a:r>
              <a:rPr lang="en-GB" dirty="0">
                <a:solidFill>
                  <a:schemeClr val="bg1"/>
                </a:solidFill>
              </a:rPr>
              <a:t>Cybersecurity Threats</a:t>
            </a: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324783" y="4106181"/>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Tree>
    <p:extLst>
      <p:ext uri="{BB962C8B-B14F-4D97-AF65-F5344CB8AC3E}">
        <p14:creationId xmlns:p14="http://schemas.microsoft.com/office/powerpoint/2010/main" val="1828989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2585323"/>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different types of frameworks referred to cybersecurity.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our upcoming lectures, you will gain more clarity on </a:t>
            </a:r>
          </a:p>
          <a:p>
            <a:pPr algn="just">
              <a:spcBef>
                <a:spcPts val="0"/>
              </a:spcBef>
            </a:pPr>
            <a:r>
              <a:rPr lang="en-US" dirty="0"/>
              <a:t>types of malware and malicious code</a:t>
            </a:r>
            <a:r>
              <a:rPr lang="en-US" i="1" dirty="0">
                <a:solidFill>
                  <a:schemeClr val="tx1">
                    <a:lumMod val="50000"/>
                  </a:schemeClr>
                </a:solidFill>
              </a:rPr>
              <a:t>,</a:t>
            </a:r>
            <a:r>
              <a:rPr lang="en-US" dirty="0"/>
              <a:t> the tactics, techniques &amp; procedures used by cyber criminals</a:t>
            </a:r>
            <a:r>
              <a:rPr lang="en-US" i="1" dirty="0">
                <a:solidFill>
                  <a:schemeClr val="tx1">
                    <a:lumMod val="50000"/>
                  </a:schemeClr>
                </a:solidFill>
              </a:rPr>
              <a:t>, </a:t>
            </a:r>
            <a:r>
              <a:rPr lang="en-US" dirty="0"/>
              <a:t>different methods used in social engineering, different types of cyberattacks</a:t>
            </a:r>
            <a:endParaRPr lang="en-US" i="1" dirty="0">
              <a:solidFill>
                <a:schemeClr val="tx1">
                  <a:lumMod val="50000"/>
                </a:schemeClr>
              </a:solidFill>
            </a:endParaRP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1754326"/>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The Cybersecurity Cube</a:t>
            </a:r>
          </a:p>
          <a:p>
            <a:pPr marL="285750" indent="-285750" fontAlgn="t">
              <a:buFont typeface="Wingdings" panose="05000000000000000000" pitchFamily="2" charset="2"/>
              <a:buChar char="ü"/>
            </a:pPr>
            <a:r>
              <a:rPr lang="en-GB" b="1" dirty="0">
                <a:solidFill>
                  <a:schemeClr val="bg1"/>
                </a:solidFill>
              </a:rPr>
              <a:t>CIA Triad</a:t>
            </a:r>
          </a:p>
          <a:p>
            <a:pPr marL="285750" indent="-285750" fontAlgn="t">
              <a:buFont typeface="Wingdings" panose="05000000000000000000" pitchFamily="2" charset="2"/>
              <a:buChar char="ü"/>
            </a:pPr>
            <a:r>
              <a:rPr lang="en-GB" b="1" dirty="0">
                <a:solidFill>
                  <a:schemeClr val="bg1"/>
                </a:solidFill>
              </a:rPr>
              <a:t>States of Data</a:t>
            </a:r>
          </a:p>
          <a:p>
            <a:pPr marL="285750" indent="-285750" fontAlgn="t">
              <a:buFont typeface="Wingdings" panose="05000000000000000000" pitchFamily="2" charset="2"/>
              <a:buChar char="ü"/>
            </a:pPr>
            <a:r>
              <a:rPr lang="en-GB" b="1" dirty="0">
                <a:solidFill>
                  <a:schemeClr val="bg1"/>
                </a:solidFill>
              </a:rPr>
              <a:t>Cybersecurity Countermeasures</a:t>
            </a: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a:t>
            </a:r>
            <a:r>
              <a:rPr lang="en-US" sz="2400" dirty="0" err="1"/>
              <a:t>McCumber</a:t>
            </a:r>
            <a:r>
              <a:rPr lang="en-US" sz="2400" dirty="0"/>
              <a:t> Cube )</a:t>
            </a:r>
            <a:r>
              <a:rPr lang="en-US" sz="2133" dirty="0"/>
              <a:t>– 3 Dimensions</a:t>
            </a:r>
            <a:endParaRPr lang="en-US" sz="3200" dirty="0"/>
          </a:p>
        </p:txBody>
      </p:sp>
      <p:sp>
        <p:nvSpPr>
          <p:cNvPr id="17" name="Rectangle 16"/>
          <p:cNvSpPr/>
          <p:nvPr/>
        </p:nvSpPr>
        <p:spPr>
          <a:xfrm>
            <a:off x="3814176" y="975784"/>
            <a:ext cx="8178127" cy="3416320"/>
          </a:xfrm>
          <a:prstGeom prst="rect">
            <a:avLst/>
          </a:prstGeom>
        </p:spPr>
        <p:txBody>
          <a:bodyPr wrap="square">
            <a:spAutoFit/>
          </a:bodyPr>
          <a:lstStyle/>
          <a:p>
            <a:pPr marL="342900" indent="-342900" algn="just">
              <a:buFont typeface="Wingdings" panose="05000000000000000000" pitchFamily="2" charset="2"/>
              <a:buChar char="ü"/>
            </a:pPr>
            <a:r>
              <a:rPr lang="en-US" b="1" dirty="0">
                <a:solidFill>
                  <a:srgbClr val="002060"/>
                </a:solidFill>
              </a:rPr>
              <a:t>The Principles of Security</a:t>
            </a:r>
          </a:p>
          <a:p>
            <a:pPr marL="800100" lvl="1" indent="-342900" algn="just">
              <a:buFont typeface="Wingdings" panose="05000000000000000000" pitchFamily="2" charset="2"/>
              <a:buChar char="ü"/>
            </a:pPr>
            <a:r>
              <a:rPr lang="en-US" dirty="0">
                <a:solidFill>
                  <a:srgbClr val="002060"/>
                </a:solidFill>
              </a:rPr>
              <a:t>The first dimension of the cybersecurity cube identifies the goals to protect the cyber world. The goals identified in the first dimension are the foundational principles of the cybersecurity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These three principles are confidentiality, integrity and availability.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 principles provide focus and enable cybersecurity specialists to prioritize actions in protecting the cyber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Use the acronym CIA to remember these three principles.</a:t>
            </a:r>
          </a:p>
          <a:p>
            <a:pPr marL="0" lvl="1" algn="just"/>
            <a:endParaRPr lang="en-US" b="1" dirty="0">
              <a:solidFill>
                <a:srgbClr val="002060"/>
              </a:solidFill>
            </a:endParaRPr>
          </a:p>
        </p:txBody>
      </p:sp>
      <p:pic>
        <p:nvPicPr>
          <p:cNvPr id="13" name="Picture 12"/>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 Dimensions</a:t>
            </a:r>
            <a:endParaRPr lang="en-US" sz="3200" dirty="0"/>
          </a:p>
        </p:txBody>
      </p:sp>
      <p:sp>
        <p:nvSpPr>
          <p:cNvPr id="17" name="Rectangle 16"/>
          <p:cNvSpPr/>
          <p:nvPr/>
        </p:nvSpPr>
        <p:spPr>
          <a:xfrm>
            <a:off x="3814176" y="975784"/>
            <a:ext cx="7852307" cy="3416320"/>
          </a:xfrm>
          <a:prstGeom prst="rect">
            <a:avLst/>
          </a:prstGeom>
        </p:spPr>
        <p:txBody>
          <a:bodyPr wrap="square">
            <a:spAutoFit/>
          </a:bodyPr>
          <a:lstStyle/>
          <a:p>
            <a:pPr marL="342900" indent="-342900" algn="just">
              <a:buFont typeface="Wingdings" panose="05000000000000000000" pitchFamily="2" charset="2"/>
              <a:buChar char="ü"/>
            </a:pPr>
            <a:r>
              <a:rPr lang="en-US" b="1" dirty="0">
                <a:solidFill>
                  <a:srgbClr val="002060"/>
                </a:solidFill>
              </a:rPr>
              <a:t>The States of Data</a:t>
            </a:r>
          </a:p>
          <a:p>
            <a:pPr marL="800100" lvl="1" indent="-342900" algn="just">
              <a:buFont typeface="Wingdings" panose="05000000000000000000" pitchFamily="2" charset="2"/>
              <a:buChar char="ü"/>
            </a:pPr>
            <a:r>
              <a:rPr lang="en-US" dirty="0">
                <a:solidFill>
                  <a:srgbClr val="002060"/>
                </a:solidFill>
              </a:rPr>
              <a:t>The cyber world is a world of data; </a:t>
            </a:r>
          </a:p>
          <a:p>
            <a:pPr marL="800100" lvl="1" indent="-342900" algn="just">
              <a:buFont typeface="Wingdings" panose="05000000000000000000" pitchFamily="2" charset="2"/>
              <a:buChar char="ü"/>
            </a:pPr>
            <a:r>
              <a:rPr lang="en-US" dirty="0">
                <a:solidFill>
                  <a:srgbClr val="002060"/>
                </a:solidFill>
              </a:rPr>
              <a:t>As stated in our earlier , Cybersecurity specialists focus on protecting data.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 second dimension of the cybersecurity cube focuses on the problems of protecting all of the states of data in the cyber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Data has three possible states:</a:t>
            </a:r>
          </a:p>
          <a:p>
            <a:pPr marL="1257300" lvl="2" indent="-342900" algn="just">
              <a:buFont typeface="Wingdings" panose="05000000000000000000" pitchFamily="2" charset="2"/>
              <a:buChar char="ü"/>
            </a:pPr>
            <a:r>
              <a:rPr lang="en-US" dirty="0">
                <a:solidFill>
                  <a:srgbClr val="002060"/>
                </a:solidFill>
              </a:rPr>
              <a:t>Data at rest or in storage </a:t>
            </a:r>
          </a:p>
          <a:p>
            <a:pPr marL="1257300" lvl="2" indent="-342900" algn="just">
              <a:buFont typeface="Wingdings" panose="05000000000000000000" pitchFamily="2" charset="2"/>
              <a:buChar char="ü"/>
            </a:pPr>
            <a:r>
              <a:rPr lang="en-US" dirty="0">
                <a:solidFill>
                  <a:srgbClr val="002060"/>
                </a:solidFill>
              </a:rPr>
              <a:t>Data in transit </a:t>
            </a:r>
          </a:p>
          <a:p>
            <a:pPr marL="1257300" lvl="2" indent="-342900" algn="just">
              <a:buFont typeface="Wingdings" panose="05000000000000000000" pitchFamily="2" charset="2"/>
              <a:buChar char="ü"/>
            </a:pPr>
            <a:r>
              <a:rPr lang="en-US" dirty="0">
                <a:solidFill>
                  <a:srgbClr val="002060"/>
                </a:solidFill>
              </a:rPr>
              <a:t>Data in process</a:t>
            </a: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3044246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 Dimensions</a:t>
            </a:r>
            <a:endParaRPr lang="en-US" sz="3200" dirty="0"/>
          </a:p>
        </p:txBody>
      </p:sp>
      <p:sp>
        <p:nvSpPr>
          <p:cNvPr id="17" name="Rectangle 16"/>
          <p:cNvSpPr/>
          <p:nvPr/>
        </p:nvSpPr>
        <p:spPr>
          <a:xfrm>
            <a:off x="3814176" y="975784"/>
            <a:ext cx="7852307" cy="3970318"/>
          </a:xfrm>
          <a:prstGeom prst="rect">
            <a:avLst/>
          </a:prstGeom>
        </p:spPr>
        <p:txBody>
          <a:bodyPr wrap="square">
            <a:spAutoFit/>
          </a:bodyPr>
          <a:lstStyle/>
          <a:p>
            <a:pPr indent="-342900" algn="just">
              <a:buFont typeface="Wingdings" panose="05000000000000000000" pitchFamily="2" charset="2"/>
              <a:buChar char="ü"/>
            </a:pPr>
            <a:r>
              <a:rPr lang="en-US" b="1" dirty="0">
                <a:solidFill>
                  <a:srgbClr val="002060"/>
                </a:solidFill>
              </a:rPr>
              <a:t>Cybersecurity Safeguards</a:t>
            </a:r>
          </a:p>
          <a:p>
            <a:pPr lvl="1" indent="-342900" algn="just">
              <a:buFont typeface="Wingdings" panose="05000000000000000000" pitchFamily="2" charset="2"/>
              <a:buChar char="ü"/>
            </a:pPr>
            <a:r>
              <a:rPr lang="en-US" dirty="0">
                <a:solidFill>
                  <a:srgbClr val="002060"/>
                </a:solidFill>
              </a:rPr>
              <a:t>The third dimension of the cybersecurity sorcery cube defines the types of powers used to protect the cyber world. </a:t>
            </a:r>
          </a:p>
          <a:p>
            <a:pPr lvl="1" indent="-342900" algn="just">
              <a:buFont typeface="Wingdings" panose="05000000000000000000" pitchFamily="2" charset="2"/>
              <a:buChar char="ü"/>
            </a:pPr>
            <a:endParaRPr lang="en-US" dirty="0">
              <a:solidFill>
                <a:srgbClr val="002060"/>
              </a:solidFill>
            </a:endParaRPr>
          </a:p>
          <a:p>
            <a:pPr lvl="1" indent="-342900" algn="just">
              <a:buFont typeface="Wingdings" panose="05000000000000000000" pitchFamily="2" charset="2"/>
              <a:buChar char="ü"/>
            </a:pPr>
            <a:r>
              <a:rPr lang="en-US" dirty="0">
                <a:solidFill>
                  <a:srgbClr val="002060"/>
                </a:solidFill>
              </a:rPr>
              <a:t>The sorcery cube identifies the three types of powers: </a:t>
            </a:r>
          </a:p>
          <a:p>
            <a:pPr lvl="2" indent="-342900" algn="just">
              <a:buFont typeface="Wingdings" panose="05000000000000000000" pitchFamily="2" charset="2"/>
              <a:buChar char="ü"/>
            </a:pPr>
            <a:r>
              <a:rPr lang="en-US" b="1" dirty="0">
                <a:solidFill>
                  <a:srgbClr val="002060"/>
                </a:solidFill>
              </a:rPr>
              <a:t>Technologies </a:t>
            </a:r>
            <a:r>
              <a:rPr lang="en-US" dirty="0">
                <a:solidFill>
                  <a:srgbClr val="002060"/>
                </a:solidFill>
              </a:rPr>
              <a:t>- devices, and products available to protect information systems and fend off cyber criminals. </a:t>
            </a:r>
          </a:p>
          <a:p>
            <a:pPr lvl="2" indent="-342900" algn="just">
              <a:buFont typeface="Wingdings" panose="05000000000000000000" pitchFamily="2" charset="2"/>
              <a:buChar char="ü"/>
            </a:pPr>
            <a:endParaRPr lang="en-US" b="1" dirty="0">
              <a:solidFill>
                <a:srgbClr val="002060"/>
              </a:solidFill>
            </a:endParaRPr>
          </a:p>
          <a:p>
            <a:pPr lvl="2" indent="-342900" algn="just">
              <a:buFont typeface="Wingdings" panose="05000000000000000000" pitchFamily="2" charset="2"/>
              <a:buChar char="ü"/>
            </a:pPr>
            <a:r>
              <a:rPr lang="en-US" b="1" dirty="0">
                <a:solidFill>
                  <a:srgbClr val="002060"/>
                </a:solidFill>
              </a:rPr>
              <a:t>Policies and Practices</a:t>
            </a:r>
            <a:r>
              <a:rPr lang="en-US" dirty="0">
                <a:solidFill>
                  <a:srgbClr val="002060"/>
                </a:solidFill>
              </a:rPr>
              <a:t> - procedures, and guidelines that enable the citizens of the cyber world to stay safe and follow good practices. </a:t>
            </a:r>
          </a:p>
          <a:p>
            <a:pPr lvl="2" indent="-342900" algn="just">
              <a:buFont typeface="Wingdings" panose="05000000000000000000" pitchFamily="2" charset="2"/>
              <a:buChar char="ü"/>
            </a:pPr>
            <a:endParaRPr lang="en-US" b="1" dirty="0">
              <a:solidFill>
                <a:srgbClr val="002060"/>
              </a:solidFill>
            </a:endParaRPr>
          </a:p>
          <a:p>
            <a:pPr lvl="2" indent="-342900" algn="just">
              <a:buFont typeface="Wingdings" panose="05000000000000000000" pitchFamily="2" charset="2"/>
              <a:buChar char="ü"/>
            </a:pPr>
            <a:r>
              <a:rPr lang="en-US" b="1" dirty="0">
                <a:solidFill>
                  <a:srgbClr val="002060"/>
                </a:solidFill>
              </a:rPr>
              <a:t>People </a:t>
            </a:r>
            <a:r>
              <a:rPr lang="en-US" dirty="0">
                <a:solidFill>
                  <a:srgbClr val="002060"/>
                </a:solidFill>
              </a:rPr>
              <a:t>- Aware and knowledgeable about their world and the dangers that threaten their world. </a:t>
            </a:r>
          </a:p>
          <a:p>
            <a:pPr marL="1257300" lvl="2"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521404" y="4072091"/>
            <a:ext cx="1292772" cy="1264779"/>
          </a:xfrm>
          <a:prstGeom prst="rect">
            <a:avLst/>
          </a:prstGeom>
        </p:spPr>
      </p:pic>
      <p:pic>
        <p:nvPicPr>
          <p:cNvPr id="13" name="Picture 12"/>
          <p:cNvPicPr>
            <a:picLocks noChangeAspect="1"/>
          </p:cNvPicPr>
          <p:nvPr/>
        </p:nvPicPr>
        <p:blipFill>
          <a:blip r:embed="rId5"/>
          <a:stretch>
            <a:fillRect/>
          </a:stretch>
        </p:blipFill>
        <p:spPr>
          <a:xfrm>
            <a:off x="306336" y="1035600"/>
            <a:ext cx="3507840" cy="2618465"/>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541986" y="723535"/>
            <a:ext cx="8523890" cy="4801314"/>
          </a:xfrm>
          <a:prstGeom prst="rect">
            <a:avLst/>
          </a:prstGeom>
        </p:spPr>
        <p:txBody>
          <a:bodyPr wrap="square">
            <a:spAutoFit/>
          </a:bodyPr>
          <a:lstStyle/>
          <a:p>
            <a:pPr marL="800100" lvl="1" indent="-342900" algn="just">
              <a:buFont typeface="Wingdings" panose="05000000000000000000" pitchFamily="2" charset="2"/>
              <a:buChar char="ü"/>
            </a:pPr>
            <a:r>
              <a:rPr lang="en-US" dirty="0">
                <a:solidFill>
                  <a:srgbClr val="002060"/>
                </a:solidFill>
              </a:rPr>
              <a:t>Confidentiality </a:t>
            </a:r>
            <a:r>
              <a:rPr lang="en-US" dirty="0">
                <a:solidFill>
                  <a:srgbClr val="FF0000"/>
                </a:solidFill>
              </a:rPr>
              <a:t>prevents</a:t>
            </a:r>
            <a:r>
              <a:rPr lang="en-US" dirty="0">
                <a:solidFill>
                  <a:srgbClr val="002060"/>
                </a:solidFill>
              </a:rPr>
              <a:t> </a:t>
            </a:r>
            <a:r>
              <a:rPr lang="en-US" dirty="0">
                <a:solidFill>
                  <a:srgbClr val="00B050"/>
                </a:solidFill>
              </a:rPr>
              <a:t>the disclosure of information to unauthorized people, resources and processes</a:t>
            </a:r>
            <a:r>
              <a:rPr lang="en-US" dirty="0">
                <a:solidFill>
                  <a:srgbClr val="002060"/>
                </a:solidFill>
              </a:rPr>
              <a:t>.  </a:t>
            </a:r>
            <a:endParaRPr lang="en-US" dirty="0">
              <a:solidFill>
                <a:srgbClr val="FF0000"/>
              </a:solidFill>
            </a:endParaRP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need to </a:t>
            </a:r>
            <a:r>
              <a:rPr lang="en-US" b="1" i="1" dirty="0">
                <a:solidFill>
                  <a:schemeClr val="accent5"/>
                </a:solidFill>
              </a:rPr>
              <a:t>train employees about best practices in safeguarding sensitive information</a:t>
            </a:r>
            <a:r>
              <a:rPr lang="en-US" dirty="0">
                <a:solidFill>
                  <a:srgbClr val="002060"/>
                </a:solidFill>
              </a:rPr>
              <a:t> to protect themselves and the organization from attacks.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Methods used to ensure confidentiality include </a:t>
            </a:r>
            <a:r>
              <a:rPr lang="en-US" b="1" dirty="0">
                <a:effectLst>
                  <a:outerShdw blurRad="38100" dist="38100" dir="2700000" algn="tl">
                    <a:srgbClr val="000000">
                      <a:alpha val="43137"/>
                    </a:srgbClr>
                  </a:outerShdw>
                </a:effectLst>
              </a:rPr>
              <a:t>data encryption, authentication, and access control</a:t>
            </a:r>
            <a:r>
              <a:rPr lang="en-US" dirty="0">
                <a:solidFill>
                  <a:srgbClr val="002060"/>
                </a:solidFill>
              </a:rPr>
              <a:t>.</a:t>
            </a:r>
          </a:p>
          <a:p>
            <a:pPr marL="8001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Protecting Data Privacy</a:t>
            </a:r>
          </a:p>
          <a:p>
            <a:pPr marL="342900" lvl="1" indent="-342900" algn="just">
              <a:buFont typeface="Wingdings" panose="05000000000000000000" pitchFamily="2" charset="2"/>
              <a:buChar char="ü"/>
            </a:pPr>
            <a:endParaRPr lang="en-US" b="1"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collect a large amount of data and much of this data is </a:t>
            </a:r>
            <a:r>
              <a:rPr lang="en-US" dirty="0">
                <a:solidFill>
                  <a:srgbClr val="00B050"/>
                </a:solidFill>
              </a:rPr>
              <a:t>not sensitive</a:t>
            </a:r>
            <a:r>
              <a:rPr lang="en-US" dirty="0">
                <a:solidFill>
                  <a:srgbClr val="002060"/>
                </a:solidFill>
              </a:rPr>
              <a:t> because it is publicly available, like names and telephone numbers.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Other data collected, though, is </a:t>
            </a:r>
            <a:r>
              <a:rPr lang="en-US" dirty="0">
                <a:solidFill>
                  <a:srgbClr val="FF0000"/>
                </a:solidFill>
              </a:rPr>
              <a:t>sensitive</a:t>
            </a:r>
            <a:r>
              <a:rPr lang="en-US" dirty="0">
                <a:solidFill>
                  <a:srgbClr val="002060"/>
                </a:solidFill>
              </a:rPr>
              <a:t>. </a:t>
            </a:r>
          </a:p>
          <a:p>
            <a:pPr marL="800100" lvl="1"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Sensitive information is data protected from unauthorized access to safeguard an individual or an organization</a:t>
            </a:r>
            <a:r>
              <a:rPr lang="en-US" dirty="0">
                <a:solidFill>
                  <a:srgbClr val="002060"/>
                </a:solidFill>
              </a:rPr>
              <a:t>. </a:t>
            </a:r>
          </a:p>
        </p:txBody>
      </p:sp>
      <p:pic>
        <p:nvPicPr>
          <p:cNvPr id="7" name="Picture 6"/>
          <p:cNvPicPr>
            <a:picLocks noChangeAspect="1"/>
          </p:cNvPicPr>
          <p:nvPr/>
        </p:nvPicPr>
        <p:blipFill>
          <a:blip r:embed="rId6"/>
          <a:stretch>
            <a:fillRect/>
          </a:stretch>
        </p:blipFill>
        <p:spPr>
          <a:xfrm>
            <a:off x="0" y="3713881"/>
            <a:ext cx="2305050" cy="1981200"/>
          </a:xfrm>
          <a:prstGeom prst="rect">
            <a:avLst/>
          </a:prstGeom>
        </p:spPr>
      </p:pic>
    </p:spTree>
    <p:custDataLst>
      <p:tags r:id="rId1"/>
    </p:custDataLst>
    <p:extLst>
      <p:ext uri="{BB962C8B-B14F-4D97-AF65-F5344CB8AC3E}">
        <p14:creationId xmlns:p14="http://schemas.microsoft.com/office/powerpoint/2010/main" val="2352739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4"/>
          <a:stretch>
            <a:fillRect/>
          </a:stretch>
        </p:blipFill>
        <p:spPr>
          <a:xfrm>
            <a:off x="536795" y="1125457"/>
            <a:ext cx="2468395" cy="184256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310937" y="855532"/>
            <a:ext cx="8754939" cy="4524315"/>
          </a:xfrm>
          <a:prstGeom prst="rect">
            <a:avLst/>
          </a:prstGeom>
        </p:spPr>
        <p:txBody>
          <a:bodyPr wrap="square">
            <a:spAutoFit/>
          </a:bodyPr>
          <a:lstStyle/>
          <a:p>
            <a:pPr marL="342900" lvl="1" indent="-342900" algn="just">
              <a:buFont typeface="Wingdings" panose="05000000000000000000" pitchFamily="2" charset="2"/>
              <a:buChar char="ü"/>
            </a:pPr>
            <a:r>
              <a:rPr lang="en-US" b="1" dirty="0">
                <a:solidFill>
                  <a:srgbClr val="002060"/>
                </a:solidFill>
              </a:rPr>
              <a:t>Controlling Access</a:t>
            </a:r>
          </a:p>
          <a:p>
            <a:pPr lvl="1" indent="-342900" algn="just">
              <a:buFont typeface="Wingdings" panose="05000000000000000000" pitchFamily="2" charset="2"/>
              <a:buChar char="ü"/>
            </a:pPr>
            <a:r>
              <a:rPr lang="en-US" dirty="0">
                <a:solidFill>
                  <a:srgbClr val="002060"/>
                </a:solidFill>
              </a:rPr>
              <a:t>Access control defines a number of protection schemes that </a:t>
            </a:r>
            <a:r>
              <a:rPr lang="en-US" dirty="0">
                <a:solidFill>
                  <a:srgbClr val="FF0000"/>
                </a:solidFill>
              </a:rPr>
              <a:t>prevent unauthorized access to a computer, network, database, or other data resources</a:t>
            </a:r>
            <a:r>
              <a:rPr lang="en-US" dirty="0">
                <a:solidFill>
                  <a:srgbClr val="002060"/>
                </a:solidFill>
              </a:rPr>
              <a:t>. </a:t>
            </a:r>
          </a:p>
          <a:p>
            <a:pPr lvl="1" indent="-342900" algn="just">
              <a:buFont typeface="Wingdings" panose="05000000000000000000" pitchFamily="2" charset="2"/>
              <a:buChar char="ü"/>
            </a:pPr>
            <a:r>
              <a:rPr lang="en-US" dirty="0">
                <a:solidFill>
                  <a:srgbClr val="002060"/>
                </a:solidFill>
              </a:rPr>
              <a:t>The concepts of </a:t>
            </a:r>
            <a:r>
              <a:rPr lang="en-US" b="1" dirty="0">
                <a:effectLst>
                  <a:outerShdw blurRad="38100" dist="38100" dir="2700000" algn="tl">
                    <a:srgbClr val="000000">
                      <a:alpha val="43137"/>
                    </a:srgbClr>
                  </a:outerShdw>
                </a:effectLst>
              </a:rPr>
              <a:t>AAA</a:t>
            </a:r>
            <a:r>
              <a:rPr lang="en-US" dirty="0">
                <a:solidFill>
                  <a:srgbClr val="002060"/>
                </a:solidFill>
              </a:rPr>
              <a:t> involve three security services: </a:t>
            </a: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Authentication</a:t>
            </a:r>
          </a:p>
          <a:p>
            <a:pPr lvl="3" indent="-342900" algn="just">
              <a:buFont typeface="Wingdings" panose="05000000000000000000" pitchFamily="2" charset="2"/>
              <a:buChar char="ü"/>
            </a:pPr>
            <a:r>
              <a:rPr lang="en-US" i="1" dirty="0">
                <a:solidFill>
                  <a:srgbClr val="002060"/>
                </a:solidFill>
              </a:rPr>
              <a:t>Authentication verifies the identity of a user to prevent unauthorized access. Users prove their identity with a username or I.D.</a:t>
            </a:r>
            <a:r>
              <a:rPr lang="en-US" i="1" dirty="0">
                <a:solidFill>
                  <a:srgbClr val="FF0000"/>
                </a:solidFill>
              </a:rPr>
              <a:t> </a:t>
            </a:r>
          </a:p>
          <a:p>
            <a:pPr lvl="2" indent="-342900"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Authorization</a:t>
            </a:r>
          </a:p>
          <a:p>
            <a:pPr lvl="3" indent="-342900" algn="just">
              <a:buFont typeface="Wingdings" panose="05000000000000000000" pitchFamily="2" charset="2"/>
              <a:buChar char="ü"/>
            </a:pPr>
            <a:r>
              <a:rPr lang="en-US" i="1" dirty="0">
                <a:solidFill>
                  <a:srgbClr val="002060"/>
                </a:solidFill>
              </a:rPr>
              <a:t>Authorization services determine which resources users can access, along with the operations that users can perform. Authorization can also control when a user has access to a specific resource. </a:t>
            </a:r>
          </a:p>
          <a:p>
            <a:pPr lvl="2" indent="-342900"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Accounting</a:t>
            </a:r>
            <a:r>
              <a:rPr lang="en-US" dirty="0">
                <a:solidFill>
                  <a:srgbClr val="002060"/>
                </a:solidFill>
              </a:rPr>
              <a:t> </a:t>
            </a:r>
          </a:p>
          <a:p>
            <a:pPr lvl="3" indent="-342900" algn="just">
              <a:buFont typeface="Wingdings" panose="05000000000000000000" pitchFamily="2" charset="2"/>
              <a:buChar char="ü"/>
            </a:pPr>
            <a:r>
              <a:rPr lang="en-US" i="1" dirty="0">
                <a:solidFill>
                  <a:srgbClr val="002060"/>
                </a:solidFill>
              </a:rPr>
              <a:t>Accounting keeps track of what users do, including what they access, the amount of time they access resources, and any changes made. </a:t>
            </a:r>
          </a:p>
        </p:txBody>
      </p:sp>
      <p:pic>
        <p:nvPicPr>
          <p:cNvPr id="8" name="Picture 7"/>
          <p:cNvPicPr>
            <a:picLocks noChangeAspect="1"/>
          </p:cNvPicPr>
          <p:nvPr/>
        </p:nvPicPr>
        <p:blipFill>
          <a:blip r:embed="rId5"/>
          <a:stretch>
            <a:fillRect/>
          </a:stretch>
        </p:blipFill>
        <p:spPr>
          <a:xfrm>
            <a:off x="231049" y="3117690"/>
            <a:ext cx="3079888" cy="2466975"/>
          </a:xfrm>
          <a:prstGeom prst="rect">
            <a:avLst/>
          </a:prstGeom>
        </p:spPr>
      </p:pic>
    </p:spTree>
    <p:custDataLst>
      <p:tags r:id="rId1"/>
    </p:custDataLst>
    <p:extLst>
      <p:ext uri="{BB962C8B-B14F-4D97-AF65-F5344CB8AC3E}">
        <p14:creationId xmlns:p14="http://schemas.microsoft.com/office/powerpoint/2010/main" val="3407793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413227" y="4072091"/>
            <a:ext cx="1292772" cy="1264779"/>
          </a:xfrm>
          <a:prstGeom prst="rect">
            <a:avLst/>
          </a:prstGeom>
        </p:spPr>
      </p:pic>
      <p:pic>
        <p:nvPicPr>
          <p:cNvPr id="7" name="Picture 6"/>
          <p:cNvPicPr>
            <a:picLocks noChangeAspect="1"/>
          </p:cNvPicPr>
          <p:nvPr/>
        </p:nvPicPr>
        <p:blipFill>
          <a:blip r:embed="rId5"/>
          <a:stretch>
            <a:fillRect/>
          </a:stretch>
        </p:blipFill>
        <p:spPr>
          <a:xfrm>
            <a:off x="306336" y="1035600"/>
            <a:ext cx="3507840" cy="2618465"/>
          </a:xfrm>
          <a:prstGeom prst="rect">
            <a:avLst/>
          </a:prstGeom>
        </p:spPr>
      </p:pic>
      <p:pic>
        <p:nvPicPr>
          <p:cNvPr id="9" name="Picture 8"/>
          <p:cNvPicPr>
            <a:picLocks noChangeAspect="1"/>
          </p:cNvPicPr>
          <p:nvPr/>
        </p:nvPicPr>
        <p:blipFill>
          <a:blip r:embed="rId6"/>
          <a:stretch>
            <a:fillRect/>
          </a:stretch>
        </p:blipFill>
        <p:spPr>
          <a:xfrm>
            <a:off x="0" y="3654065"/>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814176" y="1035600"/>
            <a:ext cx="825170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Confidentiality and privacy seem interchangeable, but from a legal standpoint, they mean different things. </a:t>
            </a:r>
          </a:p>
          <a:p>
            <a:pPr marL="342900" lvl="1" indent="-342900" algn="just">
              <a:buFont typeface="Wingdings" panose="05000000000000000000" pitchFamily="2" charset="2"/>
              <a:buChar char="ü"/>
            </a:pPr>
            <a:r>
              <a:rPr lang="en-US" b="1" dirty="0">
                <a:solidFill>
                  <a:srgbClr val="002060"/>
                </a:solidFill>
              </a:rPr>
              <a:t>Most private data is confidential, but not all confidential data is private.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Access to confidential information occurs after confirming proper authorization.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Financial institutions, hospitals, medical professionals, law firms, and businesses handle confidential information.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Confidential information has a non-public status. Maintaining confidentiality is more of an ethical duty.</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Privacy is the appropriate use of data. When organizations collect information provided by customers or employees, they should only use that data for its intended purpose. </a:t>
            </a:r>
          </a:p>
        </p:txBody>
      </p:sp>
    </p:spTree>
    <p:custDataLst>
      <p:tags r:id="rId1"/>
    </p:custDataLst>
    <p:extLst>
      <p:ext uri="{BB962C8B-B14F-4D97-AF65-F5344CB8AC3E}">
        <p14:creationId xmlns:p14="http://schemas.microsoft.com/office/powerpoint/2010/main" val="3087328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Principle of Data Integrity</a:t>
            </a:r>
          </a:p>
        </p:txBody>
      </p:sp>
      <p:sp>
        <p:nvSpPr>
          <p:cNvPr id="17" name="Rectangle 16"/>
          <p:cNvSpPr/>
          <p:nvPr/>
        </p:nvSpPr>
        <p:spPr>
          <a:xfrm>
            <a:off x="3458360" y="699269"/>
            <a:ext cx="8671035" cy="3970318"/>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Integrity is the </a:t>
            </a:r>
            <a:r>
              <a:rPr lang="en-US" b="1" dirty="0">
                <a:effectLst>
                  <a:outerShdw blurRad="38100" dist="38100" dir="2700000" algn="tl">
                    <a:srgbClr val="000000">
                      <a:alpha val="43137"/>
                    </a:srgbClr>
                  </a:outerShdw>
                </a:effectLst>
              </a:rPr>
              <a:t>accuracy, consistency, and trustworthiness of data </a:t>
            </a:r>
            <a:r>
              <a:rPr lang="en-US" dirty="0">
                <a:solidFill>
                  <a:srgbClr val="002060"/>
                </a:solidFill>
              </a:rPr>
              <a:t>during its entire life cycle. Another term for </a:t>
            </a:r>
            <a:r>
              <a:rPr lang="en-US" b="1" dirty="0">
                <a:effectLst>
                  <a:outerShdw blurRad="38100" dist="38100" dir="2700000" algn="tl">
                    <a:srgbClr val="000000">
                      <a:alpha val="43137"/>
                    </a:srgbClr>
                  </a:outerShdw>
                </a:effectLst>
              </a:rPr>
              <a:t>integrity is quality</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Methods used to ensure data integrity include </a:t>
            </a:r>
            <a:r>
              <a:rPr lang="en-US" b="1" dirty="0">
                <a:effectLst>
                  <a:outerShdw blurRad="38100" dist="38100" dir="2700000" algn="tl">
                    <a:srgbClr val="000000">
                      <a:alpha val="43137"/>
                    </a:srgbClr>
                  </a:outerShdw>
                </a:effectLst>
              </a:rPr>
              <a:t>hashing, data validation checks, data consistency checks, and access controls</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Need for Data Integrity</a:t>
            </a:r>
          </a:p>
          <a:p>
            <a:pPr marL="800100" lvl="2" indent="-342900" algn="just">
              <a:buFont typeface="Wingdings" panose="05000000000000000000" pitchFamily="2" charset="2"/>
              <a:buChar char="ü"/>
            </a:pPr>
            <a:r>
              <a:rPr lang="en-US" dirty="0">
                <a:solidFill>
                  <a:srgbClr val="002060"/>
                </a:solidFill>
              </a:rPr>
              <a:t>The need for data integrity varies based on how an organization uses data. </a:t>
            </a:r>
          </a:p>
          <a:p>
            <a:pPr marL="1257300" lvl="3" indent="-342900" algn="just">
              <a:buFont typeface="Wingdings" panose="05000000000000000000" pitchFamily="2" charset="2"/>
              <a:buChar char="ü"/>
            </a:pPr>
            <a:r>
              <a:rPr lang="en-US" dirty="0">
                <a:solidFill>
                  <a:srgbClr val="002060"/>
                </a:solidFill>
              </a:rPr>
              <a:t>For example, </a:t>
            </a:r>
            <a:r>
              <a:rPr lang="en-US" dirty="0">
                <a:solidFill>
                  <a:srgbClr val="FF0000"/>
                </a:solidFill>
              </a:rPr>
              <a:t>Facebook does not verify the data that a user posts in a profile</a:t>
            </a:r>
            <a:r>
              <a:rPr lang="en-US" dirty="0">
                <a:solidFill>
                  <a:srgbClr val="002060"/>
                </a:solidFill>
              </a:rPr>
              <a:t>. </a:t>
            </a:r>
          </a:p>
          <a:p>
            <a:pPr marL="1257300" lvl="3" indent="-342900" algn="just">
              <a:buFont typeface="Wingdings" panose="05000000000000000000" pitchFamily="2" charset="2"/>
              <a:buChar char="ü"/>
            </a:pPr>
            <a:r>
              <a:rPr lang="en-US" dirty="0">
                <a:solidFill>
                  <a:srgbClr val="002060"/>
                </a:solidFill>
              </a:rPr>
              <a:t>A </a:t>
            </a:r>
            <a:r>
              <a:rPr lang="en-US" dirty="0">
                <a:solidFill>
                  <a:srgbClr val="00B050"/>
                </a:solidFill>
              </a:rPr>
              <a:t>bank or financial organization assigns a higher importance to data integrity</a:t>
            </a:r>
            <a:r>
              <a:rPr lang="en-US" dirty="0">
                <a:solidFill>
                  <a:srgbClr val="002060"/>
                </a:solidFill>
              </a:rPr>
              <a:t> than Facebook does. Transactions and customer accounts must be accurate. </a:t>
            </a:r>
          </a:p>
          <a:p>
            <a:pPr marL="800100" lvl="2" indent="-342900" algn="just">
              <a:buFont typeface="Wingdings" panose="05000000000000000000" pitchFamily="2" charset="2"/>
              <a:buChar char="ü"/>
            </a:pPr>
            <a:r>
              <a:rPr lang="en-US" dirty="0">
                <a:solidFill>
                  <a:srgbClr val="002060"/>
                </a:solidFill>
              </a:rPr>
              <a:t>Protecting data integrity is a </a:t>
            </a:r>
            <a:r>
              <a:rPr lang="en-US" dirty="0">
                <a:solidFill>
                  <a:srgbClr val="FF0000"/>
                </a:solidFill>
              </a:rPr>
              <a:t>constant challenge for most organizations</a:t>
            </a:r>
            <a:r>
              <a:rPr lang="en-US" dirty="0">
                <a:solidFill>
                  <a:srgbClr val="002060"/>
                </a:solidFill>
              </a:rPr>
              <a:t>. </a:t>
            </a:r>
          </a:p>
          <a:p>
            <a:pPr marL="800100"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Loss of data integrity can render entire data resources unreliable or unusable</a:t>
            </a:r>
            <a:r>
              <a:rPr lang="en-US" dirty="0">
                <a:solidFill>
                  <a:srgbClr val="002060"/>
                </a:solidFill>
              </a:rPr>
              <a:t>.</a:t>
            </a:r>
          </a:p>
          <a:p>
            <a:pPr marL="342900" lvl="1" indent="-342900" algn="just">
              <a:buFont typeface="Wingdings" panose="05000000000000000000" pitchFamily="2" charset="2"/>
              <a:buChar char="ü"/>
            </a:pPr>
            <a:endParaRPr lang="en-US" b="1" dirty="0">
              <a:solidFill>
                <a:srgbClr val="002060"/>
              </a:solidFill>
            </a:endParaRPr>
          </a:p>
        </p:txBody>
      </p:sp>
    </p:spTree>
    <p:custDataLst>
      <p:tags r:id="rId1"/>
    </p:custDataLst>
    <p:extLst>
      <p:ext uri="{BB962C8B-B14F-4D97-AF65-F5344CB8AC3E}">
        <p14:creationId xmlns:p14="http://schemas.microsoft.com/office/powerpoint/2010/main" val="3586226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Data Availability</a:t>
            </a:r>
          </a:p>
        </p:txBody>
      </p:sp>
      <p:sp>
        <p:nvSpPr>
          <p:cNvPr id="17" name="Rectangle 16"/>
          <p:cNvSpPr/>
          <p:nvPr/>
        </p:nvSpPr>
        <p:spPr>
          <a:xfrm>
            <a:off x="3814176" y="975784"/>
            <a:ext cx="812404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Data availability is the principle used to describe the </a:t>
            </a:r>
            <a:r>
              <a:rPr lang="en-US" b="1" dirty="0">
                <a:effectLst>
                  <a:outerShdw blurRad="38100" dist="38100" dir="2700000" algn="tl">
                    <a:srgbClr val="000000">
                      <a:alpha val="43137"/>
                    </a:srgbClr>
                  </a:outerShdw>
                </a:effectLst>
              </a:rPr>
              <a:t>need to maintain availability of information systems and services at all times</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Cyberattacks and system failures can prevent access to information systems and services.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Methods used to ensure availability include </a:t>
            </a:r>
            <a:r>
              <a:rPr lang="en-US" b="1" dirty="0">
                <a:effectLst>
                  <a:outerShdw blurRad="38100" dist="38100" dir="2700000" algn="tl">
                    <a:srgbClr val="000000">
                      <a:alpha val="43137"/>
                    </a:srgbClr>
                  </a:outerShdw>
                </a:effectLst>
              </a:rPr>
              <a:t>system redundancy, system backups, increased system resiliency, equipment maintenance, up-to-date operating systems and software, and plans</a:t>
            </a:r>
            <a:r>
              <a:rPr lang="en-US" dirty="0">
                <a:solidFill>
                  <a:srgbClr val="002060"/>
                </a:solidFill>
              </a:rPr>
              <a:t> in place to recover quickly from unforeseen disasters.</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High availability systems typically include three design principles: </a:t>
            </a:r>
          </a:p>
          <a:p>
            <a:pPr marL="800100" lvl="2" indent="-342900" algn="just">
              <a:buFont typeface="Wingdings" panose="05000000000000000000" pitchFamily="2" charset="2"/>
              <a:buChar char="ü"/>
            </a:pPr>
            <a:r>
              <a:rPr lang="en-US" dirty="0">
                <a:solidFill>
                  <a:srgbClr val="002060"/>
                </a:solidFill>
              </a:rPr>
              <a:t>eliminate single points of failure, </a:t>
            </a:r>
          </a:p>
          <a:p>
            <a:pPr marL="800100" lvl="2" indent="-342900" algn="just">
              <a:buFont typeface="Wingdings" panose="05000000000000000000" pitchFamily="2" charset="2"/>
              <a:buChar char="ü"/>
            </a:pPr>
            <a:r>
              <a:rPr lang="en-US" dirty="0">
                <a:solidFill>
                  <a:srgbClr val="002060"/>
                </a:solidFill>
              </a:rPr>
              <a:t>provide for reliable crossover, and </a:t>
            </a:r>
          </a:p>
          <a:p>
            <a:pPr marL="800100" lvl="2" indent="-342900" algn="just">
              <a:buFont typeface="Wingdings" panose="05000000000000000000" pitchFamily="2" charset="2"/>
              <a:buChar char="ü"/>
            </a:pPr>
            <a:r>
              <a:rPr lang="en-US" dirty="0">
                <a:solidFill>
                  <a:srgbClr val="002060"/>
                </a:solidFill>
              </a:rPr>
              <a:t>detect failures as they occur.</a:t>
            </a:r>
          </a:p>
        </p:txBody>
      </p:sp>
    </p:spTree>
    <p:custDataLst>
      <p:tags r:id="rId1"/>
    </p:custDataLst>
    <p:extLst>
      <p:ext uri="{BB962C8B-B14F-4D97-AF65-F5344CB8AC3E}">
        <p14:creationId xmlns:p14="http://schemas.microsoft.com/office/powerpoint/2010/main" val="3524988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Data Availability</a:t>
            </a:r>
          </a:p>
        </p:txBody>
      </p:sp>
      <p:sp>
        <p:nvSpPr>
          <p:cNvPr id="17" name="Rectangle 16"/>
          <p:cNvSpPr/>
          <p:nvPr/>
        </p:nvSpPr>
        <p:spPr>
          <a:xfrm>
            <a:off x="4351740" y="1561117"/>
            <a:ext cx="7020454" cy="2308324"/>
          </a:xfrm>
          <a:prstGeom prst="rect">
            <a:avLst/>
          </a:prstGeom>
        </p:spPr>
        <p:txBody>
          <a:bodyPr wrap="square">
            <a:spAutoFit/>
          </a:bodyPr>
          <a:lstStyle/>
          <a:p>
            <a:pPr marL="285750" indent="-285750">
              <a:buFont typeface="Wingdings" panose="05000000000000000000" pitchFamily="2" charset="2"/>
              <a:buChar char="ü"/>
            </a:pPr>
            <a:r>
              <a:rPr lang="en-US" dirty="0">
                <a:solidFill>
                  <a:srgbClr val="002060"/>
                </a:solidFill>
              </a:rPr>
              <a:t>Organizations can ensure availability by implementing the following:</a:t>
            </a:r>
          </a:p>
          <a:p>
            <a:pPr marL="681037" lvl="1" indent="-342900">
              <a:lnSpc>
                <a:spcPct val="100000"/>
              </a:lnSpc>
              <a:spcBef>
                <a:spcPts val="0"/>
              </a:spcBef>
              <a:buFont typeface="+mj-lt"/>
              <a:buAutoNum type="arabicPeriod"/>
            </a:pPr>
            <a:r>
              <a:rPr lang="en-US" dirty="0">
                <a:solidFill>
                  <a:srgbClr val="002060"/>
                </a:solidFill>
              </a:rPr>
              <a:t>Equipment maintenance</a:t>
            </a:r>
          </a:p>
          <a:p>
            <a:pPr marL="681037" lvl="1" indent="-342900">
              <a:lnSpc>
                <a:spcPct val="100000"/>
              </a:lnSpc>
              <a:spcBef>
                <a:spcPts val="0"/>
              </a:spcBef>
              <a:buFont typeface="+mj-lt"/>
              <a:buAutoNum type="arabicPeriod"/>
            </a:pPr>
            <a:r>
              <a:rPr lang="en-US" dirty="0">
                <a:solidFill>
                  <a:srgbClr val="002060"/>
                </a:solidFill>
              </a:rPr>
              <a:t>OS and system updates</a:t>
            </a:r>
          </a:p>
          <a:p>
            <a:pPr marL="681037" lvl="1" indent="-342900">
              <a:lnSpc>
                <a:spcPct val="100000"/>
              </a:lnSpc>
              <a:spcBef>
                <a:spcPts val="0"/>
              </a:spcBef>
              <a:buFont typeface="+mj-lt"/>
              <a:buAutoNum type="arabicPeriod"/>
            </a:pPr>
            <a:r>
              <a:rPr lang="en-US" dirty="0">
                <a:solidFill>
                  <a:srgbClr val="002060"/>
                </a:solidFill>
              </a:rPr>
              <a:t>Test backups</a:t>
            </a:r>
          </a:p>
          <a:p>
            <a:pPr marL="681037" lvl="1" indent="-342900">
              <a:lnSpc>
                <a:spcPct val="100000"/>
              </a:lnSpc>
              <a:spcBef>
                <a:spcPts val="0"/>
              </a:spcBef>
              <a:buFont typeface="+mj-lt"/>
              <a:buAutoNum type="arabicPeriod"/>
            </a:pPr>
            <a:r>
              <a:rPr lang="en-US" dirty="0">
                <a:solidFill>
                  <a:srgbClr val="002060"/>
                </a:solidFill>
              </a:rPr>
              <a:t>Plan for disasters</a:t>
            </a:r>
          </a:p>
          <a:p>
            <a:pPr marL="681037" lvl="1" indent="-342900">
              <a:lnSpc>
                <a:spcPct val="100000"/>
              </a:lnSpc>
              <a:spcBef>
                <a:spcPts val="0"/>
              </a:spcBef>
              <a:buFont typeface="+mj-lt"/>
              <a:buAutoNum type="arabicPeriod"/>
            </a:pPr>
            <a:r>
              <a:rPr lang="en-US" dirty="0">
                <a:solidFill>
                  <a:srgbClr val="002060"/>
                </a:solidFill>
              </a:rPr>
              <a:t>Implement new technologies</a:t>
            </a:r>
          </a:p>
          <a:p>
            <a:pPr marL="681037" lvl="1" indent="-342900">
              <a:lnSpc>
                <a:spcPct val="100000"/>
              </a:lnSpc>
              <a:spcBef>
                <a:spcPts val="0"/>
              </a:spcBef>
              <a:buFont typeface="+mj-lt"/>
              <a:buAutoNum type="arabicPeriod"/>
            </a:pPr>
            <a:r>
              <a:rPr lang="en-US" dirty="0">
                <a:solidFill>
                  <a:srgbClr val="002060"/>
                </a:solidFill>
              </a:rPr>
              <a:t>Monitor unusual activity</a:t>
            </a:r>
          </a:p>
          <a:p>
            <a:pPr marL="681037" lvl="1" indent="-342900">
              <a:lnSpc>
                <a:spcPct val="100000"/>
              </a:lnSpc>
              <a:spcBef>
                <a:spcPts val="0"/>
              </a:spcBef>
              <a:buFont typeface="+mj-lt"/>
              <a:buAutoNum type="arabicPeriod"/>
            </a:pPr>
            <a:r>
              <a:rPr lang="en-US" dirty="0">
                <a:solidFill>
                  <a:srgbClr val="002060"/>
                </a:solidFill>
              </a:rPr>
              <a:t>Test to verify availability</a:t>
            </a:r>
          </a:p>
        </p:txBody>
      </p:sp>
    </p:spTree>
    <p:custDataLst>
      <p:tags r:id="rId1"/>
    </p:custDataLst>
    <p:extLst>
      <p:ext uri="{BB962C8B-B14F-4D97-AF65-F5344CB8AC3E}">
        <p14:creationId xmlns:p14="http://schemas.microsoft.com/office/powerpoint/2010/main" val="2843172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10501370" y="0"/>
            <a:ext cx="1690630" cy="1261989"/>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p>
        </p:txBody>
      </p:sp>
      <p:sp>
        <p:nvSpPr>
          <p:cNvPr id="17" name="Rectangle 16"/>
          <p:cNvSpPr/>
          <p:nvPr/>
        </p:nvSpPr>
        <p:spPr>
          <a:xfrm>
            <a:off x="2743228" y="946006"/>
            <a:ext cx="8692055" cy="3693319"/>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002060"/>
                </a:solidFill>
              </a:rPr>
              <a:t>Stored data refers to </a:t>
            </a:r>
            <a:r>
              <a:rPr lang="en-US" b="1" dirty="0">
                <a:effectLst>
                  <a:outerShdw blurRad="38100" dist="38100" dir="2700000" algn="tl">
                    <a:srgbClr val="000000">
                      <a:alpha val="43137"/>
                    </a:srgbClr>
                  </a:outerShdw>
                </a:effectLst>
              </a:rPr>
              <a:t>data at rest</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Data at rest means that a type of storage device retains the data when no user or process is using it. </a:t>
            </a:r>
          </a:p>
          <a:p>
            <a:pPr marL="285750" indent="-285750" algn="just">
              <a:buFont typeface="Wingdings" panose="05000000000000000000" pitchFamily="2" charset="2"/>
              <a:buChar char="ü"/>
            </a:pPr>
            <a:r>
              <a:rPr lang="en-US" dirty="0">
                <a:solidFill>
                  <a:srgbClr val="002060"/>
                </a:solidFill>
              </a:rPr>
              <a:t>A storage device can be local (on a computing device) or centralized (on the network). </a:t>
            </a:r>
          </a:p>
          <a:p>
            <a:pPr marL="285750" indent="-285750" algn="just">
              <a:buFont typeface="Wingdings" panose="05000000000000000000" pitchFamily="2" charset="2"/>
              <a:buChar char="ü"/>
            </a:pPr>
            <a:r>
              <a:rPr lang="en-US" dirty="0">
                <a:solidFill>
                  <a:srgbClr val="002060"/>
                </a:solidFill>
              </a:rPr>
              <a:t>A number of options exist for storing data.</a:t>
            </a:r>
          </a:p>
          <a:p>
            <a:pPr marL="742950" lvl="1" indent="-285750" algn="just">
              <a:buFont typeface="Wingdings" panose="05000000000000000000" pitchFamily="2" charset="2"/>
              <a:buChar char="ü"/>
            </a:pPr>
            <a:endParaRPr lang="en-US" b="1" dirty="0">
              <a:solidFill>
                <a:srgbClr val="002060"/>
              </a:solidFill>
            </a:endParaRPr>
          </a:p>
          <a:p>
            <a:pPr marL="742950" lvl="1" indent="-285750" algn="just">
              <a:buFont typeface="Wingdings" panose="05000000000000000000" pitchFamily="2" charset="2"/>
              <a:buChar char="ü"/>
            </a:pPr>
            <a:r>
              <a:rPr lang="en-US" b="1" dirty="0">
                <a:solidFill>
                  <a:srgbClr val="002060"/>
                </a:solidFill>
              </a:rPr>
              <a:t>Redundant array of independent disks </a:t>
            </a:r>
            <a:r>
              <a:rPr lang="en-US" dirty="0">
                <a:solidFill>
                  <a:srgbClr val="002060"/>
                </a:solidFill>
              </a:rPr>
              <a:t>(RAID) uses multiple hard drives in an array, which is a method of combining multiple disks so that the operating system sees them as a single disk. RAID provides improved performance and fault tolerance.</a:t>
            </a:r>
          </a:p>
          <a:p>
            <a:pPr indent="-285750" algn="just">
              <a:buFont typeface="Wingdings" panose="05000000000000000000" pitchFamily="2" charset="2"/>
              <a:buChar char="ü"/>
            </a:pPr>
            <a:endParaRPr lang="en-US" dirty="0">
              <a:solidFill>
                <a:srgbClr val="002060"/>
              </a:solidFill>
            </a:endParaRPr>
          </a:p>
          <a:p>
            <a:pPr marL="1200150" lvl="2" indent="-285750" algn="just">
              <a:buFont typeface="Wingdings" panose="05000000000000000000" pitchFamily="2" charset="2"/>
              <a:buChar char="ü"/>
            </a:pPr>
            <a:endParaRPr lang="en-US" dirty="0">
              <a:solidFill>
                <a:srgbClr val="002060"/>
              </a:solidFill>
            </a:endParaRPr>
          </a:p>
          <a:p>
            <a:pPr algn="just"/>
            <a:endParaRPr lang="en-US" dirty="0">
              <a:solidFill>
                <a:srgbClr val="002060"/>
              </a:solidFill>
            </a:endParaRPr>
          </a:p>
          <a:p>
            <a:pPr marL="285750" indent="-28575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5"/>
          <a:stretch>
            <a:fillRect/>
          </a:stretch>
        </p:blipFill>
        <p:spPr>
          <a:xfrm>
            <a:off x="585092" y="810188"/>
            <a:ext cx="1769225" cy="2667879"/>
          </a:xfrm>
          <a:prstGeom prst="rect">
            <a:avLst/>
          </a:prstGeom>
        </p:spPr>
      </p:pic>
      <p:pic>
        <p:nvPicPr>
          <p:cNvPr id="8" name="Picture 2" descr="https://upload.wikimedia.org/wikipedia/commons/thumb/9/9b/RAID_0.svg/325px-RAID_0.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0321"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s://upload.wikimedia.org/wikipedia/commons/thumb/b/b7/RAID_1.svg/325px-RAID_1.svg.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117002"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RAID_10.png (300×29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83682" y="3630772"/>
            <a:ext cx="2079495"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ttps://upload.wikimedia.org/wikipedia/commons/thumb/6/64/RAID_5.svg/675px-RAID_5.svg.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818735" y="3630772"/>
            <a:ext cx="2723098" cy="20171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https://upload.wikimedia.org/wikipedia/commons/thumb/7/70/RAID_6.svg/850px-RAID_6.svg.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555937" y="3630771"/>
            <a:ext cx="3429086" cy="201710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79877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r>
              <a:rPr lang="en-US" sz="2133" dirty="0">
                <a:solidFill>
                  <a:srgbClr val="004C69"/>
                </a:solidFill>
              </a:rPr>
              <a:t>Cybersecurity Cube – 2nd Dimension – Data/ Information States</a:t>
            </a: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p:txBody>
      </p:sp>
      <p:sp>
        <p:nvSpPr>
          <p:cNvPr id="2" name="Content Placeholder 1">
            <a:extLst>
              <a:ext uri="{FF2B5EF4-FFF2-40B4-BE49-F238E27FC236}">
                <a16:creationId xmlns:a16="http://schemas.microsoft.com/office/drawing/2014/main" id="{827B6341-8A64-2A0E-35CF-C4AB960BC7FB}"/>
              </a:ext>
            </a:extLst>
          </p:cNvPr>
          <p:cNvSpPr>
            <a:spLocks noGrp="1"/>
          </p:cNvSpPr>
          <p:nvPr>
            <p:ph idx="1"/>
          </p:nvPr>
        </p:nvSpPr>
        <p:spPr>
          <a:xfrm>
            <a:off x="196807" y="510939"/>
            <a:ext cx="8071908" cy="5116408"/>
          </a:xfrm>
        </p:spPr>
        <p:txBody>
          <a:bodyPr/>
          <a:lstStyle/>
          <a:p>
            <a:r>
              <a:rPr lang="en-US" sz="1800" dirty="0"/>
              <a:t>Redundant array of independent disks (RAID) uses multiple hard drives in an array, which is a method of combining multiple disks so that the operating system sees them as a single disk. RAID provides improved performance and fault tolerance.</a:t>
            </a:r>
          </a:p>
          <a:p>
            <a:r>
              <a:rPr lang="en-US" sz="1800" dirty="0"/>
              <a:t>A network attached storage (NAS) device is a storage device connected to a network that allows storage and retrieval of data from a centralized location by authorized network users. NAS devices are flexible and scalable, meaning administrators can increase the capacity as needed.</a:t>
            </a:r>
          </a:p>
          <a:p>
            <a:r>
              <a:rPr lang="en-US" sz="1800" dirty="0"/>
              <a:t>A storage area network (SAN) architecture is a network-based storage system. SAN systems connect to the network using high-speed interfaces allowing improved performance and the ability to connect multiple servers to a centralized disk storage repository.</a:t>
            </a:r>
          </a:p>
          <a:p>
            <a:endParaRPr lang="en-US" sz="1600" dirty="0"/>
          </a:p>
        </p:txBody>
      </p:sp>
      <p:pic>
        <p:nvPicPr>
          <p:cNvPr id="4" name="Picture 3">
            <a:extLst>
              <a:ext uri="{FF2B5EF4-FFF2-40B4-BE49-F238E27FC236}">
                <a16:creationId xmlns:a16="http://schemas.microsoft.com/office/drawing/2014/main" id="{DA2F5C63-9A81-FBCE-5F5B-39BE9A6BD632}"/>
              </a:ext>
            </a:extLst>
          </p:cNvPr>
          <p:cNvPicPr>
            <a:picLocks noChangeAspect="1"/>
          </p:cNvPicPr>
          <p:nvPr/>
        </p:nvPicPr>
        <p:blipFill>
          <a:blip r:embed="rId2"/>
          <a:stretch>
            <a:fillRect/>
          </a:stretch>
        </p:blipFill>
        <p:spPr>
          <a:xfrm>
            <a:off x="3650974" y="3770583"/>
            <a:ext cx="3168352" cy="1334250"/>
          </a:xfrm>
          <a:prstGeom prst="rect">
            <a:avLst/>
          </a:prstGeom>
        </p:spPr>
      </p:pic>
    </p:spTree>
    <p:extLst>
      <p:ext uri="{BB962C8B-B14F-4D97-AF65-F5344CB8AC3E}">
        <p14:creationId xmlns:p14="http://schemas.microsoft.com/office/powerpoint/2010/main" val="2375208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26417" y="2174711"/>
            <a:ext cx="2592010" cy="193483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   </a:t>
            </a:r>
            <a:br>
              <a:rPr lang="en-US" sz="2133" dirty="0"/>
            </a:br>
            <a:r>
              <a:rPr lang="en-US" sz="2133" dirty="0"/>
              <a:t>Data In Transit</a:t>
            </a:r>
          </a:p>
        </p:txBody>
      </p:sp>
      <p:sp>
        <p:nvSpPr>
          <p:cNvPr id="17" name="Rectangle 16"/>
          <p:cNvSpPr/>
          <p:nvPr/>
        </p:nvSpPr>
        <p:spPr>
          <a:xfrm>
            <a:off x="2590800" y="1284514"/>
            <a:ext cx="9359462" cy="3970318"/>
          </a:xfrm>
          <a:prstGeom prst="rect">
            <a:avLst/>
          </a:prstGeom>
        </p:spPr>
        <p:txBody>
          <a:bodyPr wrap="square">
            <a:spAutoFit/>
          </a:bodyPr>
          <a:lstStyle/>
          <a:p>
            <a:pPr algn="just"/>
            <a:r>
              <a:rPr lang="en-US" b="1" dirty="0">
                <a:solidFill>
                  <a:srgbClr val="002060"/>
                </a:solidFill>
              </a:rPr>
              <a:t>Data transmission </a:t>
            </a:r>
            <a:r>
              <a:rPr lang="en-US" dirty="0">
                <a:solidFill>
                  <a:srgbClr val="002060"/>
                </a:solidFill>
              </a:rPr>
              <a:t>involves sending information from one device to another.</a:t>
            </a:r>
          </a:p>
          <a:p>
            <a:pPr algn="just"/>
            <a:r>
              <a:rPr lang="en-US" dirty="0">
                <a:solidFill>
                  <a:srgbClr val="002060"/>
                </a:solidFill>
              </a:rPr>
              <a:t>There are numerous methods to transmit information between devices including:</a:t>
            </a:r>
          </a:p>
          <a:p>
            <a:pPr marL="636588" lvl="1" indent="-179388" algn="just">
              <a:buFont typeface="Wingdings" panose="05000000000000000000" pitchFamily="2" charset="2"/>
              <a:buChar char="ü"/>
            </a:pPr>
            <a:r>
              <a:rPr lang="en-US" b="1" dirty="0">
                <a:solidFill>
                  <a:srgbClr val="002060"/>
                </a:solidFill>
              </a:rPr>
              <a:t>Sneaker net</a:t>
            </a:r>
            <a:r>
              <a:rPr lang="en-US" dirty="0">
                <a:solidFill>
                  <a:srgbClr val="002060"/>
                </a:solidFill>
              </a:rPr>
              <a:t> – uses removable media to physically move data from one computer to another</a:t>
            </a:r>
          </a:p>
          <a:p>
            <a:pPr marL="636588" lvl="1" indent="-179388" algn="just">
              <a:buFont typeface="Wingdings" panose="05000000000000000000" pitchFamily="2" charset="2"/>
              <a:buChar char="ü"/>
            </a:pPr>
            <a:r>
              <a:rPr lang="en-US" b="1" dirty="0">
                <a:solidFill>
                  <a:srgbClr val="002060"/>
                </a:solidFill>
              </a:rPr>
              <a:t>Wired networks</a:t>
            </a:r>
            <a:r>
              <a:rPr lang="en-US" dirty="0">
                <a:solidFill>
                  <a:srgbClr val="002060"/>
                </a:solidFill>
              </a:rPr>
              <a:t> – uses cables to transmit data</a:t>
            </a:r>
          </a:p>
          <a:p>
            <a:pPr marL="636588" lvl="1" indent="-179388" algn="just">
              <a:buFont typeface="Wingdings" panose="05000000000000000000" pitchFamily="2" charset="2"/>
              <a:buChar char="ü"/>
            </a:pPr>
            <a:r>
              <a:rPr lang="en-US" b="1" dirty="0">
                <a:solidFill>
                  <a:srgbClr val="002060"/>
                </a:solidFill>
              </a:rPr>
              <a:t>Wireless networks</a:t>
            </a:r>
            <a:r>
              <a:rPr lang="en-US" dirty="0">
                <a:solidFill>
                  <a:srgbClr val="002060"/>
                </a:solidFill>
              </a:rPr>
              <a:t> – uses the airwaves to transmit data</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The </a:t>
            </a:r>
            <a:r>
              <a:rPr lang="en-US" b="1" dirty="0">
                <a:effectLst>
                  <a:outerShdw blurRad="38100" dist="38100" dir="2700000" algn="tl">
                    <a:srgbClr val="000000">
                      <a:alpha val="43137"/>
                    </a:srgbClr>
                  </a:outerShdw>
                </a:effectLst>
              </a:rPr>
              <a:t>protection of transmitted data is one of the most challenging jobs</a:t>
            </a:r>
            <a:r>
              <a:rPr lang="en-US" dirty="0">
                <a:solidFill>
                  <a:srgbClr val="002060"/>
                </a:solidFill>
              </a:rPr>
              <a:t> of a cybersecurity professional. </a:t>
            </a:r>
          </a:p>
          <a:p>
            <a:pPr marL="179388" indent="-179388" algn="just">
              <a:buFont typeface="Wingdings" panose="05000000000000000000" pitchFamily="2" charset="2"/>
              <a:buChar char="ü"/>
            </a:pPr>
            <a:r>
              <a:rPr lang="en-US" dirty="0">
                <a:solidFill>
                  <a:srgbClr val="002060"/>
                </a:solidFill>
              </a:rPr>
              <a:t>The greatest challenges are:</a:t>
            </a:r>
          </a:p>
          <a:p>
            <a:pPr marL="636588" lvl="1" indent="-179388" algn="just">
              <a:buFont typeface="Wingdings" panose="05000000000000000000" pitchFamily="2" charset="2"/>
              <a:buChar char="ü"/>
            </a:pPr>
            <a:r>
              <a:rPr lang="en-US" b="1" dirty="0">
                <a:solidFill>
                  <a:srgbClr val="002060"/>
                </a:solidFill>
              </a:rPr>
              <a:t>Protecting data confidentiality</a:t>
            </a:r>
            <a:r>
              <a:rPr lang="en-US" dirty="0">
                <a:solidFill>
                  <a:srgbClr val="002060"/>
                </a:solidFill>
              </a:rPr>
              <a:t> – cyber criminals can capture, save and steal data in-transit. </a:t>
            </a:r>
          </a:p>
          <a:p>
            <a:pPr marL="636588" lvl="1" indent="-179388" algn="just">
              <a:buFont typeface="Wingdings" panose="05000000000000000000" pitchFamily="2" charset="2"/>
              <a:buChar char="ü"/>
            </a:pPr>
            <a:r>
              <a:rPr lang="en-US" b="1" dirty="0">
                <a:solidFill>
                  <a:srgbClr val="002060"/>
                </a:solidFill>
              </a:rPr>
              <a:t>Protecting data integrity</a:t>
            </a:r>
            <a:r>
              <a:rPr lang="en-US" dirty="0">
                <a:solidFill>
                  <a:srgbClr val="002060"/>
                </a:solidFill>
              </a:rPr>
              <a:t> – cyber criminals can intercept and alter data in-transit. </a:t>
            </a:r>
          </a:p>
          <a:p>
            <a:pPr marL="636588" lvl="1" indent="-179388" algn="just">
              <a:buFont typeface="Wingdings" panose="05000000000000000000" pitchFamily="2" charset="2"/>
              <a:buChar char="ü"/>
            </a:pPr>
            <a:r>
              <a:rPr lang="en-US" b="1" dirty="0">
                <a:solidFill>
                  <a:srgbClr val="002060"/>
                </a:solidFill>
              </a:rPr>
              <a:t>Protecting data availability</a:t>
            </a:r>
            <a:r>
              <a:rPr lang="en-US" dirty="0">
                <a:solidFill>
                  <a:srgbClr val="002060"/>
                </a:solidFill>
              </a:rPr>
              <a:t> - cyber criminals can use rogue or unauthorized devices to interrupt data availability. </a:t>
            </a:r>
          </a:p>
        </p:txBody>
      </p:sp>
    </p:spTree>
    <p:custDataLst>
      <p:tags r:id="rId1"/>
    </p:custDataLst>
    <p:extLst>
      <p:ext uri="{BB962C8B-B14F-4D97-AF65-F5344CB8AC3E}">
        <p14:creationId xmlns:p14="http://schemas.microsoft.com/office/powerpoint/2010/main" val="110750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a:stretch>
            <a:fillRect/>
          </a:stretch>
        </p:blipFill>
        <p:spPr>
          <a:xfrm>
            <a:off x="7509019" y="104752"/>
            <a:ext cx="4682981" cy="1658377"/>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br>
              <a:rPr lang="en-US" sz="2133" dirty="0"/>
            </a:br>
            <a:r>
              <a:rPr lang="en-US" sz="2133" dirty="0"/>
              <a:t>Data In Process</a:t>
            </a:r>
          </a:p>
        </p:txBody>
      </p:sp>
      <p:sp>
        <p:nvSpPr>
          <p:cNvPr id="17" name="Rectangle 16"/>
          <p:cNvSpPr/>
          <p:nvPr/>
        </p:nvSpPr>
        <p:spPr>
          <a:xfrm>
            <a:off x="147145" y="1134189"/>
            <a:ext cx="11834649" cy="3970318"/>
          </a:xfrm>
          <a:prstGeom prst="rect">
            <a:avLst/>
          </a:prstGeom>
        </p:spPr>
        <p:txBody>
          <a:bodyPr wrap="square">
            <a:spAutoFit/>
          </a:bodyPr>
          <a:lstStyle/>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endParaRPr lang="en-US" dirty="0">
              <a:solidFill>
                <a:srgbClr val="002060"/>
              </a:solidFill>
            </a:endParaRPr>
          </a:p>
          <a:p>
            <a:pPr algn="just"/>
            <a:r>
              <a:rPr lang="en-US" dirty="0">
                <a:solidFill>
                  <a:srgbClr val="002060"/>
                </a:solidFill>
              </a:rPr>
              <a:t>The third state of data is </a:t>
            </a:r>
            <a:r>
              <a:rPr lang="en-US" b="1" dirty="0">
                <a:solidFill>
                  <a:srgbClr val="002060"/>
                </a:solidFill>
              </a:rPr>
              <a:t>data in process</a:t>
            </a:r>
            <a:r>
              <a:rPr lang="en-US" dirty="0">
                <a:solidFill>
                  <a:srgbClr val="002060"/>
                </a:solidFill>
              </a:rPr>
              <a:t>. This refers to data </a:t>
            </a:r>
            <a:r>
              <a:rPr lang="en-US" b="1" dirty="0">
                <a:effectLst>
                  <a:outerShdw blurRad="38100" dist="38100" dir="2700000" algn="tl">
                    <a:srgbClr val="000000">
                      <a:alpha val="43137"/>
                    </a:srgbClr>
                  </a:outerShdw>
                </a:effectLst>
              </a:rPr>
              <a:t>during initial input, modification, computation, or output.</a:t>
            </a:r>
          </a:p>
          <a:p>
            <a:pPr marL="179388" indent="-179388"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marL="179388" indent="-179388" algn="just">
              <a:buFont typeface="Wingdings" panose="05000000000000000000" pitchFamily="2" charset="2"/>
              <a:buChar char="ü"/>
            </a:pPr>
            <a:r>
              <a:rPr lang="en-US" dirty="0">
                <a:solidFill>
                  <a:srgbClr val="002060"/>
                </a:solidFill>
              </a:rPr>
              <a:t>Protection of data integrity starts with the initial input of data. </a:t>
            </a:r>
          </a:p>
          <a:p>
            <a:pPr marL="636588" lvl="1" indent="-179388" algn="just">
              <a:buFont typeface="Wingdings" panose="05000000000000000000" pitchFamily="2" charset="2"/>
              <a:buChar char="ü"/>
            </a:pPr>
            <a:r>
              <a:rPr lang="en-US" dirty="0">
                <a:solidFill>
                  <a:srgbClr val="002060"/>
                </a:solidFill>
              </a:rPr>
              <a:t>Organizations use several methods to collect data, such as manual data entry, scanning forms, file uploads, and data collected from sensors. </a:t>
            </a:r>
          </a:p>
          <a:p>
            <a:pPr marL="636588" lvl="1" indent="-179388" algn="just">
              <a:buFont typeface="Wingdings" panose="05000000000000000000" pitchFamily="2" charset="2"/>
              <a:buChar char="ü"/>
            </a:pPr>
            <a:r>
              <a:rPr lang="en-US" dirty="0">
                <a:solidFill>
                  <a:srgbClr val="002060"/>
                </a:solidFill>
              </a:rPr>
              <a:t>Each of these methods pose potential threats to data integrity. </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Data modification refers to any changes to the original data such as users manually modifying data, programs processing and changing data, and equipment failing resulting in data modification. </a:t>
            </a:r>
          </a:p>
          <a:p>
            <a:pPr marL="179388" indent="-179388" algn="just">
              <a:buFont typeface="Wingdings" panose="05000000000000000000" pitchFamily="2" charset="2"/>
              <a:buChar char="ü"/>
            </a:pPr>
            <a:r>
              <a:rPr lang="en-US" dirty="0">
                <a:solidFill>
                  <a:srgbClr val="002060"/>
                </a:solidFill>
              </a:rPr>
              <a:t>Processes like encoding/decoding, compression/decompression and encryption/decryption are all examples of data modification. </a:t>
            </a:r>
          </a:p>
          <a:p>
            <a:pPr marL="179388" indent="-179388" algn="just">
              <a:buFont typeface="Wingdings" panose="05000000000000000000" pitchFamily="2" charset="2"/>
              <a:buChar char="ü"/>
            </a:pPr>
            <a:r>
              <a:rPr lang="en-US" dirty="0">
                <a:solidFill>
                  <a:srgbClr val="002060"/>
                </a:solidFill>
              </a:rPr>
              <a:t>Malicious code also results in data corruption.</a:t>
            </a:r>
          </a:p>
        </p:txBody>
      </p:sp>
    </p:spTree>
    <p:custDataLst>
      <p:tags r:id="rId1"/>
    </p:custDataLst>
    <p:extLst>
      <p:ext uri="{BB962C8B-B14F-4D97-AF65-F5344CB8AC3E}">
        <p14:creationId xmlns:p14="http://schemas.microsoft.com/office/powerpoint/2010/main" val="3961642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147145" y="628945"/>
            <a:ext cx="11834649" cy="5078313"/>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Software-based Technology Safeguards</a:t>
            </a:r>
          </a:p>
          <a:p>
            <a:pPr marL="636588" lvl="1" indent="-179388" algn="just">
              <a:buFont typeface="Wingdings" panose="05000000000000000000" pitchFamily="2" charset="2"/>
              <a:buChar char="ü"/>
            </a:pPr>
            <a:r>
              <a:rPr lang="en-US" dirty="0">
                <a:solidFill>
                  <a:srgbClr val="002060"/>
                </a:solidFill>
              </a:rPr>
              <a:t>Software safeguards include programs and services that protect operating systems, databases, and other services operating on workstations, portable devices, and servers. </a:t>
            </a:r>
          </a:p>
          <a:p>
            <a:pPr marL="636588" lvl="1" indent="-179388" algn="just">
              <a:buFont typeface="Wingdings" panose="05000000000000000000" pitchFamily="2" charset="2"/>
              <a:buChar char="ü"/>
            </a:pPr>
            <a:r>
              <a:rPr lang="en-US" dirty="0">
                <a:solidFill>
                  <a:srgbClr val="002060"/>
                </a:solidFill>
              </a:rPr>
              <a:t>There are several software-based technologies used to safeguard an organization’s assets.</a:t>
            </a:r>
          </a:p>
          <a:p>
            <a:pPr marL="179388" indent="-179388" algn="just">
              <a:buFont typeface="Wingdings" panose="05000000000000000000" pitchFamily="2" charset="2"/>
              <a:buChar char="ü"/>
            </a:pPr>
            <a:endParaRPr lang="en-US" b="1" dirty="0">
              <a:solidFill>
                <a:srgbClr val="002060"/>
              </a:solidFill>
            </a:endParaRPr>
          </a:p>
          <a:p>
            <a:pPr marL="179388" indent="-179388" algn="just">
              <a:buFont typeface="Wingdings" panose="05000000000000000000" pitchFamily="2" charset="2"/>
              <a:buChar char="ü"/>
            </a:pPr>
            <a:r>
              <a:rPr lang="en-US" b="1" dirty="0">
                <a:solidFill>
                  <a:srgbClr val="002060"/>
                </a:solidFill>
              </a:rPr>
              <a:t>Hardware-based Technology Safeguards</a:t>
            </a:r>
          </a:p>
          <a:p>
            <a:pPr marL="636588" lvl="1" indent="-179388" algn="just">
              <a:buFont typeface="Wingdings" panose="05000000000000000000" pitchFamily="2" charset="2"/>
              <a:buChar char="ü"/>
            </a:pPr>
            <a:r>
              <a:rPr lang="en-US" dirty="0">
                <a:solidFill>
                  <a:srgbClr val="002060"/>
                </a:solidFill>
              </a:rPr>
              <a:t>Hardware based technologies are appliances that are installed within the network faculties. They can include: Firewall appliances, Intrusion Detection Systems (IDS),Intrusion Prevention Systems (IPS) and Content filtering systems.</a:t>
            </a:r>
          </a:p>
          <a:p>
            <a:pPr marL="179388" indent="-179388" algn="just">
              <a:buFont typeface="Wingdings" panose="05000000000000000000" pitchFamily="2" charset="2"/>
              <a:buChar char="ü"/>
            </a:pPr>
            <a:endParaRPr lang="en-US" b="1" dirty="0">
              <a:solidFill>
                <a:srgbClr val="002060"/>
              </a:solidFill>
            </a:endParaRPr>
          </a:p>
          <a:p>
            <a:pPr marL="106362" indent="-179388" algn="just">
              <a:buFont typeface="Wingdings" panose="05000000000000000000" pitchFamily="2" charset="2"/>
              <a:buChar char="ü"/>
            </a:pPr>
            <a:r>
              <a:rPr lang="en-US" b="1" dirty="0">
                <a:solidFill>
                  <a:srgbClr val="002060"/>
                </a:solidFill>
              </a:rPr>
              <a:t>Technology Safeguards (Network-based, Cloud-based)</a:t>
            </a:r>
          </a:p>
          <a:p>
            <a:pPr marL="563562" lvl="1" indent="-179388" algn="just">
              <a:buFont typeface="Wingdings" panose="05000000000000000000" pitchFamily="2" charset="2"/>
              <a:buChar char="ü"/>
            </a:pPr>
            <a:r>
              <a:rPr lang="en-US" dirty="0">
                <a:solidFill>
                  <a:srgbClr val="002060"/>
                </a:solidFill>
              </a:rPr>
              <a:t>Technological countermeasures can also include </a:t>
            </a:r>
            <a:r>
              <a:rPr lang="en-US" b="1" dirty="0">
                <a:solidFill>
                  <a:srgbClr val="002060"/>
                </a:solidFill>
              </a:rPr>
              <a:t>network-based technologies</a:t>
            </a:r>
            <a:r>
              <a:rPr lang="en-US" dirty="0">
                <a:solidFill>
                  <a:srgbClr val="002060"/>
                </a:solidFill>
              </a:rPr>
              <a:t>, </a:t>
            </a:r>
            <a:r>
              <a:rPr lang="en-US" b="1" dirty="0">
                <a:solidFill>
                  <a:srgbClr val="002060"/>
                </a:solidFill>
              </a:rPr>
              <a:t>cloud-based technologies </a:t>
            </a:r>
            <a:r>
              <a:rPr lang="en-US" dirty="0">
                <a:solidFill>
                  <a:srgbClr val="002060"/>
                </a:solidFill>
              </a:rPr>
              <a:t>etc. We have discussed about Cloud-based technologies that shifts the technology component from the organization to the cloud provider in our previous lectures</a:t>
            </a:r>
            <a:r>
              <a:rPr lang="en-US" dirty="0"/>
              <a:t>.</a:t>
            </a:r>
          </a:p>
          <a:p>
            <a:pPr marL="1020762" lvl="2" indent="-179388" algn="just">
              <a:buFont typeface="Wingdings" panose="05000000000000000000" pitchFamily="2" charset="2"/>
              <a:buChar char="ü"/>
            </a:pPr>
            <a:r>
              <a:rPr lang="en-US" b="1" dirty="0">
                <a:solidFill>
                  <a:srgbClr val="002060"/>
                </a:solidFill>
              </a:rPr>
              <a:t>Virtual Private Network </a:t>
            </a:r>
            <a:r>
              <a:rPr lang="en-US" dirty="0">
                <a:solidFill>
                  <a:srgbClr val="002060"/>
                </a:solidFill>
              </a:rPr>
              <a:t>(VPN) is a secure virtual network that uses the public network (i.e., the Internet). The security of a VPN lies in the encryption of packet content between the endpoints that define the VPN.</a:t>
            </a:r>
          </a:p>
          <a:p>
            <a:pPr marL="1020762" lvl="2" indent="-179388" algn="just">
              <a:buFont typeface="Wingdings" panose="05000000000000000000" pitchFamily="2" charset="2"/>
              <a:buChar char="ü"/>
            </a:pPr>
            <a:r>
              <a:rPr lang="en-US" b="1" dirty="0">
                <a:solidFill>
                  <a:srgbClr val="002060"/>
                </a:solidFill>
              </a:rPr>
              <a:t>Network access control</a:t>
            </a:r>
            <a:r>
              <a:rPr lang="en-US" dirty="0">
                <a:solidFill>
                  <a:srgbClr val="002060"/>
                </a:solidFill>
              </a:rPr>
              <a:t> (NAC) requires a set of checks before allowing a device to connect to a network. Some common checks include up-to-date antivirus software or operating system updates installed.</a:t>
            </a:r>
          </a:p>
          <a:p>
            <a:pPr marL="1020762" lvl="2" indent="-179388" algn="just">
              <a:buFont typeface="Wingdings" panose="05000000000000000000" pitchFamily="2" charset="2"/>
              <a:buChar char="ü"/>
            </a:pPr>
            <a:r>
              <a:rPr lang="en-US" b="1" dirty="0">
                <a:solidFill>
                  <a:srgbClr val="002060"/>
                </a:solidFill>
              </a:rPr>
              <a:t>Wireless access point security</a:t>
            </a:r>
            <a:r>
              <a:rPr lang="en-US" dirty="0">
                <a:solidFill>
                  <a:srgbClr val="002060"/>
                </a:solidFill>
              </a:rPr>
              <a:t> includes the implementation of authentication and encryption.</a:t>
            </a:r>
            <a:endParaRPr lang="en-US" b="1" dirty="0">
              <a:solidFill>
                <a:srgbClr val="002060"/>
              </a:solidFill>
            </a:endParaRPr>
          </a:p>
        </p:txBody>
      </p:sp>
    </p:spTree>
    <p:custDataLst>
      <p:tags r:id="rId1"/>
    </p:custDataLst>
    <p:extLst>
      <p:ext uri="{BB962C8B-B14F-4D97-AF65-F5344CB8AC3E}">
        <p14:creationId xmlns:p14="http://schemas.microsoft.com/office/powerpoint/2010/main" val="1600145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147145" y="628945"/>
            <a:ext cx="11834649" cy="3970318"/>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Security Policies </a:t>
            </a:r>
          </a:p>
          <a:p>
            <a:pPr marL="636588" lvl="1" indent="-179388" algn="just">
              <a:buFont typeface="Wingdings" panose="05000000000000000000" pitchFamily="2" charset="2"/>
              <a:buChar char="ü"/>
            </a:pPr>
            <a:r>
              <a:rPr lang="en-US" dirty="0">
                <a:solidFill>
                  <a:srgbClr val="002060"/>
                </a:solidFill>
              </a:rPr>
              <a:t>A </a:t>
            </a:r>
            <a:r>
              <a:rPr lang="en-US" b="1" dirty="0">
                <a:solidFill>
                  <a:srgbClr val="002060"/>
                </a:solidFill>
              </a:rPr>
              <a:t>security policy </a:t>
            </a:r>
            <a:r>
              <a:rPr lang="en-US" dirty="0">
                <a:solidFill>
                  <a:srgbClr val="002060"/>
                </a:solidFill>
              </a:rPr>
              <a:t>is a set of security objectives for a company that includes rules of behavior for users and administrators and specifies system requirements. These objectives, rules, and requirements collectively ensure the security of a network, the data, and the computer systems within an organization.</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Standards</a:t>
            </a:r>
            <a:r>
              <a:rPr lang="en-US" dirty="0">
                <a:solidFill>
                  <a:srgbClr val="002060"/>
                </a:solidFill>
              </a:rPr>
              <a:t> help an IT staff maintain consistency in operating the network. Standards provide the technologies that specific users or programs need in addition to any program requirements or criteria that an organization must follow. </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Guidelines</a:t>
            </a:r>
            <a:r>
              <a:rPr lang="en-US" dirty="0">
                <a:solidFill>
                  <a:srgbClr val="002060"/>
                </a:solidFill>
              </a:rPr>
              <a:t> are a list of suggestions on how to do things more efficiently and securely. They are similar to standards, but are more flexible and are not usually mandatory. Guidelines define how standards are developed and guarantee adherence to general security policies.</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Procedure documents </a:t>
            </a:r>
            <a:r>
              <a:rPr lang="en-US" dirty="0">
                <a:solidFill>
                  <a:srgbClr val="002060"/>
                </a:solidFill>
              </a:rPr>
              <a:t>are longer and more detailed than standards and guidelines. Procedure documents include implementation details that usually contain step-by-step instructions and graphics.</a:t>
            </a:r>
            <a:endParaRPr lang="en-US" b="1" dirty="0">
              <a:solidFill>
                <a:srgbClr val="002060"/>
              </a:solidFill>
            </a:endParaRPr>
          </a:p>
        </p:txBody>
      </p:sp>
    </p:spTree>
    <p:custDataLst>
      <p:tags r:id="rId1"/>
    </p:custDataLst>
    <p:extLst>
      <p:ext uri="{BB962C8B-B14F-4D97-AF65-F5344CB8AC3E}">
        <p14:creationId xmlns:p14="http://schemas.microsoft.com/office/powerpoint/2010/main" val="2390494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84084" y="1375180"/>
            <a:ext cx="8597462" cy="3139321"/>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Awareness Program</a:t>
            </a:r>
          </a:p>
          <a:p>
            <a:pPr marL="636588" lvl="1" indent="-179388" algn="just">
              <a:buFont typeface="Wingdings" panose="05000000000000000000" pitchFamily="2" charset="2"/>
              <a:buChar char="ü"/>
            </a:pPr>
            <a:r>
              <a:rPr lang="en-US" dirty="0">
                <a:solidFill>
                  <a:srgbClr val="002060"/>
                </a:solidFill>
              </a:rPr>
              <a:t>A security awareness program is extremely important for an organization. </a:t>
            </a:r>
          </a:p>
          <a:p>
            <a:pPr marL="636588" lvl="1" indent="-179388" algn="just">
              <a:buFont typeface="Wingdings" panose="05000000000000000000" pitchFamily="2" charset="2"/>
              <a:buChar char="ü"/>
            </a:pPr>
            <a:r>
              <a:rPr lang="en-US" dirty="0">
                <a:solidFill>
                  <a:srgbClr val="002060"/>
                </a:solidFill>
              </a:rPr>
              <a:t>An employee may not be purposefully malicious but just unaware of what the proper procedures are. </a:t>
            </a:r>
          </a:p>
          <a:p>
            <a:pPr marL="636588" lvl="1" indent="-179388" algn="just">
              <a:buFont typeface="Wingdings" panose="05000000000000000000" pitchFamily="2" charset="2"/>
              <a:buChar char="ü"/>
            </a:pPr>
            <a:r>
              <a:rPr lang="en-US" dirty="0">
                <a:solidFill>
                  <a:srgbClr val="002060"/>
                </a:solidFill>
              </a:rPr>
              <a:t>There are several ways to implement a formal training program:</a:t>
            </a:r>
          </a:p>
          <a:p>
            <a:pPr marL="1093788" lvl="2" indent="-179388" algn="just">
              <a:buFont typeface="Wingdings" panose="05000000000000000000" pitchFamily="2" charset="2"/>
              <a:buChar char="ü"/>
            </a:pPr>
            <a:r>
              <a:rPr lang="en-US" dirty="0">
                <a:solidFill>
                  <a:srgbClr val="002060"/>
                </a:solidFill>
              </a:rPr>
              <a:t>Make security awareness training a part of the employee’s onboarding process</a:t>
            </a:r>
          </a:p>
          <a:p>
            <a:pPr marL="1093788" lvl="2" indent="-179388" algn="just">
              <a:buFont typeface="Wingdings" panose="05000000000000000000" pitchFamily="2" charset="2"/>
              <a:buChar char="ü"/>
            </a:pPr>
            <a:r>
              <a:rPr lang="en-US" dirty="0">
                <a:solidFill>
                  <a:srgbClr val="002060"/>
                </a:solidFill>
              </a:rPr>
              <a:t>Tie security awareness to job requirements or performance evaluations</a:t>
            </a:r>
          </a:p>
          <a:p>
            <a:pPr marL="1093788" lvl="2" indent="-179388" algn="just">
              <a:buFont typeface="Wingdings" panose="05000000000000000000" pitchFamily="2" charset="2"/>
              <a:buChar char="ü"/>
            </a:pPr>
            <a:r>
              <a:rPr lang="en-US" dirty="0">
                <a:solidFill>
                  <a:srgbClr val="002060"/>
                </a:solidFill>
              </a:rPr>
              <a:t>Conduct in-person training sessions</a:t>
            </a:r>
          </a:p>
          <a:p>
            <a:pPr marL="1093788" lvl="2" indent="-179388" algn="just">
              <a:buFont typeface="Wingdings" panose="05000000000000000000" pitchFamily="2" charset="2"/>
              <a:buChar char="ü"/>
            </a:pPr>
            <a:r>
              <a:rPr lang="en-US" dirty="0">
                <a:solidFill>
                  <a:srgbClr val="002060"/>
                </a:solidFill>
              </a:rPr>
              <a:t>Complete online courses</a:t>
            </a:r>
          </a:p>
          <a:p>
            <a:pPr marL="1093788" lvl="2" indent="-179388" algn="just">
              <a:buFont typeface="Wingdings" panose="05000000000000000000" pitchFamily="2" charset="2"/>
              <a:buChar char="ü"/>
            </a:pPr>
            <a:r>
              <a:rPr lang="en-US" dirty="0">
                <a:solidFill>
                  <a:srgbClr val="002060"/>
                </a:solidFill>
              </a:rPr>
              <a:t>Security awareness should be an ongoing process since new threats and techniques are always on the horizon.</a:t>
            </a:r>
            <a:endParaRPr lang="en-US" b="1" dirty="0">
              <a:solidFill>
                <a:srgbClr val="002060"/>
              </a:solidFill>
            </a:endParaRPr>
          </a:p>
        </p:txBody>
      </p:sp>
      <p:pic>
        <p:nvPicPr>
          <p:cNvPr id="4" name="Picture 3"/>
          <p:cNvPicPr>
            <a:picLocks noChangeAspect="1"/>
          </p:cNvPicPr>
          <p:nvPr/>
        </p:nvPicPr>
        <p:blipFill>
          <a:blip r:embed="rId4"/>
          <a:stretch>
            <a:fillRect/>
          </a:stretch>
        </p:blipFill>
        <p:spPr>
          <a:xfrm>
            <a:off x="8818179" y="1510144"/>
            <a:ext cx="3179891" cy="3004357"/>
          </a:xfrm>
          <a:prstGeom prst="rect">
            <a:avLst/>
          </a:prstGeom>
        </p:spPr>
      </p:pic>
    </p:spTree>
    <p:custDataLst>
      <p:tags r:id="rId1"/>
    </p:custDataLst>
    <p:extLst>
      <p:ext uri="{BB962C8B-B14F-4D97-AF65-F5344CB8AC3E}">
        <p14:creationId xmlns:p14="http://schemas.microsoft.com/office/powerpoint/2010/main" val="2264550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1983107"/>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the three dimensions of the cybersecurity sorcery cube.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central responsibility of a cybersecurity specialist is to protect an organization’s systems and data.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How each of the three dimensions contributes to that effort</a:t>
            </a:r>
            <a:r>
              <a:rPr lang="en-US" sz="1600">
                <a:solidFill>
                  <a:schemeClr val="bg1"/>
                </a:solidFill>
                <a:latin typeface="Arial" panose="020B0604020202020204" pitchFamily="34" charset="0"/>
                <a:cs typeface="Arial" panose="020B0604020202020204" pitchFamily="34" charset="0"/>
              </a:rPr>
              <a:t>? </a:t>
            </a: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346534" y="4112126"/>
            <a:ext cx="5615608" cy="844334"/>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We also discussed how security professionals use controls to identify the technologies, devices, and products to protect the organization.</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terms/"/>
    <ds:schemaRef ds:uri="http://schemas.microsoft.com/office/2006/documentManagement/type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openxmlformats.org/package/2006/metadata/core-properties"/>
    <ds:schemaRef ds:uri="9902240c-f584-4322-946e-7b0be23bca91"/>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1985</TotalTime>
  <Words>2120</Words>
  <Application>Microsoft Office PowerPoint</Application>
  <PresentationFormat>Widescreen</PresentationFormat>
  <Paragraphs>222</Paragraphs>
  <Slides>21</Slides>
  <Notes>15</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21</vt:i4>
      </vt:variant>
    </vt:vector>
  </HeadingPairs>
  <TitlesOfParts>
    <vt:vector size="30"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Cybersecurity Cube (McCumber Cube )– 3 Dimensions</vt:lpstr>
      <vt:lpstr>Cybersecurity Cube – 3 Dimensions</vt:lpstr>
      <vt:lpstr>Cybersecurity Cube – 3 Dimensions</vt:lpstr>
      <vt:lpstr>Cybersecurity Cube – 1st Dimension - The Principle of Confidentiality</vt:lpstr>
      <vt:lpstr>Cybersecurity Cube – 1st Dimension - The Principle of Confidentiality</vt:lpstr>
      <vt:lpstr>Cybersecurity Cube – 1st Dimension - The Principle of Confidentiality</vt:lpstr>
      <vt:lpstr>Cybersecurity Cube – 1st Dimension – Principle of Data Integrity</vt:lpstr>
      <vt:lpstr>Cybersecurity Cube – 1st Dimension – Data Availability</vt:lpstr>
      <vt:lpstr>Cybersecurity Cube – 1st Dimension – Data Availability</vt:lpstr>
      <vt:lpstr>Cybersecurity Cube – 2nd Dimension – Data/ Information States</vt:lpstr>
      <vt:lpstr>PowerPoint Presentation</vt:lpstr>
      <vt:lpstr>Cybersecurity Cube – 2nd Dimension – Data/ Information States    Data In Transit</vt:lpstr>
      <vt:lpstr>Cybersecurity Cube – 2nd Dimension – Data/ Information States Data In Process</vt:lpstr>
      <vt:lpstr>Cybersecurity Cube – 3rd Dimension – Countermeasures</vt:lpstr>
      <vt:lpstr>Cybersecurity Cube – 3rd Dimension – Countermeasures</vt:lpstr>
      <vt:lpstr>Cybersecurity Cube – 3rd Dimension – Countermeasures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165</cp:revision>
  <dcterms:created xsi:type="dcterms:W3CDTF">2021-03-05T06:07:01Z</dcterms:created>
  <dcterms:modified xsi:type="dcterms:W3CDTF">2023-02-13T23:04:48Z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