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12"/>
  </p:notesMasterIdLst>
  <p:sldIdLst>
    <p:sldId id="382" r:id="rId2"/>
    <p:sldId id="385" r:id="rId3"/>
    <p:sldId id="386" r:id="rId4"/>
    <p:sldId id="388" r:id="rId5"/>
    <p:sldId id="406" r:id="rId6"/>
    <p:sldId id="396" r:id="rId7"/>
    <p:sldId id="394" r:id="rId8"/>
    <p:sldId id="405" r:id="rId9"/>
    <p:sldId id="355" r:id="rId10"/>
    <p:sldId id="401" r:id="rId11"/>
  </p:sldIdLst>
  <p:sldSz cx="9144000" cy="6858000" type="screen4x3"/>
  <p:notesSz cx="6797675" cy="99282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DC3"/>
    <a:srgbClr val="8A8AA3"/>
    <a:srgbClr val="ABE1FF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4" autoAdjust="0"/>
  </p:normalViewPr>
  <p:slideViewPr>
    <p:cSldViewPr>
      <p:cViewPr varScale="1">
        <p:scale>
          <a:sx n="65" d="100"/>
          <a:sy n="65" d="100"/>
        </p:scale>
        <p:origin x="1699" y="-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17/01/2023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907"/>
            <a:ext cx="5438140" cy="446770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05C60C-1E5A-46C2-A66A-64AF1ACF3156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676F669-8439-4D19-85BD-66DAD230D8BE}" type="slidenum">
              <a:rPr lang="en-US" altLang="en-US"/>
              <a:pPr/>
              <a:t>9</a:t>
            </a:fld>
            <a:endParaRPr lang="en-US" altLang="en-US" dirty="0"/>
          </a:p>
        </p:txBody>
      </p:sp>
      <p:sp>
        <p:nvSpPr>
          <p:cNvPr id="3706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06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17/01/2023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17/01/2023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17/01/2023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17/01/2023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17/01/2023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17/01/2023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17/01/2023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17/01/2023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17/01/2023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17/01/2023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17/01/2023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17/01/2023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17/01/2023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d.jenkins1@uwtsd.ac.uk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C8B28E2-1CEF-4EE9-BA32-F177EF46A2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71600" y="1844824"/>
            <a:ext cx="7772400" cy="2088232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FFFF00"/>
                </a:solidFill>
              </a:rPr>
              <a:t>Management Economics</a:t>
            </a:r>
            <a:br>
              <a:rPr lang="en-GB" sz="4800" dirty="0">
                <a:solidFill>
                  <a:srgbClr val="FFFF00"/>
                </a:solidFill>
              </a:rPr>
            </a:br>
            <a:r>
              <a:rPr lang="en-GB" sz="3600" dirty="0">
                <a:solidFill>
                  <a:srgbClr val="FFFF00"/>
                </a:solidFill>
              </a:rPr>
              <a:t>(LCBB003)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0CA9139C-1300-4F31-BDA2-42BABE7058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31640" y="3933056"/>
            <a:ext cx="6400800" cy="175260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Welcome and introduction to the module</a:t>
            </a:r>
          </a:p>
        </p:txBody>
      </p:sp>
    </p:spTree>
    <p:extLst>
      <p:ext uri="{BB962C8B-B14F-4D97-AF65-F5344CB8AC3E}">
        <p14:creationId xmlns:p14="http://schemas.microsoft.com/office/powerpoint/2010/main" val="1416662466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6620585D-9425-4B10-8833-18C04A29EA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88" y="136525"/>
            <a:ext cx="8229600" cy="844203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tx2"/>
                </a:solidFill>
              </a:rPr>
              <a:t>Welcome to Management Economics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723" y="876698"/>
            <a:ext cx="4968552" cy="4640534"/>
          </a:xfrm>
          <a:solidFill>
            <a:schemeClr val="accent1">
              <a:lumMod val="75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Welcome everyone to the Management Economics</a:t>
            </a: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 am Dr David Jenkins and am your lecturer and module leader. Please call me David or Dave, and I can be contacted  at </a:t>
            </a: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d.jenkins1@uwtsd.ac.uk</a:t>
            </a:r>
            <a:endParaRPr lang="en-GB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 shall be together for an 11-week period with 10 weeks of lectures and  activities that will probably be mostly delivered in-class this term. </a:t>
            </a: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I hope that you will find the sessions enjoyable, informative, and useful for your future career. Even if you are not that particularly keen on economics, I am sure most of you are interested in money!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3B40F6-9C0C-42D9-BE15-B26A5C8F49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99793" y="876698"/>
            <a:ext cx="3816424" cy="4640534"/>
          </a:xfrm>
          <a:solidFill>
            <a:schemeClr val="tx2">
              <a:lumMod val="75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200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Contents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Aims of the module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Learning outcomes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Teaching and learning strategy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Assessment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Teaching schedule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Required equipment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Reading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200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Microsoft </a:t>
            </a:r>
            <a:r>
              <a:rPr lang="en-GB" sz="2200" i="1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Excel </a:t>
            </a:r>
            <a:r>
              <a:rPr lang="en-GB" sz="2200" dirty="0">
                <a:solidFill>
                  <a:schemeClr val="accent1">
                    <a:lumMod val="40000"/>
                    <a:lumOff val="6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 Management Economics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E7C86D0C-FAF9-46F9-A78A-91B610AE19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C3F65BB1-9206-4D7F-97F9-47DCC7DC6334}" type="slidenum">
              <a:rPr lang="en-GB" smtClean="0"/>
              <a:pPr>
                <a:spcAft>
                  <a:spcPts val="600"/>
                </a:spcAft>
              </a:pPr>
              <a:t>2</a:t>
            </a:fld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1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3" grpId="0" build="p" animBg="1"/>
      <p:bldP spid="4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4DEBA8-D13E-4DC1-BC20-640D481A89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721" y="104335"/>
            <a:ext cx="8229600" cy="1143000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tx2"/>
                </a:solidFill>
              </a:rPr>
              <a:t>Aim of the module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A8B2C6-DB46-4CC5-9672-3AE557E065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  <a:solidFill>
            <a:schemeClr val="accent1">
              <a:lumMod val="75000"/>
            </a:schemeClr>
          </a:solidFill>
        </p:spPr>
        <p:txBody>
          <a:bodyPr>
            <a:normAutofit/>
          </a:bodyPr>
          <a:lstStyle/>
          <a:p>
            <a:endParaRPr lang="en-GB" sz="27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7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sz="3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To enable students to analyse the internal and external economic forces acting on management decision-making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884FA-AABA-4448-99DE-3A14BEFEFC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9840"/>
            <a:ext cx="8229600" cy="1143000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tx2">
                    <a:lumMod val="75000"/>
                  </a:schemeClr>
                </a:solidFill>
              </a:rPr>
              <a:t>Learning outcomes (LOs) of the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52840"/>
            <a:ext cx="8229600" cy="4032449"/>
          </a:xfrm>
          <a:solidFill>
            <a:schemeClr val="accent1">
              <a:lumMod val="75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spcAft>
                <a:spcPts val="1200"/>
              </a:spcAft>
              <a:buNone/>
            </a:pP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Upon the successful completion of this module, the student should be able to demonstrate the ability to…</a:t>
            </a:r>
          </a:p>
          <a:p>
            <a:pPr marL="457200" indent="-457200">
              <a:spcAft>
                <a:spcPts val="1200"/>
              </a:spcAft>
              <a:buFont typeface="+mj-lt"/>
              <a:buAutoNum type="arabicPeriod"/>
            </a:pP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Critically evaluate economic data as a guide to policy making, within an international, national, and organisational context</a:t>
            </a:r>
          </a:p>
          <a:p>
            <a:pPr marL="457200" indent="-457200">
              <a:spcAft>
                <a:spcPts val="1200"/>
              </a:spcAft>
              <a:buFont typeface="+mj-lt"/>
              <a:buAutoNum type="arabicPeriod"/>
            </a:pP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Apply a number of different economic concepts (supply and demand, price elasticity, cost analysis) with respect to managerial decision-making</a:t>
            </a:r>
          </a:p>
          <a:p>
            <a:pPr marL="457200" indent="-457200">
              <a:spcAft>
                <a:spcPts val="1200"/>
              </a:spcAft>
              <a:buFont typeface="+mj-lt"/>
              <a:buAutoNum type="arabicPeriod"/>
            </a:pP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Analyse the impact government on markets, and its effect on managerial decisions </a:t>
            </a:r>
          </a:p>
          <a:p>
            <a:pPr marL="0" indent="0">
              <a:spcAft>
                <a:spcPts val="1200"/>
              </a:spcAft>
              <a:buNone/>
            </a:pPr>
            <a:endParaRPr lang="en-GB" sz="1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884FA-AABA-4448-99DE-3A14BEFEFC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9840"/>
            <a:ext cx="8229600" cy="698880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tx2">
                    <a:lumMod val="75000"/>
                  </a:schemeClr>
                </a:solidFill>
              </a:rPr>
              <a:t>Published indicative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476569"/>
          </a:xfrm>
          <a:solidFill>
            <a:schemeClr val="accent1">
              <a:lumMod val="75000"/>
            </a:schemeClr>
          </a:solidFill>
        </p:spPr>
        <p:txBody>
          <a:bodyPr>
            <a:normAutofit/>
          </a:bodyPr>
          <a:lstStyle/>
          <a:p>
            <a:pPr>
              <a:spcAft>
                <a:spcPts val="1200"/>
              </a:spcAft>
            </a:pPr>
            <a:r>
              <a:rPr lang="en-GB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Analysis of market supply, demand, price formation, and elasticities; the application of such theory to managerial decision-making</a:t>
            </a:r>
          </a:p>
          <a:p>
            <a:pPr>
              <a:spcAft>
                <a:spcPts val="1200"/>
              </a:spcAft>
            </a:pPr>
            <a:r>
              <a:rPr lang="en-GB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Analysis of business costs, in the short-run and long-run, and their part in resource allocation decisions</a:t>
            </a:r>
          </a:p>
          <a:p>
            <a:pPr>
              <a:spcAft>
                <a:spcPts val="1200"/>
              </a:spcAft>
            </a:pPr>
            <a:r>
              <a:rPr lang="en-GB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 assessment of the impact on the economy , and the economies of developing policy, on sustainability, enterprise, social responsibility, and global trends on decision-making</a:t>
            </a:r>
          </a:p>
          <a:p>
            <a:pPr>
              <a:spcAft>
                <a:spcPts val="1200"/>
              </a:spcAft>
            </a:pPr>
            <a:r>
              <a:rPr lang="en-GB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critical evaluation of the main structures, competition and co-operation models, and an analysis of their significance on resource allocation</a:t>
            </a:r>
          </a:p>
          <a:p>
            <a:pPr>
              <a:spcAft>
                <a:spcPts val="1200"/>
              </a:spcAft>
            </a:pPr>
            <a:r>
              <a:rPr lang="en-GB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 analysis of government influence on markets, and its effect on managerial decisions and the international business environment</a:t>
            </a:r>
          </a:p>
          <a:p>
            <a:pPr>
              <a:spcAft>
                <a:spcPts val="1200"/>
              </a:spcAft>
            </a:pPr>
            <a:r>
              <a:rPr lang="en-GB" sz="1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role of the state versus the role of markets. </a:t>
            </a:r>
          </a:p>
        </p:txBody>
      </p:sp>
    </p:spTree>
    <p:extLst>
      <p:ext uri="{BB962C8B-B14F-4D97-AF65-F5344CB8AC3E}">
        <p14:creationId xmlns:p14="http://schemas.microsoft.com/office/powerpoint/2010/main" val="3798249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EB181FB-BCF0-4CEE-9E4E-DB4AD52071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150" y="-205936"/>
            <a:ext cx="8229600" cy="1143000"/>
          </a:xfrm>
        </p:spPr>
        <p:txBody>
          <a:bodyPr>
            <a:normAutofit/>
          </a:bodyPr>
          <a:lstStyle/>
          <a:p>
            <a:r>
              <a:rPr lang="en-US" sz="3200" dirty="0"/>
              <a:t>Teaching schedule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/>
              <a:t> </a:t>
            </a:r>
          </a:p>
          <a:p>
            <a:pPr>
              <a:buNone/>
            </a:pPr>
            <a:endParaRPr lang="en-GB" b="1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4F290AC-208A-408D-BB86-5362CB5DAE5E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715206500"/>
              </p:ext>
            </p:extLst>
          </p:nvPr>
        </p:nvGraphicFramePr>
        <p:xfrm>
          <a:off x="277180" y="661979"/>
          <a:ext cx="8589640" cy="54256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3609">
                  <a:extLst>
                    <a:ext uri="{9D8B030D-6E8A-4147-A177-3AD203B41FA5}">
                      <a16:colId xmlns:a16="http://schemas.microsoft.com/office/drawing/2014/main" val="321022081"/>
                    </a:ext>
                  </a:extLst>
                </a:gridCol>
                <a:gridCol w="4343299">
                  <a:extLst>
                    <a:ext uri="{9D8B030D-6E8A-4147-A177-3AD203B41FA5}">
                      <a16:colId xmlns:a16="http://schemas.microsoft.com/office/drawing/2014/main" val="3453174109"/>
                    </a:ext>
                  </a:extLst>
                </a:gridCol>
                <a:gridCol w="3502732">
                  <a:extLst>
                    <a:ext uri="{9D8B030D-6E8A-4147-A177-3AD203B41FA5}">
                      <a16:colId xmlns:a16="http://schemas.microsoft.com/office/drawing/2014/main" val="324450654"/>
                    </a:ext>
                  </a:extLst>
                </a:gridCol>
              </a:tblGrid>
              <a:tr h="331763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Week</a:t>
                      </a: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Topic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chemeClr val="bg1"/>
                          </a:solidFill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Activities</a:t>
                      </a: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13091534"/>
                  </a:ext>
                </a:extLst>
              </a:tr>
              <a:tr h="231133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1: Welcome and introduction to module</a:t>
                      </a:r>
                    </a:p>
                    <a:p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2: What economists study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5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What economists study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Introduction to opportunity costs</a:t>
                      </a:r>
                      <a:endParaRPr lang="en-GB" sz="15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222596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2: Supply and demand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          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Student exercises.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Assignment one launch</a:t>
                      </a:r>
                      <a:endParaRPr lang="en-GB" sz="15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4663234"/>
                  </a:ext>
                </a:extLst>
              </a:tr>
              <a:tr h="303208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3: Business costs and profits, and theory of the firm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Student exercises and class discussion</a:t>
                      </a:r>
                      <a:endParaRPr lang="en-GB" sz="15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8180593"/>
                  </a:ext>
                </a:extLst>
              </a:tr>
              <a:tr h="303208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4:Analysis of costs, revenue, and 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Student exercises and class discussion</a:t>
                      </a:r>
                      <a:endParaRPr lang="en-GB" sz="15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3163384"/>
                  </a:ext>
                </a:extLst>
              </a:tr>
              <a:tr h="298022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5: Introduction to macroeconomics and how the world economy works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Student exercises and class discussion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Assignment one submission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6947290"/>
                  </a:ext>
                </a:extLst>
              </a:tr>
              <a:tr h="365239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6:Internatiional trade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Student exercises and class discussion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Assignment two launch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578305"/>
                  </a:ext>
                </a:extLst>
              </a:tr>
              <a:tr h="348663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7: Money, banking, and foreign exchange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Student exercises and class discussion</a:t>
                      </a:r>
                      <a:endParaRPr lang="en-GB" sz="15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5803097"/>
                  </a:ext>
                </a:extLst>
              </a:tr>
              <a:tr h="322107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8: Money, banking, and foreign exchange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Student exercises and class discussion</a:t>
                      </a:r>
                      <a:endParaRPr lang="en-GB" sz="15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3544117"/>
                  </a:ext>
                </a:extLst>
              </a:tr>
              <a:tr h="322107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9: Government policy and management decision-making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50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Student exercises and class discussion</a:t>
                      </a:r>
                      <a:endParaRPr lang="en-GB" sz="15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7817013"/>
                  </a:ext>
                </a:extLst>
              </a:tr>
              <a:tr h="322107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Lecture 10: Course revision and assignment two preparation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Module review and class discussion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5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Assignment two submission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7407452"/>
                  </a:ext>
                </a:extLst>
              </a:tr>
            </a:tbl>
          </a:graphicData>
        </a:graphic>
      </p:graphicFrame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A365D972-0342-4160-8630-5CDD576EF3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</p:spPr>
        <p:txBody>
          <a:bodyPr/>
          <a:lstStyle/>
          <a:p>
            <a:pPr>
              <a:spcAft>
                <a:spcPts val="600"/>
              </a:spcAft>
            </a:pPr>
            <a:fld id="{C3F65BB1-9206-4D7F-97F9-47DCC7DC6334}" type="slidenum">
              <a:rPr lang="en-GB" smtClean="0"/>
              <a:pPr>
                <a:spcAft>
                  <a:spcPts val="600"/>
                </a:spcAft>
              </a:pPr>
              <a:t>6</a:t>
            </a:fld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526E29-D59B-4613-B7CC-2F0E6F5C5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sz="3200" dirty="0"/>
              <a:t>Teaching and learning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 fontAlgn="auto"/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CBDBB9D-ABD5-4EF3-8CD0-F7DB25093BFC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904990356"/>
              </p:ext>
            </p:extLst>
          </p:nvPr>
        </p:nvGraphicFramePr>
        <p:xfrm>
          <a:off x="827584" y="1417638"/>
          <a:ext cx="7488832" cy="40230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69528">
                  <a:extLst>
                    <a:ext uri="{9D8B030D-6E8A-4147-A177-3AD203B41FA5}">
                      <a16:colId xmlns:a16="http://schemas.microsoft.com/office/drawing/2014/main" val="3180625198"/>
                    </a:ext>
                  </a:extLst>
                </a:gridCol>
                <a:gridCol w="1497766">
                  <a:extLst>
                    <a:ext uri="{9D8B030D-6E8A-4147-A177-3AD203B41FA5}">
                      <a16:colId xmlns:a16="http://schemas.microsoft.com/office/drawing/2014/main" val="3364548863"/>
                    </a:ext>
                  </a:extLst>
                </a:gridCol>
                <a:gridCol w="2321538">
                  <a:extLst>
                    <a:ext uri="{9D8B030D-6E8A-4147-A177-3AD203B41FA5}">
                      <a16:colId xmlns:a16="http://schemas.microsoft.com/office/drawing/2014/main" val="1465621954"/>
                    </a:ext>
                  </a:extLst>
                </a:gridCol>
              </a:tblGrid>
              <a:tr h="640027"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Activity type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Hours 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Percentage</a:t>
                      </a:r>
                    </a:p>
                    <a:p>
                      <a:r>
                        <a:rPr lang="en-GB" sz="24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     (%)</a:t>
                      </a:r>
                    </a:p>
                  </a:txBody>
                  <a:tcPr>
                    <a:solidFill>
                      <a:schemeClr val="tx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32952713"/>
                  </a:ext>
                </a:extLst>
              </a:tr>
              <a:tr h="640027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Scheduled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2292824"/>
                  </a:ext>
                </a:extLst>
              </a:tr>
              <a:tr h="640027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Independent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3587888"/>
                  </a:ext>
                </a:extLst>
              </a:tr>
              <a:tr h="640027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Placement learning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434052"/>
                  </a:ext>
                </a:extLst>
              </a:tr>
              <a:tr h="640027">
                <a:tc>
                  <a:txBody>
                    <a:bodyPr/>
                    <a:lstStyle/>
                    <a:p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7490466"/>
                  </a:ext>
                </a:extLst>
              </a:tr>
              <a:tr h="640027">
                <a:tc>
                  <a:txBody>
                    <a:bodyPr/>
                    <a:lstStyle/>
                    <a:p>
                      <a:endParaRPr lang="en-GB" sz="2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9800921"/>
                  </a:ext>
                </a:extLst>
              </a:tr>
            </a:tbl>
          </a:graphicData>
        </a:graphic>
      </p:graphicFrame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9427C7F1-8B6A-4CA2-9A2A-FF51C7442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</p:spPr>
        <p:txBody>
          <a:bodyPr/>
          <a:lstStyle/>
          <a:p>
            <a:pPr>
              <a:spcAft>
                <a:spcPts val="600"/>
              </a:spcAft>
            </a:pPr>
            <a:fld id="{C3F65BB1-9206-4D7F-97F9-47DCC7DC6334}" type="slidenum">
              <a:rPr lang="en-GB" smtClean="0"/>
              <a:pPr>
                <a:spcAft>
                  <a:spcPts val="600"/>
                </a:spcAft>
              </a:pPr>
              <a:t>7</a:t>
            </a:fld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6E16F-CAE2-436E-921A-F9B5CF8F6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0628"/>
            <a:ext cx="8229600" cy="778098"/>
          </a:xfrm>
        </p:spPr>
        <p:txBody>
          <a:bodyPr>
            <a:normAutofit/>
          </a:bodyPr>
          <a:lstStyle/>
          <a:p>
            <a:r>
              <a:rPr lang="en-GB" sz="4000" dirty="0"/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514C67-8C20-4B41-9FAD-7827B73FAB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6165" y="828726"/>
            <a:ext cx="4038600" cy="4429074"/>
          </a:xfrm>
          <a:solidFill>
            <a:schemeClr val="accent1">
              <a:lumMod val="75000"/>
            </a:schemeClr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>
                <a:solidFill>
                  <a:schemeClr val="bg1"/>
                </a:solidFill>
              </a:rPr>
              <a:t>Assignment one</a:t>
            </a:r>
          </a:p>
          <a:p>
            <a:pPr marL="0" indent="0" algn="ctr">
              <a:buNone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Launched in week two</a:t>
            </a:r>
          </a:p>
          <a:p>
            <a:r>
              <a:rPr lang="en-GB" dirty="0">
                <a:solidFill>
                  <a:schemeClr val="bg1"/>
                </a:solidFill>
              </a:rPr>
              <a:t>2,500-word essay relating to selected contemporary microeconomic issues</a:t>
            </a:r>
          </a:p>
          <a:p>
            <a:r>
              <a:rPr lang="en-GB" dirty="0">
                <a:solidFill>
                  <a:schemeClr val="bg1"/>
                </a:solidFill>
              </a:rPr>
              <a:t>Submitted in week five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01C00B-4CC3-436E-8E2D-09C2D18D97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97909" y="828726"/>
            <a:ext cx="4038600" cy="4429074"/>
          </a:xfrm>
          <a:solidFill>
            <a:schemeClr val="accent1">
              <a:lumMod val="75000"/>
            </a:schemeClr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>
                <a:solidFill>
                  <a:schemeClr val="bg1"/>
                </a:solidFill>
              </a:rPr>
              <a:t>Assessment two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Launched in week six</a:t>
            </a:r>
          </a:p>
          <a:p>
            <a:r>
              <a:rPr lang="en-GB" dirty="0">
                <a:solidFill>
                  <a:schemeClr val="bg1"/>
                </a:solidFill>
              </a:rPr>
              <a:t>2,500-word essay relating to selected contemporary macroeconomic issues</a:t>
            </a:r>
          </a:p>
          <a:p>
            <a:r>
              <a:rPr lang="en-GB" dirty="0">
                <a:solidFill>
                  <a:schemeClr val="bg1"/>
                </a:solidFill>
              </a:rPr>
              <a:t>Submitted in week 11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DE47B0-6332-42ED-A62B-E3D7F9D6A7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3247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4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622F438-BDB8-423E-8ABA-D7BAB2967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tx2">
                    <a:lumMod val="75000"/>
                  </a:schemeClr>
                </a:solidFill>
              </a:rPr>
              <a:t>Required equipment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99547F-1D28-4BAE-BDDF-8853745F42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204" y="1309191"/>
            <a:ext cx="8229600" cy="3917032"/>
          </a:xfrm>
          <a:solidFill>
            <a:schemeClr val="accent1">
              <a:lumMod val="75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Apart from notebooks, pencils and pens, you will also need the following…</a:t>
            </a: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30cm (12”) ruler</a:t>
            </a: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basic function calculator</a:t>
            </a: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supply of A4 size 10 graph paper (approximately10 sheets)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DE8696-1FA9-4DB6-A72F-C4E5ABC90B8D}" type="slidenum">
              <a:rPr lang="en-GB" smtClean="0"/>
              <a:pPr/>
              <a:t>9</a:t>
            </a:fld>
            <a:endParaRPr lang="en-GB" dirty="0"/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21196" y="101728"/>
            <a:ext cx="8301608" cy="6843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/>
            <a:endParaRPr lang="en-GB" sz="3200" dirty="0"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24496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8719E-1533-4C7F-ABD1-31D875236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9267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/>
              <a:t>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7EB732-EE7D-4CEC-B828-31C99C6416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464496"/>
          </a:xfrm>
          <a:solidFill>
            <a:schemeClr val="accent1">
              <a:lumMod val="75000"/>
            </a:schemeClr>
          </a:solidFill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1500" dirty="0">
                <a:solidFill>
                  <a:schemeClr val="bg1"/>
                </a:solidFill>
              </a:rPr>
              <a:t>Essential reading</a:t>
            </a:r>
          </a:p>
          <a:p>
            <a:pPr marL="0" indent="0">
              <a:buNone/>
            </a:pPr>
            <a:endParaRPr lang="en-GB" sz="13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400" dirty="0">
                <a:solidFill>
                  <a:schemeClr val="bg1"/>
                </a:solidFill>
              </a:rPr>
              <a:t>Samuelson, W., Marks, S., (2010) Managerial Economics, 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bg1"/>
                </a:solidFill>
              </a:rPr>
              <a:t>Study Guide, London, John Wiley &amp; Sons</a:t>
            </a:r>
          </a:p>
          <a:p>
            <a:pPr marL="0" indent="0">
              <a:buNone/>
            </a:pPr>
            <a:endParaRPr lang="en-GB" sz="14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400" dirty="0" err="1">
                <a:solidFill>
                  <a:schemeClr val="bg1"/>
                </a:solidFill>
              </a:rPr>
              <a:t>Sloman</a:t>
            </a:r>
            <a:r>
              <a:rPr lang="en-GB" sz="1400" dirty="0">
                <a:solidFill>
                  <a:schemeClr val="bg1"/>
                </a:solidFill>
              </a:rPr>
              <a:t>, J., Hinde, K., </a:t>
            </a:r>
            <a:r>
              <a:rPr lang="en-GB" sz="1400" dirty="0" err="1">
                <a:solidFill>
                  <a:schemeClr val="bg1"/>
                </a:solidFill>
              </a:rPr>
              <a:t>Garrat</a:t>
            </a:r>
            <a:r>
              <a:rPr lang="en-GB" sz="1400" dirty="0">
                <a:solidFill>
                  <a:schemeClr val="bg1"/>
                </a:solidFill>
              </a:rPr>
              <a:t> (2013) Economics for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bg1"/>
                </a:solidFill>
              </a:rPr>
              <a:t>Business, Harlow, Pearson</a:t>
            </a:r>
          </a:p>
          <a:p>
            <a:pPr marL="0" indent="0">
              <a:buNone/>
            </a:pPr>
            <a:endParaRPr lang="en-GB" sz="14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400" dirty="0" err="1">
                <a:solidFill>
                  <a:schemeClr val="bg1"/>
                </a:solidFill>
              </a:rPr>
              <a:t>Sloman</a:t>
            </a:r>
            <a:r>
              <a:rPr lang="en-GB" sz="1400" dirty="0">
                <a:solidFill>
                  <a:schemeClr val="bg1"/>
                </a:solidFill>
              </a:rPr>
              <a:t>, J., Jones, E., (2011): Economics and the Business 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bg1"/>
                </a:solidFill>
              </a:rPr>
              <a:t>Environment, Edinburgh, Prentice Hall</a:t>
            </a:r>
          </a:p>
          <a:p>
            <a:pPr marL="0" indent="0">
              <a:buNone/>
            </a:pPr>
            <a:endParaRPr lang="en-GB" sz="16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600" dirty="0">
                <a:solidFill>
                  <a:schemeClr val="bg1"/>
                </a:solidFill>
              </a:rPr>
              <a:t>Further reading</a:t>
            </a:r>
          </a:p>
          <a:p>
            <a:pPr marL="0" indent="0">
              <a:buNone/>
            </a:pPr>
            <a:endParaRPr lang="en-GB" sz="13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300" dirty="0">
                <a:solidFill>
                  <a:schemeClr val="bg1"/>
                </a:solidFill>
              </a:rPr>
              <a:t>Griffiths, A., Stuart, W., (2011) Economics for Business and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bg1"/>
                </a:solidFill>
              </a:rPr>
              <a:t>Management 3rd Edition, Prentice Hall</a:t>
            </a:r>
          </a:p>
          <a:p>
            <a:pPr marL="0" indent="0">
              <a:buNone/>
            </a:pPr>
            <a:endParaRPr lang="en-GB" sz="14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400" dirty="0" err="1">
                <a:solidFill>
                  <a:schemeClr val="bg1"/>
                </a:solidFill>
              </a:rPr>
              <a:t>Keat</a:t>
            </a:r>
            <a:r>
              <a:rPr lang="en-GB" sz="1400" dirty="0">
                <a:solidFill>
                  <a:schemeClr val="bg1"/>
                </a:solidFill>
              </a:rPr>
              <a:t>, P., Young, P.. (2005) Managerial Economic Tools for Today’s Decision Makers, 5th Edition.</a:t>
            </a:r>
          </a:p>
          <a:p>
            <a:pPr marL="0" indent="0">
              <a:buNone/>
            </a:pPr>
            <a:endParaRPr lang="en-GB" sz="14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400" dirty="0">
                <a:solidFill>
                  <a:schemeClr val="bg1"/>
                </a:solidFill>
              </a:rPr>
              <a:t>Levitt, S., Dubner, S., (2010): Freakonomics: A Rogue 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bg1"/>
                </a:solidFill>
              </a:rPr>
              <a:t>Economist Explores the Hidden Side of Everything, London,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bg1"/>
                </a:solidFill>
              </a:rPr>
              <a:t>Penguin</a:t>
            </a:r>
          </a:p>
          <a:p>
            <a:pPr marL="0" indent="0">
              <a:buNone/>
            </a:pPr>
            <a:endParaRPr lang="en-GB" sz="14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1400">
                <a:solidFill>
                  <a:schemeClr val="bg1"/>
                </a:solidFill>
              </a:rPr>
              <a:t>Baye</a:t>
            </a:r>
            <a:r>
              <a:rPr lang="en-GB" sz="1400" dirty="0">
                <a:solidFill>
                  <a:schemeClr val="bg1"/>
                </a:solidFill>
              </a:rPr>
              <a:t>, M. (2013): Managerial Economics &amp; Business 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bg1"/>
                </a:solidFill>
              </a:rPr>
              <a:t>Strategy, London, FT/Prentice Hall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C1E123-0864-4F9C-A648-70695A800F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164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8173</TotalTime>
  <Words>818</Words>
  <Application>Microsoft Office PowerPoint</Application>
  <PresentationFormat>On-screen Show (4:3)</PresentationFormat>
  <Paragraphs>146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Myriad Pro</vt:lpstr>
      <vt:lpstr>Times New Roman</vt:lpstr>
      <vt:lpstr>20140311PresentationUWTSDTemplate</vt:lpstr>
      <vt:lpstr>Management Economics (LCBB003)</vt:lpstr>
      <vt:lpstr>Welcome to Management Economics</vt:lpstr>
      <vt:lpstr>Aim of the module</vt:lpstr>
      <vt:lpstr>Learning outcomes (LOs) of the module</vt:lpstr>
      <vt:lpstr>Published indicative content</vt:lpstr>
      <vt:lpstr>Teaching schedule</vt:lpstr>
      <vt:lpstr>Teaching and learning strategy</vt:lpstr>
      <vt:lpstr>Assessment</vt:lpstr>
      <vt:lpstr>Required equipment</vt:lpstr>
      <vt:lpstr>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David Jenkins</cp:lastModifiedBy>
  <cp:revision>332</cp:revision>
  <cp:lastPrinted>2020-05-03T11:04:58Z</cp:lastPrinted>
  <dcterms:created xsi:type="dcterms:W3CDTF">2013-10-11T12:05:37Z</dcterms:created>
  <dcterms:modified xsi:type="dcterms:W3CDTF">2023-01-17T18:02:13Z</dcterms:modified>
</cp:coreProperties>
</file>