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8" r:id="rId4"/>
    <p:sldId id="261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0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72" y="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74287-A7A7-9AA2-7831-9931FB25A6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5F5FD2-46D1-3677-3AF1-05049D9466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C2CE1-E650-6184-9E39-0E978C4AA7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6527-DCA2-4944-96B8-9EE0E781C200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1AE9C3-9A08-A858-1148-B7B8FEBB35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B7EED2-5967-6821-CECD-6FEB39E6F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51E1-7E75-42EA-BB0B-4245F2F25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9116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96D49-7B0A-6B85-F4CE-0EACB2E52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717E1-E803-D793-45EC-E87D388969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D7A408-E003-540B-4748-7D9F23124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6527-DCA2-4944-96B8-9EE0E781C200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1801C0-C409-0E1C-CFBF-0514512A19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FB66D6-3B24-B605-5279-1F49C33B3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51E1-7E75-42EA-BB0B-4245F2F25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5066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CF89AA-7C31-980C-00AB-53281DB17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F1303B-24C3-2DE1-11A4-FCDCCDBD94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168DA1-D41D-9BF0-42D8-528816CAA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6527-DCA2-4944-96B8-9EE0E781C200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8F3988-E8CF-13A1-4E27-6540C447D5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D39FFC-17EA-6E70-E8C0-14C4488206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51E1-7E75-42EA-BB0B-4245F2F25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7332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6FFD1-9B18-A270-B9CE-2F4EC3BFC0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8C56F-C686-8C64-3145-84F9DB6FC0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2A90DE-51F2-66E1-6467-577550CB40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58F177-AEB5-6C88-A5F1-13D942BA8C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6527-DCA2-4944-96B8-9EE0E781C200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74D980-B45C-1E08-5390-A4D43033E1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D11B2D-B17F-763A-859F-3D8E0E0A12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51E1-7E75-42EA-BB0B-4245F2F25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567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4BF6C-7145-56AE-23CC-2A4EF86C02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FFD3F-135C-332D-DBAF-0FF5487557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01213-93E3-3A05-0F24-B329CA6A2D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5DA1E1-A29B-77DD-3F50-D6E43A9E4A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707E3A-929B-F87C-32F3-D51C853EB1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EF65A1F-2681-2BF0-D764-044619D5AC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6527-DCA2-4944-96B8-9EE0E781C200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9F6343-B38D-48FC-5DFA-B3391D4DB3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6D1C1E2-4D2C-013C-6C71-544F03643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51E1-7E75-42EA-BB0B-4245F2F25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1008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19868-4E2B-0672-D573-39908BA71A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8F23A3-E073-3B4A-ADA1-377EEFE2C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6527-DCA2-4944-96B8-9EE0E781C200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8A18A3-A210-5D58-18A2-6BD5DFCD21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4A3A7D-21CC-F49B-E1A7-E368DF77A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51E1-7E75-42EA-BB0B-4245F2F25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555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688CAD-6BE2-0B5E-C203-7ACE18D780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6527-DCA2-4944-96B8-9EE0E781C200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B2FA2F-8C57-5F52-4175-9204A3C989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E4B9A3-B429-A2EC-DB0C-B982C8095C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51E1-7E75-42EA-BB0B-4245F2F25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1884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AFAF3-FDDA-03AD-E4A3-9AE6039BF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02DEC-88B0-6F9A-0AF5-6279D8DBA6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45754A-779D-CF83-1FC6-641F5C8AE8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8145FC-9899-27E0-995E-8413A6C740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6527-DCA2-4944-96B8-9EE0E781C200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C528D3-E0DF-E517-6C1B-8128AE17C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760960-B2BF-F1DE-3D55-5408E7A2B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51E1-7E75-42EA-BB0B-4245F2F25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815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2DA31-65E1-4DFB-7A3D-33B298771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E88D7F-4E1E-F530-9AA0-353F76FEDC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F17DB9-767C-867E-3BEF-29F04AD5FE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EFD3C4-263C-D484-3658-B58868A4DF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6527-DCA2-4944-96B8-9EE0E781C200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17058C-FBFD-637D-CADB-C34609B0A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CEB658-579C-7F4A-34C8-5F1C5C222B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51E1-7E75-42EA-BB0B-4245F2F25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648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0F9E2-8CEE-E33C-4468-1479D1268C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7BBBD4-409D-21E0-4165-516D876B2D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2116FE-D90B-DA0F-0DB3-151D058560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6527-DCA2-4944-96B8-9EE0E781C200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A45C4D-E968-046F-E099-FC217AE80B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9A1D9-ABA9-5D39-F55D-8E962456B9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51E1-7E75-42EA-BB0B-4245F2F25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4367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847BAB1-B938-094C-773D-603A8EC097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7D1041-A4A7-919F-BA03-DF247B7BD5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FE0B1E-78CA-2CCA-2DC7-E6B1A60D56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6527-DCA2-4944-96B8-9EE0E781C200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FBBF7B-5748-FBDC-54B2-5B50D64724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36D6F0-AC5D-0F1A-83FB-87F601129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051E1-7E75-42EA-BB0B-4245F2F25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45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3EBFAE-DEF0-4416-D4EB-475B765C6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3F2740-A4C7-5E27-6AEF-8E087A83A3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1BBBC5-8B19-A6FE-71E7-0E3CC1BA24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2606527-DCA2-4944-96B8-9EE0E781C200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94FEB9-32CB-D20D-90D9-B90F96184DB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A55707-9132-C1E9-7B9C-5E09BF5E2B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7051E1-7E75-42EA-BB0B-4245F2F251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097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kesy.app/post/10-most-important-components-of-a-home-bakery-business-plan" TargetMode="External"/><Relationship Id="rId2" Type="http://schemas.openxmlformats.org/officeDocument/2006/relationships/hyperlink" Target="https://scholarworks.bgsu.edu/honorsprojects/692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95D147-BA90-17BD-B641-A1B32EAD0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881" y="365125"/>
            <a:ext cx="4277415" cy="1938076"/>
          </a:xfrm>
        </p:spPr>
        <p:txBody>
          <a:bodyPr>
            <a:normAutofit/>
          </a:bodyPr>
          <a:lstStyle/>
          <a:p>
            <a:r>
              <a:rPr lang="en-GB" sz="3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Concept &amp; Vision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A53B9-87D1-818D-DB95-CC16F15680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816" y="2707613"/>
            <a:ext cx="4326843" cy="3694373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an independent bakery, the business is built upon providing high-quality baked goods created from home by a passionate baker and developed into a small yet expanding business.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baked goods are all freshly made by hand using quality ingredients and with great care and detail, which gives the customer a one-of-a-kind and personal experience.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bakery operates in an environmentally friendly and responsible manner by sourcing quality ingredients responsibly and making environmentally friendly decisions whenever possible.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3B112F3-E0F3-EDD3-2C6C-0FEA8169219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1" b="24054"/>
          <a:stretch>
            <a:fillRect/>
          </a:stretch>
        </p:blipFill>
        <p:spPr>
          <a:xfrm>
            <a:off x="4071551" y="-4"/>
            <a:ext cx="8120449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  <a:effectLst>
            <a:glow rad="228600">
              <a:schemeClr val="accent4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A01F56A-6E8E-6294-8D31-2894506E81C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5041" b="13709"/>
          <a:stretch>
            <a:fillRect/>
          </a:stretch>
        </p:blipFill>
        <p:spPr>
          <a:xfrm>
            <a:off x="4182762" y="3694369"/>
            <a:ext cx="8016347" cy="3163636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  <a:effectLst>
            <a:glow rad="228600">
              <a:schemeClr val="accent3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</p:pic>
      <p:pic>
        <p:nvPicPr>
          <p:cNvPr id="4" name="Slide 1 (8)">
            <a:hlinkClick r:id="" action="ppaction://media"/>
            <a:extLst>
              <a:ext uri="{FF2B5EF4-FFF2-40B4-BE49-F238E27FC236}">
                <a16:creationId xmlns:a16="http://schemas.microsoft.com/office/drawing/2014/main" id="{6F72C1A5-DACC-C951-ADC1-83558E390D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19548" y="5995586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5668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3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E94585-3F01-09B6-17C6-F0AE63DF93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501651"/>
            <a:ext cx="4434720" cy="1716255"/>
          </a:xfrm>
        </p:spPr>
        <p:txBody>
          <a:bodyPr anchor="b">
            <a:normAutofit/>
          </a:bodyPr>
          <a:lstStyle/>
          <a:p>
            <a:r>
              <a:rPr lang="en-GB" sz="3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Product Offering &amp; Sustainability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8620DC-C863-38A9-DD3E-2635DA838E2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9217" r="17945" b="-1"/>
          <a:stretch>
            <a:fillRect/>
          </a:stretch>
        </p:blipFill>
        <p:spPr>
          <a:xfrm>
            <a:off x="-14121" y="-15315"/>
            <a:ext cx="2749947" cy="3123340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96F7BF4-548C-6143-05BF-CF05A30D75A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3009" r="-1" b="8819"/>
          <a:stretch>
            <a:fillRect/>
          </a:stretch>
        </p:blipFill>
        <p:spPr>
          <a:xfrm>
            <a:off x="2735827" y="-15315"/>
            <a:ext cx="3058206" cy="3123340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695C4E8-3967-5043-EB9B-002294E37F7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72" b="831"/>
          <a:stretch>
            <a:fillRect/>
          </a:stretch>
        </p:blipFill>
        <p:spPr>
          <a:xfrm>
            <a:off x="1" y="3108024"/>
            <a:ext cx="5779910" cy="3741097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B01BA1-ED6B-98BB-AB8B-8CF475EF31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3108025"/>
            <a:ext cx="4434721" cy="3248324"/>
          </a:xfrm>
        </p:spPr>
        <p:txBody>
          <a:bodyPr anchor="t">
            <a:normAutofit/>
          </a:bodyPr>
          <a:lstStyle/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company sells various items, including cakes, cupcakes, cookies and many flavours/styles of these baked goods. In addition, they provide options available for everyday use as well as celebrations!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Dedicated to using locally grown produce, so the products will be fresh and of high quality. The company also believes in supporting local vendors.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Lastly, by using eco-friendly containers, the company will have less environmental impact. They will also make themselves more desirable, because of the eco-friendly packaging, to the eco-conscious customer.</a:t>
            </a:r>
            <a:endParaRPr lang="en-GB" sz="1400" dirty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Slide 2 (7)">
            <a:hlinkClick r:id="" action="ppaction://media"/>
            <a:extLst>
              <a:ext uri="{FF2B5EF4-FFF2-40B4-BE49-F238E27FC236}">
                <a16:creationId xmlns:a16="http://schemas.microsoft.com/office/drawing/2014/main" id="{3E3A65BB-BFC7-29AB-F169-A92CE279C2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638225" y="599757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794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42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CBDD30-8937-7492-A946-450E3D1999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GB" sz="3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 Strategy &amp; Growth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34ABED-AE32-7736-27BE-2EDFD2240CF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3" b="-3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14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22A336-EF1C-6AA9-C92D-70D616D594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636358" cy="2913872"/>
          </a:xfrm>
        </p:spPr>
        <p:txBody>
          <a:bodyPr anchor="t">
            <a:normAutofit/>
          </a:bodyPr>
          <a:lstStyle/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business is promoted through social media platforms such as Instagram and Facebook. This allows it to reach a wider audience at a low cost.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Competitive and affordable pricing is used to attract customers and remain accessible. This helps to build a strong customer base in the early stages.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the future, the business plans to expand by selling at local markets and events. This will increase visibility and support long-term growth.</a:t>
            </a:r>
            <a:endParaRPr lang="en-GB" sz="1400" dirty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0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Slide 3 (7)">
            <a:hlinkClick r:id="" action="ppaction://media"/>
            <a:extLst>
              <a:ext uri="{FF2B5EF4-FFF2-40B4-BE49-F238E27FC236}">
                <a16:creationId xmlns:a16="http://schemas.microsoft.com/office/drawing/2014/main" id="{BB082305-AFE2-7ACB-F446-6825CABBCC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50189" y="5955256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6212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56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C00928-59DE-10F8-ADD4-7A2DB314B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3" y="501651"/>
            <a:ext cx="4414848" cy="1716255"/>
          </a:xfrm>
        </p:spPr>
        <p:txBody>
          <a:bodyPr anchor="b">
            <a:normAutofit/>
          </a:bodyPr>
          <a:lstStyle/>
          <a:p>
            <a:r>
              <a:rPr lang="en-GB" sz="36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Success Factors &amp; Justification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DBC437-6CC6-69C0-8649-CBC4FDEFF8C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873" r="6076" b="-3"/>
          <a:stretch>
            <a:fillRect/>
          </a:stretch>
        </p:blipFill>
        <p:spPr>
          <a:xfrm>
            <a:off x="279143" y="299509"/>
            <a:ext cx="5221625" cy="6258983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D8E45-409C-55C4-F441-BC17F2779B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3008870"/>
            <a:ext cx="4821173" cy="3347479"/>
          </a:xfrm>
        </p:spPr>
        <p:txBody>
          <a:bodyPr anchor="t">
            <a:normAutofit/>
          </a:bodyPr>
          <a:lstStyle/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need for homemade baking items, specifically for events and custom orders, is large and signifies a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favourable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opportunity for the successful operation of the business.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With low start-up costs and low ongoing costs associated with running the business, it presents a low-risk business economically, and the flexible business design will assist in successfully managing and growing the business.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be successful long term, the business will need to create good relationships with customers via a high-quality product and service to keep happy customers and to create repeat customers.</a:t>
            </a:r>
            <a:endParaRPr lang="en-GB" sz="1400" dirty="0">
              <a:solidFill>
                <a:schemeClr val="tx1">
                  <a:alpha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Slide 4 (7)">
            <a:hlinkClick r:id="" action="ppaction://media"/>
            <a:extLst>
              <a:ext uri="{FF2B5EF4-FFF2-40B4-BE49-F238E27FC236}">
                <a16:creationId xmlns:a16="http://schemas.microsoft.com/office/drawing/2014/main" id="{701B0076-614E-AA0A-E396-FCBB58DE54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77125" y="594994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966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2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85F70-44E2-BED3-5B99-AF44C1C2C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5864" y="365126"/>
            <a:ext cx="10457935" cy="703734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3F48EE-E9A4-B76D-D831-6D64F2B2B4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0703" y="1272746"/>
            <a:ext cx="11633886" cy="4904217"/>
          </a:xfrm>
        </p:spPr>
        <p:txBody>
          <a:bodyPr>
            <a:normAutofit fontScale="55000" lnSpcReduction="2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Farida, I., &amp; Setiawan, D. (2022). Business strategies and competitive advantage: The role of performance and innovation.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Open Innovation: Technology, Market, and Complexity, 8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163.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Fidalgo, A., &amp; Miranda, J. (2023).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Innovation in the commercial system of the small bakery industry.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Baking business sustainability through life cycle management (pp. 261–275). Springer.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Lopes, J. M., Pinho, M., &amp; Gomes, S. (2025). Green to gold: Consumer circular choices may boost circular business models.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Environment, Development and Sustainability, 27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(10), 24505–24533.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Matarazzo, M., Oduro, S., &amp; Gennaro, A. (2025). Stakeholder engagement for sustainable value co-creation: Evidence from Made in Italy SMEs.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Ethics, the Environment &amp; Responsibility, 34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347–361.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Melesse, T. Y., &amp;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Orrù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 F. (2025). The digital revolution in the bakery sector: Innovations, challenges, and opportunities from Industry 4.0.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Foods, 14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526.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Prusak, E. (2022).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Creation of a home bakery: A business plan.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https://scholarworks.bgsu.edu/honorsprojects/692/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Rehman, A. U., Kumar, S.,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Alghafes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R., Broccardo, L., &amp; Patel, A. K. (2025). Role of greenwashing in influencing brand attitude and consumption: Identifying sustainable business strategies.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 Strategy and the Environment, 34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(6), 6686–6703.</a:t>
            </a:r>
          </a:p>
          <a:p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Reppmann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M., Harms, S., Edinger-Schons, L. M., &amp; Foege, J. N. (2025). Activating the sustainable consumer: The role of customer involvement in corporate sustainability.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the Academy of Marketing Science, 53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310–340.</a:t>
            </a:r>
          </a:p>
          <a:p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Shwawreh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Awamleh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F. T., Al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Htibat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&amp;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Altarawneh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S. (2025). The role of green business strategy in enhancing digital marketing strategy for sustainable business intelligence.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Review of Management and Marketing, 15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18.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https://www.bakesy.app/post/10-most-important-components-of-a-home-bakery-business-plan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202569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773</Words>
  <Application>Microsoft Office PowerPoint</Application>
  <PresentationFormat>Widescreen</PresentationFormat>
  <Paragraphs>27</Paragraphs>
  <Slides>5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Aptos Display</vt:lpstr>
      <vt:lpstr>Arial</vt:lpstr>
      <vt:lpstr>Times New Roman</vt:lpstr>
      <vt:lpstr>Office Theme</vt:lpstr>
      <vt:lpstr>Business Concept &amp; Vision</vt:lpstr>
      <vt:lpstr>Product Offering &amp; Sustainability</vt:lpstr>
      <vt:lpstr>Marketing Strategy &amp; Growth</vt:lpstr>
      <vt:lpstr>Success Factors &amp; Justification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3</cp:revision>
  <dcterms:created xsi:type="dcterms:W3CDTF">2026-04-18T12:49:07Z</dcterms:created>
  <dcterms:modified xsi:type="dcterms:W3CDTF">2026-04-20T18:15:10Z</dcterms:modified>
</cp:coreProperties>
</file>