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6858000" cx="9144000"/>
  <p:notesSz cx="6746875" cy="9913925"/>
  <p:embeddedFontLst>
    <p:embeddedFont>
      <p:font typeface="Open Sans"/>
      <p:regular r:id="rId19"/>
      <p:bold r:id="rId20"/>
      <p:italic r:id="rId21"/>
      <p:bold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2D200454-40CA-4A62-9FC3-DE9A4176ACB9}">
      <p15:notesGuideLst>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2880"/>
      </p:guideLst>
    </p:cSldViewPr>
  </p:slideViewPr>
  <p:notesViewPr>
    <p:cSldViewPr snapToGrid="0">
      <p:cViewPr varScale="1">
        <p:scale>
          <a:sx n="100" d="100"/>
          <a:sy n="100" d="100"/>
        </p:scale>
        <p:origin x="0" y="0"/>
      </p:cViewPr>
      <p:guideLst>
        <p:guide pos="3123" orient="horz"/>
        <p:guide pos="2125"/>
      </p:guideLst>
    </p:cSldViewPr>
  </p:notesViewPr>
</p:viewPr>
</file>

<file path=ppt/_rels/presentation.xml.rels><?xml version="1.0" encoding="UTF-8" standalone="yes"?><Relationships xmlns="http://schemas.openxmlformats.org/package/2006/relationships"><Relationship Id="rId20" Type="http://schemas.openxmlformats.org/officeDocument/2006/relationships/font" Target="fonts/OpenSans-bold.fntdata"/><Relationship Id="rId11" Type="http://schemas.openxmlformats.org/officeDocument/2006/relationships/slide" Target="slides/slide6.xml"/><Relationship Id="rId22" Type="http://schemas.openxmlformats.org/officeDocument/2006/relationships/font" Target="fonts/OpenSans-boldItalic.fntdata"/><Relationship Id="rId10" Type="http://schemas.openxmlformats.org/officeDocument/2006/relationships/slide" Target="slides/slide5.xml"/><Relationship Id="rId21" Type="http://schemas.openxmlformats.org/officeDocument/2006/relationships/font" Target="fonts/OpenSans-italic.fntdata"/><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OpenSans-regular.fntdata"/><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24175" cy="49530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Verdana"/>
                <a:ea typeface="Verdana"/>
                <a:cs typeface="Verdana"/>
                <a:sym typeface="Verdana"/>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22700" y="0"/>
            <a:ext cx="2924175" cy="495300"/>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Verdana"/>
                <a:ea typeface="Verdana"/>
                <a:cs typeface="Verdana"/>
                <a:sym typeface="Verdana"/>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 name="Google Shape;6;n"/>
          <p:cNvSpPr txBox="1"/>
          <p:nvPr>
            <p:ph idx="1" type="body"/>
          </p:nvPr>
        </p:nvSpPr>
        <p:spPr>
          <a:xfrm>
            <a:off x="900113" y="4708525"/>
            <a:ext cx="4946650" cy="4462463"/>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indent="-228600" lvl="1" marL="9144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2pPr>
            <a:lvl3pPr indent="-228600" lvl="2" marL="13716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3pPr>
            <a:lvl4pPr indent="-228600" lvl="3" marL="18288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4pPr>
            <a:lvl5pPr indent="-228600" lvl="4" marL="22860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9418638"/>
            <a:ext cx="2924175" cy="495300"/>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Verdana"/>
                <a:ea typeface="Verdana"/>
                <a:cs typeface="Verdana"/>
                <a:sym typeface="Verdana"/>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22700" y="9418638"/>
            <a:ext cx="2924175" cy="495300"/>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GB" sz="1200" u="none" cap="none" strike="noStrike">
                <a:solidFill>
                  <a:schemeClr val="dk1"/>
                </a:solidFill>
                <a:latin typeface="Verdana"/>
                <a:ea typeface="Verdana"/>
                <a:cs typeface="Verdana"/>
                <a:sym typeface="Verdana"/>
              </a:rPr>
              <a:t>‹#›</a:t>
            </a:fld>
            <a:endParaRPr b="0" i="0" sz="1200" u="none" cap="none" strike="noStrike">
              <a:solidFill>
                <a:schemeClr val="dk1"/>
              </a:solidFill>
              <a:latin typeface="Verdana"/>
              <a:ea typeface="Verdana"/>
              <a:cs typeface="Verdana"/>
              <a:sym typeface="Verdana"/>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4" name="Shape 74"/>
        <p:cNvGrpSpPr/>
        <p:nvPr/>
      </p:nvGrpSpPr>
      <p:grpSpPr>
        <a:xfrm>
          <a:off x="0" y="0"/>
          <a:ext cx="0" cy="0"/>
          <a:chOff x="0" y="0"/>
          <a:chExt cx="0" cy="0"/>
        </a:xfrm>
      </p:grpSpPr>
      <p:sp>
        <p:nvSpPr>
          <p:cNvPr id="75" name="Google Shape;75;p1:notes"/>
          <p:cNvSpPr txBox="1"/>
          <p:nvPr>
            <p:ph idx="1" type="body"/>
          </p:nvPr>
        </p:nvSpPr>
        <p:spPr>
          <a:xfrm>
            <a:off x="900113" y="4708525"/>
            <a:ext cx="4946650" cy="4462463"/>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t/>
            </a:r>
            <a:endParaRPr/>
          </a:p>
        </p:txBody>
      </p:sp>
      <p:sp>
        <p:nvSpPr>
          <p:cNvPr id="76" name="Google Shape;76;p1:notes"/>
          <p:cNvSpPr/>
          <p:nvPr>
            <p:ph idx="2"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1" name="Shape 81"/>
        <p:cNvGrpSpPr/>
        <p:nvPr/>
      </p:nvGrpSpPr>
      <p:grpSpPr>
        <a:xfrm>
          <a:off x="0" y="0"/>
          <a:ext cx="0" cy="0"/>
          <a:chOff x="0" y="0"/>
          <a:chExt cx="0" cy="0"/>
        </a:xfrm>
      </p:grpSpPr>
      <p:sp>
        <p:nvSpPr>
          <p:cNvPr id="82" name="Google Shape;82;p2: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83" name="Google Shape;83;p2:notes"/>
          <p:cNvSpPr txBox="1"/>
          <p:nvPr>
            <p:ph idx="1" type="body"/>
          </p:nvPr>
        </p:nvSpPr>
        <p:spPr>
          <a:xfrm>
            <a:off x="900113" y="4708525"/>
            <a:ext cx="4946700" cy="4462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t/>
            </a:r>
            <a:endParaRPr/>
          </a:p>
        </p:txBody>
      </p:sp>
      <p:sp>
        <p:nvSpPr>
          <p:cNvPr id="84" name="Google Shape;84;p2:notes"/>
          <p:cNvSpPr txBox="1"/>
          <p:nvPr>
            <p:ph idx="12" type="sldNum"/>
          </p:nvPr>
        </p:nvSpPr>
        <p:spPr>
          <a:xfrm>
            <a:off x="3822700" y="9418638"/>
            <a:ext cx="2924100" cy="4953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9" name="Shape 89"/>
        <p:cNvGrpSpPr/>
        <p:nvPr/>
      </p:nvGrpSpPr>
      <p:grpSpPr>
        <a:xfrm>
          <a:off x="0" y="0"/>
          <a:ext cx="0" cy="0"/>
          <a:chOff x="0" y="0"/>
          <a:chExt cx="0" cy="0"/>
        </a:xfrm>
      </p:grpSpPr>
      <p:sp>
        <p:nvSpPr>
          <p:cNvPr id="90" name="Google Shape;90;p3: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91" name="Google Shape;91;p3:notes"/>
          <p:cNvSpPr txBox="1"/>
          <p:nvPr>
            <p:ph idx="1" type="body"/>
          </p:nvPr>
        </p:nvSpPr>
        <p:spPr>
          <a:xfrm>
            <a:off x="900113" y="4708525"/>
            <a:ext cx="4946700" cy="4462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t/>
            </a:r>
            <a:endParaRPr/>
          </a:p>
        </p:txBody>
      </p:sp>
      <p:sp>
        <p:nvSpPr>
          <p:cNvPr id="92" name="Google Shape;92;p3:notes"/>
          <p:cNvSpPr txBox="1"/>
          <p:nvPr>
            <p:ph idx="12" type="sldNum"/>
          </p:nvPr>
        </p:nvSpPr>
        <p:spPr>
          <a:xfrm>
            <a:off x="3822700" y="9418638"/>
            <a:ext cx="2924100" cy="4953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Google Shape;98;p4: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99" name="Google Shape;99;p4:notes"/>
          <p:cNvSpPr txBox="1"/>
          <p:nvPr>
            <p:ph idx="1" type="body"/>
          </p:nvPr>
        </p:nvSpPr>
        <p:spPr>
          <a:xfrm>
            <a:off x="900113" y="4708525"/>
            <a:ext cx="4946700" cy="4462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rPr lang="en-GB"/>
              <a:t>Considered as a ‘Talking Therapy’ with its roots in Psychology and the Behavioural Sciences. Behavioural Therapy is based on the principle that all behaviour is learned, and therefore can be unlearned. John B. Watson (1878-1958) (USA. Psychologist) is considered the ‘father’ of this theoretical position (Behavioural Psychology).</a:t>
            </a:r>
            <a:endParaRPr/>
          </a:p>
        </p:txBody>
      </p:sp>
      <p:sp>
        <p:nvSpPr>
          <p:cNvPr id="100" name="Google Shape;100;p4:notes"/>
          <p:cNvSpPr txBox="1"/>
          <p:nvPr>
            <p:ph idx="12" type="sldNum"/>
          </p:nvPr>
        </p:nvSpPr>
        <p:spPr>
          <a:xfrm>
            <a:off x="3822700" y="9418638"/>
            <a:ext cx="2924100" cy="4953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6" name="Shape 106"/>
        <p:cNvGrpSpPr/>
        <p:nvPr/>
      </p:nvGrpSpPr>
      <p:grpSpPr>
        <a:xfrm>
          <a:off x="0" y="0"/>
          <a:ext cx="0" cy="0"/>
          <a:chOff x="0" y="0"/>
          <a:chExt cx="0" cy="0"/>
        </a:xfrm>
      </p:grpSpPr>
      <p:sp>
        <p:nvSpPr>
          <p:cNvPr id="107" name="Google Shape;107;p5: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08" name="Google Shape;108;p5:notes"/>
          <p:cNvSpPr txBox="1"/>
          <p:nvPr>
            <p:ph idx="1" type="body"/>
          </p:nvPr>
        </p:nvSpPr>
        <p:spPr>
          <a:xfrm>
            <a:off x="900113" y="4708525"/>
            <a:ext cx="4946700" cy="4462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rPr b="0" i="0" lang="en-GB" sz="1200" u="none" cap="none" strike="noStrike">
                <a:solidFill>
                  <a:schemeClr val="dk1"/>
                </a:solidFill>
                <a:latin typeface="Arial"/>
                <a:ea typeface="Arial"/>
                <a:cs typeface="Arial"/>
                <a:sym typeface="Arial"/>
              </a:rPr>
              <a:t>Discuss the 'ethics' of such experimentation and its basis for a theory (Classical Conditioning) upon which many subsequent decisions and theories have been based. (clip: John Cheezy. (2010) (6 mins))</a:t>
            </a:r>
            <a:endParaRPr/>
          </a:p>
        </p:txBody>
      </p:sp>
      <p:sp>
        <p:nvSpPr>
          <p:cNvPr id="109" name="Google Shape;109;p5:notes"/>
          <p:cNvSpPr txBox="1"/>
          <p:nvPr>
            <p:ph idx="12" type="sldNum"/>
          </p:nvPr>
        </p:nvSpPr>
        <p:spPr>
          <a:xfrm>
            <a:off x="3822700" y="9418638"/>
            <a:ext cx="2924100" cy="4953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4" name="Shape 114"/>
        <p:cNvGrpSpPr/>
        <p:nvPr/>
      </p:nvGrpSpPr>
      <p:grpSpPr>
        <a:xfrm>
          <a:off x="0" y="0"/>
          <a:ext cx="0" cy="0"/>
          <a:chOff x="0" y="0"/>
          <a:chExt cx="0" cy="0"/>
        </a:xfrm>
      </p:grpSpPr>
      <p:sp>
        <p:nvSpPr>
          <p:cNvPr id="115" name="Google Shape;115;p6: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16" name="Google Shape;116;p6:notes"/>
          <p:cNvSpPr txBox="1"/>
          <p:nvPr>
            <p:ph idx="1" type="body"/>
          </p:nvPr>
        </p:nvSpPr>
        <p:spPr>
          <a:xfrm>
            <a:off x="900113" y="4708525"/>
            <a:ext cx="4946700" cy="4462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1100"/>
              <a:buFont typeface="Arial"/>
              <a:buNone/>
            </a:pPr>
            <a:r>
              <a:rPr lang="en-GB">
                <a:solidFill>
                  <a:srgbClr val="000000"/>
                </a:solidFill>
              </a:rPr>
              <a:t>CBT is based on the idea that the way we think about situations can affect the way we feel and behave. For example, if you interpret a situation negatively then you might experience negative emotions as a result, and those bad feelings might then lead you to behave in a certain way. How does negative thinking start. Negative thinking patterns can start from childhood onwards. For example, if you didn't receive much attention or praise from your parents or teachers at school, you might've thought "I'm useless, I'm not good enough". Over time you might come to believe these assumptions, until as an adult these negative thoughts become automatic. This way of thinking might then affect how you feel at work, university or in your general life. If your negative interpretation of situations goes unchallenged, then these patterns in your thoughts, feelings and behaviour can become part of a continuous cycle:</a:t>
            </a:r>
            <a:endParaRPr>
              <a:solidFill>
                <a:srgbClr val="000000"/>
              </a:solidFill>
            </a:endParaRPr>
          </a:p>
          <a:p>
            <a:pPr indent="0" lvl="0" marL="0" rtl="0" algn="l">
              <a:lnSpc>
                <a:spcPct val="100000"/>
              </a:lnSpc>
              <a:spcBef>
                <a:spcPts val="360"/>
              </a:spcBef>
              <a:spcAft>
                <a:spcPts val="0"/>
              </a:spcAft>
              <a:buSzPts val="1400"/>
              <a:buNone/>
            </a:pPr>
            <a:r>
              <a:t/>
            </a:r>
            <a:endParaRPr/>
          </a:p>
        </p:txBody>
      </p:sp>
      <p:sp>
        <p:nvSpPr>
          <p:cNvPr id="117" name="Google Shape;117;p6:notes"/>
          <p:cNvSpPr txBox="1"/>
          <p:nvPr>
            <p:ph idx="12" type="sldNum"/>
          </p:nvPr>
        </p:nvSpPr>
        <p:spPr>
          <a:xfrm>
            <a:off x="3822700" y="9418638"/>
            <a:ext cx="2924100" cy="4953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2" name="Shape 122"/>
        <p:cNvGrpSpPr/>
        <p:nvPr/>
      </p:nvGrpSpPr>
      <p:grpSpPr>
        <a:xfrm>
          <a:off x="0" y="0"/>
          <a:ext cx="0" cy="0"/>
          <a:chOff x="0" y="0"/>
          <a:chExt cx="0" cy="0"/>
        </a:xfrm>
      </p:grpSpPr>
      <p:sp>
        <p:nvSpPr>
          <p:cNvPr id="123" name="Google Shape;123;p7: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24" name="Google Shape;124;p7:notes"/>
          <p:cNvSpPr txBox="1"/>
          <p:nvPr>
            <p:ph idx="1" type="body"/>
          </p:nvPr>
        </p:nvSpPr>
        <p:spPr>
          <a:xfrm>
            <a:off x="900113" y="4708525"/>
            <a:ext cx="4946700" cy="4462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t/>
            </a:r>
            <a:endParaRPr/>
          </a:p>
        </p:txBody>
      </p:sp>
      <p:sp>
        <p:nvSpPr>
          <p:cNvPr id="125" name="Google Shape;125;p7:notes"/>
          <p:cNvSpPr txBox="1"/>
          <p:nvPr>
            <p:ph idx="12" type="sldNum"/>
          </p:nvPr>
        </p:nvSpPr>
        <p:spPr>
          <a:xfrm>
            <a:off x="3822700" y="9418638"/>
            <a:ext cx="2924100" cy="4953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0" name="Shape 130"/>
        <p:cNvGrpSpPr/>
        <p:nvPr/>
      </p:nvGrpSpPr>
      <p:grpSpPr>
        <a:xfrm>
          <a:off x="0" y="0"/>
          <a:ext cx="0" cy="0"/>
          <a:chOff x="0" y="0"/>
          <a:chExt cx="0" cy="0"/>
        </a:xfrm>
      </p:grpSpPr>
      <p:sp>
        <p:nvSpPr>
          <p:cNvPr id="131" name="Google Shape;131;p8: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32" name="Google Shape;132;p8:notes"/>
          <p:cNvSpPr txBox="1"/>
          <p:nvPr>
            <p:ph idx="1" type="body"/>
          </p:nvPr>
        </p:nvSpPr>
        <p:spPr>
          <a:xfrm>
            <a:off x="900113" y="4708525"/>
            <a:ext cx="4946700" cy="4462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rPr lang="en-GB"/>
              <a:t>Introduce MIND Mental Health Charity. Watch clip to consolidate.</a:t>
            </a:r>
            <a:endParaRPr/>
          </a:p>
        </p:txBody>
      </p:sp>
      <p:sp>
        <p:nvSpPr>
          <p:cNvPr id="133" name="Google Shape;133;p8:notes"/>
          <p:cNvSpPr txBox="1"/>
          <p:nvPr>
            <p:ph idx="12" type="sldNum"/>
          </p:nvPr>
        </p:nvSpPr>
        <p:spPr>
          <a:xfrm>
            <a:off x="3822700" y="9418638"/>
            <a:ext cx="2924100" cy="4953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8" name="Shape 138"/>
        <p:cNvGrpSpPr/>
        <p:nvPr/>
      </p:nvGrpSpPr>
      <p:grpSpPr>
        <a:xfrm>
          <a:off x="0" y="0"/>
          <a:ext cx="0" cy="0"/>
          <a:chOff x="0" y="0"/>
          <a:chExt cx="0" cy="0"/>
        </a:xfrm>
      </p:grpSpPr>
      <p:sp>
        <p:nvSpPr>
          <p:cNvPr id="139" name="Google Shape;139;p9: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40" name="Google Shape;140;p9:notes"/>
          <p:cNvSpPr txBox="1"/>
          <p:nvPr>
            <p:ph idx="1" type="body"/>
          </p:nvPr>
        </p:nvSpPr>
        <p:spPr>
          <a:xfrm>
            <a:off x="900113" y="4708525"/>
            <a:ext cx="4946700" cy="4462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rPr lang="en-GB"/>
              <a:t>Watch the following clip: Getselfhelp.co.uk (2013)(16 mins). Ask students to reflect on the content. Make notes. </a:t>
            </a:r>
            <a:endParaRPr/>
          </a:p>
          <a:p>
            <a:pPr indent="0" lvl="0" marL="0" rtl="0" algn="l">
              <a:lnSpc>
                <a:spcPct val="100000"/>
              </a:lnSpc>
              <a:spcBef>
                <a:spcPts val="360"/>
              </a:spcBef>
              <a:spcAft>
                <a:spcPts val="0"/>
              </a:spcAft>
              <a:buSzPts val="1400"/>
              <a:buNone/>
            </a:pPr>
            <a:r>
              <a:rPr lang="en-GB"/>
              <a:t>Post viewing. Ask them to consider the contents. Relate to themselves. Make notes. Discuss in groups. Feedback.</a:t>
            </a:r>
            <a:endParaRPr/>
          </a:p>
        </p:txBody>
      </p:sp>
      <p:sp>
        <p:nvSpPr>
          <p:cNvPr id="141" name="Google Shape;141;p9:notes"/>
          <p:cNvSpPr txBox="1"/>
          <p:nvPr>
            <p:ph idx="12" type="sldNum"/>
          </p:nvPr>
        </p:nvSpPr>
        <p:spPr>
          <a:xfrm>
            <a:off x="3822700" y="9418638"/>
            <a:ext cx="2924100" cy="4953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7" name="Shape 147"/>
        <p:cNvGrpSpPr/>
        <p:nvPr/>
      </p:nvGrpSpPr>
      <p:grpSpPr>
        <a:xfrm>
          <a:off x="0" y="0"/>
          <a:ext cx="0" cy="0"/>
          <a:chOff x="0" y="0"/>
          <a:chExt cx="0" cy="0"/>
        </a:xfrm>
      </p:grpSpPr>
      <p:sp>
        <p:nvSpPr>
          <p:cNvPr id="148" name="Google Shape;148;p10: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49" name="Google Shape;149;p10:notes"/>
          <p:cNvSpPr txBox="1"/>
          <p:nvPr>
            <p:ph idx="1" type="body"/>
          </p:nvPr>
        </p:nvSpPr>
        <p:spPr>
          <a:xfrm>
            <a:off x="900113" y="4708525"/>
            <a:ext cx="4946700" cy="4462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rPr lang="en-GB"/>
              <a:t>Case Study example to explore in class Judith Johnson 2014. Clinical Psychologist. (16 mins). First session with client who suffers from being low in mood.</a:t>
            </a:r>
            <a:endParaRPr/>
          </a:p>
          <a:p>
            <a:pPr indent="0" lvl="0" marL="0" rtl="0" algn="l">
              <a:lnSpc>
                <a:spcPct val="100000"/>
              </a:lnSpc>
              <a:spcBef>
                <a:spcPts val="360"/>
              </a:spcBef>
              <a:spcAft>
                <a:spcPts val="0"/>
              </a:spcAft>
              <a:buSzPts val="1400"/>
              <a:buNone/>
            </a:pPr>
            <a:r>
              <a:rPr lang="en-GB"/>
              <a:t>Students to make notes on the application of CBT to practice. Feedback.</a:t>
            </a:r>
            <a:endParaRPr/>
          </a:p>
        </p:txBody>
      </p:sp>
      <p:sp>
        <p:nvSpPr>
          <p:cNvPr id="150" name="Google Shape;150;p10:notes"/>
          <p:cNvSpPr txBox="1"/>
          <p:nvPr>
            <p:ph idx="12" type="sldNum"/>
          </p:nvPr>
        </p:nvSpPr>
        <p:spPr>
          <a:xfrm>
            <a:off x="3822700" y="9418638"/>
            <a:ext cx="2924100" cy="4953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6" name="Shape 156"/>
        <p:cNvGrpSpPr/>
        <p:nvPr/>
      </p:nvGrpSpPr>
      <p:grpSpPr>
        <a:xfrm>
          <a:off x="0" y="0"/>
          <a:ext cx="0" cy="0"/>
          <a:chOff x="0" y="0"/>
          <a:chExt cx="0" cy="0"/>
        </a:xfrm>
      </p:grpSpPr>
      <p:sp>
        <p:nvSpPr>
          <p:cNvPr id="157" name="Google Shape;157;p11: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58" name="Google Shape;158;p11:notes"/>
          <p:cNvSpPr txBox="1"/>
          <p:nvPr>
            <p:ph idx="1" type="body"/>
          </p:nvPr>
        </p:nvSpPr>
        <p:spPr>
          <a:xfrm>
            <a:off x="900113" y="4708525"/>
            <a:ext cx="4946700" cy="4462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rPr lang="en-GB"/>
              <a:t>Clip providing feedback from a patient’s experience of CBT. Judith Johnson (Clinical Psychologist) (2016) (8 mins). Iris. Post clip discuss with students. Gather feedback.</a:t>
            </a:r>
            <a:endParaRPr/>
          </a:p>
        </p:txBody>
      </p:sp>
      <p:sp>
        <p:nvSpPr>
          <p:cNvPr id="159" name="Google Shape;159;p11:notes"/>
          <p:cNvSpPr txBox="1"/>
          <p:nvPr>
            <p:ph idx="12" type="sldNum"/>
          </p:nvPr>
        </p:nvSpPr>
        <p:spPr>
          <a:xfrm>
            <a:off x="3822700" y="9418638"/>
            <a:ext cx="2924100" cy="4953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5" name="Shape 165"/>
        <p:cNvGrpSpPr/>
        <p:nvPr/>
      </p:nvGrpSpPr>
      <p:grpSpPr>
        <a:xfrm>
          <a:off x="0" y="0"/>
          <a:ext cx="0" cy="0"/>
          <a:chOff x="0" y="0"/>
          <a:chExt cx="0" cy="0"/>
        </a:xfrm>
      </p:grpSpPr>
      <p:sp>
        <p:nvSpPr>
          <p:cNvPr id="166" name="Google Shape;166;p12: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67" name="Google Shape;167;p12:notes"/>
          <p:cNvSpPr txBox="1"/>
          <p:nvPr>
            <p:ph idx="1" type="body"/>
          </p:nvPr>
        </p:nvSpPr>
        <p:spPr>
          <a:xfrm>
            <a:off x="900113" y="4708525"/>
            <a:ext cx="4946700" cy="4462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rPr b="0" i="0" lang="en-GB" sz="1200" u="none" cap="none" strike="noStrike">
                <a:solidFill>
                  <a:schemeClr val="dk1"/>
                </a:solidFill>
                <a:latin typeface="Arial"/>
                <a:ea typeface="Arial"/>
                <a:cs typeface="Arial"/>
                <a:sym typeface="Arial"/>
              </a:rPr>
              <a:t>So what happened to Little Albert?</a:t>
            </a:r>
            <a:endParaRPr/>
          </a:p>
          <a:p>
            <a:pPr indent="0" lvl="0" marL="0" rtl="0" algn="l">
              <a:lnSpc>
                <a:spcPct val="100000"/>
              </a:lnSpc>
              <a:spcBef>
                <a:spcPts val="360"/>
              </a:spcBef>
              <a:spcAft>
                <a:spcPts val="0"/>
              </a:spcAft>
              <a:buSzPts val="1400"/>
              <a:buNone/>
            </a:pPr>
            <a:r>
              <a:rPr lang="en-GB"/>
              <a:t>Watch clip. Discuss and explore students views.</a:t>
            </a:r>
            <a:endParaRPr/>
          </a:p>
          <a:p>
            <a:pPr indent="0" lvl="0" marL="0" rtl="0" algn="l">
              <a:lnSpc>
                <a:spcPct val="100000"/>
              </a:lnSpc>
              <a:spcBef>
                <a:spcPts val="360"/>
              </a:spcBef>
              <a:spcAft>
                <a:spcPts val="0"/>
              </a:spcAft>
              <a:buSzPts val="1400"/>
              <a:buNone/>
            </a:pPr>
            <a:r>
              <a:t/>
            </a:r>
            <a:endParaRPr/>
          </a:p>
        </p:txBody>
      </p:sp>
      <p:sp>
        <p:nvSpPr>
          <p:cNvPr id="168" name="Google Shape;168;p12:notes"/>
          <p:cNvSpPr txBox="1"/>
          <p:nvPr>
            <p:ph idx="12" type="sldNum"/>
          </p:nvPr>
        </p:nvSpPr>
        <p:spPr>
          <a:xfrm>
            <a:off x="3822700" y="9418638"/>
            <a:ext cx="2924100" cy="4953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3" name="Shape 173"/>
        <p:cNvGrpSpPr/>
        <p:nvPr/>
      </p:nvGrpSpPr>
      <p:grpSpPr>
        <a:xfrm>
          <a:off x="0" y="0"/>
          <a:ext cx="0" cy="0"/>
          <a:chOff x="0" y="0"/>
          <a:chExt cx="0" cy="0"/>
        </a:xfrm>
      </p:grpSpPr>
      <p:sp>
        <p:nvSpPr>
          <p:cNvPr id="174" name="Google Shape;174;p13: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175" name="Google Shape;175;p13:notes"/>
          <p:cNvSpPr txBox="1"/>
          <p:nvPr>
            <p:ph idx="1" type="body"/>
          </p:nvPr>
        </p:nvSpPr>
        <p:spPr>
          <a:xfrm>
            <a:off x="900113" y="4708525"/>
            <a:ext cx="4946700" cy="44625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t/>
            </a:r>
            <a:endParaRPr/>
          </a:p>
        </p:txBody>
      </p:sp>
      <p:sp>
        <p:nvSpPr>
          <p:cNvPr id="176" name="Google Shape;176;p13:notes"/>
          <p:cNvSpPr txBox="1"/>
          <p:nvPr>
            <p:ph idx="12" type="sldNum"/>
          </p:nvPr>
        </p:nvSpPr>
        <p:spPr>
          <a:xfrm>
            <a:off x="3822700" y="9418638"/>
            <a:ext cx="2924100" cy="4953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blipFill>
          <a:blip r:embed="rId2">
            <a:alphaModFix/>
          </a:blip>
          <a:stretch>
            <a:fillRect/>
          </a:stretch>
        </a:blipFill>
      </p:bgPr>
    </p:bg>
    <p:spTree>
      <p:nvGrpSpPr>
        <p:cNvPr id="14" name="Shape 14"/>
        <p:cNvGrpSpPr/>
        <p:nvPr/>
      </p:nvGrpSpPr>
      <p:grpSpPr>
        <a:xfrm>
          <a:off x="0" y="0"/>
          <a:ext cx="0" cy="0"/>
          <a:chOff x="0" y="0"/>
          <a:chExt cx="0" cy="0"/>
        </a:xfrm>
      </p:grpSpPr>
      <p:sp>
        <p:nvSpPr>
          <p:cNvPr id="15" name="Google Shape;15;p2"/>
          <p:cNvSpPr txBox="1"/>
          <p:nvPr>
            <p:ph type="ctrTitle"/>
          </p:nvPr>
        </p:nvSpPr>
        <p:spPr>
          <a:xfrm>
            <a:off x="683568" y="1988840"/>
            <a:ext cx="7772400" cy="14700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6" name="Google Shape;16;p2"/>
          <p:cNvSpPr txBox="1"/>
          <p:nvPr>
            <p:ph idx="1" type="subTitle"/>
          </p:nvPr>
        </p:nvSpPr>
        <p:spPr>
          <a:xfrm>
            <a:off x="1369368" y="3744615"/>
            <a:ext cx="6400800" cy="1752600"/>
          </a:xfrm>
          <a:prstGeom prst="rect">
            <a:avLst/>
          </a:prstGeom>
          <a:noFill/>
          <a:ln>
            <a:noFill/>
          </a:ln>
        </p:spPr>
        <p:txBody>
          <a:bodyPr anchorCtr="0" anchor="t" bIns="45700" lIns="91425" spcFirstLastPara="1" rIns="91425" wrap="square" tIns="45700">
            <a:no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p:txBody>
      </p:sp>
      <p:sp>
        <p:nvSpPr>
          <p:cNvPr id="17" name="Google Shape;17;p2"/>
          <p:cNvSpPr txBox="1"/>
          <p:nvPr>
            <p:ph idx="10" type="dt"/>
          </p:nvPr>
        </p:nvSpPr>
        <p:spPr>
          <a:xfrm>
            <a:off x="395288"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8" name="Google Shape;18;p2"/>
          <p:cNvSpPr txBox="1"/>
          <p:nvPr>
            <p:ph idx="11" type="ftr"/>
          </p:nvPr>
        </p:nvSpPr>
        <p:spPr>
          <a:xfrm>
            <a:off x="4140200" y="6381750"/>
            <a:ext cx="28956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9" name="Google Shape;19;p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20" name="Shape 20"/>
        <p:cNvGrpSpPr/>
        <p:nvPr/>
      </p:nvGrpSpPr>
      <p:grpSpPr>
        <a:xfrm>
          <a:off x="0" y="0"/>
          <a:ext cx="0" cy="0"/>
          <a:chOff x="0" y="0"/>
          <a:chExt cx="0" cy="0"/>
        </a:xfrm>
      </p:grpSpPr>
      <p:sp>
        <p:nvSpPr>
          <p:cNvPr id="21" name="Google Shape;21;p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22" name="Google Shape;22;p3"/>
          <p:cNvSpPr txBox="1"/>
          <p:nvPr>
            <p:ph idx="1" type="body"/>
          </p:nvPr>
        </p:nvSpPr>
        <p:spPr>
          <a:xfrm>
            <a:off x="457200" y="1600201"/>
            <a:ext cx="8229600" cy="3917032"/>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23" name="Google Shape;23;p3"/>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4" name="Google Shape;24;p3"/>
          <p:cNvSpPr txBox="1"/>
          <p:nvPr>
            <p:ph idx="11" type="ftr"/>
          </p:nvPr>
        </p:nvSpPr>
        <p:spPr>
          <a:xfrm>
            <a:off x="3132138" y="6461125"/>
            <a:ext cx="28956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25" name="Google Shape;25;p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26" name="Shape 26"/>
        <p:cNvGrpSpPr/>
        <p:nvPr/>
      </p:nvGrpSpPr>
      <p:grpSpPr>
        <a:xfrm>
          <a:off x="0" y="0"/>
          <a:ext cx="0" cy="0"/>
          <a:chOff x="0" y="0"/>
          <a:chExt cx="0" cy="0"/>
        </a:xfrm>
      </p:grpSpPr>
      <p:sp>
        <p:nvSpPr>
          <p:cNvPr id="27" name="Google Shape;27;p4"/>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4"/>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29" name="Shape 29"/>
        <p:cNvGrpSpPr/>
        <p:nvPr/>
      </p:nvGrpSpPr>
      <p:grpSpPr>
        <a:xfrm>
          <a:off x="0" y="0"/>
          <a:ext cx="0" cy="0"/>
          <a:chOff x="0" y="0"/>
          <a:chExt cx="0" cy="0"/>
        </a:xfrm>
      </p:grpSpPr>
      <p:sp>
        <p:nvSpPr>
          <p:cNvPr id="30" name="Google Shape;30;p5"/>
          <p:cNvSpPr txBox="1"/>
          <p:nvPr>
            <p:ph type="title"/>
          </p:nvPr>
        </p:nvSpPr>
        <p:spPr>
          <a:xfrm>
            <a:off x="683568" y="3993083"/>
            <a:ext cx="7772400" cy="1362075"/>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b="1" sz="4000" cap="none"/>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31" name="Google Shape;31;p5"/>
          <p:cNvSpPr txBox="1"/>
          <p:nvPr>
            <p:ph idx="1" type="body"/>
          </p:nvPr>
        </p:nvSpPr>
        <p:spPr>
          <a:xfrm>
            <a:off x="683568" y="2492896"/>
            <a:ext cx="7772400" cy="1500187"/>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00"/>
              </a:spcBef>
              <a:spcAft>
                <a:spcPts val="0"/>
              </a:spcAft>
              <a:buClr>
                <a:srgbClr val="888888"/>
              </a:buClr>
              <a:buSzPts val="2000"/>
              <a:buNone/>
              <a:defRPr sz="2000">
                <a:solidFill>
                  <a:srgbClr val="888888"/>
                </a:solidFill>
              </a:defRPr>
            </a:lvl1pPr>
            <a:lvl2pPr indent="-228600" lvl="1" marL="914400" algn="l">
              <a:lnSpc>
                <a:spcPct val="100000"/>
              </a:lnSpc>
              <a:spcBef>
                <a:spcPts val="360"/>
              </a:spcBef>
              <a:spcAft>
                <a:spcPts val="0"/>
              </a:spcAft>
              <a:buClr>
                <a:srgbClr val="888888"/>
              </a:buClr>
              <a:buSzPts val="1800"/>
              <a:buNone/>
              <a:defRPr sz="1800">
                <a:solidFill>
                  <a:srgbClr val="888888"/>
                </a:solidFill>
              </a:defRPr>
            </a:lvl2pPr>
            <a:lvl3pPr indent="-228600" lvl="2" marL="1371600" algn="l">
              <a:lnSpc>
                <a:spcPct val="100000"/>
              </a:lnSpc>
              <a:spcBef>
                <a:spcPts val="320"/>
              </a:spcBef>
              <a:spcAft>
                <a:spcPts val="0"/>
              </a:spcAft>
              <a:buClr>
                <a:srgbClr val="888888"/>
              </a:buClr>
              <a:buSzPts val="1600"/>
              <a:buNone/>
              <a:defRPr sz="1600">
                <a:solidFill>
                  <a:srgbClr val="888888"/>
                </a:solidFill>
              </a:defRPr>
            </a:lvl3pPr>
            <a:lvl4pPr indent="-228600" lvl="3" marL="1828800" algn="l">
              <a:lnSpc>
                <a:spcPct val="100000"/>
              </a:lnSpc>
              <a:spcBef>
                <a:spcPts val="280"/>
              </a:spcBef>
              <a:spcAft>
                <a:spcPts val="0"/>
              </a:spcAft>
              <a:buClr>
                <a:srgbClr val="888888"/>
              </a:buClr>
              <a:buSzPts val="1400"/>
              <a:buNone/>
              <a:defRPr sz="1400">
                <a:solidFill>
                  <a:srgbClr val="888888"/>
                </a:solidFill>
              </a:defRPr>
            </a:lvl4pPr>
            <a:lvl5pPr indent="-228600" lvl="4" marL="2286000" algn="l">
              <a:lnSpc>
                <a:spcPct val="100000"/>
              </a:lnSpc>
              <a:spcBef>
                <a:spcPts val="280"/>
              </a:spcBef>
              <a:spcAft>
                <a:spcPts val="0"/>
              </a:spcAft>
              <a:buClr>
                <a:srgbClr val="888888"/>
              </a:buClr>
              <a:buSzPts val="1400"/>
              <a:buNone/>
              <a:defRPr sz="1400">
                <a:solidFill>
                  <a:srgbClr val="888888"/>
                </a:solidFill>
              </a:defRPr>
            </a:lvl5pPr>
            <a:lvl6pPr indent="-228600" lvl="5" marL="2743200" algn="l">
              <a:lnSpc>
                <a:spcPct val="100000"/>
              </a:lnSpc>
              <a:spcBef>
                <a:spcPts val="280"/>
              </a:spcBef>
              <a:spcAft>
                <a:spcPts val="0"/>
              </a:spcAft>
              <a:buClr>
                <a:srgbClr val="888888"/>
              </a:buClr>
              <a:buSzPts val="1400"/>
              <a:buNone/>
              <a:defRPr sz="1400">
                <a:solidFill>
                  <a:srgbClr val="888888"/>
                </a:solidFill>
              </a:defRPr>
            </a:lvl6pPr>
            <a:lvl7pPr indent="-228600" lvl="6" marL="3200400" algn="l">
              <a:lnSpc>
                <a:spcPct val="100000"/>
              </a:lnSpc>
              <a:spcBef>
                <a:spcPts val="280"/>
              </a:spcBef>
              <a:spcAft>
                <a:spcPts val="0"/>
              </a:spcAft>
              <a:buClr>
                <a:srgbClr val="888888"/>
              </a:buClr>
              <a:buSzPts val="1400"/>
              <a:buNone/>
              <a:defRPr sz="1400">
                <a:solidFill>
                  <a:srgbClr val="888888"/>
                </a:solidFill>
              </a:defRPr>
            </a:lvl7pPr>
            <a:lvl8pPr indent="-228600" lvl="7" marL="3657600" algn="l">
              <a:lnSpc>
                <a:spcPct val="100000"/>
              </a:lnSpc>
              <a:spcBef>
                <a:spcPts val="280"/>
              </a:spcBef>
              <a:spcAft>
                <a:spcPts val="0"/>
              </a:spcAft>
              <a:buClr>
                <a:srgbClr val="888888"/>
              </a:buClr>
              <a:buSzPts val="1400"/>
              <a:buNone/>
              <a:defRPr sz="1400">
                <a:solidFill>
                  <a:srgbClr val="888888"/>
                </a:solidFill>
              </a:defRPr>
            </a:lvl8pPr>
            <a:lvl9pPr indent="-228600" lvl="8" marL="4114800" algn="l">
              <a:lnSpc>
                <a:spcPct val="100000"/>
              </a:lnSpc>
              <a:spcBef>
                <a:spcPts val="280"/>
              </a:spcBef>
              <a:spcAft>
                <a:spcPts val="0"/>
              </a:spcAft>
              <a:buClr>
                <a:srgbClr val="888888"/>
              </a:buClr>
              <a:buSzPts val="1400"/>
              <a:buNone/>
              <a:defRPr sz="1400">
                <a:solidFill>
                  <a:srgbClr val="888888"/>
                </a:solidFill>
              </a:defRPr>
            </a:lvl9pPr>
          </a:lstStyle>
          <a:p/>
        </p:txBody>
      </p:sp>
      <p:sp>
        <p:nvSpPr>
          <p:cNvPr id="32" name="Google Shape;32;p5"/>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5"/>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34" name="Shape 34"/>
        <p:cNvGrpSpPr/>
        <p:nvPr/>
      </p:nvGrpSpPr>
      <p:grpSpPr>
        <a:xfrm>
          <a:off x="0" y="0"/>
          <a:ext cx="0" cy="0"/>
          <a:chOff x="0" y="0"/>
          <a:chExt cx="0" cy="0"/>
        </a:xfrm>
      </p:grpSpPr>
      <p:sp>
        <p:nvSpPr>
          <p:cNvPr id="35" name="Google Shape;35;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36" name="Google Shape;36;p6"/>
          <p:cNvSpPr txBox="1"/>
          <p:nvPr>
            <p:ph idx="1" type="body"/>
          </p:nvPr>
        </p:nvSpPr>
        <p:spPr>
          <a:xfrm>
            <a:off x="457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37" name="Google Shape;37;p6"/>
          <p:cNvSpPr txBox="1"/>
          <p:nvPr>
            <p:ph idx="2" type="body"/>
          </p:nvPr>
        </p:nvSpPr>
        <p:spPr>
          <a:xfrm>
            <a:off x="4648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38" name="Google Shape;38;p6"/>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6"/>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40" name="Shape 40"/>
        <p:cNvGrpSpPr/>
        <p:nvPr/>
      </p:nvGrpSpPr>
      <p:grpSpPr>
        <a:xfrm>
          <a:off x="0" y="0"/>
          <a:ext cx="0" cy="0"/>
          <a:chOff x="0" y="0"/>
          <a:chExt cx="0" cy="0"/>
        </a:xfrm>
      </p:grpSpPr>
      <p:sp>
        <p:nvSpPr>
          <p:cNvPr id="41" name="Google Shape;41;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42" name="Google Shape;42;p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3" name="Google Shape;43;p7"/>
          <p:cNvSpPr txBox="1"/>
          <p:nvPr>
            <p:ph idx="2" type="body"/>
          </p:nvPr>
        </p:nvSpPr>
        <p:spPr>
          <a:xfrm>
            <a:off x="457200" y="2174875"/>
            <a:ext cx="4040188" cy="3414365"/>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4" name="Google Shape;44;p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5" name="Google Shape;45;p7"/>
          <p:cNvSpPr txBox="1"/>
          <p:nvPr>
            <p:ph idx="4" type="body"/>
          </p:nvPr>
        </p:nvSpPr>
        <p:spPr>
          <a:xfrm>
            <a:off x="4645025" y="2174875"/>
            <a:ext cx="4041775" cy="3414365"/>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6" name="Google Shape;46;p7"/>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7"/>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48" name="Shape 48"/>
        <p:cNvGrpSpPr/>
        <p:nvPr/>
      </p:nvGrpSpPr>
      <p:grpSpPr>
        <a:xfrm>
          <a:off x="0" y="0"/>
          <a:ext cx="0" cy="0"/>
          <a:chOff x="0" y="0"/>
          <a:chExt cx="0" cy="0"/>
        </a:xfrm>
      </p:grpSpPr>
      <p:sp>
        <p:nvSpPr>
          <p:cNvPr id="49" name="Google Shape;49;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50" name="Google Shape;50;p8"/>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8"/>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52" name="Shape 52"/>
        <p:cNvGrpSpPr/>
        <p:nvPr/>
      </p:nvGrpSpPr>
      <p:grpSpPr>
        <a:xfrm>
          <a:off x="0" y="0"/>
          <a:ext cx="0" cy="0"/>
          <a:chOff x="0" y="0"/>
          <a:chExt cx="0" cy="0"/>
        </a:xfrm>
      </p:grpSpPr>
      <p:sp>
        <p:nvSpPr>
          <p:cNvPr id="53" name="Google Shape;53;p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54" name="Google Shape;54;p9"/>
          <p:cNvSpPr txBox="1"/>
          <p:nvPr>
            <p:ph idx="1" type="body"/>
          </p:nvPr>
        </p:nvSpPr>
        <p:spPr>
          <a:xfrm>
            <a:off x="3575050" y="273050"/>
            <a:ext cx="5111750" cy="5172173"/>
          </a:xfrm>
          <a:prstGeom prst="rect">
            <a:avLst/>
          </a:prstGeom>
          <a:noFill/>
          <a:ln>
            <a:noFill/>
          </a:ln>
        </p:spPr>
        <p:txBody>
          <a:bodyPr anchorCtr="0" anchor="t" bIns="45700" lIns="91425" spcFirstLastPara="1" rIns="91425" wrap="square" tIns="45700">
            <a:noAutofit/>
          </a:bodyPr>
          <a:lstStyle>
            <a:lvl1pPr indent="-431800" lvl="0" marL="457200" algn="l">
              <a:lnSpc>
                <a:spcPct val="100000"/>
              </a:lnSpc>
              <a:spcBef>
                <a:spcPts val="640"/>
              </a:spcBef>
              <a:spcAft>
                <a:spcPts val="0"/>
              </a:spcAft>
              <a:buClr>
                <a:schemeClr val="dk1"/>
              </a:buClr>
              <a:buSzPts val="3200"/>
              <a:buChar char="•"/>
              <a:defRPr sz="3200"/>
            </a:lvl1pPr>
            <a:lvl2pPr indent="-406400" lvl="1" marL="914400" algn="l">
              <a:lnSpc>
                <a:spcPct val="100000"/>
              </a:lnSpc>
              <a:spcBef>
                <a:spcPts val="560"/>
              </a:spcBef>
              <a:spcAft>
                <a:spcPts val="0"/>
              </a:spcAft>
              <a:buClr>
                <a:schemeClr val="dk1"/>
              </a:buClr>
              <a:buSzPts val="2800"/>
              <a:buChar char="–"/>
              <a:defRPr sz="2800"/>
            </a:lvl2pPr>
            <a:lvl3pPr indent="-381000" lvl="2" marL="1371600" algn="l">
              <a:lnSpc>
                <a:spcPct val="100000"/>
              </a:lnSpc>
              <a:spcBef>
                <a:spcPts val="480"/>
              </a:spcBef>
              <a:spcAft>
                <a:spcPts val="0"/>
              </a:spcAft>
              <a:buClr>
                <a:schemeClr val="dk1"/>
              </a:buClr>
              <a:buSzPts val="2400"/>
              <a:buChar char="•"/>
              <a:defRPr sz="2400"/>
            </a:lvl3pPr>
            <a:lvl4pPr indent="-355600" lvl="3" marL="1828800" algn="l">
              <a:lnSpc>
                <a:spcPct val="100000"/>
              </a:lnSpc>
              <a:spcBef>
                <a:spcPts val="400"/>
              </a:spcBef>
              <a:spcAft>
                <a:spcPts val="0"/>
              </a:spcAft>
              <a:buClr>
                <a:schemeClr val="dk1"/>
              </a:buClr>
              <a:buSzPts val="2000"/>
              <a:buChar char="–"/>
              <a:defRPr sz="2000"/>
            </a:lvl4pPr>
            <a:lvl5pPr indent="-355600" lvl="4" marL="2286000" algn="l">
              <a:lnSpc>
                <a:spcPct val="100000"/>
              </a:lnSpc>
              <a:spcBef>
                <a:spcPts val="400"/>
              </a:spcBef>
              <a:spcAft>
                <a:spcPts val="0"/>
              </a:spcAft>
              <a:buClr>
                <a:schemeClr val="dk1"/>
              </a:buClr>
              <a:buSzPts val="2000"/>
              <a:buChar char="»"/>
              <a:defRPr sz="2000"/>
            </a:lvl5pPr>
            <a:lvl6pPr indent="-355600" lvl="5" marL="2743200" algn="l">
              <a:lnSpc>
                <a:spcPct val="100000"/>
              </a:lnSpc>
              <a:spcBef>
                <a:spcPts val="400"/>
              </a:spcBef>
              <a:spcAft>
                <a:spcPts val="0"/>
              </a:spcAft>
              <a:buClr>
                <a:schemeClr val="dk1"/>
              </a:buClr>
              <a:buSzPts val="2000"/>
              <a:buChar char="•"/>
              <a:defRPr sz="2000"/>
            </a:lvl6pPr>
            <a:lvl7pPr indent="-355600" lvl="6" marL="3200400" algn="l">
              <a:lnSpc>
                <a:spcPct val="100000"/>
              </a:lnSpc>
              <a:spcBef>
                <a:spcPts val="400"/>
              </a:spcBef>
              <a:spcAft>
                <a:spcPts val="0"/>
              </a:spcAft>
              <a:buClr>
                <a:schemeClr val="dk1"/>
              </a:buClr>
              <a:buSzPts val="2000"/>
              <a:buChar char="•"/>
              <a:defRPr sz="2000"/>
            </a:lvl7pPr>
            <a:lvl8pPr indent="-355600" lvl="7" marL="3657600" algn="l">
              <a:lnSpc>
                <a:spcPct val="100000"/>
              </a:lnSpc>
              <a:spcBef>
                <a:spcPts val="400"/>
              </a:spcBef>
              <a:spcAft>
                <a:spcPts val="0"/>
              </a:spcAft>
              <a:buClr>
                <a:schemeClr val="dk1"/>
              </a:buClr>
              <a:buSzPts val="2000"/>
              <a:buChar char="•"/>
              <a:defRPr sz="2000"/>
            </a:lvl8pPr>
            <a:lvl9pPr indent="-355600" lvl="8" marL="4114800" algn="l">
              <a:lnSpc>
                <a:spcPct val="100000"/>
              </a:lnSpc>
              <a:spcBef>
                <a:spcPts val="400"/>
              </a:spcBef>
              <a:spcAft>
                <a:spcPts val="0"/>
              </a:spcAft>
              <a:buClr>
                <a:schemeClr val="dk1"/>
              </a:buClr>
              <a:buSzPts val="2000"/>
              <a:buChar char="•"/>
              <a:defRPr sz="2000"/>
            </a:lvl9pPr>
          </a:lstStyle>
          <a:p/>
        </p:txBody>
      </p:sp>
      <p:sp>
        <p:nvSpPr>
          <p:cNvPr id="55" name="Google Shape;55;p9"/>
          <p:cNvSpPr txBox="1"/>
          <p:nvPr>
            <p:ph idx="2" type="body"/>
          </p:nvPr>
        </p:nvSpPr>
        <p:spPr>
          <a:xfrm>
            <a:off x="457200" y="1435100"/>
            <a:ext cx="3008313" cy="4029891"/>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56" name="Google Shape;56;p9"/>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9"/>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58" name="Shape 58"/>
        <p:cNvGrpSpPr/>
        <p:nvPr/>
      </p:nvGrpSpPr>
      <p:grpSpPr>
        <a:xfrm>
          <a:off x="0" y="0"/>
          <a:ext cx="0" cy="0"/>
          <a:chOff x="0" y="0"/>
          <a:chExt cx="0" cy="0"/>
        </a:xfrm>
      </p:grpSpPr>
      <p:sp>
        <p:nvSpPr>
          <p:cNvPr id="59" name="Google Shape;59;p10"/>
          <p:cNvSpPr txBox="1"/>
          <p:nvPr>
            <p:ph type="title"/>
          </p:nvPr>
        </p:nvSpPr>
        <p:spPr>
          <a:xfrm>
            <a:off x="1792288" y="4509120"/>
            <a:ext cx="5486400" cy="566738"/>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60" name="Google Shape;60;p10"/>
          <p:cNvSpPr/>
          <p:nvPr>
            <p:ph idx="2" type="pic"/>
          </p:nvPr>
        </p:nvSpPr>
        <p:spPr>
          <a:xfrm>
            <a:off x="1792288" y="612775"/>
            <a:ext cx="5486400" cy="3824337"/>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640"/>
              </a:spcBef>
              <a:spcAft>
                <a:spcPts val="0"/>
              </a:spcAft>
              <a:buClr>
                <a:schemeClr val="dk1"/>
              </a:buClr>
              <a:buSzPts val="3200"/>
              <a:buFont typeface="Arial"/>
              <a:buNone/>
              <a:defRPr b="0" i="0" sz="3200" u="none" cap="none" strike="noStrike">
                <a:solidFill>
                  <a:schemeClr val="dk1"/>
                </a:solidFill>
                <a:latin typeface="Open Sans"/>
                <a:ea typeface="Open Sans"/>
                <a:cs typeface="Open Sans"/>
                <a:sym typeface="Open Sans"/>
              </a:defRPr>
            </a:lvl1pPr>
            <a:lvl2pPr lvl="1" marR="0" rtl="0" algn="l">
              <a:lnSpc>
                <a:spcPct val="100000"/>
              </a:lnSpc>
              <a:spcBef>
                <a:spcPts val="560"/>
              </a:spcBef>
              <a:spcAft>
                <a:spcPts val="0"/>
              </a:spcAft>
              <a:buClr>
                <a:schemeClr val="dk1"/>
              </a:buClr>
              <a:buSzPts val="2800"/>
              <a:buFont typeface="Arial"/>
              <a:buNone/>
              <a:defRPr b="0" i="0" sz="2800" u="none" cap="none" strike="noStrike">
                <a:solidFill>
                  <a:schemeClr val="dk1"/>
                </a:solidFill>
                <a:latin typeface="Open Sans"/>
                <a:ea typeface="Open Sans"/>
                <a:cs typeface="Open Sans"/>
                <a:sym typeface="Open Sans"/>
              </a:defRPr>
            </a:lvl2pPr>
            <a:lvl3pPr lvl="2" marR="0" rtl="0" algn="l">
              <a:lnSpc>
                <a:spcPct val="100000"/>
              </a:lnSpc>
              <a:spcBef>
                <a:spcPts val="480"/>
              </a:spcBef>
              <a:spcAft>
                <a:spcPts val="0"/>
              </a:spcAft>
              <a:buClr>
                <a:schemeClr val="dk1"/>
              </a:buClr>
              <a:buSzPts val="2400"/>
              <a:buFont typeface="Arial"/>
              <a:buNone/>
              <a:defRPr b="0" i="0" sz="2400" u="none" cap="none" strike="noStrike">
                <a:solidFill>
                  <a:schemeClr val="dk1"/>
                </a:solidFill>
                <a:latin typeface="Open Sans"/>
                <a:ea typeface="Open Sans"/>
                <a:cs typeface="Open Sans"/>
                <a:sym typeface="Open Sans"/>
              </a:defRPr>
            </a:lvl3pPr>
            <a:lvl4pPr lvl="3"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4pPr>
            <a:lvl5pPr lvl="4"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5pPr>
            <a:lvl6pPr lvl="5"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6pPr>
            <a:lvl7pPr lvl="6"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7pPr>
            <a:lvl8pPr lvl="7"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8pPr>
            <a:lvl9pPr lvl="8"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9pPr>
          </a:lstStyle>
          <a:p/>
        </p:txBody>
      </p:sp>
      <p:sp>
        <p:nvSpPr>
          <p:cNvPr id="61" name="Google Shape;61;p10"/>
          <p:cNvSpPr txBox="1"/>
          <p:nvPr>
            <p:ph idx="1" type="body"/>
          </p:nvPr>
        </p:nvSpPr>
        <p:spPr>
          <a:xfrm>
            <a:off x="1792288" y="5157192"/>
            <a:ext cx="5486400" cy="432048"/>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62" name="Google Shape;62;p10"/>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10"/>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64" name="Shape 64"/>
        <p:cNvGrpSpPr/>
        <p:nvPr/>
      </p:nvGrpSpPr>
      <p:grpSpPr>
        <a:xfrm>
          <a:off x="0" y="0"/>
          <a:ext cx="0" cy="0"/>
          <a:chOff x="0" y="0"/>
          <a:chExt cx="0" cy="0"/>
        </a:xfrm>
      </p:grpSpPr>
      <p:sp>
        <p:nvSpPr>
          <p:cNvPr id="65" name="Google Shape;65;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66" name="Google Shape;66;p11"/>
          <p:cNvSpPr txBox="1"/>
          <p:nvPr>
            <p:ph idx="1" type="body"/>
          </p:nvPr>
        </p:nvSpPr>
        <p:spPr>
          <a:xfrm rot="5400000">
            <a:off x="2613818" y="-556419"/>
            <a:ext cx="3916363" cy="82296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67" name="Google Shape;67;p11"/>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8" name="Google Shape;68;p1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69" name="Shape 69"/>
        <p:cNvGrpSpPr/>
        <p:nvPr/>
      </p:nvGrpSpPr>
      <p:grpSpPr>
        <a:xfrm>
          <a:off x="0" y="0"/>
          <a:ext cx="0" cy="0"/>
          <a:chOff x="0" y="0"/>
          <a:chExt cx="0" cy="0"/>
        </a:xfrm>
      </p:grpSpPr>
      <p:sp>
        <p:nvSpPr>
          <p:cNvPr id="70" name="Google Shape;70;p12"/>
          <p:cNvSpPr txBox="1"/>
          <p:nvPr>
            <p:ph type="title"/>
          </p:nvPr>
        </p:nvSpPr>
        <p:spPr>
          <a:xfrm rot="5400000">
            <a:off x="5036803" y="1867236"/>
            <a:ext cx="5242594" cy="20574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71" name="Google Shape;71;p12"/>
          <p:cNvSpPr txBox="1"/>
          <p:nvPr>
            <p:ph idx="1" type="body"/>
          </p:nvPr>
        </p:nvSpPr>
        <p:spPr>
          <a:xfrm rot="5400000">
            <a:off x="845803" y="-113964"/>
            <a:ext cx="5242594" cy="60198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72" name="Google Shape;72;p12"/>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1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1.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1pPr>
            <a:lvl2pPr lvl="1"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2pPr>
            <a:lvl3pPr lvl="2"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3pPr>
            <a:lvl4pPr lvl="3"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4pPr>
            <a:lvl5pPr lvl="4"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5pPr>
            <a:lvl6pPr lvl="5"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6pPr>
            <a:lvl7pPr lvl="6"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7pPr>
            <a:lvl8pPr lvl="7"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8pPr>
            <a:lvl9pPr lvl="8"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9pPr>
          </a:lstStyle>
          <a:p/>
        </p:txBody>
      </p:sp>
      <p:sp>
        <p:nvSpPr>
          <p:cNvPr id="11" name="Google Shape;11;p1"/>
          <p:cNvSpPr txBox="1"/>
          <p:nvPr>
            <p:ph idx="1" type="body"/>
          </p:nvPr>
        </p:nvSpPr>
        <p:spPr>
          <a:xfrm>
            <a:off x="457200" y="1600200"/>
            <a:ext cx="8229600" cy="3916363"/>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12" name="Google Shape;12;p1"/>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050" u="none" cap="none" strike="noStrike">
                <a:solidFill>
                  <a:srgbClr val="888888"/>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3" name="Google Shape;13;p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0" st="0"/>
                                            </p:txEl>
                                          </p:spTgt>
                                        </p:tgtEl>
                                        <p:attrNameLst>
                                          <p:attrName>style.visibility</p:attrName>
                                        </p:attrNameLst>
                                      </p:cBhvr>
                                      <p:to>
                                        <p:strVal val="visible"/>
                                      </p:to>
                                    </p:set>
                                    <p:anim calcmode="lin" valueType="num">
                                      <p:cBhvr additive="base">
                                        <p:cTn dur="500"/>
                                        <p:tgtEl>
                                          <p:spTgt spid="11">
                                            <p:txEl>
                                              <p:pRg end="0" st="0"/>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1" st="1"/>
                                            </p:txEl>
                                          </p:spTgt>
                                        </p:tgtEl>
                                        <p:attrNameLst>
                                          <p:attrName>style.visibility</p:attrName>
                                        </p:attrNameLst>
                                      </p:cBhvr>
                                      <p:to>
                                        <p:strVal val="visible"/>
                                      </p:to>
                                    </p:set>
                                    <p:anim calcmode="lin" valueType="num">
                                      <p:cBhvr additive="base">
                                        <p:cTn dur="500"/>
                                        <p:tgtEl>
                                          <p:spTgt spid="11">
                                            <p:txEl>
                                              <p:pRg end="1" st="1"/>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2" st="2"/>
                                            </p:txEl>
                                          </p:spTgt>
                                        </p:tgtEl>
                                        <p:attrNameLst>
                                          <p:attrName>style.visibility</p:attrName>
                                        </p:attrNameLst>
                                      </p:cBhvr>
                                      <p:to>
                                        <p:strVal val="visible"/>
                                      </p:to>
                                    </p:set>
                                    <p:anim calcmode="lin" valueType="num">
                                      <p:cBhvr additive="base">
                                        <p:cTn dur="500"/>
                                        <p:tgtEl>
                                          <p:spTgt spid="11">
                                            <p:txEl>
                                              <p:pRg end="2" st="2"/>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3" st="3"/>
                                            </p:txEl>
                                          </p:spTgt>
                                        </p:tgtEl>
                                        <p:attrNameLst>
                                          <p:attrName>style.visibility</p:attrName>
                                        </p:attrNameLst>
                                      </p:cBhvr>
                                      <p:to>
                                        <p:strVal val="visible"/>
                                      </p:to>
                                    </p:set>
                                    <p:anim calcmode="lin" valueType="num">
                                      <p:cBhvr additive="base">
                                        <p:cTn dur="500"/>
                                        <p:tgtEl>
                                          <p:spTgt spid="11">
                                            <p:txEl>
                                              <p:pRg end="3" st="3"/>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4" st="4"/>
                                            </p:txEl>
                                          </p:spTgt>
                                        </p:tgtEl>
                                        <p:attrNameLst>
                                          <p:attrName>style.visibility</p:attrName>
                                        </p:attrNameLst>
                                      </p:cBhvr>
                                      <p:to>
                                        <p:strVal val="visible"/>
                                      </p:to>
                                    </p:set>
                                    <p:anim calcmode="lin" valueType="num">
                                      <p:cBhvr additive="base">
                                        <p:cTn dur="500"/>
                                        <p:tgtEl>
                                          <p:spTgt spid="11">
                                            <p:txEl>
                                              <p:pRg end="4" st="4"/>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5" st="5"/>
                                            </p:txEl>
                                          </p:spTgt>
                                        </p:tgtEl>
                                        <p:attrNameLst>
                                          <p:attrName>style.visibility</p:attrName>
                                        </p:attrNameLst>
                                      </p:cBhvr>
                                      <p:to>
                                        <p:strVal val="visible"/>
                                      </p:to>
                                    </p:set>
                                    <p:anim calcmode="lin" valueType="num">
                                      <p:cBhvr additive="base">
                                        <p:cTn dur="500"/>
                                        <p:tgtEl>
                                          <p:spTgt spid="11">
                                            <p:txEl>
                                              <p:pRg end="5" st="5"/>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6" st="6"/>
                                            </p:txEl>
                                          </p:spTgt>
                                        </p:tgtEl>
                                        <p:attrNameLst>
                                          <p:attrName>style.visibility</p:attrName>
                                        </p:attrNameLst>
                                      </p:cBhvr>
                                      <p:to>
                                        <p:strVal val="visible"/>
                                      </p:to>
                                    </p:set>
                                    <p:anim calcmode="lin" valueType="num">
                                      <p:cBhvr additive="base">
                                        <p:cTn dur="500"/>
                                        <p:tgtEl>
                                          <p:spTgt spid="11">
                                            <p:txEl>
                                              <p:pRg end="6" st="6"/>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7" st="7"/>
                                            </p:txEl>
                                          </p:spTgt>
                                        </p:tgtEl>
                                        <p:attrNameLst>
                                          <p:attrName>style.visibility</p:attrName>
                                        </p:attrNameLst>
                                      </p:cBhvr>
                                      <p:to>
                                        <p:strVal val="visible"/>
                                      </p:to>
                                    </p:set>
                                    <p:anim calcmode="lin" valueType="num">
                                      <p:cBhvr additive="base">
                                        <p:cTn dur="500"/>
                                        <p:tgtEl>
                                          <p:spTgt spid="11">
                                            <p:txEl>
                                              <p:pRg end="7" st="7"/>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8" st="8"/>
                                            </p:txEl>
                                          </p:spTgt>
                                        </p:tgtEl>
                                        <p:attrNameLst>
                                          <p:attrName>style.visibility</p:attrName>
                                        </p:attrNameLst>
                                      </p:cBhvr>
                                      <p:to>
                                        <p:strVal val="visible"/>
                                      </p:to>
                                    </p:set>
                                    <p:anim calcmode="lin" valueType="num">
                                      <p:cBhvr additive="base">
                                        <p:cTn dur="500"/>
                                        <p:tgtEl>
                                          <p:spTgt spid="11">
                                            <p:txEl>
                                              <p:pRg end="8" st="8"/>
                                            </p:txEl>
                                          </p:spTgt>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hyperlink" Target="http://youtube.com/watch?v=9hBfnXACsOI"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hyperlink" Target="http://youtube.com/watch?time_continue=79&amp;v=9c_Bv_FBE-c&amp;feature=emb_logo"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hyperlink" Target="http://youtube.com/watch?time_continue=33&amp;v=UP8JwNYZBpI&amp;feature=emb_logo"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hyperlink" Target="http://youtube.com/watch?v=7LD8iC4NqX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hyperlink" Target="https://www.youtube.com/watch?v=yVgLaqT9kPQ"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7" name="Shape 77"/>
        <p:cNvGrpSpPr/>
        <p:nvPr/>
      </p:nvGrpSpPr>
      <p:grpSpPr>
        <a:xfrm>
          <a:off x="0" y="0"/>
          <a:ext cx="0" cy="0"/>
          <a:chOff x="0" y="0"/>
          <a:chExt cx="0" cy="0"/>
        </a:xfrm>
      </p:grpSpPr>
      <p:sp>
        <p:nvSpPr>
          <p:cNvPr id="78" name="Google Shape;78;p13"/>
          <p:cNvSpPr txBox="1"/>
          <p:nvPr>
            <p:ph type="ctrTitle"/>
          </p:nvPr>
        </p:nvSpPr>
        <p:spPr>
          <a:xfrm>
            <a:off x="914400" y="2205038"/>
            <a:ext cx="7772400" cy="1512887"/>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BMHP 5001</a:t>
            </a:r>
            <a:endParaRPr/>
          </a:p>
          <a:p>
            <a:pPr indent="0" lvl="0" marL="0" rtl="0" algn="ctr">
              <a:lnSpc>
                <a:spcPct val="100000"/>
              </a:lnSpc>
              <a:spcBef>
                <a:spcPts val="0"/>
              </a:spcBef>
              <a:spcAft>
                <a:spcPts val="0"/>
              </a:spcAft>
              <a:buSzPts val="1400"/>
              <a:buNone/>
            </a:pPr>
            <a:r>
              <a:rPr lang="en-GB"/>
              <a:t> Complementary Therapies</a:t>
            </a:r>
            <a:endParaRPr/>
          </a:p>
        </p:txBody>
      </p:sp>
      <p:sp>
        <p:nvSpPr>
          <p:cNvPr id="79" name="Google Shape;79;p13"/>
          <p:cNvSpPr txBox="1"/>
          <p:nvPr>
            <p:ph idx="10" type="dt"/>
          </p:nvPr>
        </p:nvSpPr>
        <p:spPr>
          <a:xfrm>
            <a:off x="395288"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16/01/2020</a:t>
            </a:r>
            <a:endParaRPr/>
          </a:p>
        </p:txBody>
      </p:sp>
      <p:sp>
        <p:nvSpPr>
          <p:cNvPr id="80" name="Google Shape;80;p1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898989"/>
              </a:buClr>
              <a:buSzPts val="1200"/>
              <a:buFont typeface="Arial"/>
              <a:buNone/>
            </a:pPr>
            <a:fld id="{00000000-1234-1234-1234-123412341234}" type="slidenum">
              <a:rPr b="0" i="0" lang="en-GB"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5" name="Shape 85"/>
        <p:cNvGrpSpPr/>
        <p:nvPr/>
      </p:nvGrpSpPr>
      <p:grpSpPr>
        <a:xfrm>
          <a:off x="0" y="0"/>
          <a:ext cx="0" cy="0"/>
          <a:chOff x="0" y="0"/>
          <a:chExt cx="0" cy="0"/>
        </a:xfrm>
      </p:grpSpPr>
      <p:sp>
        <p:nvSpPr>
          <p:cNvPr id="86" name="Google Shape;86;p1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Lesson Aims</a:t>
            </a:r>
            <a:endParaRPr/>
          </a:p>
        </p:txBody>
      </p:sp>
      <p:sp>
        <p:nvSpPr>
          <p:cNvPr id="87" name="Google Shape;87;p14"/>
          <p:cNvSpPr txBox="1"/>
          <p:nvPr>
            <p:ph idx="1" type="body"/>
          </p:nvPr>
        </p:nvSpPr>
        <p:spPr>
          <a:xfrm>
            <a:off x="457200" y="1600201"/>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800"/>
              <a:buNone/>
            </a:pPr>
            <a:r>
              <a:t/>
            </a:r>
            <a:endParaRPr/>
          </a:p>
          <a:p>
            <a:pPr indent="0" lvl="0" marL="0" rtl="0" algn="l">
              <a:lnSpc>
                <a:spcPct val="100000"/>
              </a:lnSpc>
              <a:spcBef>
                <a:spcPts val="360"/>
              </a:spcBef>
              <a:spcAft>
                <a:spcPts val="0"/>
              </a:spcAft>
              <a:buSzPts val="1800"/>
              <a:buNone/>
            </a:pPr>
            <a:r>
              <a:t/>
            </a:r>
            <a:endParaRPr/>
          </a:p>
          <a:p>
            <a:pPr indent="0" lvl="0" marL="0" rtl="0" algn="l">
              <a:lnSpc>
                <a:spcPct val="100000"/>
              </a:lnSpc>
              <a:spcBef>
                <a:spcPts val="360"/>
              </a:spcBef>
              <a:spcAft>
                <a:spcPts val="0"/>
              </a:spcAft>
              <a:buSzPts val="1800"/>
              <a:buNone/>
            </a:pPr>
            <a:r>
              <a:rPr lang="en-GB"/>
              <a:t>An Introduction to Cognitive Behavioural Therapy</a:t>
            </a:r>
            <a:endParaRPr/>
          </a:p>
        </p:txBody>
      </p:sp>
      <p:sp>
        <p:nvSpPr>
          <p:cNvPr id="88" name="Google Shape;88;p14"/>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3" name="Shape 93"/>
        <p:cNvGrpSpPr/>
        <p:nvPr/>
      </p:nvGrpSpPr>
      <p:grpSpPr>
        <a:xfrm>
          <a:off x="0" y="0"/>
          <a:ext cx="0" cy="0"/>
          <a:chOff x="0" y="0"/>
          <a:chExt cx="0" cy="0"/>
        </a:xfrm>
      </p:grpSpPr>
      <p:sp>
        <p:nvSpPr>
          <p:cNvPr id="94" name="Google Shape;94;p1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Objectives</a:t>
            </a:r>
            <a:endParaRPr/>
          </a:p>
        </p:txBody>
      </p:sp>
      <p:sp>
        <p:nvSpPr>
          <p:cNvPr id="95" name="Google Shape;95;p15"/>
          <p:cNvSpPr txBox="1"/>
          <p:nvPr>
            <p:ph idx="1" type="body"/>
          </p:nvPr>
        </p:nvSpPr>
        <p:spPr>
          <a:xfrm>
            <a:off x="457200" y="1600201"/>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800"/>
              <a:buNone/>
            </a:pPr>
            <a:r>
              <a:t/>
            </a:r>
            <a:endParaRPr/>
          </a:p>
          <a:p>
            <a:pPr indent="0" lvl="0" marL="0" rtl="0" algn="l">
              <a:lnSpc>
                <a:spcPct val="100000"/>
              </a:lnSpc>
              <a:spcBef>
                <a:spcPts val="360"/>
              </a:spcBef>
              <a:spcAft>
                <a:spcPts val="0"/>
              </a:spcAft>
              <a:buSzPts val="1800"/>
              <a:buNone/>
            </a:pPr>
            <a:r>
              <a:t/>
            </a:r>
            <a:endParaRPr/>
          </a:p>
          <a:p>
            <a:pPr indent="0" lvl="0" marL="0" rtl="0" algn="l">
              <a:lnSpc>
                <a:spcPct val="100000"/>
              </a:lnSpc>
              <a:spcBef>
                <a:spcPts val="360"/>
              </a:spcBef>
              <a:spcAft>
                <a:spcPts val="0"/>
              </a:spcAft>
              <a:buSzPts val="1800"/>
              <a:buNone/>
            </a:pPr>
            <a:r>
              <a:rPr lang="en-GB"/>
              <a:t>To consider Cognitive Behavioural Therapy in the context of healing</a:t>
            </a:r>
            <a:endParaRPr/>
          </a:p>
        </p:txBody>
      </p:sp>
      <p:sp>
        <p:nvSpPr>
          <p:cNvPr id="96" name="Google Shape;96;p15"/>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1" name="Shape 101"/>
        <p:cNvGrpSpPr/>
        <p:nvPr/>
      </p:nvGrpSpPr>
      <p:grpSpPr>
        <a:xfrm>
          <a:off x="0" y="0"/>
          <a:ext cx="0" cy="0"/>
          <a:chOff x="0" y="0"/>
          <a:chExt cx="0" cy="0"/>
        </a:xfrm>
      </p:grpSpPr>
      <p:sp>
        <p:nvSpPr>
          <p:cNvPr id="102" name="Google Shape;102;p1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What is ‘CBT’</a:t>
            </a:r>
            <a:endParaRPr/>
          </a:p>
        </p:txBody>
      </p:sp>
      <p:sp>
        <p:nvSpPr>
          <p:cNvPr id="103" name="Google Shape;103;p16"/>
          <p:cNvSpPr txBox="1"/>
          <p:nvPr>
            <p:ph idx="1" type="body"/>
          </p:nvPr>
        </p:nvSpPr>
        <p:spPr>
          <a:xfrm>
            <a:off x="457200" y="1600201"/>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800"/>
              <a:buNone/>
            </a:pPr>
            <a:r>
              <a:t/>
            </a:r>
            <a:endParaRPr/>
          </a:p>
        </p:txBody>
      </p:sp>
      <p:sp>
        <p:nvSpPr>
          <p:cNvPr id="104" name="Google Shape;104;p16"/>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pic>
        <p:nvPicPr>
          <p:cNvPr id="105" name="Google Shape;105;p16"/>
          <p:cNvPicPr preferRelativeResize="0"/>
          <p:nvPr/>
        </p:nvPicPr>
        <p:blipFill rotWithShape="1">
          <a:blip r:embed="rId3">
            <a:alphaModFix/>
          </a:blip>
          <a:srcRect b="0" l="0" r="0" t="0"/>
          <a:stretch/>
        </p:blipFill>
        <p:spPr>
          <a:xfrm>
            <a:off x="601575" y="1716500"/>
            <a:ext cx="7992400" cy="37149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0" name="Shape 110"/>
        <p:cNvGrpSpPr/>
        <p:nvPr/>
      </p:nvGrpSpPr>
      <p:grpSpPr>
        <a:xfrm>
          <a:off x="0" y="0"/>
          <a:ext cx="0" cy="0"/>
          <a:chOff x="0" y="0"/>
          <a:chExt cx="0" cy="0"/>
        </a:xfrm>
      </p:grpSpPr>
      <p:sp>
        <p:nvSpPr>
          <p:cNvPr id="111" name="Google Shape;111;p1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sz="3600">
                <a:latin typeface="Arial"/>
                <a:ea typeface="Arial"/>
                <a:cs typeface="Arial"/>
                <a:sym typeface="Arial"/>
              </a:rPr>
              <a:t>Little Albert…….</a:t>
            </a:r>
            <a:endParaRPr sz="3600">
              <a:latin typeface="Arial"/>
              <a:ea typeface="Arial"/>
              <a:cs typeface="Arial"/>
              <a:sym typeface="Arial"/>
            </a:endParaRPr>
          </a:p>
        </p:txBody>
      </p:sp>
      <p:sp>
        <p:nvSpPr>
          <p:cNvPr id="112" name="Google Shape;112;p17"/>
          <p:cNvSpPr txBox="1"/>
          <p:nvPr>
            <p:ph idx="1" type="body"/>
          </p:nvPr>
        </p:nvSpPr>
        <p:spPr>
          <a:xfrm>
            <a:off x="457200" y="1600201"/>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800"/>
              <a:buNone/>
            </a:pPr>
            <a:r>
              <a:t/>
            </a:r>
            <a:endParaRPr/>
          </a:p>
          <a:p>
            <a:pPr indent="0" lvl="0" marL="0" rtl="0" algn="l">
              <a:lnSpc>
                <a:spcPct val="100000"/>
              </a:lnSpc>
              <a:spcBef>
                <a:spcPts val="360"/>
              </a:spcBef>
              <a:spcAft>
                <a:spcPts val="0"/>
              </a:spcAft>
              <a:buSzPts val="1800"/>
              <a:buNone/>
            </a:pPr>
            <a:r>
              <a:t/>
            </a:r>
            <a:endParaRPr/>
          </a:p>
          <a:p>
            <a:pPr indent="0" lvl="0" marL="0" rtl="0" algn="l">
              <a:lnSpc>
                <a:spcPct val="100000"/>
              </a:lnSpc>
              <a:spcBef>
                <a:spcPts val="360"/>
              </a:spcBef>
              <a:spcAft>
                <a:spcPts val="0"/>
              </a:spcAft>
              <a:buSzPts val="1800"/>
              <a:buNone/>
            </a:pPr>
            <a:r>
              <a:t/>
            </a:r>
            <a:endParaRPr/>
          </a:p>
          <a:p>
            <a:pPr indent="0" lvl="0" marL="0" rtl="0" algn="l">
              <a:lnSpc>
                <a:spcPct val="100000"/>
              </a:lnSpc>
              <a:spcBef>
                <a:spcPts val="0"/>
              </a:spcBef>
              <a:spcAft>
                <a:spcPts val="0"/>
              </a:spcAft>
              <a:buClr>
                <a:schemeClr val="dk1"/>
              </a:buClr>
              <a:buSzPts val="1100"/>
              <a:buFont typeface="Arial"/>
              <a:buNone/>
            </a:pPr>
            <a:r>
              <a:rPr lang="en-GB" sz="2400" u="sng">
                <a:solidFill>
                  <a:schemeClr val="hlink"/>
                </a:solidFill>
                <a:latin typeface="Arial"/>
                <a:ea typeface="Arial"/>
                <a:cs typeface="Arial"/>
                <a:sym typeface="Arial"/>
                <a:hlinkClick r:id="rId3"/>
              </a:rPr>
              <a:t>http://youtube.com/watch?v=9hBfnXACsO</a:t>
            </a:r>
            <a:endParaRPr sz="2400"/>
          </a:p>
          <a:p>
            <a:pPr indent="0" lvl="0" marL="0" rtl="0" algn="l">
              <a:lnSpc>
                <a:spcPct val="100000"/>
              </a:lnSpc>
              <a:spcBef>
                <a:spcPts val="0"/>
              </a:spcBef>
              <a:spcAft>
                <a:spcPts val="0"/>
              </a:spcAft>
              <a:buClr>
                <a:schemeClr val="dk1"/>
              </a:buClr>
              <a:buSzPts val="1800"/>
              <a:buFont typeface="Arial"/>
              <a:buNone/>
            </a:pPr>
            <a:r>
              <a:t/>
            </a:r>
            <a:endParaRPr sz="2400"/>
          </a:p>
          <a:p>
            <a:pPr indent="0" lvl="0" marL="0" rtl="0" algn="l">
              <a:lnSpc>
                <a:spcPct val="100000"/>
              </a:lnSpc>
              <a:spcBef>
                <a:spcPts val="0"/>
              </a:spcBef>
              <a:spcAft>
                <a:spcPts val="0"/>
              </a:spcAft>
              <a:buClr>
                <a:schemeClr val="dk1"/>
              </a:buClr>
              <a:buSzPts val="1800"/>
              <a:buFont typeface="Arial"/>
              <a:buNone/>
            </a:pPr>
            <a:r>
              <a:rPr lang="en-GB" sz="1800">
                <a:latin typeface="Arial"/>
                <a:ea typeface="Arial"/>
                <a:cs typeface="Arial"/>
                <a:sym typeface="Arial"/>
              </a:rPr>
              <a:t>John Cheezy (2010) (6 mins)</a:t>
            </a:r>
            <a:endParaRPr/>
          </a:p>
        </p:txBody>
      </p:sp>
      <p:sp>
        <p:nvSpPr>
          <p:cNvPr id="113" name="Google Shape;113;p17"/>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8" name="Shape 118"/>
        <p:cNvGrpSpPr/>
        <p:nvPr/>
      </p:nvGrpSpPr>
      <p:grpSpPr>
        <a:xfrm>
          <a:off x="0" y="0"/>
          <a:ext cx="0" cy="0"/>
          <a:chOff x="0" y="0"/>
          <a:chExt cx="0" cy="0"/>
        </a:xfrm>
      </p:grpSpPr>
      <p:sp>
        <p:nvSpPr>
          <p:cNvPr id="119" name="Google Shape;119;p1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sz="3600">
                <a:latin typeface="Arial"/>
                <a:ea typeface="Arial"/>
                <a:cs typeface="Arial"/>
                <a:sym typeface="Arial"/>
              </a:rPr>
              <a:t>How does this apply to everyday life?</a:t>
            </a:r>
            <a:endParaRPr sz="3600">
              <a:latin typeface="Arial"/>
              <a:ea typeface="Arial"/>
              <a:cs typeface="Arial"/>
              <a:sym typeface="Arial"/>
            </a:endParaRPr>
          </a:p>
        </p:txBody>
      </p:sp>
      <p:sp>
        <p:nvSpPr>
          <p:cNvPr id="120" name="Google Shape;120;p18"/>
          <p:cNvSpPr txBox="1"/>
          <p:nvPr>
            <p:ph idx="1" type="body"/>
          </p:nvPr>
        </p:nvSpPr>
        <p:spPr>
          <a:xfrm>
            <a:off x="457200" y="1600201"/>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800"/>
              <a:buNone/>
            </a:pPr>
            <a:r>
              <a:rPr lang="en-GB">
                <a:latin typeface="Arial"/>
                <a:ea typeface="Arial"/>
                <a:cs typeface="Arial"/>
                <a:sym typeface="Arial"/>
              </a:rPr>
              <a:t>Certain places elicit certain emotions</a:t>
            </a:r>
            <a:endParaRPr>
              <a:latin typeface="Arial"/>
              <a:ea typeface="Arial"/>
              <a:cs typeface="Arial"/>
              <a:sym typeface="Arial"/>
            </a:endParaRPr>
          </a:p>
          <a:p>
            <a:pPr indent="0" lvl="0" marL="0" rtl="0" algn="l">
              <a:lnSpc>
                <a:spcPct val="100000"/>
              </a:lnSpc>
              <a:spcBef>
                <a:spcPts val="360"/>
              </a:spcBef>
              <a:spcAft>
                <a:spcPts val="0"/>
              </a:spcAft>
              <a:buSzPts val="1800"/>
              <a:buNone/>
            </a:pPr>
            <a:r>
              <a:rPr lang="en-GB">
                <a:latin typeface="Arial"/>
                <a:ea typeface="Arial"/>
                <a:cs typeface="Arial"/>
                <a:sym typeface="Arial"/>
              </a:rPr>
              <a:t>These emotions can generalise to similar places rather than to the original stimulus</a:t>
            </a:r>
            <a:endParaRPr>
              <a:latin typeface="Arial"/>
              <a:ea typeface="Arial"/>
              <a:cs typeface="Arial"/>
              <a:sym typeface="Arial"/>
            </a:endParaRPr>
          </a:p>
          <a:p>
            <a:pPr indent="0" lvl="0" marL="0" rtl="0" algn="l">
              <a:lnSpc>
                <a:spcPct val="100000"/>
              </a:lnSpc>
              <a:spcBef>
                <a:spcPts val="360"/>
              </a:spcBef>
              <a:spcAft>
                <a:spcPts val="0"/>
              </a:spcAft>
              <a:buSzPts val="1800"/>
              <a:buNone/>
            </a:pPr>
            <a:r>
              <a:rPr lang="en-GB">
                <a:latin typeface="Arial"/>
                <a:ea typeface="Arial"/>
                <a:cs typeface="Arial"/>
                <a:sym typeface="Arial"/>
              </a:rPr>
              <a:t>Reactions are highly individual</a:t>
            </a:r>
            <a:endParaRPr>
              <a:latin typeface="Arial"/>
              <a:ea typeface="Arial"/>
              <a:cs typeface="Arial"/>
              <a:sym typeface="Arial"/>
            </a:endParaRPr>
          </a:p>
        </p:txBody>
      </p:sp>
      <p:sp>
        <p:nvSpPr>
          <p:cNvPr id="121" name="Google Shape;121;p18"/>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6" name="Shape 126"/>
        <p:cNvGrpSpPr/>
        <p:nvPr/>
      </p:nvGrpSpPr>
      <p:grpSpPr>
        <a:xfrm>
          <a:off x="0" y="0"/>
          <a:ext cx="0" cy="0"/>
          <a:chOff x="0" y="0"/>
          <a:chExt cx="0" cy="0"/>
        </a:xfrm>
      </p:grpSpPr>
      <p:sp>
        <p:nvSpPr>
          <p:cNvPr id="127" name="Google Shape;127;p1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sz="3600">
                <a:latin typeface="Arial"/>
                <a:ea typeface="Arial"/>
                <a:cs typeface="Arial"/>
                <a:sym typeface="Arial"/>
              </a:rPr>
              <a:t>And to mental health?</a:t>
            </a:r>
            <a:endParaRPr sz="3600">
              <a:latin typeface="Arial"/>
              <a:ea typeface="Arial"/>
              <a:cs typeface="Arial"/>
              <a:sym typeface="Arial"/>
            </a:endParaRPr>
          </a:p>
        </p:txBody>
      </p:sp>
      <p:sp>
        <p:nvSpPr>
          <p:cNvPr id="128" name="Google Shape;128;p19"/>
          <p:cNvSpPr txBox="1"/>
          <p:nvPr>
            <p:ph idx="1" type="body"/>
          </p:nvPr>
        </p:nvSpPr>
        <p:spPr>
          <a:xfrm>
            <a:off x="457200" y="1600201"/>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800"/>
              <a:buNone/>
            </a:pPr>
            <a:r>
              <a:rPr lang="en-GB" sz="2400">
                <a:latin typeface="Arial"/>
                <a:ea typeface="Arial"/>
                <a:cs typeface="Arial"/>
                <a:sym typeface="Arial"/>
              </a:rPr>
              <a:t>Phobias,</a:t>
            </a:r>
            <a:endParaRPr sz="2400">
              <a:latin typeface="Arial"/>
              <a:ea typeface="Arial"/>
              <a:cs typeface="Arial"/>
              <a:sym typeface="Arial"/>
            </a:endParaRPr>
          </a:p>
          <a:p>
            <a:pPr indent="0" lvl="0" marL="0" rtl="0" algn="l">
              <a:lnSpc>
                <a:spcPct val="100000"/>
              </a:lnSpc>
              <a:spcBef>
                <a:spcPts val="360"/>
              </a:spcBef>
              <a:spcAft>
                <a:spcPts val="0"/>
              </a:spcAft>
              <a:buSzPts val="1800"/>
              <a:buNone/>
            </a:pPr>
            <a:r>
              <a:rPr lang="en-GB" sz="2400">
                <a:latin typeface="Arial"/>
                <a:ea typeface="Arial"/>
                <a:cs typeface="Arial"/>
                <a:sym typeface="Arial"/>
              </a:rPr>
              <a:t>Depression,</a:t>
            </a:r>
            <a:endParaRPr sz="2400">
              <a:latin typeface="Arial"/>
              <a:ea typeface="Arial"/>
              <a:cs typeface="Arial"/>
              <a:sym typeface="Arial"/>
            </a:endParaRPr>
          </a:p>
          <a:p>
            <a:pPr indent="0" lvl="0" marL="0" rtl="0" algn="l">
              <a:lnSpc>
                <a:spcPct val="100000"/>
              </a:lnSpc>
              <a:spcBef>
                <a:spcPts val="360"/>
              </a:spcBef>
              <a:spcAft>
                <a:spcPts val="0"/>
              </a:spcAft>
              <a:buSzPts val="1800"/>
              <a:buNone/>
            </a:pPr>
            <a:r>
              <a:rPr lang="en-GB" sz="2400">
                <a:latin typeface="Arial"/>
                <a:ea typeface="Arial"/>
                <a:cs typeface="Arial"/>
                <a:sym typeface="Arial"/>
              </a:rPr>
              <a:t>Anxiety.</a:t>
            </a:r>
            <a:endParaRPr sz="2400">
              <a:latin typeface="Arial"/>
              <a:ea typeface="Arial"/>
              <a:cs typeface="Arial"/>
              <a:sym typeface="Arial"/>
            </a:endParaRPr>
          </a:p>
          <a:p>
            <a:pPr indent="0" lvl="0" marL="0" rtl="0" algn="l">
              <a:lnSpc>
                <a:spcPct val="100000"/>
              </a:lnSpc>
              <a:spcBef>
                <a:spcPts val="360"/>
              </a:spcBef>
              <a:spcAft>
                <a:spcPts val="0"/>
              </a:spcAft>
              <a:buSzPts val="1800"/>
              <a:buNone/>
            </a:pPr>
            <a:r>
              <a:rPr lang="en-GB" sz="2400">
                <a:latin typeface="Arial"/>
                <a:ea typeface="Arial"/>
                <a:cs typeface="Arial"/>
                <a:sym typeface="Arial"/>
              </a:rPr>
              <a:t>Obsessive Compulsive Disorder</a:t>
            </a:r>
            <a:endParaRPr sz="2400">
              <a:latin typeface="Arial"/>
              <a:ea typeface="Arial"/>
              <a:cs typeface="Arial"/>
              <a:sym typeface="Arial"/>
            </a:endParaRPr>
          </a:p>
          <a:p>
            <a:pPr indent="0" lvl="0" marL="0" rtl="0" algn="l">
              <a:lnSpc>
                <a:spcPct val="100000"/>
              </a:lnSpc>
              <a:spcBef>
                <a:spcPts val="360"/>
              </a:spcBef>
              <a:spcAft>
                <a:spcPts val="0"/>
              </a:spcAft>
              <a:buSzPts val="1800"/>
              <a:buNone/>
            </a:pPr>
            <a:r>
              <a:rPr lang="en-GB" sz="2400">
                <a:latin typeface="Arial"/>
                <a:ea typeface="Arial"/>
                <a:cs typeface="Arial"/>
                <a:sym typeface="Arial"/>
              </a:rPr>
              <a:t>Post Traumatic Stress Disorder</a:t>
            </a:r>
            <a:endParaRPr sz="2400">
              <a:latin typeface="Arial"/>
              <a:ea typeface="Arial"/>
              <a:cs typeface="Arial"/>
              <a:sym typeface="Arial"/>
            </a:endParaRPr>
          </a:p>
          <a:p>
            <a:pPr indent="0" lvl="0" marL="0" rtl="0" algn="l">
              <a:lnSpc>
                <a:spcPct val="100000"/>
              </a:lnSpc>
              <a:spcBef>
                <a:spcPts val="360"/>
              </a:spcBef>
              <a:spcAft>
                <a:spcPts val="0"/>
              </a:spcAft>
              <a:buSzPts val="1800"/>
              <a:buNone/>
            </a:pPr>
            <a:r>
              <a:rPr lang="en-GB" sz="2400">
                <a:latin typeface="Arial"/>
                <a:ea typeface="Arial"/>
                <a:cs typeface="Arial"/>
                <a:sym typeface="Arial"/>
              </a:rPr>
              <a:t>Bi-polar Disorder</a:t>
            </a:r>
            <a:endParaRPr sz="2400">
              <a:latin typeface="Arial"/>
              <a:ea typeface="Arial"/>
              <a:cs typeface="Arial"/>
              <a:sym typeface="Arial"/>
            </a:endParaRPr>
          </a:p>
          <a:p>
            <a:pPr indent="0" lvl="0" marL="0" rtl="0" algn="l">
              <a:lnSpc>
                <a:spcPct val="100000"/>
              </a:lnSpc>
              <a:spcBef>
                <a:spcPts val="360"/>
              </a:spcBef>
              <a:spcAft>
                <a:spcPts val="0"/>
              </a:spcAft>
              <a:buSzPts val="1800"/>
              <a:buNone/>
            </a:pPr>
            <a:r>
              <a:rPr lang="en-GB" sz="2400">
                <a:latin typeface="Arial"/>
                <a:ea typeface="Arial"/>
                <a:cs typeface="Arial"/>
                <a:sym typeface="Arial"/>
              </a:rPr>
              <a:t>Schizophrenia</a:t>
            </a:r>
            <a:endParaRPr sz="2400">
              <a:latin typeface="Arial"/>
              <a:ea typeface="Arial"/>
              <a:cs typeface="Arial"/>
              <a:sym typeface="Arial"/>
            </a:endParaRPr>
          </a:p>
        </p:txBody>
      </p:sp>
      <p:sp>
        <p:nvSpPr>
          <p:cNvPr id="129" name="Google Shape;129;p19"/>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4" name="Shape 134"/>
        <p:cNvGrpSpPr/>
        <p:nvPr/>
      </p:nvGrpSpPr>
      <p:grpSpPr>
        <a:xfrm>
          <a:off x="0" y="0"/>
          <a:ext cx="0" cy="0"/>
          <a:chOff x="0" y="0"/>
          <a:chExt cx="0" cy="0"/>
        </a:xfrm>
      </p:grpSpPr>
      <p:sp>
        <p:nvSpPr>
          <p:cNvPr id="135" name="Google Shape;135;p20"/>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sz="3600">
                <a:latin typeface="Arial"/>
                <a:ea typeface="Arial"/>
                <a:cs typeface="Arial"/>
                <a:sym typeface="Arial"/>
              </a:rPr>
              <a:t>Making sense of CBT….</a:t>
            </a:r>
            <a:endParaRPr sz="3600">
              <a:latin typeface="Arial"/>
              <a:ea typeface="Arial"/>
              <a:cs typeface="Arial"/>
              <a:sym typeface="Arial"/>
            </a:endParaRPr>
          </a:p>
        </p:txBody>
      </p:sp>
      <p:sp>
        <p:nvSpPr>
          <p:cNvPr id="136" name="Google Shape;136;p20"/>
          <p:cNvSpPr txBox="1"/>
          <p:nvPr>
            <p:ph idx="1" type="body"/>
          </p:nvPr>
        </p:nvSpPr>
        <p:spPr>
          <a:xfrm>
            <a:off x="457200" y="1600201"/>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800"/>
              <a:buNone/>
            </a:pPr>
            <a:r>
              <a:t/>
            </a:r>
            <a:endParaRPr/>
          </a:p>
          <a:p>
            <a:pPr indent="0" lvl="0" marL="0" rtl="0" algn="l">
              <a:lnSpc>
                <a:spcPct val="100000"/>
              </a:lnSpc>
              <a:spcBef>
                <a:spcPts val="0"/>
              </a:spcBef>
              <a:spcAft>
                <a:spcPts val="0"/>
              </a:spcAft>
              <a:buSzPts val="1800"/>
              <a:buNone/>
            </a:pPr>
            <a:r>
              <a:t/>
            </a:r>
            <a:endParaRPr/>
          </a:p>
          <a:p>
            <a:pPr indent="0" lvl="0" marL="0" rtl="0" algn="l">
              <a:lnSpc>
                <a:spcPct val="100000"/>
              </a:lnSpc>
              <a:spcBef>
                <a:spcPts val="0"/>
              </a:spcBef>
              <a:spcAft>
                <a:spcPts val="0"/>
              </a:spcAft>
              <a:buClr>
                <a:schemeClr val="dk1"/>
              </a:buClr>
              <a:buSzPts val="1100"/>
              <a:buFont typeface="Arial"/>
              <a:buNone/>
            </a:pPr>
            <a:r>
              <a:rPr lang="en-GB" sz="2400" u="sng">
                <a:solidFill>
                  <a:schemeClr val="hlink"/>
                </a:solidFill>
                <a:latin typeface="Arial"/>
                <a:ea typeface="Arial"/>
                <a:cs typeface="Arial"/>
                <a:sym typeface="Arial"/>
                <a:hlinkClick r:id="rId3"/>
              </a:rPr>
              <a:t>http://youtube.com/watch?time_continue=79&amp;v=9c_Bv_FBE-c&amp;feature=emb_logo</a:t>
            </a:r>
            <a:endParaRPr sz="2400" u="sng">
              <a:latin typeface="Arial"/>
              <a:ea typeface="Arial"/>
              <a:cs typeface="Arial"/>
              <a:sym typeface="Arial"/>
            </a:endParaRPr>
          </a:p>
          <a:p>
            <a:pPr indent="0" lvl="0" marL="0" rtl="0" algn="l">
              <a:lnSpc>
                <a:spcPct val="100000"/>
              </a:lnSpc>
              <a:spcBef>
                <a:spcPts val="360"/>
              </a:spcBef>
              <a:spcAft>
                <a:spcPts val="0"/>
              </a:spcAft>
              <a:buSzPts val="1800"/>
              <a:buNone/>
            </a:pPr>
            <a:r>
              <a:rPr lang="en-GB" sz="1800">
                <a:latin typeface="Arial"/>
                <a:ea typeface="Arial"/>
                <a:cs typeface="Arial"/>
                <a:sym typeface="Arial"/>
              </a:rPr>
              <a:t>Mind 2015 (10mins)</a:t>
            </a:r>
            <a:endParaRPr sz="1800">
              <a:latin typeface="Arial"/>
              <a:ea typeface="Arial"/>
              <a:cs typeface="Arial"/>
              <a:sym typeface="Arial"/>
            </a:endParaRPr>
          </a:p>
        </p:txBody>
      </p:sp>
      <p:sp>
        <p:nvSpPr>
          <p:cNvPr id="137" name="Google Shape;137;p20"/>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2" name="Shape 142"/>
        <p:cNvGrpSpPr/>
        <p:nvPr/>
      </p:nvGrpSpPr>
      <p:grpSpPr>
        <a:xfrm>
          <a:off x="0" y="0"/>
          <a:ext cx="0" cy="0"/>
          <a:chOff x="0" y="0"/>
          <a:chExt cx="0" cy="0"/>
        </a:xfrm>
      </p:grpSpPr>
      <p:sp>
        <p:nvSpPr>
          <p:cNvPr id="143" name="Google Shape;143;p2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SzPts val="1400"/>
              <a:buNone/>
            </a:pPr>
            <a:r>
              <a:rPr lang="en-GB" sz="3600">
                <a:latin typeface="Arial"/>
                <a:ea typeface="Arial"/>
                <a:cs typeface="Arial"/>
                <a:sym typeface="Arial"/>
              </a:rPr>
              <a:t>Vicious Circles……..</a:t>
            </a:r>
            <a:endParaRPr sz="3600">
              <a:latin typeface="Arial"/>
              <a:ea typeface="Arial"/>
              <a:cs typeface="Arial"/>
              <a:sym typeface="Arial"/>
            </a:endParaRPr>
          </a:p>
        </p:txBody>
      </p:sp>
      <p:sp>
        <p:nvSpPr>
          <p:cNvPr id="144" name="Google Shape;144;p21"/>
          <p:cNvSpPr txBox="1"/>
          <p:nvPr>
            <p:ph idx="1" type="body"/>
          </p:nvPr>
        </p:nvSpPr>
        <p:spPr>
          <a:xfrm>
            <a:off x="457200" y="1600201"/>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800"/>
              <a:buNone/>
            </a:pPr>
            <a:r>
              <a:t/>
            </a:r>
            <a:endParaRPr/>
          </a:p>
        </p:txBody>
      </p:sp>
      <p:sp>
        <p:nvSpPr>
          <p:cNvPr id="145" name="Google Shape;145;p21"/>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
        <p:nvSpPr>
          <p:cNvPr id="146" name="Google Shape;146;p21"/>
          <p:cNvSpPr txBox="1"/>
          <p:nvPr/>
        </p:nvSpPr>
        <p:spPr>
          <a:xfrm>
            <a:off x="618775" y="2011000"/>
            <a:ext cx="7614300" cy="29220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GB" sz="2400" u="sng" cap="none" strike="noStrike">
                <a:solidFill>
                  <a:schemeClr val="hlink"/>
                </a:solidFill>
                <a:latin typeface="Arial"/>
                <a:ea typeface="Arial"/>
                <a:cs typeface="Arial"/>
                <a:sym typeface="Arial"/>
                <a:hlinkClick r:id="rId3"/>
              </a:rPr>
              <a:t>http://youtube.com/watch?time_continue=33&amp;v=UP8JwNYZBpI&amp;feature=emb_logo</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GB" sz="2400" u="none" cap="none" strike="noStrike">
                <a:solidFill>
                  <a:srgbClr val="000000"/>
                </a:solidFill>
                <a:latin typeface="Arial"/>
                <a:ea typeface="Arial"/>
                <a:cs typeface="Arial"/>
                <a:sym typeface="Arial"/>
              </a:rPr>
              <a:t>(getselfhelp.co.uk (2013) (16 mins)</a:t>
            </a:r>
            <a:endParaRPr b="0" i="0" sz="2400" u="none" cap="none" strike="noStrik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1" name="Shape 151"/>
        <p:cNvGrpSpPr/>
        <p:nvPr/>
      </p:nvGrpSpPr>
      <p:grpSpPr>
        <a:xfrm>
          <a:off x="0" y="0"/>
          <a:ext cx="0" cy="0"/>
          <a:chOff x="0" y="0"/>
          <a:chExt cx="0" cy="0"/>
        </a:xfrm>
      </p:grpSpPr>
      <p:sp>
        <p:nvSpPr>
          <p:cNvPr id="152" name="Google Shape;152;p2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sz="3600">
                <a:latin typeface="Arial"/>
                <a:ea typeface="Arial"/>
                <a:cs typeface="Arial"/>
                <a:sym typeface="Arial"/>
              </a:rPr>
              <a:t>A Case Study: Lucy</a:t>
            </a:r>
            <a:endParaRPr sz="3600">
              <a:latin typeface="Arial"/>
              <a:ea typeface="Arial"/>
              <a:cs typeface="Arial"/>
              <a:sym typeface="Arial"/>
            </a:endParaRPr>
          </a:p>
        </p:txBody>
      </p:sp>
      <p:sp>
        <p:nvSpPr>
          <p:cNvPr id="153" name="Google Shape;153;p22"/>
          <p:cNvSpPr txBox="1"/>
          <p:nvPr>
            <p:ph idx="1" type="body"/>
          </p:nvPr>
        </p:nvSpPr>
        <p:spPr>
          <a:xfrm>
            <a:off x="457200" y="3429000"/>
            <a:ext cx="8229600" cy="11430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800"/>
              <a:buNone/>
            </a:pPr>
            <a:r>
              <a:rPr lang="en-GB" sz="1800">
                <a:latin typeface="Arial"/>
                <a:ea typeface="Arial"/>
                <a:cs typeface="Arial"/>
                <a:sym typeface="Arial"/>
              </a:rPr>
              <a:t>                   Judith Johnson. Clinical Psychologist. (2014) 13mins</a:t>
            </a:r>
            <a:endParaRPr sz="1800">
              <a:latin typeface="Arial"/>
              <a:ea typeface="Arial"/>
              <a:cs typeface="Arial"/>
              <a:sym typeface="Arial"/>
            </a:endParaRPr>
          </a:p>
        </p:txBody>
      </p:sp>
      <p:sp>
        <p:nvSpPr>
          <p:cNvPr id="154" name="Google Shape;154;p22"/>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
        <p:nvSpPr>
          <p:cNvPr id="155" name="Google Shape;155;p22"/>
          <p:cNvSpPr txBox="1"/>
          <p:nvPr/>
        </p:nvSpPr>
        <p:spPr>
          <a:xfrm>
            <a:off x="704700" y="1651950"/>
            <a:ext cx="7906500" cy="1609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GB" sz="2400" u="sng" cap="none" strike="noStrike">
                <a:solidFill>
                  <a:schemeClr val="hlink"/>
                </a:solidFill>
                <a:latin typeface="Arial"/>
                <a:ea typeface="Arial"/>
                <a:cs typeface="Arial"/>
                <a:sym typeface="Arial"/>
                <a:hlinkClick r:id="rId3"/>
              </a:rPr>
              <a:t>http://youtube.com/watch?v=7LD8iC4NqXM</a:t>
            </a:r>
            <a:endParaRPr b="0" i="0" sz="2400" u="none" cap="none" strike="noStrik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0" name="Shape 160"/>
        <p:cNvGrpSpPr/>
        <p:nvPr/>
      </p:nvGrpSpPr>
      <p:grpSpPr>
        <a:xfrm>
          <a:off x="0" y="0"/>
          <a:ext cx="0" cy="0"/>
          <a:chOff x="0" y="0"/>
          <a:chExt cx="0" cy="0"/>
        </a:xfrm>
      </p:grpSpPr>
      <p:sp>
        <p:nvSpPr>
          <p:cNvPr id="161" name="Google Shape;161;p2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SzPts val="1400"/>
              <a:buNone/>
            </a:pPr>
            <a:r>
              <a:rPr lang="en-GB"/>
              <a:t>                </a:t>
            </a:r>
            <a:r>
              <a:rPr lang="en-GB" sz="3600">
                <a:latin typeface="Arial"/>
                <a:ea typeface="Arial"/>
                <a:cs typeface="Arial"/>
                <a:sym typeface="Arial"/>
              </a:rPr>
              <a:t>A follow up...Iris</a:t>
            </a:r>
            <a:endParaRPr sz="3600">
              <a:latin typeface="Arial"/>
              <a:ea typeface="Arial"/>
              <a:cs typeface="Arial"/>
              <a:sym typeface="Arial"/>
            </a:endParaRPr>
          </a:p>
        </p:txBody>
      </p:sp>
      <p:sp>
        <p:nvSpPr>
          <p:cNvPr id="162" name="Google Shape;162;p23"/>
          <p:cNvSpPr txBox="1"/>
          <p:nvPr>
            <p:ph idx="1" type="body"/>
          </p:nvPr>
        </p:nvSpPr>
        <p:spPr>
          <a:xfrm>
            <a:off x="457200" y="1600201"/>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800"/>
              <a:buNone/>
            </a:pPr>
            <a:r>
              <a:rPr lang="en-GB" sz="1800">
                <a:latin typeface="Arial"/>
                <a:ea typeface="Arial"/>
                <a:cs typeface="Arial"/>
                <a:sym typeface="Arial"/>
              </a:rPr>
              <a:t>Judith Johnson. Clinical Psychologist. (2016) (8mins)</a:t>
            </a:r>
            <a:endParaRPr sz="1800">
              <a:latin typeface="Arial"/>
              <a:ea typeface="Arial"/>
              <a:cs typeface="Arial"/>
              <a:sym typeface="Arial"/>
            </a:endParaRPr>
          </a:p>
        </p:txBody>
      </p:sp>
      <p:sp>
        <p:nvSpPr>
          <p:cNvPr id="163" name="Google Shape;163;p23"/>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
        <p:nvSpPr>
          <p:cNvPr id="164" name="Google Shape;164;p23"/>
          <p:cNvSpPr txBox="1"/>
          <p:nvPr/>
        </p:nvSpPr>
        <p:spPr>
          <a:xfrm>
            <a:off x="775175" y="2725375"/>
            <a:ext cx="7732800" cy="11430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2400"/>
              <a:buFont typeface="Arial"/>
              <a:buNone/>
            </a:pPr>
            <a:r>
              <a:rPr b="0" i="0" lang="en-GB" sz="2400" u="sng" cap="none" strike="noStrike">
                <a:solidFill>
                  <a:schemeClr val="hlink"/>
                </a:solidFill>
                <a:latin typeface="Arial"/>
                <a:ea typeface="Arial"/>
                <a:cs typeface="Arial"/>
                <a:sym typeface="Arial"/>
                <a:hlinkClick r:id="rId3"/>
              </a:rPr>
              <a:t>https://www.youtube.com/watch?v=yVgLaqT9kPQ</a:t>
            </a:r>
            <a:endParaRPr b="0" i="0" sz="2400" u="none" cap="none" strike="noStrike">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9" name="Shape 169"/>
        <p:cNvGrpSpPr/>
        <p:nvPr/>
      </p:nvGrpSpPr>
      <p:grpSpPr>
        <a:xfrm>
          <a:off x="0" y="0"/>
          <a:ext cx="0" cy="0"/>
          <a:chOff x="0" y="0"/>
          <a:chExt cx="0" cy="0"/>
        </a:xfrm>
      </p:grpSpPr>
      <p:sp>
        <p:nvSpPr>
          <p:cNvPr id="170" name="Google Shape;170;p2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sz="3600">
                <a:latin typeface="Arial"/>
                <a:ea typeface="Arial"/>
                <a:cs typeface="Arial"/>
                <a:sym typeface="Arial"/>
              </a:rPr>
              <a:t>What happened to Little Albert?</a:t>
            </a:r>
            <a:endParaRPr/>
          </a:p>
        </p:txBody>
      </p:sp>
      <p:sp>
        <p:nvSpPr>
          <p:cNvPr id="171" name="Google Shape;171;p24"/>
          <p:cNvSpPr txBox="1"/>
          <p:nvPr>
            <p:ph idx="1" type="body"/>
          </p:nvPr>
        </p:nvSpPr>
        <p:spPr>
          <a:xfrm>
            <a:off x="457200" y="1600201"/>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800"/>
              <a:buNone/>
            </a:pPr>
            <a:r>
              <a:t/>
            </a:r>
            <a:endParaRPr sz="2400">
              <a:latin typeface="Arial"/>
              <a:ea typeface="Arial"/>
              <a:cs typeface="Arial"/>
              <a:sym typeface="Arial"/>
            </a:endParaRPr>
          </a:p>
          <a:p>
            <a:pPr indent="0" lvl="0" marL="0" rtl="0" algn="l">
              <a:lnSpc>
                <a:spcPct val="100000"/>
              </a:lnSpc>
              <a:spcBef>
                <a:spcPts val="360"/>
              </a:spcBef>
              <a:spcAft>
                <a:spcPts val="0"/>
              </a:spcAft>
              <a:buSzPts val="1800"/>
              <a:buNone/>
            </a:pPr>
            <a:r>
              <a:t/>
            </a:r>
            <a:endParaRPr sz="2400">
              <a:latin typeface="Arial"/>
              <a:ea typeface="Arial"/>
              <a:cs typeface="Arial"/>
              <a:sym typeface="Arial"/>
            </a:endParaRPr>
          </a:p>
          <a:p>
            <a:pPr indent="0" lvl="0" marL="0" rtl="0" algn="l">
              <a:lnSpc>
                <a:spcPct val="100000"/>
              </a:lnSpc>
              <a:spcBef>
                <a:spcPts val="360"/>
              </a:spcBef>
              <a:spcAft>
                <a:spcPts val="0"/>
              </a:spcAft>
              <a:buClr>
                <a:schemeClr val="dk1"/>
              </a:buClr>
              <a:buSzPts val="1100"/>
              <a:buFont typeface="Arial"/>
              <a:buNone/>
            </a:pPr>
            <a:r>
              <a:rPr lang="en-GB" sz="1800">
                <a:latin typeface="Arial"/>
                <a:ea typeface="Arial"/>
                <a:cs typeface="Arial"/>
                <a:sym typeface="Arial"/>
              </a:rPr>
              <a:t>(Finding Little Albert. BBC4. (2010) (5mins))</a:t>
            </a:r>
            <a:endParaRPr sz="2400">
              <a:latin typeface="Arial"/>
              <a:ea typeface="Arial"/>
              <a:cs typeface="Arial"/>
              <a:sym typeface="Arial"/>
            </a:endParaRPr>
          </a:p>
          <a:p>
            <a:pPr indent="0" lvl="0" marL="0" rtl="0" algn="l">
              <a:lnSpc>
                <a:spcPct val="100000"/>
              </a:lnSpc>
              <a:spcBef>
                <a:spcPts val="360"/>
              </a:spcBef>
              <a:spcAft>
                <a:spcPts val="0"/>
              </a:spcAft>
              <a:buClr>
                <a:schemeClr val="dk1"/>
              </a:buClr>
              <a:buSzPts val="1800"/>
              <a:buFont typeface="Arial"/>
              <a:buNone/>
            </a:pPr>
            <a:r>
              <a:t/>
            </a:r>
            <a:endParaRPr sz="2400">
              <a:latin typeface="Arial"/>
              <a:ea typeface="Arial"/>
              <a:cs typeface="Arial"/>
              <a:sym typeface="Arial"/>
            </a:endParaRPr>
          </a:p>
          <a:p>
            <a:pPr indent="0" lvl="0" marL="0" rtl="0" algn="l">
              <a:lnSpc>
                <a:spcPct val="100000"/>
              </a:lnSpc>
              <a:spcBef>
                <a:spcPts val="360"/>
              </a:spcBef>
              <a:spcAft>
                <a:spcPts val="0"/>
              </a:spcAft>
              <a:buClr>
                <a:schemeClr val="dk1"/>
              </a:buClr>
              <a:buSzPts val="1800"/>
              <a:buFont typeface="Arial"/>
              <a:buNone/>
            </a:pPr>
            <a:r>
              <a:rPr lang="en-GB">
                <a:latin typeface="Arial"/>
                <a:ea typeface="Arial"/>
                <a:cs typeface="Arial"/>
                <a:sym typeface="Arial"/>
              </a:rPr>
              <a:t>youtube.com/watch?v=KJnJ1Q8PAJk</a:t>
            </a:r>
            <a:endParaRPr/>
          </a:p>
          <a:p>
            <a:pPr indent="0" lvl="0" marL="0" rtl="0" algn="l">
              <a:lnSpc>
                <a:spcPct val="100000"/>
              </a:lnSpc>
              <a:spcBef>
                <a:spcPts val="360"/>
              </a:spcBef>
              <a:spcAft>
                <a:spcPts val="0"/>
              </a:spcAft>
              <a:buClr>
                <a:schemeClr val="dk1"/>
              </a:buClr>
              <a:buSzPts val="1800"/>
              <a:buFont typeface="Arial"/>
              <a:buNone/>
            </a:pPr>
            <a:r>
              <a:t/>
            </a:r>
            <a:endParaRPr>
              <a:latin typeface="Arial"/>
              <a:ea typeface="Arial"/>
              <a:cs typeface="Arial"/>
              <a:sym typeface="Arial"/>
            </a:endParaRPr>
          </a:p>
          <a:p>
            <a:pPr indent="0" lvl="0" marL="0" rtl="0" algn="l">
              <a:lnSpc>
                <a:spcPct val="100000"/>
              </a:lnSpc>
              <a:spcBef>
                <a:spcPts val="360"/>
              </a:spcBef>
              <a:spcAft>
                <a:spcPts val="0"/>
              </a:spcAft>
              <a:buClr>
                <a:schemeClr val="dk1"/>
              </a:buClr>
              <a:buSzPts val="1800"/>
              <a:buFont typeface="Arial"/>
              <a:buNone/>
            </a:pPr>
            <a:r>
              <a:t/>
            </a:r>
            <a:endParaRPr>
              <a:latin typeface="Arial"/>
              <a:ea typeface="Arial"/>
              <a:cs typeface="Arial"/>
              <a:sym typeface="Arial"/>
            </a:endParaRPr>
          </a:p>
          <a:p>
            <a:pPr indent="0" lvl="0" marL="0" rtl="0" algn="l">
              <a:lnSpc>
                <a:spcPct val="100000"/>
              </a:lnSpc>
              <a:spcBef>
                <a:spcPts val="360"/>
              </a:spcBef>
              <a:spcAft>
                <a:spcPts val="0"/>
              </a:spcAft>
              <a:buSzPts val="1800"/>
              <a:buNone/>
            </a:pPr>
            <a:r>
              <a:t/>
            </a:r>
            <a:endParaRPr sz="2400">
              <a:latin typeface="Arial"/>
              <a:ea typeface="Arial"/>
              <a:cs typeface="Arial"/>
              <a:sym typeface="Arial"/>
            </a:endParaRPr>
          </a:p>
        </p:txBody>
      </p:sp>
      <p:sp>
        <p:nvSpPr>
          <p:cNvPr id="172" name="Google Shape;172;p24"/>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7" name="Shape 177"/>
        <p:cNvGrpSpPr/>
        <p:nvPr/>
      </p:nvGrpSpPr>
      <p:grpSpPr>
        <a:xfrm>
          <a:off x="0" y="0"/>
          <a:ext cx="0" cy="0"/>
          <a:chOff x="0" y="0"/>
          <a:chExt cx="0" cy="0"/>
        </a:xfrm>
      </p:grpSpPr>
      <p:sp>
        <p:nvSpPr>
          <p:cNvPr id="178" name="Google Shape;178;p2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t/>
            </a:r>
            <a:endParaRPr/>
          </a:p>
        </p:txBody>
      </p:sp>
      <p:sp>
        <p:nvSpPr>
          <p:cNvPr id="179" name="Google Shape;179;p25"/>
          <p:cNvSpPr txBox="1"/>
          <p:nvPr>
            <p:ph idx="1" type="body"/>
          </p:nvPr>
        </p:nvSpPr>
        <p:spPr>
          <a:xfrm>
            <a:off x="457200" y="1600201"/>
            <a:ext cx="8229600" cy="39171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800"/>
              <a:buNone/>
            </a:pPr>
            <a:r>
              <a:t/>
            </a:r>
            <a:endParaRPr/>
          </a:p>
          <a:p>
            <a:pPr indent="0" lvl="0" marL="0" rtl="0" algn="l">
              <a:lnSpc>
                <a:spcPct val="100000"/>
              </a:lnSpc>
              <a:spcBef>
                <a:spcPts val="360"/>
              </a:spcBef>
              <a:spcAft>
                <a:spcPts val="0"/>
              </a:spcAft>
              <a:buSzPts val="1800"/>
              <a:buNone/>
            </a:pPr>
            <a:r>
              <a:t/>
            </a:r>
            <a:endParaRPr/>
          </a:p>
          <a:p>
            <a:pPr indent="0" lvl="0" marL="0" rtl="0" algn="l">
              <a:lnSpc>
                <a:spcPct val="100000"/>
              </a:lnSpc>
              <a:spcBef>
                <a:spcPts val="360"/>
              </a:spcBef>
              <a:spcAft>
                <a:spcPts val="0"/>
              </a:spcAft>
              <a:buSzPts val="1800"/>
              <a:buNone/>
            </a:pPr>
            <a:r>
              <a:rPr lang="en-GB"/>
              <a:t>References as per Module Handbook, timetable and contents.</a:t>
            </a:r>
            <a:endParaRPr/>
          </a:p>
          <a:p>
            <a:pPr indent="0" lvl="0" marL="0" rtl="0" algn="l">
              <a:lnSpc>
                <a:spcPct val="100000"/>
              </a:lnSpc>
              <a:spcBef>
                <a:spcPts val="360"/>
              </a:spcBef>
              <a:spcAft>
                <a:spcPts val="0"/>
              </a:spcAft>
              <a:buSzPts val="1800"/>
              <a:buNone/>
            </a:pPr>
            <a:r>
              <a:t/>
            </a:r>
            <a:endParaRPr/>
          </a:p>
          <a:p>
            <a:pPr indent="0" lvl="0" marL="0" rtl="0" algn="l">
              <a:lnSpc>
                <a:spcPct val="100000"/>
              </a:lnSpc>
              <a:spcBef>
                <a:spcPts val="360"/>
              </a:spcBef>
              <a:spcAft>
                <a:spcPts val="0"/>
              </a:spcAft>
              <a:buSzPts val="1800"/>
              <a:buNone/>
            </a:pPr>
            <a:r>
              <a:t/>
            </a:r>
            <a:endParaRPr/>
          </a:p>
        </p:txBody>
      </p:sp>
      <p:sp>
        <p:nvSpPr>
          <p:cNvPr id="180" name="Google Shape;180;p25"/>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p>
            <a:pPr indent="0" lvl="0" marL="0" rtl="0" algn="r">
              <a:lnSpc>
                <a:spcPct val="100000"/>
              </a:lnSpc>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