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62" r:id="rId6"/>
    <p:sldId id="263" r:id="rId7"/>
    <p:sldId id="266" r:id="rId8"/>
    <p:sldId id="264" r:id="rId9"/>
    <p:sldId id="265"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4" autoAdjust="0"/>
    <p:restoredTop sz="94660"/>
  </p:normalViewPr>
  <p:slideViewPr>
    <p:cSldViewPr snapToGrid="0">
      <p:cViewPr varScale="1">
        <p:scale>
          <a:sx n="67" d="100"/>
          <a:sy n="67" d="100"/>
        </p:scale>
        <p:origin x="48"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B300275-47A5-4F68-B391-36FBBFAB420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481350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300275-47A5-4F68-B391-36FBBFAB420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281230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B300275-47A5-4F68-B391-36FBBFAB420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867482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B300275-47A5-4F68-B391-36FBBFAB4202}"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2001785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B300275-47A5-4F68-B391-36FBBFAB4202}"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74359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B300275-47A5-4F68-B391-36FBBFAB4202}"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948647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300275-47A5-4F68-B391-36FBBFAB4202}"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4048064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300275-47A5-4F68-B391-36FBBFAB4202}"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310956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300275-47A5-4F68-B391-36FBBFAB4202}"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360807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300275-47A5-4F68-B391-36FBBFAB420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144205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300275-47A5-4F68-B391-36FBBFAB420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BEDE34-C072-4EE6-A1E9-BC3F42ACEE4D}" type="slidenum">
              <a:rPr lang="en-GB" smtClean="0"/>
              <a:t>‹#›</a:t>
            </a:fld>
            <a:endParaRPr lang="en-GB"/>
          </a:p>
        </p:txBody>
      </p:sp>
    </p:spTree>
    <p:extLst>
      <p:ext uri="{BB962C8B-B14F-4D97-AF65-F5344CB8AC3E}">
        <p14:creationId xmlns:p14="http://schemas.microsoft.com/office/powerpoint/2010/main" val="3847651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5ED06536-957F-4B54-BDD1-00D3FFE9E0E8}"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545715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64B52F20-9CD2-4876-9DAE-05A6055EF664}"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396475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9E27312-9365-4131-AF7A-B827C57F6DC1}"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206847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GB"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491D7A99-133B-4794-8A30-9A540A65A657}"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253824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GB"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EFFA614F-A255-4094-96AA-EED1A73C7D6B}"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4165684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GB"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A412384B-9CE5-43A3-B849-00383DF49AD5}"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0933920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GB"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D1E21CC4-5FA4-4B63-9B81-AEEE540787CC}"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8003219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GB"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9C7F94A7-98AE-4F88-894F-D56198B81FA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0214923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GB"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0ED67A7-E9FC-44EC-8A81-27AB1982CDA6}"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4813764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D5300D4-9BDA-45CB-80FE-656359239565}"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4781915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7444701-2316-46CF-B803-2C7F5F785695}"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612402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00275-47A5-4F68-B391-36FBBFAB4202}" type="datetimeFigureOut">
              <a:rPr lang="en-GB" smtClean="0"/>
              <a:t>02/10/2019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BEDE34-C072-4EE6-A1E9-BC3F42ACEE4D}" type="slidenum">
              <a:rPr lang="en-GB" smtClean="0"/>
              <a:t>‹#›</a:t>
            </a:fld>
            <a:endParaRPr lang="en-GB"/>
          </a:p>
        </p:txBody>
      </p:sp>
    </p:spTree>
    <p:extLst>
      <p:ext uri="{BB962C8B-B14F-4D97-AF65-F5344CB8AC3E}">
        <p14:creationId xmlns:p14="http://schemas.microsoft.com/office/powerpoint/2010/main" val="3040518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GB" altLang="en-US">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GB" altLang="en-US">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876209A7-78E5-4B8E-A8B0-D5AA5363A424}" type="slidenum">
              <a:rPr lang="en-GB" altLang="en-US">
                <a:solidFill>
                  <a:srgbClr val="000000"/>
                </a:solidFill>
              </a:rPr>
              <a:pPr fontAlgn="base">
                <a:spcBef>
                  <a:spcPct val="0"/>
                </a:spcBef>
                <a:spcAft>
                  <a:spcPct val="0"/>
                </a:spcAft>
              </a:pPr>
              <a:t>‹#›</a:t>
            </a:fld>
            <a:endParaRPr lang="en-GB" altLang="en-US">
              <a:solidFill>
                <a:srgbClr val="000000"/>
              </a:solidFill>
            </a:endParaRPr>
          </a:p>
        </p:txBody>
      </p:sp>
    </p:spTree>
    <p:extLst>
      <p:ext uri="{BB962C8B-B14F-4D97-AF65-F5344CB8AC3E}">
        <p14:creationId xmlns:p14="http://schemas.microsoft.com/office/powerpoint/2010/main" val="23930012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Romanticism as a response to the Enlightenment</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75389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0" y="723900"/>
            <a:ext cx="5207000" cy="5465763"/>
          </a:xfrm>
        </p:spPr>
        <p:txBody>
          <a:bodyPr>
            <a:normAutofit lnSpcReduction="10000"/>
          </a:bodyPr>
          <a:lstStyle/>
          <a:p>
            <a:pPr marL="0" indent="0">
              <a:buNone/>
            </a:pPr>
            <a:r>
              <a:rPr lang="en-GB" dirty="0" smtClean="0"/>
              <a:t>‘[The] philosophy of the Five Senses ... </a:t>
            </a:r>
            <a:r>
              <a:rPr lang="en-GB" dirty="0" err="1" smtClean="0"/>
              <a:t>Distiorts</a:t>
            </a:r>
            <a:r>
              <a:rPr lang="en-GB" dirty="0" smtClean="0"/>
              <a:t> the Heavens ... And Leads you to Believe a Lie’ (William Blake: ‘The Everlasting Gospel</a:t>
            </a:r>
            <a:r>
              <a:rPr lang="en-GB" dirty="0" smtClean="0"/>
              <a:t>’ (1818))</a:t>
            </a:r>
            <a:endParaRPr lang="en-GB" dirty="0" smtClean="0"/>
          </a:p>
          <a:p>
            <a:endParaRPr lang="en-GB" dirty="0" smtClean="0"/>
          </a:p>
          <a:p>
            <a:pPr marL="0" indent="0">
              <a:buNone/>
            </a:pPr>
            <a:r>
              <a:rPr lang="en-GB" dirty="0" smtClean="0"/>
              <a:t>‘Newton was a mere </a:t>
            </a:r>
            <a:r>
              <a:rPr lang="en-GB" dirty="0" err="1" smtClean="0"/>
              <a:t>materialsit</a:t>
            </a:r>
            <a:r>
              <a:rPr lang="en-GB" dirty="0" smtClean="0"/>
              <a:t> -- Mind in his </a:t>
            </a:r>
            <a:r>
              <a:rPr lang="en-GB" dirty="0" err="1" smtClean="0"/>
              <a:t>sytem</a:t>
            </a:r>
            <a:r>
              <a:rPr lang="en-GB" dirty="0" smtClean="0"/>
              <a:t> is always passive  -- a lazy Looker on, on an external world .. any system built on the passiveness of the mind must be wrong’ (S.T Coleridge </a:t>
            </a:r>
            <a:r>
              <a:rPr lang="en-GB" dirty="0" smtClean="0"/>
              <a:t>Collected Letters ed. L. Griggs (Oxford: OUP, 1956) 2:709.)</a:t>
            </a:r>
            <a:endParaRPr lang="en-GB" dirty="0" smtClean="0"/>
          </a:p>
          <a:p>
            <a:endParaRPr lang="en-GB" dirty="0"/>
          </a:p>
        </p:txBody>
      </p:sp>
      <p:sp>
        <p:nvSpPr>
          <p:cNvPr id="5" name="Text Placeholder 4"/>
          <p:cNvSpPr>
            <a:spLocks noGrp="1"/>
          </p:cNvSpPr>
          <p:nvPr>
            <p:ph type="body" sz="quarter" idx="4294967295"/>
          </p:nvPr>
        </p:nvSpPr>
        <p:spPr>
          <a:xfrm>
            <a:off x="7008813" y="508001"/>
            <a:ext cx="5183187" cy="977900"/>
          </a:xfrm>
        </p:spPr>
        <p:txBody>
          <a:bodyPr/>
          <a:lstStyle/>
          <a:p>
            <a:pPr marL="0" indent="0">
              <a:buNone/>
            </a:pPr>
            <a:r>
              <a:rPr lang="en-GB" dirty="0" smtClean="0"/>
              <a:t>William </a:t>
            </a:r>
            <a:r>
              <a:rPr lang="en-GB" dirty="0" smtClean="0"/>
              <a:t>Blake’s ‘Newton’ (1805)</a:t>
            </a:r>
            <a:endParaRPr lang="en-GB" dirty="0"/>
          </a:p>
        </p:txBody>
      </p:sp>
      <p:pic>
        <p:nvPicPr>
          <p:cNvPr id="7" name="Content Placeholder 6"/>
          <p:cNvPicPr>
            <a:picLocks noGrp="1" noChangeAspect="1"/>
          </p:cNvPicPr>
          <p:nvPr>
            <p:ph sz="quarter" idx="4294967295"/>
          </p:nvPr>
        </p:nvPicPr>
        <p:blipFill>
          <a:blip r:embed="rId2"/>
          <a:stretch>
            <a:fillRect/>
          </a:stretch>
        </p:blipFill>
        <p:spPr>
          <a:xfrm>
            <a:off x="7212013" y="1130300"/>
            <a:ext cx="4979987" cy="5059363"/>
          </a:xfrm>
          <a:prstGeom prst="rect">
            <a:avLst/>
          </a:prstGeom>
        </p:spPr>
      </p:pic>
    </p:spTree>
    <p:extLst>
      <p:ext uri="{BB962C8B-B14F-4D97-AF65-F5344CB8AC3E}">
        <p14:creationId xmlns:p14="http://schemas.microsoft.com/office/powerpoint/2010/main" val="4162261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Imagination over Reason:</a:t>
            </a:r>
            <a:br>
              <a:rPr lang="en-GB" dirty="0" smtClean="0"/>
            </a:br>
            <a:r>
              <a:rPr lang="en-GB" dirty="0" smtClean="0"/>
              <a:t/>
            </a:r>
            <a:br>
              <a:rPr lang="en-GB" dirty="0" smtClean="0"/>
            </a:br>
            <a:r>
              <a:rPr lang="en-GB" dirty="0" smtClean="0"/>
              <a:t>‘</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5" name="Text Placeholder 4"/>
          <p:cNvSpPr>
            <a:spLocks noGrp="1"/>
          </p:cNvSpPr>
          <p:nvPr>
            <p:ph type="body" sz="half" idx="2"/>
          </p:nvPr>
        </p:nvSpPr>
        <p:spPr>
          <a:xfrm>
            <a:off x="839788" y="812800"/>
            <a:ext cx="3932237" cy="5056188"/>
          </a:xfrm>
        </p:spPr>
        <p:txBody>
          <a:bodyPr>
            <a:noAutofit/>
          </a:bodyPr>
          <a:lstStyle/>
          <a:p>
            <a:r>
              <a:rPr lang="en-GB" sz="2800" dirty="0" smtClean="0"/>
              <a:t>Reason is to the Imagination as the instrument to the agent ... as the shadow to the substance.’ (P.B Shelley: Defence of Poetry)</a:t>
            </a:r>
            <a:br>
              <a:rPr lang="en-GB" sz="2800" dirty="0" smtClean="0"/>
            </a:br>
            <a:r>
              <a:rPr lang="en-GB" sz="2800" dirty="0" smtClean="0"/>
              <a:t/>
            </a:r>
            <a:br>
              <a:rPr lang="en-GB" sz="2800" dirty="0" smtClean="0"/>
            </a:br>
            <a:endParaRPr lang="en-GB" sz="2800" dirty="0" smtClean="0"/>
          </a:p>
          <a:p>
            <a:r>
              <a:rPr lang="en-GB" sz="2800" dirty="0" smtClean="0"/>
              <a:t>‘</a:t>
            </a:r>
            <a:r>
              <a:rPr lang="en-GB" sz="2800" dirty="0" smtClean="0"/>
              <a:t>What the Imagination seizes as Beauty must be Truth’ (John Keats letter Nov 1817)</a:t>
            </a:r>
            <a:br>
              <a:rPr lang="en-GB" sz="2800" dirty="0" smtClean="0"/>
            </a:br>
            <a:endParaRPr lang="en-GB" sz="2800" dirty="0"/>
          </a:p>
        </p:txBody>
      </p:sp>
      <p:pic>
        <p:nvPicPr>
          <p:cNvPr id="8" name="Picture 7"/>
          <p:cNvPicPr>
            <a:picLocks noChangeAspect="1"/>
          </p:cNvPicPr>
          <p:nvPr/>
        </p:nvPicPr>
        <p:blipFill>
          <a:blip r:embed="rId2"/>
          <a:stretch>
            <a:fillRect/>
          </a:stretch>
        </p:blipFill>
        <p:spPr>
          <a:xfrm>
            <a:off x="8015287" y="595312"/>
            <a:ext cx="5534343" cy="5018087"/>
          </a:xfrm>
          <a:prstGeom prst="rect">
            <a:avLst/>
          </a:prstGeom>
        </p:spPr>
      </p:pic>
      <p:pic>
        <p:nvPicPr>
          <p:cNvPr id="10" name="Picture Placeholder 9"/>
          <p:cNvPicPr>
            <a:picLocks noGrp="1" noChangeAspect="1"/>
          </p:cNvPicPr>
          <p:nvPr>
            <p:ph type="pic" idx="1"/>
          </p:nvPr>
        </p:nvPicPr>
        <p:blipFill>
          <a:blip r:embed="rId3"/>
          <a:srcRect l="5" r="5"/>
          <a:stretch>
            <a:fillRect/>
          </a:stretch>
        </p:blipFill>
        <p:spPr>
          <a:xfrm>
            <a:off x="4772025" y="595312"/>
            <a:ext cx="4978400" cy="5056188"/>
          </a:xfrm>
          <a:prstGeom prst="rect">
            <a:avLst/>
          </a:prstGeom>
        </p:spPr>
      </p:pic>
    </p:spTree>
    <p:extLst>
      <p:ext uri="{BB962C8B-B14F-4D97-AF65-F5344CB8AC3E}">
        <p14:creationId xmlns:p14="http://schemas.microsoft.com/office/powerpoint/2010/main" val="3254116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Nature </a:t>
            </a:r>
            <a:endParaRPr lang="en-GB" dirty="0"/>
          </a:p>
        </p:txBody>
      </p:sp>
      <p:sp>
        <p:nvSpPr>
          <p:cNvPr id="3" name="Content Placeholder 2"/>
          <p:cNvSpPr>
            <a:spLocks noGrp="1"/>
          </p:cNvSpPr>
          <p:nvPr>
            <p:ph idx="1"/>
          </p:nvPr>
        </p:nvSpPr>
        <p:spPr>
          <a:xfrm>
            <a:off x="2279576" y="1268761"/>
            <a:ext cx="8229600" cy="4958011"/>
          </a:xfrm>
        </p:spPr>
        <p:txBody>
          <a:bodyPr/>
          <a:lstStyle/>
          <a:p>
            <a:pPr marL="0" indent="0">
              <a:buNone/>
            </a:pPr>
            <a:r>
              <a:rPr lang="en-GB" dirty="0" smtClean="0"/>
              <a:t>“</a:t>
            </a:r>
            <a:r>
              <a:rPr lang="en-GB" dirty="0" smtClean="0"/>
              <a:t>let Nature be your </a:t>
            </a:r>
            <a:r>
              <a:rPr lang="en-GB" dirty="0" smtClean="0"/>
              <a:t>teacher.” </a:t>
            </a:r>
            <a:r>
              <a:rPr lang="en-GB" dirty="0" smtClean="0"/>
              <a:t>For those who followed Wordsworth this was religion in a new dress [Pantheism], the dress of feeling</a:t>
            </a:r>
            <a:r>
              <a:rPr lang="en-GB" dirty="0" smtClean="0"/>
              <a:t>. </a:t>
            </a:r>
            <a:r>
              <a:rPr lang="en-GB" dirty="0" smtClean="0"/>
              <a:t>(Geoffrey H. Hartman, Wordsworth’s Poetry: 1787-1814, </a:t>
            </a:r>
            <a:r>
              <a:rPr lang="en-GB" dirty="0" smtClean="0"/>
              <a:t>(NEW Haven: Yale UP, 1967) p.153)</a:t>
            </a:r>
          </a:p>
          <a:p>
            <a:pPr marL="0" indent="0">
              <a:buNone/>
            </a:pPr>
            <a:endParaRPr lang="en-GB" dirty="0" smtClean="0"/>
          </a:p>
          <a:p>
            <a:pPr marL="0" indent="0">
              <a:buNone/>
            </a:pPr>
            <a:r>
              <a:rPr lang="en-GB" dirty="0" smtClean="0"/>
              <a:t>[from ‘The Tables Turned’:  Up! up! my Friend, and quit your books; /Or surely you'll grow double: /Up! up! my Friend, and clear your looks; /Why all this toil and trouble?]</a:t>
            </a:r>
          </a:p>
          <a:p>
            <a:pPr marL="0" indent="0">
              <a:buNone/>
            </a:pPr>
            <a:endParaRPr lang="en-GB" dirty="0"/>
          </a:p>
        </p:txBody>
      </p:sp>
    </p:spTree>
    <p:extLst>
      <p:ext uri="{BB962C8B-B14F-4D97-AF65-F5344CB8AC3E}">
        <p14:creationId xmlns:p14="http://schemas.microsoft.com/office/powerpoint/2010/main" val="234463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Nature but …</a:t>
            </a:r>
            <a:endParaRPr lang="en-GB" dirty="0"/>
          </a:p>
        </p:txBody>
      </p:sp>
      <p:sp>
        <p:nvSpPr>
          <p:cNvPr id="3" name="Content Placeholder 2"/>
          <p:cNvSpPr>
            <a:spLocks noGrp="1"/>
          </p:cNvSpPr>
          <p:nvPr>
            <p:ph idx="1"/>
          </p:nvPr>
        </p:nvSpPr>
        <p:spPr>
          <a:xfrm>
            <a:off x="2063552" y="1628801"/>
            <a:ext cx="8229600" cy="452596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Wordsworth is </a:t>
            </a:r>
            <a:r>
              <a:rPr lang="en-GB" dirty="0" smtClean="0">
                <a:latin typeface="Arial" panose="020B0604020202020204" pitchFamily="34" charset="0"/>
                <a:cs typeface="Arial" panose="020B0604020202020204" pitchFamily="34" charset="0"/>
              </a:rPr>
              <a:t>pre-eminently </a:t>
            </a:r>
            <a:r>
              <a:rPr lang="en-GB" dirty="0">
                <a:latin typeface="Arial" panose="020B0604020202020204" pitchFamily="34" charset="0"/>
                <a:cs typeface="Arial" panose="020B0604020202020204" pitchFamily="34" charset="0"/>
              </a:rPr>
              <a:t>a poet of the revelatory and luminous Moment […]. In some few instances the revelation occurs when the visible scene, present or recollected, is entirely obliterated. In </a:t>
            </a:r>
            <a:r>
              <a:rPr lang="en-GB" dirty="0" err="1">
                <a:latin typeface="Arial" panose="020B0604020202020204" pitchFamily="34" charset="0"/>
                <a:cs typeface="Arial" panose="020B0604020202020204" pitchFamily="34" charset="0"/>
              </a:rPr>
              <a:t>Tintern</a:t>
            </a:r>
            <a:r>
              <a:rPr lang="en-GB" dirty="0">
                <a:latin typeface="Arial" panose="020B0604020202020204" pitchFamily="34" charset="0"/>
                <a:cs typeface="Arial" panose="020B0604020202020204" pitchFamily="34" charset="0"/>
              </a:rPr>
              <a:t> Abbey, for example, “we are laid asleep / In body” in order with another eye to “see into the life of things”; but no sooner does Wordsworth propose this possibility than he retracts it: “If this / Be </a:t>
            </a:r>
            <a:r>
              <a:rPr lang="en-GB" dirty="0" smtClean="0">
                <a:latin typeface="Arial" panose="020B0604020202020204" pitchFamily="34" charset="0"/>
                <a:cs typeface="Arial" panose="020B0604020202020204" pitchFamily="34" charset="0"/>
              </a:rPr>
              <a:t>but </a:t>
            </a:r>
            <a:r>
              <a:rPr lang="en-GB" dirty="0">
                <a:latin typeface="Arial" panose="020B0604020202020204" pitchFamily="34" charset="0"/>
                <a:cs typeface="Arial" panose="020B0604020202020204" pitchFamily="34" charset="0"/>
              </a:rPr>
              <a:t>a vain belief…” (M. H. Abrams</a:t>
            </a:r>
            <a:r>
              <a:rPr lang="en-GB" dirty="0" smtClean="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Natural Supernaturalism: Tradition and Revolution in Romantic Literature</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(Norton: New Y</a:t>
            </a:r>
            <a:r>
              <a:rPr lang="en-GB" dirty="0">
                <a:latin typeface="Arial" panose="020B0604020202020204" pitchFamily="34" charset="0"/>
                <a:cs typeface="Arial" panose="020B0604020202020204" pitchFamily="34" charset="0"/>
              </a:rPr>
              <a:t>o</a:t>
            </a:r>
            <a:r>
              <a:rPr lang="en-GB" dirty="0" smtClean="0">
                <a:latin typeface="Arial" panose="020B0604020202020204" pitchFamily="34" charset="0"/>
                <a:cs typeface="Arial" panose="020B0604020202020204" pitchFamily="34" charset="0"/>
              </a:rPr>
              <a:t>rk, 1973)</a:t>
            </a:r>
            <a:r>
              <a:rPr lang="en-GB" dirty="0" smtClean="0">
                <a:latin typeface="Arial" panose="020B0604020202020204" pitchFamily="34" charset="0"/>
                <a:cs typeface="Arial" panose="020B0604020202020204" pitchFamily="34" charset="0"/>
              </a:rPr>
              <a:t> pp. 50-51</a:t>
            </a:r>
            <a:r>
              <a:rPr lang="en-GB"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294670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088" y="133350"/>
            <a:ext cx="5446712" cy="901700"/>
          </a:xfrm>
        </p:spPr>
        <p:txBody>
          <a:bodyPr>
            <a:normAutofit/>
          </a:bodyPr>
          <a:lstStyle/>
          <a:p>
            <a:r>
              <a:rPr lang="en-GB" dirty="0" smtClean="0"/>
              <a:t>The Romantic Imagination 1</a:t>
            </a:r>
            <a:endParaRPr lang="en-GB" dirty="0"/>
          </a:p>
        </p:txBody>
      </p:sp>
      <p:sp>
        <p:nvSpPr>
          <p:cNvPr id="5" name="Picture Placeholder 4"/>
          <p:cNvSpPr>
            <a:spLocks noGrp="1"/>
          </p:cNvSpPr>
          <p:nvPr>
            <p:ph type="pic" idx="1"/>
          </p:nvPr>
        </p:nvSpPr>
        <p:spPr>
          <a:xfrm>
            <a:off x="6134100" y="92314"/>
            <a:ext cx="5081588" cy="4873625"/>
          </a:xfrm>
        </p:spPr>
      </p:sp>
      <p:sp>
        <p:nvSpPr>
          <p:cNvPr id="3" name="Content Placeholder 2"/>
          <p:cNvSpPr>
            <a:spLocks noGrp="1"/>
          </p:cNvSpPr>
          <p:nvPr>
            <p:ph type="body" sz="half" idx="2"/>
          </p:nvPr>
        </p:nvSpPr>
        <p:spPr>
          <a:xfrm>
            <a:off x="1196656" y="1536460"/>
            <a:ext cx="4683125" cy="4623040"/>
          </a:xfrm>
        </p:spPr>
        <p:txBody>
          <a:bodyPr>
            <a:normAutofit fontScale="92500" lnSpcReduction="10000"/>
          </a:bodyPr>
          <a:lstStyle/>
          <a:p>
            <a:pPr marL="0" indent="0">
              <a:buNone/>
            </a:pPr>
            <a:r>
              <a:rPr lang="en-GB" sz="2800" dirty="0" smtClean="0"/>
              <a:t>‘The imagination then I consider either as primary or secondary. The primary imagination I hold to be the living power and prime agent </a:t>
            </a:r>
            <a:r>
              <a:rPr lang="en-GB" sz="2800" dirty="0" err="1" smtClean="0"/>
              <a:t>ofall</a:t>
            </a:r>
            <a:r>
              <a:rPr lang="en-GB" sz="2800" dirty="0" smtClean="0"/>
              <a:t> human perception, and as repetition in the finite mind of the eternal act of creation in the infinite I AM. The second I consider an echo </a:t>
            </a:r>
            <a:r>
              <a:rPr lang="en-GB" sz="2800" dirty="0" err="1" smtClean="0"/>
              <a:t>ofthe</a:t>
            </a:r>
            <a:r>
              <a:rPr lang="en-GB" sz="2800" dirty="0" smtClean="0"/>
              <a:t> former ... It dissolves, diffuses, dissipates in order to recreate ...’</a:t>
            </a:r>
          </a:p>
          <a:p>
            <a:pPr marL="0" lvl="0" indent="0">
              <a:buNone/>
            </a:pPr>
            <a:r>
              <a:rPr lang="en-GB" sz="2800" dirty="0" smtClean="0"/>
              <a:t>(</a:t>
            </a:r>
            <a:r>
              <a:rPr lang="en-GB" sz="2800" dirty="0" smtClean="0">
                <a:solidFill>
                  <a:prstClr val="black"/>
                </a:solidFill>
              </a:rPr>
              <a:t>S</a:t>
            </a:r>
            <a:r>
              <a:rPr lang="en-GB" sz="2800" dirty="0">
                <a:solidFill>
                  <a:prstClr val="black"/>
                </a:solidFill>
              </a:rPr>
              <a:t>. T Coleridge  </a:t>
            </a:r>
            <a:r>
              <a:rPr lang="en-GB" sz="2800" dirty="0" err="1">
                <a:solidFill>
                  <a:prstClr val="black"/>
                </a:solidFill>
              </a:rPr>
              <a:t>Biographia</a:t>
            </a:r>
            <a:r>
              <a:rPr lang="en-GB" sz="2800" dirty="0">
                <a:solidFill>
                  <a:prstClr val="black"/>
                </a:solidFill>
              </a:rPr>
              <a:t> </a:t>
            </a:r>
            <a:r>
              <a:rPr lang="en-GB" sz="2800" dirty="0" err="1">
                <a:solidFill>
                  <a:prstClr val="black"/>
                </a:solidFill>
              </a:rPr>
              <a:t>Literaria</a:t>
            </a:r>
            <a:r>
              <a:rPr lang="en-GB" sz="2800" dirty="0">
                <a:solidFill>
                  <a:prstClr val="black"/>
                </a:solidFill>
              </a:rPr>
              <a:t> (1817</a:t>
            </a:r>
            <a:r>
              <a:rPr lang="en-GB" sz="2800" dirty="0" smtClean="0">
                <a:solidFill>
                  <a:prstClr val="black"/>
                </a:solidFill>
              </a:rPr>
              <a:t>) </a:t>
            </a:r>
            <a:r>
              <a:rPr lang="en-GB" sz="2800" dirty="0" smtClean="0"/>
              <a:t>(</a:t>
            </a:r>
            <a:r>
              <a:rPr lang="en-GB" sz="2800" dirty="0" err="1" smtClean="0"/>
              <a:t>Chp</a:t>
            </a:r>
            <a:r>
              <a:rPr lang="en-GB" sz="2800" dirty="0" smtClean="0"/>
              <a:t>. 13))</a:t>
            </a:r>
          </a:p>
          <a:p>
            <a:pPr marL="0" indent="0">
              <a:buNone/>
            </a:pPr>
            <a:endParaRPr lang="en-GB" dirty="0"/>
          </a:p>
        </p:txBody>
      </p:sp>
      <p:pic>
        <p:nvPicPr>
          <p:cNvPr id="6" name="Picture 5"/>
          <p:cNvPicPr>
            <a:picLocks noChangeAspect="1"/>
          </p:cNvPicPr>
          <p:nvPr/>
        </p:nvPicPr>
        <p:blipFill>
          <a:blip r:embed="rId2"/>
          <a:stretch>
            <a:fillRect/>
          </a:stretch>
        </p:blipFill>
        <p:spPr>
          <a:xfrm>
            <a:off x="5784690" y="-88900"/>
            <a:ext cx="5780407" cy="5969000"/>
          </a:xfrm>
          <a:prstGeom prst="rect">
            <a:avLst/>
          </a:prstGeom>
        </p:spPr>
      </p:pic>
    </p:spTree>
    <p:extLst>
      <p:ext uri="{BB962C8B-B14F-4D97-AF65-F5344CB8AC3E}">
        <p14:creationId xmlns:p14="http://schemas.microsoft.com/office/powerpoint/2010/main" val="1174824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Romantic Imagination 2 </a:t>
            </a:r>
            <a:endParaRPr lang="en-GB" dirty="0"/>
          </a:p>
        </p:txBody>
      </p:sp>
      <p:sp>
        <p:nvSpPr>
          <p:cNvPr id="5" name="Text Placeholder 4"/>
          <p:cNvSpPr>
            <a:spLocks noGrp="1"/>
          </p:cNvSpPr>
          <p:nvPr>
            <p:ph type="body" idx="1"/>
          </p:nvPr>
        </p:nvSpPr>
        <p:spPr/>
        <p:txBody>
          <a:bodyPr/>
          <a:lstStyle/>
          <a:p>
            <a:endParaRPr lang="en-GB"/>
          </a:p>
        </p:txBody>
      </p:sp>
      <p:sp>
        <p:nvSpPr>
          <p:cNvPr id="3" name="Content Placeholder 2"/>
          <p:cNvSpPr>
            <a:spLocks noGrp="1"/>
          </p:cNvSpPr>
          <p:nvPr>
            <p:ph sz="half" idx="2"/>
          </p:nvPr>
        </p:nvSpPr>
        <p:spPr>
          <a:xfrm>
            <a:off x="665163" y="1960470"/>
            <a:ext cx="5157787" cy="4773796"/>
          </a:xfrm>
        </p:spPr>
        <p:txBody>
          <a:bodyPr>
            <a:normAutofit fontScale="70000" lnSpcReduction="20000"/>
          </a:bodyPr>
          <a:lstStyle/>
          <a:p>
            <a:pPr marL="0" indent="0">
              <a:buNone/>
            </a:pPr>
            <a:endParaRPr lang="en-GB" dirty="0" smtClean="0"/>
          </a:p>
          <a:p>
            <a:pPr marL="0" indent="0">
              <a:buNone/>
            </a:pPr>
            <a:r>
              <a:rPr lang="en-GB" dirty="0" smtClean="0"/>
              <a:t>The </a:t>
            </a:r>
            <a:r>
              <a:rPr lang="en-GB" dirty="0"/>
              <a:t>imagination may be compared to Adam's dream, - he awoke and found it truth. I am more zealous in this affair because I have never yet been able to perceive how anything can be known for truth by consecutive reasoning - and yet it must be. Can it be that even the greatest philosopher ever arrived at his goal without putting aside numerous objections? However it may be, O for a life of sensation rather than of thoughts! … I scarcely remember counting upon any happiness - I look for it if it be not in the present hour, - nothing startles me beyond the moment. The setting sun will always set me to rights, or </a:t>
            </a:r>
            <a:r>
              <a:rPr lang="en-GB" b="1" dirty="0"/>
              <a:t>if a sparrow come before my window, I take part in its existence and pick about the gravel</a:t>
            </a:r>
            <a:r>
              <a:rPr lang="en-GB" dirty="0"/>
              <a:t>.</a:t>
            </a:r>
          </a:p>
          <a:p>
            <a:pPr marL="0" indent="0">
              <a:buNone/>
            </a:pPr>
            <a:r>
              <a:rPr lang="en-GB" dirty="0" smtClean="0"/>
              <a:t>John </a:t>
            </a:r>
            <a:r>
              <a:rPr lang="en-GB" dirty="0"/>
              <a:t>Keats </a:t>
            </a:r>
            <a:r>
              <a:rPr lang="en-GB" dirty="0" smtClean="0"/>
              <a:t>(Letter </a:t>
            </a:r>
            <a:r>
              <a:rPr lang="en-GB" dirty="0"/>
              <a:t>to Benjamin Bailey, 22 November </a:t>
            </a:r>
            <a:r>
              <a:rPr lang="en-GB" dirty="0" smtClean="0"/>
              <a:t>1817)</a:t>
            </a:r>
            <a:endParaRPr lang="en-GB" dirty="0"/>
          </a:p>
        </p:txBody>
      </p:sp>
      <p:sp>
        <p:nvSpPr>
          <p:cNvPr id="6" name="Text Placeholder 5"/>
          <p:cNvSpPr>
            <a:spLocks noGrp="1"/>
          </p:cNvSpPr>
          <p:nvPr>
            <p:ph type="body" sz="quarter" idx="3"/>
          </p:nvPr>
        </p:nvSpPr>
        <p:spPr>
          <a:xfrm>
            <a:off x="6172200" y="1320800"/>
            <a:ext cx="5183188" cy="1587500"/>
          </a:xfrm>
        </p:spPr>
        <p:txBody>
          <a:bodyPr>
            <a:normAutofit/>
          </a:bodyPr>
          <a:lstStyle/>
          <a:p>
            <a:r>
              <a:rPr lang="en-GB" sz="2000" dirty="0" err="1" smtClean="0"/>
              <a:t>Endymion</a:t>
            </a:r>
            <a:r>
              <a:rPr lang="en-GB" sz="2000" dirty="0" smtClean="0"/>
              <a:t>. Moonlight Effect (c.1790)</a:t>
            </a:r>
          </a:p>
          <a:p>
            <a:r>
              <a:rPr lang="en-GB" sz="2000" dirty="0" smtClean="0"/>
              <a:t>Anne Louis </a:t>
            </a:r>
            <a:r>
              <a:rPr lang="en-GB" sz="2000" dirty="0" err="1" smtClean="0"/>
              <a:t>Girodet-Trison</a:t>
            </a:r>
            <a:endParaRPr lang="en-GB" sz="2000" dirty="0" smtClean="0"/>
          </a:p>
          <a:p>
            <a:endParaRPr lang="en-GB" dirty="0"/>
          </a:p>
        </p:txBody>
      </p:sp>
      <p:pic>
        <p:nvPicPr>
          <p:cNvPr id="8" name="Content Placeholder 7"/>
          <p:cNvPicPr>
            <a:picLocks noGrp="1" noChangeAspect="1"/>
          </p:cNvPicPr>
          <p:nvPr>
            <p:ph sz="quarter" idx="4"/>
          </p:nvPr>
        </p:nvPicPr>
        <p:blipFill>
          <a:blip r:embed="rId2"/>
          <a:stretch>
            <a:fillRect/>
          </a:stretch>
        </p:blipFill>
        <p:spPr>
          <a:xfrm>
            <a:off x="6172200" y="2554195"/>
            <a:ext cx="5183188" cy="3586347"/>
          </a:xfrm>
          <a:prstGeom prst="rect">
            <a:avLst/>
          </a:prstGeom>
        </p:spPr>
      </p:pic>
    </p:spTree>
    <p:extLst>
      <p:ext uri="{BB962C8B-B14F-4D97-AF65-F5344CB8AC3E}">
        <p14:creationId xmlns:p14="http://schemas.microsoft.com/office/powerpoint/2010/main" val="4071010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wider consequences of the Empirical method:</a:t>
            </a:r>
            <a:br>
              <a:rPr lang="en-GB" dirty="0" smtClean="0"/>
            </a:br>
            <a:endParaRPr lang="en-GB" dirty="0"/>
          </a:p>
        </p:txBody>
      </p:sp>
      <p:sp>
        <p:nvSpPr>
          <p:cNvPr id="3" name="Content Placeholder 2"/>
          <p:cNvSpPr>
            <a:spLocks noGrp="1"/>
          </p:cNvSpPr>
          <p:nvPr>
            <p:ph idx="1"/>
          </p:nvPr>
        </p:nvSpPr>
        <p:spPr>
          <a:xfrm>
            <a:off x="838200" y="1117600"/>
            <a:ext cx="10515600" cy="5059363"/>
          </a:xfrm>
        </p:spPr>
        <p:txBody>
          <a:bodyPr>
            <a:normAutofit fontScale="70000" lnSpcReduction="20000"/>
          </a:bodyPr>
          <a:lstStyle/>
          <a:p>
            <a:pPr marL="0" indent="0">
              <a:spcAft>
                <a:spcPts val="0"/>
              </a:spcAft>
              <a:buNone/>
            </a:pPr>
            <a:r>
              <a:rPr lang="en-GB" dirty="0" smtClean="0">
                <a:effectLst/>
                <a:latin typeface="Times New Roman" panose="02020603050405020304" pitchFamily="18" charset="0"/>
                <a:ea typeface="Times New Roman" panose="02020603050405020304" pitchFamily="18" charset="0"/>
              </a:rPr>
              <a:t> 'Let us fix our attention out of ourselves as much as possible ... we never really advance a step beyond ourselves ... When I am </a:t>
            </a:r>
            <a:r>
              <a:rPr lang="en-GB" dirty="0" err="1" smtClean="0">
                <a:effectLst/>
                <a:latin typeface="Times New Roman" panose="02020603050405020304" pitchFamily="18" charset="0"/>
                <a:ea typeface="Times New Roman" panose="02020603050405020304" pitchFamily="18" charset="0"/>
              </a:rPr>
              <a:t>convinc'd</a:t>
            </a:r>
            <a:r>
              <a:rPr lang="en-GB" dirty="0" smtClean="0">
                <a:effectLst/>
                <a:latin typeface="Times New Roman" panose="02020603050405020304" pitchFamily="18" charset="0"/>
                <a:ea typeface="Times New Roman" panose="02020603050405020304" pitchFamily="18" charset="0"/>
              </a:rPr>
              <a:t> of any principle 'tis only an idea, which strikes more strongly upon me ... Objects have no discoverable connexion together; nor is it from any principle but custom operating upon the imagination, that we can draw any inference from the appearance of one to the existence of another ...‘ [David Hume A Treatise on Human Nature (1740) </a:t>
            </a:r>
            <a:r>
              <a:rPr lang="en-GB" dirty="0" err="1" smtClean="0">
                <a:effectLst/>
                <a:latin typeface="Times New Roman" panose="02020603050405020304" pitchFamily="18" charset="0"/>
                <a:ea typeface="Times New Roman" panose="02020603050405020304" pitchFamily="18" charset="0"/>
              </a:rPr>
              <a:t>i</a:t>
            </a:r>
            <a:r>
              <a:rPr lang="en-GB" dirty="0" smtClean="0">
                <a:effectLst/>
                <a:latin typeface="Times New Roman" panose="02020603050405020304" pitchFamily="18" charset="0"/>
                <a:ea typeface="Times New Roman" panose="02020603050405020304" pitchFamily="18" charset="0"/>
              </a:rPr>
              <a:t> 2, iii 7)]</a:t>
            </a:r>
          </a:p>
          <a:p>
            <a:pPr marL="0" indent="0">
              <a:spcAft>
                <a:spcPts val="0"/>
              </a:spcAft>
              <a:buNone/>
            </a:pPr>
            <a:endParaRPr lang="en-GB" dirty="0">
              <a:latin typeface="Times New Roman" panose="02020603050405020304" pitchFamily="18" charset="0"/>
              <a:ea typeface="Times New Roman" panose="02020603050405020304" pitchFamily="18" charset="0"/>
            </a:endParaRPr>
          </a:p>
          <a:p>
            <a:pPr marL="0" indent="0">
              <a:spcAft>
                <a:spcPts val="0"/>
              </a:spcAft>
              <a:buNone/>
            </a:pPr>
            <a:r>
              <a:rPr lang="en-GB" dirty="0" smtClean="0">
                <a:effectLst/>
                <a:latin typeface="Times New Roman" panose="02020603050405020304" pitchFamily="18" charset="0"/>
                <a:ea typeface="Times New Roman" panose="02020603050405020304" pitchFamily="18" charset="0"/>
              </a:rPr>
              <a:t>If we can be prevailed upon to doubt the reality of external objects the next step will be to doubt what passes in our own minds … And the last step will be to doubt our own existence. </a:t>
            </a:r>
            <a:r>
              <a:rPr lang="en-GB" dirty="0">
                <a:latin typeface="Times New Roman" panose="02020603050405020304" pitchFamily="18" charset="0"/>
                <a:ea typeface="Times New Roman" panose="02020603050405020304" pitchFamily="18" charset="0"/>
              </a:rPr>
              <a:t>[</a:t>
            </a:r>
            <a:r>
              <a:rPr lang="en-GB" dirty="0" smtClean="0">
                <a:effectLst/>
                <a:latin typeface="Times New Roman" panose="02020603050405020304" pitchFamily="18" charset="0"/>
                <a:ea typeface="Times New Roman" panose="02020603050405020304" pitchFamily="18" charset="0"/>
              </a:rPr>
              <a:t>Lord Kames </a:t>
            </a:r>
            <a:r>
              <a:rPr lang="en-GB" i="1" dirty="0" smtClean="0">
                <a:effectLst/>
                <a:latin typeface="Times New Roman" panose="02020603050405020304" pitchFamily="18" charset="0"/>
                <a:ea typeface="Times New Roman" panose="02020603050405020304" pitchFamily="18" charset="0"/>
              </a:rPr>
              <a:t>Essays on the Principles of Morality </a:t>
            </a:r>
            <a:r>
              <a:rPr lang="en-GB" dirty="0" smtClean="0">
                <a:effectLst/>
                <a:latin typeface="Times New Roman" panose="02020603050405020304" pitchFamily="18" charset="0"/>
                <a:ea typeface="Times New Roman" panose="02020603050405020304" pitchFamily="18" charset="0"/>
              </a:rPr>
              <a:t>(Creech, 1751) p. 240] </a:t>
            </a:r>
          </a:p>
          <a:p>
            <a:pPr marL="0" indent="0">
              <a:spcAft>
                <a:spcPts val="0"/>
              </a:spcAft>
              <a:buNone/>
            </a:pPr>
            <a:endParaRPr lang="en-GB" dirty="0" smtClean="0">
              <a:effectLst/>
              <a:latin typeface="Times New Roman" panose="02020603050405020304" pitchFamily="18" charset="0"/>
              <a:ea typeface="Times New Roman" panose="02020603050405020304" pitchFamily="18" charset="0"/>
            </a:endParaRPr>
          </a:p>
          <a:p>
            <a:pPr marL="0" indent="0">
              <a:spcAft>
                <a:spcPts val="0"/>
              </a:spcAft>
              <a:buNone/>
            </a:pPr>
            <a:r>
              <a:rPr lang="en-GB" dirty="0" smtClean="0">
                <a:effectLst/>
                <a:latin typeface="Times New Roman" panose="02020603050405020304" pitchFamily="18" charset="0"/>
                <a:ea typeface="Times New Roman" panose="02020603050405020304" pitchFamily="18" charset="0"/>
              </a:rPr>
              <a:t>All our discoveries and boasted knowledge vanish and the whole universe is reduced into a creature of fancy …[Richard Price ‘A Review of the Principal Questions in Morals’ (1758) from L.A Selby-</a:t>
            </a:r>
            <a:r>
              <a:rPr lang="en-GB" dirty="0" err="1" smtClean="0">
                <a:effectLst/>
                <a:latin typeface="Times New Roman" panose="02020603050405020304" pitchFamily="18" charset="0"/>
                <a:ea typeface="Times New Roman" panose="02020603050405020304" pitchFamily="18" charset="0"/>
              </a:rPr>
              <a:t>Bigge</a:t>
            </a:r>
            <a:r>
              <a:rPr lang="en-GB" dirty="0" smtClean="0">
                <a:effectLst/>
                <a:latin typeface="Times New Roman" panose="02020603050405020304" pitchFamily="18" charset="0"/>
                <a:ea typeface="Times New Roman" panose="02020603050405020304" pitchFamily="18" charset="0"/>
              </a:rPr>
              <a:t> </a:t>
            </a:r>
            <a:r>
              <a:rPr lang="en-GB" i="1" dirty="0" smtClean="0">
                <a:effectLst/>
                <a:latin typeface="Times New Roman" panose="02020603050405020304" pitchFamily="18" charset="0"/>
                <a:ea typeface="Times New Roman" panose="02020603050405020304" pitchFamily="18" charset="0"/>
              </a:rPr>
              <a:t>British Moralists </a:t>
            </a:r>
            <a:r>
              <a:rPr lang="en-GB" dirty="0" smtClean="0">
                <a:effectLst/>
                <a:latin typeface="Times New Roman" panose="02020603050405020304" pitchFamily="18" charset="0"/>
                <a:ea typeface="Times New Roman" panose="02020603050405020304" pitchFamily="18" charset="0"/>
              </a:rPr>
              <a:t>(Clarendon P., 1897) 2 vols. 1, </a:t>
            </a:r>
            <a:r>
              <a:rPr lang="en-GB" dirty="0" smtClean="0">
                <a:effectLst/>
                <a:latin typeface="Times New Roman" panose="02020603050405020304" pitchFamily="18" charset="0"/>
                <a:ea typeface="Times New Roman" panose="02020603050405020304" pitchFamily="18" charset="0"/>
              </a:rPr>
              <a:t>133]</a:t>
            </a:r>
            <a:endParaRPr lang="en-GB" dirty="0" smtClean="0">
              <a:effectLst/>
              <a:latin typeface="Times New Roman" panose="02020603050405020304" pitchFamily="18" charset="0"/>
              <a:ea typeface="Times New Roman" panose="02020603050405020304" pitchFamily="18" charset="0"/>
            </a:endParaRPr>
          </a:p>
          <a:p>
            <a:pPr marL="0" indent="0">
              <a:spcAft>
                <a:spcPts val="0"/>
              </a:spcAft>
              <a:buNone/>
            </a:pPr>
            <a:endParaRPr lang="en-GB" dirty="0" smtClean="0">
              <a:effectLst/>
              <a:latin typeface="Times New Roman" panose="02020603050405020304" pitchFamily="18" charset="0"/>
              <a:ea typeface="Times New Roman" panose="02020603050405020304" pitchFamily="18" charset="0"/>
            </a:endParaRPr>
          </a:p>
          <a:p>
            <a:pPr marL="0" indent="0">
              <a:spcAft>
                <a:spcPts val="0"/>
              </a:spcAft>
              <a:buNone/>
            </a:pPr>
            <a:r>
              <a:rPr lang="en-GB" dirty="0" smtClean="0">
                <a:effectLst/>
                <a:latin typeface="Times New Roman" panose="02020603050405020304" pitchFamily="18" charset="0"/>
                <a:ea typeface="Times New Roman" panose="02020603050405020304" pitchFamily="18" charset="0"/>
              </a:rPr>
              <a:t>I was often unable to think of external things as having external existence … Many times while going to school have I grasped at a wall or a tree to recall myself from the abyss of idealism to the reality. [Wordsworth ‘Fenwick note’ to the ‘Immortality’ ode] </a:t>
            </a:r>
          </a:p>
          <a:p>
            <a:pPr marL="0" indent="0">
              <a:buNone/>
            </a:pPr>
            <a:endParaRPr lang="en-GB" dirty="0"/>
          </a:p>
        </p:txBody>
      </p:sp>
    </p:spTree>
    <p:extLst>
      <p:ext uri="{BB962C8B-B14F-4D97-AF65-F5344CB8AC3E}">
        <p14:creationId xmlns:p14="http://schemas.microsoft.com/office/powerpoint/2010/main" val="3655330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return of Enlightenment ideas? </a:t>
            </a:r>
            <a:endParaRPr lang="en-GB" dirty="0"/>
          </a:p>
        </p:txBody>
      </p:sp>
      <p:sp>
        <p:nvSpPr>
          <p:cNvPr id="3" name="Content Placeholder 2"/>
          <p:cNvSpPr>
            <a:spLocks noGrp="1"/>
          </p:cNvSpPr>
          <p:nvPr>
            <p:ph idx="1"/>
          </p:nvPr>
        </p:nvSpPr>
        <p:spPr>
          <a:xfrm>
            <a:off x="838200" y="1574800"/>
            <a:ext cx="10515600" cy="4767263"/>
          </a:xfrm>
        </p:spPr>
        <p:txBody>
          <a:bodyPr>
            <a:normAutofit fontScale="92500" lnSpcReduction="20000"/>
          </a:bodyPr>
          <a:lstStyle/>
          <a:p>
            <a:pPr marL="0" indent="0">
              <a:buNone/>
            </a:pPr>
            <a:r>
              <a:rPr lang="en-GB" dirty="0" smtClean="0"/>
              <a:t>I have at all times endeavoured to look steadily at my subject; consequently, there is I hope in these Poems little falsehood of description, and my ideas are expressed in language fitted to their respective importance. Something must have been gained by this practice, as it is friendly to one property of all good poetry, namely, good sense: but it has necessarily cut me off from a large portion of phrases and figures of speech which from father to son have long been regarded as the common inheritance of Poets. (William Wordsworth </a:t>
            </a:r>
            <a:r>
              <a:rPr lang="en-GB" dirty="0" smtClean="0"/>
              <a:t>‘Preface’ </a:t>
            </a:r>
            <a:r>
              <a:rPr lang="en-GB" dirty="0" smtClean="0"/>
              <a:t>of the </a:t>
            </a:r>
            <a:r>
              <a:rPr lang="en-GB" i="1" dirty="0" smtClean="0"/>
              <a:t>Lyrical Ballads </a:t>
            </a:r>
            <a:r>
              <a:rPr lang="en-GB" dirty="0" smtClean="0"/>
              <a:t>(1800,1802))</a:t>
            </a:r>
          </a:p>
          <a:p>
            <a:pPr marL="0" indent="0">
              <a:buNone/>
            </a:pPr>
            <a:endParaRPr lang="en-GB" dirty="0"/>
          </a:p>
          <a:p>
            <a:pPr marL="0" indent="0">
              <a:buNone/>
            </a:pPr>
            <a:r>
              <a:rPr lang="en-GB" dirty="0" smtClean="0"/>
              <a:t>[I]t is probably true that the </a:t>
            </a:r>
            <a:r>
              <a:rPr lang="en-GB" dirty="0" err="1" smtClean="0"/>
              <a:t>etiology</a:t>
            </a:r>
            <a:r>
              <a:rPr lang="en-GB" dirty="0" smtClean="0"/>
              <a:t> of European Romanticism is located as much in the medical researches of the eighteenth century as in the disturbances of the sacred and the profane in an increasingly industrialized society. (G.S Rousseau ‘Science and the Discovery of the Imagination’ </a:t>
            </a:r>
            <a:r>
              <a:rPr lang="en-GB" i="1" dirty="0" smtClean="0"/>
              <a:t>Eighteenth Century Studies </a:t>
            </a:r>
            <a:r>
              <a:rPr lang="en-GB" dirty="0" smtClean="0"/>
              <a:t>3.1 </a:t>
            </a:r>
            <a:r>
              <a:rPr lang="en-GB" dirty="0" smtClean="0"/>
              <a:t>(1969-70) p. 108)</a:t>
            </a:r>
            <a:endParaRPr lang="en-GB" dirty="0" smtClean="0"/>
          </a:p>
          <a:p>
            <a:pPr marL="0" indent="0">
              <a:buNone/>
            </a:pPr>
            <a:endParaRPr lang="en-GB" dirty="0"/>
          </a:p>
        </p:txBody>
      </p:sp>
    </p:spTree>
    <p:extLst>
      <p:ext uri="{BB962C8B-B14F-4D97-AF65-F5344CB8AC3E}">
        <p14:creationId xmlns:p14="http://schemas.microsoft.com/office/powerpoint/2010/main" val="1382027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796</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9</vt:i4>
      </vt:variant>
    </vt:vector>
  </HeadingPairs>
  <TitlesOfParts>
    <vt:vector size="15" baseType="lpstr">
      <vt:lpstr>Arial</vt:lpstr>
      <vt:lpstr>Calibri</vt:lpstr>
      <vt:lpstr>Calibri Light</vt:lpstr>
      <vt:lpstr>Times New Roman</vt:lpstr>
      <vt:lpstr>Office Theme</vt:lpstr>
      <vt:lpstr>Default Design</vt:lpstr>
      <vt:lpstr>Romanticism as a response to the Enlightenment</vt:lpstr>
      <vt:lpstr>PowerPoint Presentation</vt:lpstr>
      <vt:lpstr>Imagination over Reason:  ‘        </vt:lpstr>
      <vt:lpstr>Nature </vt:lpstr>
      <vt:lpstr>Nature but …</vt:lpstr>
      <vt:lpstr>The Romantic Imagination 1</vt:lpstr>
      <vt:lpstr>The Romantic Imagination 2 </vt:lpstr>
      <vt:lpstr>The wider consequences of the Empirical method: </vt:lpstr>
      <vt:lpstr>The return of Enlightenment ideas?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Romanticism as a response to the Enlightenment</dc:title>
  <dc:creator>Paul Wright</dc:creator>
  <cp:lastModifiedBy>Paul Wright</cp:lastModifiedBy>
  <cp:revision>8</cp:revision>
  <dcterms:created xsi:type="dcterms:W3CDTF">2019-09-18T16:06:20Z</dcterms:created>
  <dcterms:modified xsi:type="dcterms:W3CDTF">2019-10-02T08:25:22Z</dcterms:modified>
</cp:coreProperties>
</file>