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12192000"/>
  <p:embeddedFontLst>
    <p:embeddedFont>
      <p:font typeface="Arial Nova" panose="020B0504020202020204" pitchFamily="34" charset="0"/>
      <p:regular r:id="rId12"/>
      <p:bold r:id="rId13"/>
      <p:italic r:id="rId14"/>
      <p:boldItalic r:id="rId15"/>
    </p:embeddedFont>
    <p:embeddedFont>
      <p:font typeface="Figtree" panose="020B0604020202020204" charset="0"/>
      <p:regular r:id="rId16"/>
    </p:embeddedFont>
    <p:embeddedFont>
      <p:font typeface="Figtree SemiBold" panose="020B0604020202020204" charset="0"/>
      <p:regular r:id="rId17"/>
    </p:embeddedFont>
    <p:embeddedFont>
      <p:font typeface="Fraunces Black" panose="020B0604020202020204" charset="0"/>
      <p:regular r:id="rId18"/>
    </p:embeddedFont>
    <p:embeddedFont>
      <p:font typeface="Fraunces ExtraBold" panose="020B0604020202020204" charset="0"/>
      <p:regular r:id="rId19"/>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E5F82E-7A52-B9E8-3334-5293ADC0A324}" v="58" dt="2026-10-17T22:45:24.517"/>
    <p1510:client id="{FE1EA044-54F2-73EC-B56A-AA06AB1DBEB4}" v="98" dt="2026-10-18T22:48:34.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sbabanu Amanullah Khan (2538422)" userId="S::2538422@student.uwtsd.ac.uk::b381670e-0799-4eb5-b747-7b5a3ea0f62f" providerId="AD" clId="Web-{2FE5F82E-7A52-B9E8-3334-5293ADC0A324}"/>
    <pc:docChg chg="modSld sldOrd">
      <pc:chgData name="Misbabanu Amanullah Khan (2538422)" userId="S::2538422@student.uwtsd.ac.uk::b381670e-0799-4eb5-b747-7b5a3ea0f62f" providerId="AD" clId="Web-{2FE5F82E-7A52-B9E8-3334-5293ADC0A324}" dt="2026-10-17T22:45:24.517" v="61"/>
      <pc:docMkLst>
        <pc:docMk/>
      </pc:docMkLst>
      <pc:sldChg chg="modSp ord">
        <pc:chgData name="Misbabanu Amanullah Khan (2538422)" userId="S::2538422@student.uwtsd.ac.uk::b381670e-0799-4eb5-b747-7b5a3ea0f62f" providerId="AD" clId="Web-{2FE5F82E-7A52-B9E8-3334-5293ADC0A324}" dt="2026-10-17T22:45:24.517" v="61"/>
        <pc:sldMkLst>
          <pc:docMk/>
          <pc:sldMk cId="0" sldId="256"/>
        </pc:sldMkLst>
        <pc:spChg chg="mod">
          <ac:chgData name="Misbabanu Amanullah Khan (2538422)" userId="S::2538422@student.uwtsd.ac.uk::b381670e-0799-4eb5-b747-7b5a3ea0f62f" providerId="AD" clId="Web-{2FE5F82E-7A52-B9E8-3334-5293ADC0A324}" dt="2026-10-17T22:29:40.974" v="56" actId="20577"/>
          <ac:spMkLst>
            <pc:docMk/>
            <pc:sldMk cId="0" sldId="256"/>
            <ac:spMk id="7" creationId="{00000000-0000-0000-0000-000000000000}"/>
          </ac:spMkLst>
        </pc:spChg>
      </pc:sldChg>
      <pc:sldChg chg="ord">
        <pc:chgData name="Misbabanu Amanullah Khan (2538422)" userId="S::2538422@student.uwtsd.ac.uk::b381670e-0799-4eb5-b747-7b5a3ea0f62f" providerId="AD" clId="Web-{2FE5F82E-7A52-B9E8-3334-5293ADC0A324}" dt="2026-10-17T22:45:24.517" v="60"/>
        <pc:sldMkLst>
          <pc:docMk/>
          <pc:sldMk cId="0" sldId="257"/>
        </pc:sldMkLst>
      </pc:sldChg>
      <pc:sldChg chg="ord">
        <pc:chgData name="Misbabanu Amanullah Khan (2538422)" userId="S::2538422@student.uwtsd.ac.uk::b381670e-0799-4eb5-b747-7b5a3ea0f62f" providerId="AD" clId="Web-{2FE5F82E-7A52-B9E8-3334-5293ADC0A324}" dt="2026-10-17T22:45:24.517" v="59"/>
        <pc:sldMkLst>
          <pc:docMk/>
          <pc:sldMk cId="0" sldId="258"/>
        </pc:sldMkLst>
      </pc:sldChg>
      <pc:sldChg chg="ord">
        <pc:chgData name="Misbabanu Amanullah Khan (2538422)" userId="S::2538422@student.uwtsd.ac.uk::b381670e-0799-4eb5-b747-7b5a3ea0f62f" providerId="AD" clId="Web-{2FE5F82E-7A52-B9E8-3334-5293ADC0A324}" dt="2026-10-17T22:45:24.517" v="58"/>
        <pc:sldMkLst>
          <pc:docMk/>
          <pc:sldMk cId="0" sldId="259"/>
        </pc:sldMkLst>
      </pc:sldChg>
      <pc:sldChg chg="ord">
        <pc:chgData name="Misbabanu Amanullah Khan (2538422)" userId="S::2538422@student.uwtsd.ac.uk::b381670e-0799-4eb5-b747-7b5a3ea0f62f" providerId="AD" clId="Web-{2FE5F82E-7A52-B9E8-3334-5293ADC0A324}" dt="2026-10-17T22:45:24.517" v="57"/>
        <pc:sldMkLst>
          <pc:docMk/>
          <pc:sldMk cId="0" sldId="260"/>
        </pc:sldMkLst>
      </pc:sldChg>
    </pc:docChg>
  </pc:docChgLst>
  <pc:docChgLst>
    <pc:chgData name="Misbabanu Amanullah Khan (2538422)" userId="S::2538422@student.uwtsd.ac.uk::b381670e-0799-4eb5-b747-7b5a3ea0f62f" providerId="AD" clId="Web-{FE1EA044-54F2-73EC-B56A-AA06AB1DBEB4}"/>
    <pc:docChg chg="modSld">
      <pc:chgData name="Misbabanu Amanullah Khan (2538422)" userId="S::2538422@student.uwtsd.ac.uk::b381670e-0799-4eb5-b747-7b5a3ea0f62f" providerId="AD" clId="Web-{FE1EA044-54F2-73EC-B56A-AA06AB1DBEB4}" dt="2026-10-18T22:48:34.818" v="91"/>
      <pc:docMkLst>
        <pc:docMk/>
      </pc:docMkLst>
      <pc:sldChg chg="modSp">
        <pc:chgData name="Misbabanu Amanullah Khan (2538422)" userId="S::2538422@student.uwtsd.ac.uk::b381670e-0799-4eb5-b747-7b5a3ea0f62f" providerId="AD" clId="Web-{FE1EA044-54F2-73EC-B56A-AA06AB1DBEB4}" dt="2026-10-18T22:44:12.058" v="79"/>
        <pc:sldMkLst>
          <pc:docMk/>
          <pc:sldMk cId="0" sldId="256"/>
        </pc:sldMkLst>
        <pc:spChg chg="mod">
          <ac:chgData name="Misbabanu Amanullah Khan (2538422)" userId="S::2538422@student.uwtsd.ac.uk::b381670e-0799-4eb5-b747-7b5a3ea0f62f" providerId="AD" clId="Web-{FE1EA044-54F2-73EC-B56A-AA06AB1DBEB4}" dt="2026-10-18T22:37:26.840" v="20"/>
          <ac:spMkLst>
            <pc:docMk/>
            <pc:sldMk cId="0" sldId="256"/>
            <ac:spMk id="4" creationId="{00000000-0000-0000-0000-000000000000}"/>
          </ac:spMkLst>
        </pc:spChg>
        <pc:spChg chg="mod">
          <ac:chgData name="Misbabanu Amanullah Khan (2538422)" userId="S::2538422@student.uwtsd.ac.uk::b381670e-0799-4eb5-b747-7b5a3ea0f62f" providerId="AD" clId="Web-{FE1EA044-54F2-73EC-B56A-AA06AB1DBEB4}" dt="2026-10-18T22:44:12.058" v="79"/>
          <ac:spMkLst>
            <pc:docMk/>
            <pc:sldMk cId="0" sldId="256"/>
            <ac:spMk id="5" creationId="{00000000-0000-0000-0000-000000000000}"/>
          </ac:spMkLst>
        </pc:spChg>
        <pc:spChg chg="mod">
          <ac:chgData name="Misbabanu Amanullah Khan (2538422)" userId="S::2538422@student.uwtsd.ac.uk::b381670e-0799-4eb5-b747-7b5a3ea0f62f" providerId="AD" clId="Web-{FE1EA044-54F2-73EC-B56A-AA06AB1DBEB4}" dt="2026-10-18T22:37:31.981" v="21"/>
          <ac:spMkLst>
            <pc:docMk/>
            <pc:sldMk cId="0" sldId="256"/>
            <ac:spMk id="6" creationId="{00000000-0000-0000-0000-000000000000}"/>
          </ac:spMkLst>
        </pc:spChg>
        <pc:spChg chg="mod">
          <ac:chgData name="Misbabanu Amanullah Khan (2538422)" userId="S::2538422@student.uwtsd.ac.uk::b381670e-0799-4eb5-b747-7b5a3ea0f62f" providerId="AD" clId="Web-{FE1EA044-54F2-73EC-B56A-AA06AB1DBEB4}" dt="2026-10-18T22:37:36.840" v="22"/>
          <ac:spMkLst>
            <pc:docMk/>
            <pc:sldMk cId="0" sldId="256"/>
            <ac:spMk id="7" creationId="{00000000-0000-0000-0000-000000000000}"/>
          </ac:spMkLst>
        </pc:spChg>
      </pc:sldChg>
      <pc:sldChg chg="modSp">
        <pc:chgData name="Misbabanu Amanullah Khan (2538422)" userId="S::2538422@student.uwtsd.ac.uk::b381670e-0799-4eb5-b747-7b5a3ea0f62f" providerId="AD" clId="Web-{FE1EA044-54F2-73EC-B56A-AA06AB1DBEB4}" dt="2026-10-18T22:37:15.371" v="18" actId="20577"/>
        <pc:sldMkLst>
          <pc:docMk/>
          <pc:sldMk cId="0" sldId="257"/>
        </pc:sldMkLst>
        <pc:spChg chg="mod">
          <ac:chgData name="Misbabanu Amanullah Khan (2538422)" userId="S::2538422@student.uwtsd.ac.uk::b381670e-0799-4eb5-b747-7b5a3ea0f62f" providerId="AD" clId="Web-{FE1EA044-54F2-73EC-B56A-AA06AB1DBEB4}" dt="2026-10-18T22:37:15.371" v="18" actId="20577"/>
          <ac:spMkLst>
            <pc:docMk/>
            <pc:sldMk cId="0" sldId="257"/>
            <ac:spMk id="2" creationId="{00000000-0000-0000-0000-000000000000}"/>
          </ac:spMkLst>
        </pc:spChg>
        <pc:spChg chg="mod">
          <ac:chgData name="Misbabanu Amanullah Khan (2538422)" userId="S::2538422@student.uwtsd.ac.uk::b381670e-0799-4eb5-b747-7b5a3ea0f62f" providerId="AD" clId="Web-{FE1EA044-54F2-73EC-B56A-AA06AB1DBEB4}" dt="2026-10-18T22:37:11.277" v="17"/>
          <ac:spMkLst>
            <pc:docMk/>
            <pc:sldMk cId="0" sldId="257"/>
            <ac:spMk id="6" creationId="{00000000-0000-0000-0000-000000000000}"/>
          </ac:spMkLst>
        </pc:spChg>
        <pc:spChg chg="mod">
          <ac:chgData name="Misbabanu Amanullah Khan (2538422)" userId="S::2538422@student.uwtsd.ac.uk::b381670e-0799-4eb5-b747-7b5a3ea0f62f" providerId="AD" clId="Web-{FE1EA044-54F2-73EC-B56A-AA06AB1DBEB4}" dt="2026-10-18T22:37:05.902" v="16"/>
          <ac:spMkLst>
            <pc:docMk/>
            <pc:sldMk cId="0" sldId="257"/>
            <ac:spMk id="9" creationId="{00000000-0000-0000-0000-000000000000}"/>
          </ac:spMkLst>
        </pc:spChg>
        <pc:spChg chg="mod">
          <ac:chgData name="Misbabanu Amanullah Khan (2538422)" userId="S::2538422@student.uwtsd.ac.uk::b381670e-0799-4eb5-b747-7b5a3ea0f62f" providerId="AD" clId="Web-{FE1EA044-54F2-73EC-B56A-AA06AB1DBEB4}" dt="2026-10-18T22:37:00.464" v="15"/>
          <ac:spMkLst>
            <pc:docMk/>
            <pc:sldMk cId="0" sldId="257"/>
            <ac:spMk id="12" creationId="{00000000-0000-0000-0000-000000000000}"/>
          </ac:spMkLst>
        </pc:spChg>
        <pc:spChg chg="mod">
          <ac:chgData name="Misbabanu Amanullah Khan (2538422)" userId="S::2538422@student.uwtsd.ac.uk::b381670e-0799-4eb5-b747-7b5a3ea0f62f" providerId="AD" clId="Web-{FE1EA044-54F2-73EC-B56A-AA06AB1DBEB4}" dt="2026-10-18T22:36:55.870" v="14"/>
          <ac:spMkLst>
            <pc:docMk/>
            <pc:sldMk cId="0" sldId="257"/>
            <ac:spMk id="15" creationId="{00000000-0000-0000-0000-000000000000}"/>
          </ac:spMkLst>
        </pc:spChg>
        <pc:spChg chg="mod">
          <ac:chgData name="Misbabanu Amanullah Khan (2538422)" userId="S::2538422@student.uwtsd.ac.uk::b381670e-0799-4eb5-b747-7b5a3ea0f62f" providerId="AD" clId="Web-{FE1EA044-54F2-73EC-B56A-AA06AB1DBEB4}" dt="2026-10-18T22:36:04.993" v="8"/>
          <ac:spMkLst>
            <pc:docMk/>
            <pc:sldMk cId="0" sldId="257"/>
            <ac:spMk id="18" creationId="{00000000-0000-0000-0000-000000000000}"/>
          </ac:spMkLst>
        </pc:spChg>
        <pc:spChg chg="mod">
          <ac:chgData name="Misbabanu Amanullah Khan (2538422)" userId="S::2538422@student.uwtsd.ac.uk::b381670e-0799-4eb5-b747-7b5a3ea0f62f" providerId="AD" clId="Web-{FE1EA044-54F2-73EC-B56A-AA06AB1DBEB4}" dt="2026-10-18T22:36:46.291" v="13" actId="20577"/>
          <ac:spMkLst>
            <pc:docMk/>
            <pc:sldMk cId="0" sldId="257"/>
            <ac:spMk id="21" creationId="{00000000-0000-0000-0000-000000000000}"/>
          </ac:spMkLst>
        </pc:spChg>
        <pc:spChg chg="mod">
          <ac:chgData name="Misbabanu Amanullah Khan (2538422)" userId="S::2538422@student.uwtsd.ac.uk::b381670e-0799-4eb5-b747-7b5a3ea0f62f" providerId="AD" clId="Web-{FE1EA044-54F2-73EC-B56A-AA06AB1DBEB4}" dt="2026-10-18T22:36:41.198" v="12"/>
          <ac:spMkLst>
            <pc:docMk/>
            <pc:sldMk cId="0" sldId="257"/>
            <ac:spMk id="24" creationId="{00000000-0000-0000-0000-000000000000}"/>
          </ac:spMkLst>
        </pc:spChg>
        <pc:spChg chg="mod">
          <ac:chgData name="Misbabanu Amanullah Khan (2538422)" userId="S::2538422@student.uwtsd.ac.uk::b381670e-0799-4eb5-b747-7b5a3ea0f62f" providerId="AD" clId="Web-{FE1EA044-54F2-73EC-B56A-AA06AB1DBEB4}" dt="2026-10-18T22:36:35.619" v="11" actId="20577"/>
          <ac:spMkLst>
            <pc:docMk/>
            <pc:sldMk cId="0" sldId="257"/>
            <ac:spMk id="27" creationId="{00000000-0000-0000-0000-000000000000}"/>
          </ac:spMkLst>
        </pc:spChg>
      </pc:sldChg>
      <pc:sldChg chg="modSp">
        <pc:chgData name="Misbabanu Amanullah Khan (2538422)" userId="S::2538422@student.uwtsd.ac.uk::b381670e-0799-4eb5-b747-7b5a3ea0f62f" providerId="AD" clId="Web-{FE1EA044-54F2-73EC-B56A-AA06AB1DBEB4}" dt="2026-10-18T22:47:10.237" v="84" actId="20577"/>
        <pc:sldMkLst>
          <pc:docMk/>
          <pc:sldMk cId="0" sldId="258"/>
        </pc:sldMkLst>
        <pc:spChg chg="mod">
          <ac:chgData name="Misbabanu Amanullah Khan (2538422)" userId="S::2538422@student.uwtsd.ac.uk::b381670e-0799-4eb5-b747-7b5a3ea0f62f" providerId="AD" clId="Web-{FE1EA044-54F2-73EC-B56A-AA06AB1DBEB4}" dt="2026-10-18T22:38:01.419" v="25" actId="20577"/>
          <ac:spMkLst>
            <pc:docMk/>
            <pc:sldMk cId="0" sldId="258"/>
            <ac:spMk id="4" creationId="{00000000-0000-0000-0000-000000000000}"/>
          </ac:spMkLst>
        </pc:spChg>
        <pc:spChg chg="mod">
          <ac:chgData name="Misbabanu Amanullah Khan (2538422)" userId="S::2538422@student.uwtsd.ac.uk::b381670e-0799-4eb5-b747-7b5a3ea0f62f" providerId="AD" clId="Web-{FE1EA044-54F2-73EC-B56A-AA06AB1DBEB4}" dt="2026-10-18T22:47:10.237" v="84" actId="20577"/>
          <ac:spMkLst>
            <pc:docMk/>
            <pc:sldMk cId="0" sldId="258"/>
            <ac:spMk id="6" creationId="{00000000-0000-0000-0000-000000000000}"/>
          </ac:spMkLst>
        </pc:spChg>
      </pc:sldChg>
      <pc:sldChg chg="modSp">
        <pc:chgData name="Misbabanu Amanullah Khan (2538422)" userId="S::2538422@student.uwtsd.ac.uk::b381670e-0799-4eb5-b747-7b5a3ea0f62f" providerId="AD" clId="Web-{FE1EA044-54F2-73EC-B56A-AA06AB1DBEB4}" dt="2026-10-18T22:47:22.738" v="87" actId="20577"/>
        <pc:sldMkLst>
          <pc:docMk/>
          <pc:sldMk cId="0" sldId="259"/>
        </pc:sldMkLst>
        <pc:spChg chg="mod">
          <ac:chgData name="Misbabanu Amanullah Khan (2538422)" userId="S::2538422@student.uwtsd.ac.uk::b381670e-0799-4eb5-b747-7b5a3ea0f62f" providerId="AD" clId="Web-{FE1EA044-54F2-73EC-B56A-AA06AB1DBEB4}" dt="2026-10-18T22:38:29.873" v="28" actId="20577"/>
          <ac:spMkLst>
            <pc:docMk/>
            <pc:sldMk cId="0" sldId="259"/>
            <ac:spMk id="2" creationId="{00000000-0000-0000-0000-000000000000}"/>
          </ac:spMkLst>
        </pc:spChg>
        <pc:spChg chg="mod">
          <ac:chgData name="Misbabanu Amanullah Khan (2538422)" userId="S::2538422@student.uwtsd.ac.uk::b381670e-0799-4eb5-b747-7b5a3ea0f62f" providerId="AD" clId="Web-{FE1EA044-54F2-73EC-B56A-AA06AB1DBEB4}" dt="2026-10-18T22:38:24.748" v="27" actId="20577"/>
          <ac:spMkLst>
            <pc:docMk/>
            <pc:sldMk cId="0" sldId="259"/>
            <ac:spMk id="7" creationId="{00000000-0000-0000-0000-000000000000}"/>
          </ac:spMkLst>
        </pc:spChg>
        <pc:spChg chg="mod">
          <ac:chgData name="Misbabanu Amanullah Khan (2538422)" userId="S::2538422@student.uwtsd.ac.uk::b381670e-0799-4eb5-b747-7b5a3ea0f62f" providerId="AD" clId="Web-{FE1EA044-54F2-73EC-B56A-AA06AB1DBEB4}" dt="2026-10-18T22:47:22.738" v="87" actId="20577"/>
          <ac:spMkLst>
            <pc:docMk/>
            <pc:sldMk cId="0" sldId="259"/>
            <ac:spMk id="8" creationId="{00000000-0000-0000-0000-000000000000}"/>
          </ac:spMkLst>
        </pc:spChg>
        <pc:spChg chg="mod">
          <ac:chgData name="Misbabanu Amanullah Khan (2538422)" userId="S::2538422@student.uwtsd.ac.uk::b381670e-0799-4eb5-b747-7b5a3ea0f62f" providerId="AD" clId="Web-{FE1EA044-54F2-73EC-B56A-AA06AB1DBEB4}" dt="2026-10-18T22:38:51.561" v="30"/>
          <ac:spMkLst>
            <pc:docMk/>
            <pc:sldMk cId="0" sldId="259"/>
            <ac:spMk id="11" creationId="{00000000-0000-0000-0000-000000000000}"/>
          </ac:spMkLst>
        </pc:spChg>
      </pc:sldChg>
      <pc:sldChg chg="modSp">
        <pc:chgData name="Misbabanu Amanullah Khan (2538422)" userId="S::2538422@student.uwtsd.ac.uk::b381670e-0799-4eb5-b747-7b5a3ea0f62f" providerId="AD" clId="Web-{FE1EA044-54F2-73EC-B56A-AA06AB1DBEB4}" dt="2026-10-18T22:39:17.078" v="34" actId="1076"/>
        <pc:sldMkLst>
          <pc:docMk/>
          <pc:sldMk cId="0" sldId="260"/>
        </pc:sldMkLst>
        <pc:spChg chg="mod">
          <ac:chgData name="Misbabanu Amanullah Khan (2538422)" userId="S::2538422@student.uwtsd.ac.uk::b381670e-0799-4eb5-b747-7b5a3ea0f62f" providerId="AD" clId="Web-{FE1EA044-54F2-73EC-B56A-AA06AB1DBEB4}" dt="2026-10-18T22:39:01.734" v="31" actId="20577"/>
          <ac:spMkLst>
            <pc:docMk/>
            <pc:sldMk cId="0" sldId="260"/>
            <ac:spMk id="2" creationId="{00000000-0000-0000-0000-000000000000}"/>
          </ac:spMkLst>
        </pc:spChg>
        <pc:spChg chg="mod">
          <ac:chgData name="Misbabanu Amanullah Khan (2538422)" userId="S::2538422@student.uwtsd.ac.uk::b381670e-0799-4eb5-b747-7b5a3ea0f62f" providerId="AD" clId="Web-{FE1EA044-54F2-73EC-B56A-AA06AB1DBEB4}" dt="2026-10-18T22:39:17.078" v="34" actId="1076"/>
          <ac:spMkLst>
            <pc:docMk/>
            <pc:sldMk cId="0" sldId="260"/>
            <ac:spMk id="4" creationId="{00000000-0000-0000-0000-000000000000}"/>
          </ac:spMkLst>
        </pc:spChg>
      </pc:sldChg>
      <pc:sldChg chg="modSp">
        <pc:chgData name="Misbabanu Amanullah Khan (2538422)" userId="S::2538422@student.uwtsd.ac.uk::b381670e-0799-4eb5-b747-7b5a3ea0f62f" providerId="AD" clId="Web-{FE1EA044-54F2-73EC-B56A-AA06AB1DBEB4}" dt="2026-10-18T22:48:34.818" v="91"/>
        <pc:sldMkLst>
          <pc:docMk/>
          <pc:sldMk cId="0" sldId="261"/>
        </pc:sldMkLst>
        <pc:spChg chg="mod">
          <ac:chgData name="Misbabanu Amanullah Khan (2538422)" userId="S::2538422@student.uwtsd.ac.uk::b381670e-0799-4eb5-b747-7b5a3ea0f62f" providerId="AD" clId="Web-{FE1EA044-54F2-73EC-B56A-AA06AB1DBEB4}" dt="2026-10-18T22:39:23.094" v="35"/>
          <ac:spMkLst>
            <pc:docMk/>
            <pc:sldMk cId="0" sldId="261"/>
            <ac:spMk id="2" creationId="{00000000-0000-0000-0000-000000000000}"/>
          </ac:spMkLst>
        </pc:spChg>
        <pc:graphicFrameChg chg="mod modGraphic">
          <ac:chgData name="Misbabanu Amanullah Khan (2538422)" userId="S::2538422@student.uwtsd.ac.uk::b381670e-0799-4eb5-b747-7b5a3ea0f62f" providerId="AD" clId="Web-{FE1EA044-54F2-73EC-B56A-AA06AB1DBEB4}" dt="2026-10-18T22:48:34.818" v="91"/>
          <ac:graphicFrameMkLst>
            <pc:docMk/>
            <pc:sldMk cId="0" sldId="261"/>
            <ac:graphicFrameMk id="7" creationId="{00000000-0000-0000-0000-000000000000}"/>
          </ac:graphicFrameMkLst>
        </pc:graphicFrameChg>
      </pc:sldChg>
      <pc:sldChg chg="modSp">
        <pc:chgData name="Misbabanu Amanullah Khan (2538422)" userId="S::2538422@student.uwtsd.ac.uk::b381670e-0799-4eb5-b747-7b5a3ea0f62f" providerId="AD" clId="Web-{FE1EA044-54F2-73EC-B56A-AA06AB1DBEB4}" dt="2026-10-18T22:40:20.658" v="60"/>
        <pc:sldMkLst>
          <pc:docMk/>
          <pc:sldMk cId="0" sldId="262"/>
        </pc:sldMkLst>
        <pc:spChg chg="mod">
          <ac:chgData name="Misbabanu Amanullah Khan (2538422)" userId="S::2538422@student.uwtsd.ac.uk::b381670e-0799-4eb5-b747-7b5a3ea0f62f" providerId="AD" clId="Web-{FE1EA044-54F2-73EC-B56A-AA06AB1DBEB4}" dt="2026-10-18T22:40:06.392" v="43" actId="20577"/>
          <ac:spMkLst>
            <pc:docMk/>
            <pc:sldMk cId="0" sldId="262"/>
            <ac:spMk id="2" creationId="{00000000-0000-0000-0000-000000000000}"/>
          </ac:spMkLst>
        </pc:spChg>
        <pc:graphicFrameChg chg="mod modGraphic">
          <ac:chgData name="Misbabanu Amanullah Khan (2538422)" userId="S::2538422@student.uwtsd.ac.uk::b381670e-0799-4eb5-b747-7b5a3ea0f62f" providerId="AD" clId="Web-{FE1EA044-54F2-73EC-B56A-AA06AB1DBEB4}" dt="2026-10-18T22:40:20.658" v="60"/>
          <ac:graphicFrameMkLst>
            <pc:docMk/>
            <pc:sldMk cId="0" sldId="262"/>
            <ac:graphicFrameMk id="8" creationId="{00000000-0000-0000-0000-000000000000}"/>
          </ac:graphicFrameMkLst>
        </pc:graphicFrameChg>
      </pc:sldChg>
      <pc:sldChg chg="modSp">
        <pc:chgData name="Misbabanu Amanullah Khan (2538422)" userId="S::2538422@student.uwtsd.ac.uk::b381670e-0799-4eb5-b747-7b5a3ea0f62f" providerId="AD" clId="Web-{FE1EA044-54F2-73EC-B56A-AA06AB1DBEB4}" dt="2026-10-18T22:41:36.895" v="73"/>
        <pc:sldMkLst>
          <pc:docMk/>
          <pc:sldMk cId="0" sldId="263"/>
        </pc:sldMkLst>
        <pc:spChg chg="mod">
          <ac:chgData name="Misbabanu Amanullah Khan (2538422)" userId="S::2538422@student.uwtsd.ac.uk::b381670e-0799-4eb5-b747-7b5a3ea0f62f" providerId="AD" clId="Web-{FE1EA044-54F2-73EC-B56A-AA06AB1DBEB4}" dt="2026-10-18T22:40:34.487" v="61"/>
          <ac:spMkLst>
            <pc:docMk/>
            <pc:sldMk cId="0" sldId="263"/>
            <ac:spMk id="2" creationId="{00000000-0000-0000-0000-000000000000}"/>
          </ac:spMkLst>
        </pc:spChg>
        <pc:spChg chg="mod">
          <ac:chgData name="Misbabanu Amanullah Khan (2538422)" userId="S::2538422@student.uwtsd.ac.uk::b381670e-0799-4eb5-b747-7b5a3ea0f62f" providerId="AD" clId="Web-{FE1EA044-54F2-73EC-B56A-AA06AB1DBEB4}" dt="2026-10-18T22:40:39.721" v="62"/>
          <ac:spMkLst>
            <pc:docMk/>
            <pc:sldMk cId="0" sldId="263"/>
            <ac:spMk id="5" creationId="{00000000-0000-0000-0000-000000000000}"/>
          </ac:spMkLst>
        </pc:spChg>
        <pc:spChg chg="mod">
          <ac:chgData name="Misbabanu Amanullah Khan (2538422)" userId="S::2538422@student.uwtsd.ac.uk::b381670e-0799-4eb5-b747-7b5a3ea0f62f" providerId="AD" clId="Web-{FE1EA044-54F2-73EC-B56A-AA06AB1DBEB4}" dt="2026-10-18T22:41:07.394" v="67"/>
          <ac:spMkLst>
            <pc:docMk/>
            <pc:sldMk cId="0" sldId="263"/>
            <ac:spMk id="8" creationId="{00000000-0000-0000-0000-000000000000}"/>
          </ac:spMkLst>
        </pc:spChg>
        <pc:spChg chg="mod">
          <ac:chgData name="Misbabanu Amanullah Khan (2538422)" userId="S::2538422@student.uwtsd.ac.uk::b381670e-0799-4eb5-b747-7b5a3ea0f62f" providerId="AD" clId="Web-{FE1EA044-54F2-73EC-B56A-AA06AB1DBEB4}" dt="2026-10-18T22:41:11.644" v="68" actId="20577"/>
          <ac:spMkLst>
            <pc:docMk/>
            <pc:sldMk cId="0" sldId="263"/>
            <ac:spMk id="9" creationId="{00000000-0000-0000-0000-000000000000}"/>
          </ac:spMkLst>
        </pc:spChg>
        <pc:spChg chg="mod">
          <ac:chgData name="Misbabanu Amanullah Khan (2538422)" userId="S::2538422@student.uwtsd.ac.uk::b381670e-0799-4eb5-b747-7b5a3ea0f62f" providerId="AD" clId="Web-{FE1EA044-54F2-73EC-B56A-AA06AB1DBEB4}" dt="2026-10-18T22:40:48.690" v="63" actId="20577"/>
          <ac:spMkLst>
            <pc:docMk/>
            <pc:sldMk cId="0" sldId="263"/>
            <ac:spMk id="11" creationId="{00000000-0000-0000-0000-000000000000}"/>
          </ac:spMkLst>
        </pc:spChg>
        <pc:spChg chg="mod">
          <ac:chgData name="Misbabanu Amanullah Khan (2538422)" userId="S::2538422@student.uwtsd.ac.uk::b381670e-0799-4eb5-b747-7b5a3ea0f62f" providerId="AD" clId="Web-{FE1EA044-54F2-73EC-B56A-AA06AB1DBEB4}" dt="2026-10-18T22:40:53.034" v="64" actId="20577"/>
          <ac:spMkLst>
            <pc:docMk/>
            <pc:sldMk cId="0" sldId="263"/>
            <ac:spMk id="12" creationId="{00000000-0000-0000-0000-000000000000}"/>
          </ac:spMkLst>
        </pc:spChg>
        <pc:spChg chg="mod">
          <ac:chgData name="Misbabanu Amanullah Khan (2538422)" userId="S::2538422@student.uwtsd.ac.uk::b381670e-0799-4eb5-b747-7b5a3ea0f62f" providerId="AD" clId="Web-{FE1EA044-54F2-73EC-B56A-AA06AB1DBEB4}" dt="2026-10-18T22:41:16.598" v="69"/>
          <ac:spMkLst>
            <pc:docMk/>
            <pc:sldMk cId="0" sldId="263"/>
            <ac:spMk id="14" creationId="{00000000-0000-0000-0000-000000000000}"/>
          </ac:spMkLst>
        </pc:spChg>
        <pc:spChg chg="mod">
          <ac:chgData name="Misbabanu Amanullah Khan (2538422)" userId="S::2538422@student.uwtsd.ac.uk::b381670e-0799-4eb5-b747-7b5a3ea0f62f" providerId="AD" clId="Web-{FE1EA044-54F2-73EC-B56A-AA06AB1DBEB4}" dt="2026-10-18T22:41:21.145" v="70" actId="20577"/>
          <ac:spMkLst>
            <pc:docMk/>
            <pc:sldMk cId="0" sldId="263"/>
            <ac:spMk id="15" creationId="{00000000-0000-0000-0000-000000000000}"/>
          </ac:spMkLst>
        </pc:spChg>
        <pc:spChg chg="mod">
          <ac:chgData name="Misbabanu Amanullah Khan (2538422)" userId="S::2538422@student.uwtsd.ac.uk::b381670e-0799-4eb5-b747-7b5a3ea0f62f" providerId="AD" clId="Web-{FE1EA044-54F2-73EC-B56A-AA06AB1DBEB4}" dt="2026-10-18T22:40:57.706" v="65"/>
          <ac:spMkLst>
            <pc:docMk/>
            <pc:sldMk cId="0" sldId="263"/>
            <ac:spMk id="17" creationId="{00000000-0000-0000-0000-000000000000}"/>
          </ac:spMkLst>
        </pc:spChg>
        <pc:spChg chg="mod">
          <ac:chgData name="Misbabanu Amanullah Khan (2538422)" userId="S::2538422@student.uwtsd.ac.uk::b381670e-0799-4eb5-b747-7b5a3ea0f62f" providerId="AD" clId="Web-{FE1EA044-54F2-73EC-B56A-AA06AB1DBEB4}" dt="2026-10-18T22:41:02.300" v="66" actId="20577"/>
          <ac:spMkLst>
            <pc:docMk/>
            <pc:sldMk cId="0" sldId="263"/>
            <ac:spMk id="18" creationId="{00000000-0000-0000-0000-000000000000}"/>
          </ac:spMkLst>
        </pc:spChg>
        <pc:spChg chg="mod">
          <ac:chgData name="Misbabanu Amanullah Khan (2538422)" userId="S::2538422@student.uwtsd.ac.uk::b381670e-0799-4eb5-b747-7b5a3ea0f62f" providerId="AD" clId="Web-{FE1EA044-54F2-73EC-B56A-AA06AB1DBEB4}" dt="2026-10-18T22:41:29.489" v="72"/>
          <ac:spMkLst>
            <pc:docMk/>
            <pc:sldMk cId="0" sldId="263"/>
            <ac:spMk id="20" creationId="{00000000-0000-0000-0000-000000000000}"/>
          </ac:spMkLst>
        </pc:spChg>
        <pc:spChg chg="mod">
          <ac:chgData name="Misbabanu Amanullah Khan (2538422)" userId="S::2538422@student.uwtsd.ac.uk::b381670e-0799-4eb5-b747-7b5a3ea0f62f" providerId="AD" clId="Web-{FE1EA044-54F2-73EC-B56A-AA06AB1DBEB4}" dt="2026-10-18T22:41:36.895" v="73"/>
          <ac:spMkLst>
            <pc:docMk/>
            <pc:sldMk cId="0" sldId="263"/>
            <ac:spMk id="21" creationId="{00000000-0000-0000-0000-000000000000}"/>
          </ac:spMkLst>
        </pc:spChg>
      </pc:sldChg>
      <pc:sldChg chg="modSp">
        <pc:chgData name="Misbabanu Amanullah Khan (2538422)" userId="S::2538422@student.uwtsd.ac.uk::b381670e-0799-4eb5-b747-7b5a3ea0f62f" providerId="AD" clId="Web-{FE1EA044-54F2-73EC-B56A-AA06AB1DBEB4}" dt="2026-10-18T22:43:09.540" v="78" actId="20577"/>
        <pc:sldMkLst>
          <pc:docMk/>
          <pc:sldMk cId="0" sldId="264"/>
        </pc:sldMkLst>
        <pc:spChg chg="mod">
          <ac:chgData name="Misbabanu Amanullah Khan (2538422)" userId="S::2538422@student.uwtsd.ac.uk::b381670e-0799-4eb5-b747-7b5a3ea0f62f" providerId="AD" clId="Web-{FE1EA044-54F2-73EC-B56A-AA06AB1DBEB4}" dt="2026-10-18T22:42:52.461" v="76" actId="20577"/>
          <ac:spMkLst>
            <pc:docMk/>
            <pc:sldMk cId="0" sldId="264"/>
            <ac:spMk id="4" creationId="{00000000-0000-0000-0000-000000000000}"/>
          </ac:spMkLst>
        </pc:spChg>
        <pc:spChg chg="mod">
          <ac:chgData name="Misbabanu Amanullah Khan (2538422)" userId="S::2538422@student.uwtsd.ac.uk::b381670e-0799-4eb5-b747-7b5a3ea0f62f" providerId="AD" clId="Web-{FE1EA044-54F2-73EC-B56A-AA06AB1DBEB4}" dt="2026-10-18T22:43:09.540" v="78" actId="20577"/>
          <ac:spMkLst>
            <pc:docMk/>
            <pc:sldMk cId="0" sldId="264"/>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4390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Introduce yourself, the module and the case: a clinical governance failure at Mid Staffordshire NHS Foundation Trust.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Outline the eight parts of the presentation.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Mid Staffordshire NHS Foundation Trust became an example of how poor care can develop. Patients experienced failures in dignity, hydration, nutrition, and clinical response. These problems were not simply individual mistakes. Leadership, staffing, organisational culture, and weak assurance arrangements interacted, allowing unsafe conditions to persist and concerns to receive insufficient attention. Patient experience must guide quality monitoring and organisational decisions.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Mortality figures acted as a warning that required investigation and a timely response. A higher hospital mortality ratio signals possible problems, but it does not prove every excess death was avoidable. Leaders should have considered mortality information alongside complaints, patient feedback, staffing levels, and clinical audits. Looking at these sources together could have exposed patterns earlier and prompted stronger action.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Swiss Cheese Model explains how harm can occur when weaknesses across safety barriers line up. Each layer is intended to prevent risk from reaching patients, yet no layer is perfect. In this case, weaknesses in leadership, monitoring, staffing, supervision, reporting, and external oversight could align. The model encourages a response that strengthens several defences rather than blaming one person.</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Each defence layer has a safety purpose, but the case shows how gaps weaken protection. Governance should prioritise care quality; monitoring should trigger investigation; staffing and supervision should support reliable practice; and reporting systems should ensure concerns reach decision-makers. External oversight should connect warning signs and challenge providers. Reviewing these functions together helps explain how multiple weaknesses create system-wide risk.</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Benchmarking compares actual performance with expected national standards to identify where services fall short. Indicators include mortality, safe staffing, openness, and incident learning. Mid Staffordshire’s warning signs suggest that information was available but did not consistently lead to investigation or improvement. A useful benchmark must lead to actions, assigned responsibility, deadlines, and measures to assess improvements in care and safety.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Component two will develop this presentation into a critical report. It will introduce the safety problem, examine root causes using safety frameworks, and evaluate policy, leadership, staffing, and patient impact. The report will propose improvements, identify who should lead actions, and set measurable indicators and review arrangements. The aim is to connect analysis with sustainable improvements in meaningful patient safety.</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openxmlformats.org/officeDocument/2006/relationships/hyperlink" Target="https://www.gov.uk/government/publications/independent-inquiry-into-care-provided-by-mid-staffordshire-nhs-foundation-trust-january-2001-to-march-2009" TargetMode="External"/><Relationship Id="rId13" Type="http://schemas.openxmlformats.org/officeDocument/2006/relationships/hyperlink" Target="https://doi.org/10.1159/000508677" TargetMode="External"/><Relationship Id="rId18" Type="http://schemas.openxmlformats.org/officeDocument/2006/relationships/hyperlink" Target="https://doi.org/10.2196/27180" TargetMode="External"/><Relationship Id="rId3" Type="http://schemas.openxmlformats.org/officeDocument/2006/relationships/hyperlink" Target="https://doi.org/10.1186/s12912-025-04263-7" TargetMode="External"/><Relationship Id="rId7" Type="http://schemas.openxmlformats.org/officeDocument/2006/relationships/hyperlink" Target="https://www.gov.uk/government/publications/mid-staffordshire-nhs-ft-public-inquiry-government-response" TargetMode="External"/><Relationship Id="rId12" Type="http://schemas.openxmlformats.org/officeDocument/2006/relationships/hyperlink" Target="https://doi.org/10.1007/s11606-023-08322-0" TargetMode="External"/><Relationship Id="rId17" Type="http://schemas.openxmlformats.org/officeDocument/2006/relationships/hyperlink" Target="https://doi.org/10.1136/bmj.320.7237.768" TargetMode="External"/><Relationship Id="rId2" Type="http://schemas.openxmlformats.org/officeDocument/2006/relationships/notesSlide" Target="../notesSlides/notesSlide9.xml"/><Relationship Id="rId16" Type="http://schemas.openxmlformats.org/officeDocument/2006/relationships/hyperlink" Target="https://www.england.nhs.uk/long-read/patient-safety-incident-response-framework/" TargetMode="External"/><Relationship Id="rId20" Type="http://schemas.openxmlformats.org/officeDocument/2006/relationships/hyperlink" Target="https://www.legislation.gov.uk/uksi/2014/2936/regulation/20" TargetMode="External"/><Relationship Id="rId1" Type="http://schemas.openxmlformats.org/officeDocument/2006/relationships/slideLayout" Target="../slideLayouts/slideLayout1.xml"/><Relationship Id="rId6" Type="http://schemas.openxmlformats.org/officeDocument/2006/relationships/hyperlink" Target="https://doi.org/10.1016/j.ijnurstu.2022.104311" TargetMode="External"/><Relationship Id="rId11" Type="http://schemas.openxmlformats.org/officeDocument/2006/relationships/hyperlink" Target="https://www.cqc.org.uk/_db/_documents/Investigation_into_Mid_Staffordshire_NHS_Foundation_Trust.pdf" TargetMode="External"/><Relationship Id="rId5" Type="http://schemas.openxmlformats.org/officeDocument/2006/relationships/hyperlink" Target="https://doi.org/10.1136/bmjoq-2023-002310" TargetMode="External"/><Relationship Id="rId15" Type="http://schemas.openxmlformats.org/officeDocument/2006/relationships/hyperlink" Target="https://www.england.nhs.uk/publication/we-are-the-nhs-people-plan-for-2020-21-action-for-us-all/" TargetMode="External"/><Relationship Id="rId10" Type="http://schemas.openxmlformats.org/officeDocument/2006/relationships/hyperlink" Target="https://fullfact.org/health/how-many-people-died-unnecessarily-mid-staffs/" TargetMode="External"/><Relationship Id="rId19" Type="http://schemas.openxmlformats.org/officeDocument/2006/relationships/hyperlink" Target="https://doi.org/10.1111/jan.14909" TargetMode="External"/><Relationship Id="rId4" Type="http://schemas.openxmlformats.org/officeDocument/2006/relationships/hyperlink" Target="https://www.gov.uk/government/publications/berwick-review-into-patient-safety" TargetMode="External"/><Relationship Id="rId9" Type="http://schemas.openxmlformats.org/officeDocument/2006/relationships/hyperlink" Target="https://www.gov.uk/government/publications/report-of-the-mid-staffordshire-nhs-foundation-trust-public-inquiry" TargetMode="External"/><Relationship Id="rId14" Type="http://schemas.openxmlformats.org/officeDocument/2006/relationships/hyperlink" Target="https://www.gov.uk/government/publications/mid-staffs-learning-and-implications-for-monitor"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BF7"/>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1695" cy="6858000"/>
          </a:xfrm>
          <a:prstGeom prst="rect">
            <a:avLst/>
          </a:prstGeom>
        </p:spPr>
      </p:pic>
      <p:sp>
        <p:nvSpPr>
          <p:cNvPr id="3" name="Shape 0"/>
          <p:cNvSpPr/>
          <p:nvPr/>
        </p:nvSpPr>
        <p:spPr>
          <a:xfrm>
            <a:off x="0" y="1905000"/>
            <a:ext cx="8635784" cy="3878858"/>
          </a:xfrm>
          <a:prstGeom prst="rect">
            <a:avLst/>
          </a:prstGeom>
          <a:solidFill>
            <a:srgbClr val="2A1233"/>
          </a:solidFill>
          <a:ln/>
        </p:spPr>
      </p:sp>
      <p:sp>
        <p:nvSpPr>
          <p:cNvPr id="4" name="Text 1"/>
          <p:cNvSpPr/>
          <p:nvPr/>
        </p:nvSpPr>
        <p:spPr>
          <a:xfrm>
            <a:off x="507987" y="2311400"/>
            <a:ext cx="8178595" cy="182860"/>
          </a:xfrm>
          <a:prstGeom prst="rect">
            <a:avLst/>
          </a:prstGeom>
          <a:noFill/>
          <a:ln/>
        </p:spPr>
        <p:txBody>
          <a:bodyPr wrap="none" lIns="0" tIns="0" rIns="0" bIns="0" rtlCol="0" anchor="t"/>
          <a:lstStyle/>
          <a:p>
            <a:pPr marL="0" indent="0" algn="l">
              <a:lnSpc>
                <a:spcPct val="100000"/>
              </a:lnSpc>
              <a:buNone/>
            </a:pPr>
            <a:r>
              <a:rPr lang="en-US" sz="1200" kern="100" spc="96">
                <a:solidFill>
                  <a:srgbClr val="F9D4E6"/>
                </a:solidFill>
                <a:latin typeface="Arial"/>
                <a:ea typeface="Figtree SemiBold" pitchFamily="34" charset="-122"/>
                <a:cs typeface="Arial"/>
              </a:rPr>
              <a:t>LCHS7006 QUALITY ASSURANCE AND SERVICE IMPROVEMENTS</a:t>
            </a:r>
            <a:endParaRPr lang="en-US" sz="1200">
              <a:latin typeface="Arial"/>
              <a:cs typeface="Arial"/>
            </a:endParaRPr>
          </a:p>
        </p:txBody>
      </p:sp>
      <p:sp>
        <p:nvSpPr>
          <p:cNvPr id="5" name="Text 2"/>
          <p:cNvSpPr/>
          <p:nvPr/>
        </p:nvSpPr>
        <p:spPr>
          <a:xfrm>
            <a:off x="507987" y="2623074"/>
            <a:ext cx="7569011" cy="1813322"/>
          </a:xfrm>
          <a:prstGeom prst="rect">
            <a:avLst/>
          </a:prstGeom>
          <a:noFill/>
          <a:ln/>
        </p:spPr>
        <p:txBody>
          <a:bodyPr wrap="square" lIns="0" tIns="0" rIns="0" bIns="0" rtlCol="0" anchor="t">
            <a:normAutofit/>
          </a:bodyPr>
          <a:lstStyle/>
          <a:p>
            <a:pPr marL="0" indent="0" algn="l">
              <a:lnSpc>
                <a:spcPct val="88000"/>
              </a:lnSpc>
              <a:buNone/>
            </a:pPr>
            <a:r>
              <a:rPr lang="en-US" sz="3400" kern="100" spc="-51">
                <a:solidFill>
                  <a:srgbClr val="FFFFFF"/>
                </a:solidFill>
                <a:latin typeface="Arial"/>
                <a:ea typeface="Fraunces ExtraBold" pitchFamily="34" charset="-122"/>
                <a:cs typeface="Arial"/>
              </a:rPr>
              <a:t>Clinical Governance Failure: Quality Assurance and Patient Safety at Mid Staffordshire NHS Foundation Trust</a:t>
            </a:r>
            <a:endParaRPr lang="en-US" sz="3400">
              <a:latin typeface="Arial"/>
              <a:cs typeface="Arial"/>
            </a:endParaRPr>
          </a:p>
        </p:txBody>
      </p:sp>
      <p:sp>
        <p:nvSpPr>
          <p:cNvPr id="6" name="Text 3"/>
          <p:cNvSpPr/>
          <p:nvPr/>
        </p:nvSpPr>
        <p:spPr>
          <a:xfrm>
            <a:off x="507987" y="4629210"/>
            <a:ext cx="8178595" cy="319980"/>
          </a:xfrm>
          <a:prstGeom prst="rect">
            <a:avLst/>
          </a:prstGeom>
          <a:noFill/>
          <a:ln/>
        </p:spPr>
        <p:txBody>
          <a:bodyPr wrap="none" lIns="0" tIns="0" rIns="0" bIns="0" rtlCol="0" anchor="t"/>
          <a:lstStyle/>
          <a:p>
            <a:pPr marL="0" indent="0" algn="l">
              <a:lnSpc>
                <a:spcPct val="117000"/>
              </a:lnSpc>
              <a:buNone/>
            </a:pPr>
            <a:r>
              <a:rPr lang="en-US" sz="1800" kern="100" spc="36">
                <a:solidFill>
                  <a:srgbClr val="FFFFFF"/>
                </a:solidFill>
                <a:latin typeface="Arial"/>
                <a:ea typeface="Figtree Medium" pitchFamily="34" charset="-122"/>
                <a:cs typeface="Arial"/>
              </a:rPr>
              <a:t>Component 1: Individual Presentation · Lecturer: Dr Fahad Khan</a:t>
            </a:r>
            <a:endParaRPr lang="en-US" sz="1800">
              <a:latin typeface="Arial"/>
              <a:cs typeface="Arial"/>
            </a:endParaRPr>
          </a:p>
        </p:txBody>
      </p:sp>
      <p:sp>
        <p:nvSpPr>
          <p:cNvPr id="7" name="Text 4"/>
          <p:cNvSpPr/>
          <p:nvPr/>
        </p:nvSpPr>
        <p:spPr>
          <a:xfrm>
            <a:off x="507987" y="5156041"/>
            <a:ext cx="8178595" cy="222845"/>
          </a:xfrm>
          <a:prstGeom prst="rect">
            <a:avLst/>
          </a:prstGeom>
          <a:noFill/>
          <a:ln/>
        </p:spPr>
        <p:txBody>
          <a:bodyPr wrap="none" lIns="0" tIns="0" rIns="0" bIns="0" rtlCol="0" anchor="t"/>
          <a:lstStyle/>
          <a:p>
            <a:pPr>
              <a:lnSpc>
                <a:spcPct val="113000"/>
              </a:lnSpc>
            </a:pPr>
            <a:r>
              <a:rPr lang="en-US" sz="1300">
                <a:solidFill>
                  <a:srgbClr val="FFFFFF"/>
                </a:solidFill>
                <a:latin typeface="Arial"/>
                <a:ea typeface="Figtree" pitchFamily="34" charset="-122"/>
                <a:cs typeface="Arial"/>
              </a:rPr>
              <a:t>Student name: Misbabanu Amanullah khan · Student number: 2538422</a:t>
            </a:r>
            <a:endParaRPr lang="en-US" sz="1300">
              <a:latin typeface="Arial"/>
              <a:cs typeface="Arial"/>
            </a:endParaRPr>
          </a:p>
        </p:txBody>
      </p:sp>
      <p:sp>
        <p:nvSpPr>
          <p:cNvPr id="8" name="Shape 5"/>
          <p:cNvSpPr/>
          <p:nvPr/>
        </p:nvSpPr>
        <p:spPr>
          <a:xfrm>
            <a:off x="0" y="6502400"/>
            <a:ext cx="12191695" cy="355600"/>
          </a:xfrm>
          <a:prstGeom prst="rect">
            <a:avLst/>
          </a:prstGeom>
          <a:solidFill>
            <a:srgbClr val="E8600F"/>
          </a:solidFill>
          <a:ln/>
        </p:spPr>
      </p:sp>
      <p:sp>
        <p:nvSpPr>
          <p:cNvPr id="9" name="Shape 6"/>
          <p:cNvSpPr/>
          <p:nvPr/>
        </p:nvSpPr>
        <p:spPr>
          <a:xfrm>
            <a:off x="0" y="6502400"/>
            <a:ext cx="12191695" cy="355501"/>
          </a:xfrm>
          <a:prstGeom prst="rect">
            <a:avLst/>
          </a:prstGeom>
          <a:solidFill>
            <a:srgbClr val="E23C8C"/>
          </a:solidFill>
          <a:ln/>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BF7"/>
        </a:solidFill>
        <a:effectLst/>
      </p:bgPr>
    </p:bg>
    <p:spTree>
      <p:nvGrpSpPr>
        <p:cNvPr id="1" name=""/>
        <p:cNvGrpSpPr/>
        <p:nvPr/>
      </p:nvGrpSpPr>
      <p:grpSpPr>
        <a:xfrm>
          <a:off x="0" y="0"/>
          <a:ext cx="0" cy="0"/>
          <a:chOff x="0" y="0"/>
          <a:chExt cx="0" cy="0"/>
        </a:xfrm>
      </p:grpSpPr>
      <p:sp>
        <p:nvSpPr>
          <p:cNvPr id="2" name="Text 0"/>
          <p:cNvSpPr/>
          <p:nvPr/>
        </p:nvSpPr>
        <p:spPr>
          <a:xfrm>
            <a:off x="609585" y="647845"/>
            <a:ext cx="6095848" cy="480020"/>
          </a:xfrm>
          <a:prstGeom prst="rect">
            <a:avLst/>
          </a:prstGeom>
          <a:noFill/>
          <a:ln/>
        </p:spPr>
        <p:txBody>
          <a:bodyPr wrap="none" lIns="0" tIns="0" rIns="0" bIns="0" rtlCol="0" anchor="t"/>
          <a:lstStyle/>
          <a:p>
            <a:pPr marL="0" indent="0" algn="l">
              <a:lnSpc>
                <a:spcPct val="87000"/>
              </a:lnSpc>
              <a:buNone/>
            </a:pPr>
            <a:r>
              <a:rPr lang="en-US" sz="3600" kern="100" spc="-54">
                <a:solidFill>
                  <a:srgbClr val="2A1233"/>
                </a:solidFill>
                <a:latin typeface="Arial"/>
                <a:ea typeface="Fraunces ExtraBold" pitchFamily="34" charset="-122"/>
                <a:cs typeface="Arial"/>
              </a:rPr>
              <a:t>Content</a:t>
            </a:r>
            <a:r>
              <a:rPr lang="en-US" sz="3600" kern="100" spc="-54">
                <a:solidFill>
                  <a:srgbClr val="2A1233"/>
                </a:solidFill>
                <a:latin typeface="Arial Nova"/>
                <a:ea typeface="Fraunces ExtraBold" pitchFamily="34" charset="-122"/>
                <a:cs typeface="Fraunces ExtraBold" pitchFamily="34" charset="-120"/>
              </a:rPr>
              <a:t> Table</a:t>
            </a:r>
            <a:endParaRPr lang="en-US" sz="3600">
              <a:latin typeface="Arial Nova"/>
            </a:endParaRPr>
          </a:p>
        </p:txBody>
      </p:sp>
      <p:sp>
        <p:nvSpPr>
          <p:cNvPr id="3" name="Shape 1"/>
          <p:cNvSpPr/>
          <p:nvPr/>
        </p:nvSpPr>
        <p:spPr>
          <a:xfrm>
            <a:off x="609585" y="1375370"/>
            <a:ext cx="1523962" cy="38100"/>
          </a:xfrm>
          <a:prstGeom prst="roundRect">
            <a:avLst>
              <a:gd name="adj" fmla="val 49999"/>
            </a:avLst>
          </a:prstGeom>
          <a:solidFill>
            <a:srgbClr val="2A1233"/>
          </a:solidFill>
          <a:ln/>
        </p:spPr>
      </p:sp>
      <p:sp>
        <p:nvSpPr>
          <p:cNvPr id="4" name="Shape 2"/>
          <p:cNvSpPr/>
          <p:nvPr/>
        </p:nvSpPr>
        <p:spPr>
          <a:xfrm>
            <a:off x="609585" y="1676995"/>
            <a:ext cx="400040" cy="400050"/>
          </a:xfrm>
          <a:prstGeom prst="ellipse">
            <a:avLst/>
          </a:prstGeom>
          <a:solidFill>
            <a:srgbClr val="2A1233"/>
          </a:solidFill>
          <a:ln/>
        </p:spPr>
      </p:sp>
      <p:sp>
        <p:nvSpPr>
          <p:cNvPr id="5" name="Text 3"/>
          <p:cNvSpPr/>
          <p:nvPr/>
        </p:nvSpPr>
        <p:spPr>
          <a:xfrm>
            <a:off x="761683" y="1762720"/>
            <a:ext cx="705428" cy="228600"/>
          </a:xfrm>
          <a:prstGeom prst="rect">
            <a:avLst/>
          </a:prstGeom>
          <a:noFill/>
          <a:ln/>
        </p:spPr>
        <p:txBody>
          <a:bodyPr wrap="none" lIns="0" tIns="0" rIns="0" bIns="0" rtlCol="0" anchor="t"/>
          <a:lstStyle/>
          <a:p>
            <a:pPr marL="0" indent="0" algn="l">
              <a:lnSpc>
                <a:spcPct val="83000"/>
              </a:lnSpc>
              <a:buNone/>
            </a:pPr>
            <a:r>
              <a:rPr lang="en-US" sz="1800">
                <a:solidFill>
                  <a:srgbClr val="FFFFFF"/>
                </a:solidFill>
                <a:latin typeface="Figtree SemiBold" pitchFamily="34" charset="0"/>
                <a:ea typeface="Figtree SemiBold" pitchFamily="34" charset="-122"/>
                <a:cs typeface="Figtree SemiBold" pitchFamily="34" charset="-120"/>
              </a:rPr>
              <a:t>1</a:t>
            </a:r>
            <a:endParaRPr lang="en-US" sz="1800"/>
          </a:p>
        </p:txBody>
      </p:sp>
      <p:sp>
        <p:nvSpPr>
          <p:cNvPr id="6" name="Text 4"/>
          <p:cNvSpPr/>
          <p:nvPr/>
        </p:nvSpPr>
        <p:spPr>
          <a:xfrm>
            <a:off x="1162021" y="1719223"/>
            <a:ext cx="5543411" cy="319980"/>
          </a:xfrm>
          <a:prstGeom prst="rect">
            <a:avLst/>
          </a:prstGeom>
          <a:noFill/>
          <a:ln/>
        </p:spPr>
        <p:txBody>
          <a:bodyPr wrap="none" lIns="0" tIns="0" rIns="0" bIns="0" rtlCol="0" anchor="t"/>
          <a:lstStyle/>
          <a:p>
            <a:pPr marL="0" indent="0" algn="l">
              <a:lnSpc>
                <a:spcPct val="117000"/>
              </a:lnSpc>
              <a:buNone/>
            </a:pPr>
            <a:r>
              <a:rPr lang="en-US" sz="1800">
                <a:solidFill>
                  <a:srgbClr val="2A1233"/>
                </a:solidFill>
                <a:latin typeface="Arial"/>
                <a:ea typeface="Figtree" pitchFamily="34" charset="-122"/>
                <a:cs typeface="Arial"/>
              </a:rPr>
              <a:t>Title slide</a:t>
            </a:r>
            <a:endParaRPr lang="en-US" sz="1800">
              <a:latin typeface="Arial"/>
              <a:cs typeface="Arial"/>
            </a:endParaRPr>
          </a:p>
        </p:txBody>
      </p:sp>
      <p:sp>
        <p:nvSpPr>
          <p:cNvPr id="7" name="Shape 5"/>
          <p:cNvSpPr/>
          <p:nvPr/>
        </p:nvSpPr>
        <p:spPr>
          <a:xfrm>
            <a:off x="609585" y="2248396"/>
            <a:ext cx="400040" cy="400050"/>
          </a:xfrm>
          <a:prstGeom prst="ellipse">
            <a:avLst/>
          </a:prstGeom>
          <a:solidFill>
            <a:srgbClr val="2A1233"/>
          </a:solidFill>
          <a:ln/>
        </p:spPr>
      </p:sp>
      <p:sp>
        <p:nvSpPr>
          <p:cNvPr id="8" name="Text 6"/>
          <p:cNvSpPr/>
          <p:nvPr/>
        </p:nvSpPr>
        <p:spPr>
          <a:xfrm>
            <a:off x="744320" y="2334121"/>
            <a:ext cx="740153" cy="228600"/>
          </a:xfrm>
          <a:prstGeom prst="rect">
            <a:avLst/>
          </a:prstGeom>
          <a:noFill/>
          <a:ln/>
        </p:spPr>
        <p:txBody>
          <a:bodyPr wrap="none" lIns="0" tIns="0" rIns="0" bIns="0" rtlCol="0" anchor="t"/>
          <a:lstStyle/>
          <a:p>
            <a:pPr marL="0" indent="0" algn="l">
              <a:lnSpc>
                <a:spcPct val="83000"/>
              </a:lnSpc>
              <a:buNone/>
            </a:pPr>
            <a:r>
              <a:rPr lang="en-US" sz="1800">
                <a:solidFill>
                  <a:srgbClr val="FFFFFF"/>
                </a:solidFill>
                <a:latin typeface="Figtree SemiBold" pitchFamily="34" charset="0"/>
                <a:ea typeface="Figtree SemiBold" pitchFamily="34" charset="-122"/>
                <a:cs typeface="Figtree SemiBold" pitchFamily="34" charset="-120"/>
              </a:rPr>
              <a:t>2</a:t>
            </a:r>
            <a:endParaRPr lang="en-US" sz="1800"/>
          </a:p>
        </p:txBody>
      </p:sp>
      <p:sp>
        <p:nvSpPr>
          <p:cNvPr id="9" name="Text 7"/>
          <p:cNvSpPr/>
          <p:nvPr/>
        </p:nvSpPr>
        <p:spPr>
          <a:xfrm>
            <a:off x="1162021" y="2290624"/>
            <a:ext cx="5543411" cy="319980"/>
          </a:xfrm>
          <a:prstGeom prst="rect">
            <a:avLst/>
          </a:prstGeom>
          <a:noFill/>
          <a:ln/>
        </p:spPr>
        <p:txBody>
          <a:bodyPr wrap="none" lIns="0" tIns="0" rIns="0" bIns="0" rtlCol="0" anchor="t"/>
          <a:lstStyle/>
          <a:p>
            <a:pPr marL="0" indent="0" algn="l">
              <a:lnSpc>
                <a:spcPct val="117000"/>
              </a:lnSpc>
              <a:buNone/>
            </a:pPr>
            <a:r>
              <a:rPr lang="en-US" sz="1800">
                <a:solidFill>
                  <a:srgbClr val="2A1233"/>
                </a:solidFill>
                <a:latin typeface="Arial"/>
                <a:ea typeface="Figtree" pitchFamily="34" charset="-122"/>
                <a:cs typeface="Arial"/>
              </a:rPr>
              <a:t>Content table</a:t>
            </a:r>
            <a:endParaRPr lang="en-US" sz="1800">
              <a:latin typeface="Arial"/>
              <a:cs typeface="Arial"/>
            </a:endParaRPr>
          </a:p>
        </p:txBody>
      </p:sp>
      <p:sp>
        <p:nvSpPr>
          <p:cNvPr id="10" name="Shape 8"/>
          <p:cNvSpPr/>
          <p:nvPr/>
        </p:nvSpPr>
        <p:spPr>
          <a:xfrm>
            <a:off x="609585" y="2819797"/>
            <a:ext cx="400040" cy="400050"/>
          </a:xfrm>
          <a:prstGeom prst="ellipse">
            <a:avLst/>
          </a:prstGeom>
          <a:solidFill>
            <a:srgbClr val="2A1233"/>
          </a:solidFill>
          <a:ln/>
        </p:spPr>
      </p:sp>
      <p:sp>
        <p:nvSpPr>
          <p:cNvPr id="11" name="Text 9"/>
          <p:cNvSpPr/>
          <p:nvPr/>
        </p:nvSpPr>
        <p:spPr>
          <a:xfrm>
            <a:off x="746602" y="2905522"/>
            <a:ext cx="735589" cy="228600"/>
          </a:xfrm>
          <a:prstGeom prst="rect">
            <a:avLst/>
          </a:prstGeom>
          <a:noFill/>
          <a:ln/>
        </p:spPr>
        <p:txBody>
          <a:bodyPr wrap="none" lIns="0" tIns="0" rIns="0" bIns="0" rtlCol="0" anchor="t"/>
          <a:lstStyle/>
          <a:p>
            <a:pPr marL="0" indent="0" algn="l">
              <a:lnSpc>
                <a:spcPct val="83000"/>
              </a:lnSpc>
              <a:buNone/>
            </a:pPr>
            <a:r>
              <a:rPr lang="en-US" sz="1800">
                <a:solidFill>
                  <a:srgbClr val="FFFFFF"/>
                </a:solidFill>
                <a:latin typeface="Figtree SemiBold" pitchFamily="34" charset="0"/>
                <a:ea typeface="Figtree SemiBold" pitchFamily="34" charset="-122"/>
                <a:cs typeface="Figtree SemiBold" pitchFamily="34" charset="-120"/>
              </a:rPr>
              <a:t>3</a:t>
            </a:r>
            <a:endParaRPr lang="en-US" sz="1800"/>
          </a:p>
        </p:txBody>
      </p:sp>
      <p:sp>
        <p:nvSpPr>
          <p:cNvPr id="12" name="Text 10"/>
          <p:cNvSpPr/>
          <p:nvPr/>
        </p:nvSpPr>
        <p:spPr>
          <a:xfrm>
            <a:off x="1162021" y="2862024"/>
            <a:ext cx="5543411" cy="319980"/>
          </a:xfrm>
          <a:prstGeom prst="rect">
            <a:avLst/>
          </a:prstGeom>
          <a:noFill/>
          <a:ln/>
        </p:spPr>
        <p:txBody>
          <a:bodyPr wrap="none" lIns="0" tIns="0" rIns="0" bIns="0" rtlCol="0" anchor="t"/>
          <a:lstStyle/>
          <a:p>
            <a:pPr marL="0" indent="0" algn="l">
              <a:lnSpc>
                <a:spcPct val="117000"/>
              </a:lnSpc>
              <a:buNone/>
            </a:pPr>
            <a:r>
              <a:rPr lang="en-US" sz="1800">
                <a:solidFill>
                  <a:srgbClr val="2A1233"/>
                </a:solidFill>
                <a:latin typeface="Arial"/>
                <a:ea typeface="Figtree" pitchFamily="34" charset="-122"/>
                <a:cs typeface="Arial"/>
              </a:rPr>
              <a:t>About the Mid Staffordshire case</a:t>
            </a:r>
            <a:endParaRPr lang="en-US" sz="1800">
              <a:latin typeface="Arial"/>
              <a:cs typeface="Arial"/>
            </a:endParaRPr>
          </a:p>
        </p:txBody>
      </p:sp>
      <p:sp>
        <p:nvSpPr>
          <p:cNvPr id="13" name="Shape 11"/>
          <p:cNvSpPr/>
          <p:nvPr/>
        </p:nvSpPr>
        <p:spPr>
          <a:xfrm>
            <a:off x="609585" y="3391198"/>
            <a:ext cx="400040" cy="400050"/>
          </a:xfrm>
          <a:prstGeom prst="ellipse">
            <a:avLst/>
          </a:prstGeom>
          <a:solidFill>
            <a:srgbClr val="2A1233"/>
          </a:solidFill>
          <a:ln/>
        </p:spPr>
      </p:sp>
      <p:sp>
        <p:nvSpPr>
          <p:cNvPr id="14" name="Text 12"/>
          <p:cNvSpPr/>
          <p:nvPr/>
        </p:nvSpPr>
        <p:spPr>
          <a:xfrm>
            <a:off x="737772" y="3476923"/>
            <a:ext cx="753151" cy="228600"/>
          </a:xfrm>
          <a:prstGeom prst="rect">
            <a:avLst/>
          </a:prstGeom>
          <a:noFill/>
          <a:ln/>
        </p:spPr>
        <p:txBody>
          <a:bodyPr wrap="none" lIns="0" tIns="0" rIns="0" bIns="0" rtlCol="0" anchor="t"/>
          <a:lstStyle/>
          <a:p>
            <a:pPr marL="0" indent="0" algn="l">
              <a:lnSpc>
                <a:spcPct val="83000"/>
              </a:lnSpc>
              <a:buNone/>
            </a:pPr>
            <a:r>
              <a:rPr lang="en-US" sz="1800">
                <a:solidFill>
                  <a:srgbClr val="FFFFFF"/>
                </a:solidFill>
                <a:latin typeface="Figtree SemiBold" pitchFamily="34" charset="0"/>
                <a:ea typeface="Figtree SemiBold" pitchFamily="34" charset="-122"/>
                <a:cs typeface="Figtree SemiBold" pitchFamily="34" charset="-120"/>
              </a:rPr>
              <a:t>4</a:t>
            </a:r>
            <a:endParaRPr lang="en-US" sz="1800"/>
          </a:p>
        </p:txBody>
      </p:sp>
      <p:sp>
        <p:nvSpPr>
          <p:cNvPr id="15" name="Text 13"/>
          <p:cNvSpPr/>
          <p:nvPr/>
        </p:nvSpPr>
        <p:spPr>
          <a:xfrm>
            <a:off x="1162021" y="3433425"/>
            <a:ext cx="5543411" cy="319980"/>
          </a:xfrm>
          <a:prstGeom prst="rect">
            <a:avLst/>
          </a:prstGeom>
          <a:noFill/>
          <a:ln/>
        </p:spPr>
        <p:txBody>
          <a:bodyPr wrap="none" lIns="0" tIns="0" rIns="0" bIns="0" rtlCol="0" anchor="t"/>
          <a:lstStyle/>
          <a:p>
            <a:pPr marL="0" indent="0" algn="l">
              <a:lnSpc>
                <a:spcPct val="117000"/>
              </a:lnSpc>
              <a:buNone/>
            </a:pPr>
            <a:r>
              <a:rPr lang="en-US" sz="1800">
                <a:solidFill>
                  <a:srgbClr val="2A1233"/>
                </a:solidFill>
                <a:latin typeface="Arial"/>
                <a:ea typeface="Figtree" pitchFamily="34" charset="-122"/>
                <a:cs typeface="Arial"/>
              </a:rPr>
              <a:t>Overview of the case</a:t>
            </a:r>
            <a:endParaRPr lang="en-US" sz="1800">
              <a:latin typeface="Arial"/>
              <a:cs typeface="Arial"/>
            </a:endParaRPr>
          </a:p>
        </p:txBody>
      </p:sp>
      <p:sp>
        <p:nvSpPr>
          <p:cNvPr id="16" name="Shape 14"/>
          <p:cNvSpPr/>
          <p:nvPr/>
        </p:nvSpPr>
        <p:spPr>
          <a:xfrm>
            <a:off x="609585" y="3962598"/>
            <a:ext cx="400040" cy="400050"/>
          </a:xfrm>
          <a:prstGeom prst="ellipse">
            <a:avLst/>
          </a:prstGeom>
          <a:solidFill>
            <a:srgbClr val="2A1233"/>
          </a:solidFill>
          <a:ln/>
        </p:spPr>
      </p:sp>
      <p:sp>
        <p:nvSpPr>
          <p:cNvPr id="17" name="Text 15"/>
          <p:cNvSpPr/>
          <p:nvPr/>
        </p:nvSpPr>
        <p:spPr>
          <a:xfrm>
            <a:off x="743527" y="4048323"/>
            <a:ext cx="741741" cy="228600"/>
          </a:xfrm>
          <a:prstGeom prst="rect">
            <a:avLst/>
          </a:prstGeom>
          <a:noFill/>
          <a:ln/>
        </p:spPr>
        <p:txBody>
          <a:bodyPr wrap="none" lIns="0" tIns="0" rIns="0" bIns="0" rtlCol="0" anchor="t"/>
          <a:lstStyle/>
          <a:p>
            <a:pPr marL="0" indent="0" algn="l">
              <a:lnSpc>
                <a:spcPct val="83000"/>
              </a:lnSpc>
              <a:buNone/>
            </a:pPr>
            <a:r>
              <a:rPr lang="en-US" sz="1800">
                <a:solidFill>
                  <a:srgbClr val="FFFFFF"/>
                </a:solidFill>
                <a:latin typeface="Figtree SemiBold" pitchFamily="34" charset="0"/>
                <a:ea typeface="Figtree SemiBold" pitchFamily="34" charset="-122"/>
                <a:cs typeface="Figtree SemiBold" pitchFamily="34" charset="-120"/>
              </a:rPr>
              <a:t>5</a:t>
            </a:r>
            <a:endParaRPr lang="en-US" sz="1800"/>
          </a:p>
        </p:txBody>
      </p:sp>
      <p:sp>
        <p:nvSpPr>
          <p:cNvPr id="18" name="Text 16"/>
          <p:cNvSpPr/>
          <p:nvPr/>
        </p:nvSpPr>
        <p:spPr>
          <a:xfrm>
            <a:off x="1162021" y="4004826"/>
            <a:ext cx="5543411" cy="319980"/>
          </a:xfrm>
          <a:prstGeom prst="rect">
            <a:avLst/>
          </a:prstGeom>
          <a:noFill/>
          <a:ln/>
        </p:spPr>
        <p:txBody>
          <a:bodyPr wrap="none" lIns="0" tIns="0" rIns="0" bIns="0" rtlCol="0" anchor="t"/>
          <a:lstStyle/>
          <a:p>
            <a:pPr marL="0" indent="0" algn="l">
              <a:lnSpc>
                <a:spcPct val="117000"/>
              </a:lnSpc>
              <a:buNone/>
            </a:pPr>
            <a:r>
              <a:rPr lang="en-US" sz="1800">
                <a:solidFill>
                  <a:srgbClr val="2A1233"/>
                </a:solidFill>
                <a:latin typeface="Arial Nova"/>
                <a:ea typeface="Figtree" pitchFamily="34" charset="-122"/>
                <a:cs typeface="Figtree" pitchFamily="34" charset="-120"/>
              </a:rPr>
              <a:t>Swiss Cheese Model: how the defences aligned</a:t>
            </a:r>
            <a:endParaRPr lang="en-US" sz="1800">
              <a:latin typeface="Arial Nova"/>
            </a:endParaRPr>
          </a:p>
        </p:txBody>
      </p:sp>
      <p:sp>
        <p:nvSpPr>
          <p:cNvPr id="19" name="Shape 17"/>
          <p:cNvSpPr/>
          <p:nvPr/>
        </p:nvSpPr>
        <p:spPr>
          <a:xfrm>
            <a:off x="609585" y="4533999"/>
            <a:ext cx="400040" cy="400050"/>
          </a:xfrm>
          <a:prstGeom prst="ellipse">
            <a:avLst/>
          </a:prstGeom>
          <a:solidFill>
            <a:srgbClr val="2A1233"/>
          </a:solidFill>
          <a:ln/>
        </p:spPr>
      </p:sp>
      <p:sp>
        <p:nvSpPr>
          <p:cNvPr id="20" name="Text 18"/>
          <p:cNvSpPr/>
          <p:nvPr/>
        </p:nvSpPr>
        <p:spPr>
          <a:xfrm>
            <a:off x="743924" y="4619724"/>
            <a:ext cx="740848" cy="228600"/>
          </a:xfrm>
          <a:prstGeom prst="rect">
            <a:avLst/>
          </a:prstGeom>
          <a:noFill/>
          <a:ln/>
        </p:spPr>
        <p:txBody>
          <a:bodyPr wrap="none" lIns="0" tIns="0" rIns="0" bIns="0" rtlCol="0" anchor="t"/>
          <a:lstStyle/>
          <a:p>
            <a:pPr marL="0" indent="0" algn="l">
              <a:lnSpc>
                <a:spcPct val="83000"/>
              </a:lnSpc>
              <a:buNone/>
            </a:pPr>
            <a:r>
              <a:rPr lang="en-US" sz="1800">
                <a:solidFill>
                  <a:srgbClr val="FFFFFF"/>
                </a:solidFill>
                <a:latin typeface="Figtree SemiBold" pitchFamily="34" charset="0"/>
                <a:ea typeface="Figtree SemiBold" pitchFamily="34" charset="-122"/>
                <a:cs typeface="Figtree SemiBold" pitchFamily="34" charset="-120"/>
              </a:rPr>
              <a:t>6</a:t>
            </a:r>
            <a:endParaRPr lang="en-US" sz="1800"/>
          </a:p>
        </p:txBody>
      </p:sp>
      <p:sp>
        <p:nvSpPr>
          <p:cNvPr id="21" name="Text 19"/>
          <p:cNvSpPr/>
          <p:nvPr/>
        </p:nvSpPr>
        <p:spPr>
          <a:xfrm>
            <a:off x="1162021" y="4576227"/>
            <a:ext cx="5543411" cy="319980"/>
          </a:xfrm>
          <a:prstGeom prst="rect">
            <a:avLst/>
          </a:prstGeom>
          <a:noFill/>
          <a:ln/>
        </p:spPr>
        <p:txBody>
          <a:bodyPr wrap="none" lIns="0" tIns="0" rIns="0" bIns="0" rtlCol="0" anchor="t"/>
          <a:lstStyle/>
          <a:p>
            <a:pPr marL="0" indent="0" algn="l">
              <a:lnSpc>
                <a:spcPct val="117000"/>
              </a:lnSpc>
              <a:buNone/>
            </a:pPr>
            <a:r>
              <a:rPr lang="en-US" sz="1800">
                <a:solidFill>
                  <a:srgbClr val="2A1233"/>
                </a:solidFill>
                <a:latin typeface="Arial"/>
                <a:ea typeface="Figtree" pitchFamily="34" charset="-122"/>
                <a:cs typeface="Arial"/>
              </a:rPr>
              <a:t>Application</a:t>
            </a:r>
            <a:r>
              <a:rPr lang="en-US" sz="1800">
                <a:solidFill>
                  <a:srgbClr val="2A1233"/>
                </a:solidFill>
                <a:latin typeface="Figtree"/>
                <a:ea typeface="Figtree" pitchFamily="34" charset="-122"/>
                <a:cs typeface="Figtree" pitchFamily="34" charset="-120"/>
              </a:rPr>
              <a:t> of the Swiss Cheese Model</a:t>
            </a:r>
            <a:endParaRPr lang="en-US" sz="1800">
              <a:latin typeface="Figtree"/>
            </a:endParaRPr>
          </a:p>
        </p:txBody>
      </p:sp>
      <p:sp>
        <p:nvSpPr>
          <p:cNvPr id="22" name="Shape 20"/>
          <p:cNvSpPr/>
          <p:nvPr/>
        </p:nvSpPr>
        <p:spPr>
          <a:xfrm>
            <a:off x="609585" y="5105400"/>
            <a:ext cx="400040" cy="400050"/>
          </a:xfrm>
          <a:prstGeom prst="ellipse">
            <a:avLst/>
          </a:prstGeom>
          <a:solidFill>
            <a:srgbClr val="2A1233"/>
          </a:solidFill>
          <a:ln/>
        </p:spPr>
      </p:sp>
      <p:sp>
        <p:nvSpPr>
          <p:cNvPr id="23" name="Text 21"/>
          <p:cNvSpPr/>
          <p:nvPr/>
        </p:nvSpPr>
        <p:spPr>
          <a:xfrm>
            <a:off x="746900" y="5191125"/>
            <a:ext cx="734895" cy="228600"/>
          </a:xfrm>
          <a:prstGeom prst="rect">
            <a:avLst/>
          </a:prstGeom>
          <a:noFill/>
          <a:ln/>
        </p:spPr>
        <p:txBody>
          <a:bodyPr wrap="none" lIns="0" tIns="0" rIns="0" bIns="0" rtlCol="0" anchor="t"/>
          <a:lstStyle/>
          <a:p>
            <a:pPr marL="0" indent="0" algn="l">
              <a:lnSpc>
                <a:spcPct val="83000"/>
              </a:lnSpc>
              <a:buNone/>
            </a:pPr>
            <a:r>
              <a:rPr lang="en-US" sz="1800">
                <a:solidFill>
                  <a:srgbClr val="FFFFFF"/>
                </a:solidFill>
                <a:latin typeface="Figtree SemiBold" pitchFamily="34" charset="0"/>
                <a:ea typeface="Figtree SemiBold" pitchFamily="34" charset="-122"/>
                <a:cs typeface="Figtree SemiBold" pitchFamily="34" charset="-120"/>
              </a:rPr>
              <a:t>7</a:t>
            </a:r>
            <a:endParaRPr lang="en-US" sz="1800"/>
          </a:p>
        </p:txBody>
      </p:sp>
      <p:sp>
        <p:nvSpPr>
          <p:cNvPr id="24" name="Text 22"/>
          <p:cNvSpPr/>
          <p:nvPr/>
        </p:nvSpPr>
        <p:spPr>
          <a:xfrm>
            <a:off x="1162021" y="5147628"/>
            <a:ext cx="5543411" cy="319980"/>
          </a:xfrm>
          <a:prstGeom prst="rect">
            <a:avLst/>
          </a:prstGeom>
          <a:noFill/>
          <a:ln/>
        </p:spPr>
        <p:txBody>
          <a:bodyPr wrap="none" lIns="0" tIns="0" rIns="0" bIns="0" rtlCol="0" anchor="t"/>
          <a:lstStyle/>
          <a:p>
            <a:pPr marL="0" indent="0" algn="l">
              <a:lnSpc>
                <a:spcPct val="117000"/>
              </a:lnSpc>
              <a:buNone/>
            </a:pPr>
            <a:r>
              <a:rPr lang="en-US" sz="1800">
                <a:solidFill>
                  <a:srgbClr val="2A1233"/>
                </a:solidFill>
                <a:latin typeface="Arial"/>
                <a:ea typeface="Figtree" pitchFamily="34" charset="-122"/>
                <a:cs typeface="Arial"/>
              </a:rPr>
              <a:t>Benchmarking gap: national standards unmet</a:t>
            </a:r>
            <a:endParaRPr lang="en-US" sz="1800">
              <a:latin typeface="Arial"/>
              <a:cs typeface="Arial"/>
            </a:endParaRPr>
          </a:p>
        </p:txBody>
      </p:sp>
      <p:sp>
        <p:nvSpPr>
          <p:cNvPr id="25" name="Shape 23"/>
          <p:cNvSpPr/>
          <p:nvPr/>
        </p:nvSpPr>
        <p:spPr>
          <a:xfrm>
            <a:off x="609585" y="5676900"/>
            <a:ext cx="400040" cy="400050"/>
          </a:xfrm>
          <a:prstGeom prst="ellipse">
            <a:avLst/>
          </a:prstGeom>
          <a:solidFill>
            <a:srgbClr val="2A1233"/>
          </a:solidFill>
          <a:ln/>
        </p:spPr>
      </p:sp>
      <p:sp>
        <p:nvSpPr>
          <p:cNvPr id="26" name="Text 24"/>
          <p:cNvSpPr/>
          <p:nvPr/>
        </p:nvSpPr>
        <p:spPr>
          <a:xfrm>
            <a:off x="739459" y="5762625"/>
            <a:ext cx="749777" cy="228600"/>
          </a:xfrm>
          <a:prstGeom prst="rect">
            <a:avLst/>
          </a:prstGeom>
          <a:noFill/>
          <a:ln/>
        </p:spPr>
        <p:txBody>
          <a:bodyPr wrap="none" lIns="0" tIns="0" rIns="0" bIns="0" rtlCol="0" anchor="t"/>
          <a:lstStyle/>
          <a:p>
            <a:pPr marL="0" indent="0" algn="l">
              <a:lnSpc>
                <a:spcPct val="83000"/>
              </a:lnSpc>
              <a:buNone/>
            </a:pPr>
            <a:r>
              <a:rPr lang="en-US" sz="1800">
                <a:solidFill>
                  <a:srgbClr val="FFFFFF"/>
                </a:solidFill>
                <a:latin typeface="Figtree SemiBold" pitchFamily="34" charset="0"/>
                <a:ea typeface="Figtree SemiBold" pitchFamily="34" charset="-122"/>
                <a:cs typeface="Figtree SemiBold" pitchFamily="34" charset="-120"/>
              </a:rPr>
              <a:t>8</a:t>
            </a:r>
            <a:endParaRPr lang="en-US" sz="1800"/>
          </a:p>
        </p:txBody>
      </p:sp>
      <p:sp>
        <p:nvSpPr>
          <p:cNvPr id="27" name="Text 25"/>
          <p:cNvSpPr/>
          <p:nvPr/>
        </p:nvSpPr>
        <p:spPr>
          <a:xfrm>
            <a:off x="1162021" y="5719128"/>
            <a:ext cx="5543411" cy="319980"/>
          </a:xfrm>
          <a:prstGeom prst="rect">
            <a:avLst/>
          </a:prstGeom>
          <a:noFill/>
          <a:ln/>
        </p:spPr>
        <p:txBody>
          <a:bodyPr wrap="none" lIns="0" tIns="0" rIns="0" bIns="0" rtlCol="0" anchor="t"/>
          <a:lstStyle/>
          <a:p>
            <a:pPr marL="0" indent="0" algn="l">
              <a:lnSpc>
                <a:spcPct val="117000"/>
              </a:lnSpc>
              <a:buNone/>
            </a:pPr>
            <a:r>
              <a:rPr lang="en-US" sz="1800">
                <a:solidFill>
                  <a:srgbClr val="2A1233"/>
                </a:solidFill>
                <a:latin typeface="Arial"/>
                <a:ea typeface="Figtree" pitchFamily="34" charset="-122"/>
                <a:cs typeface="Arial"/>
              </a:rPr>
              <a:t>Component</a:t>
            </a:r>
            <a:r>
              <a:rPr lang="en-US" sz="1800">
                <a:solidFill>
                  <a:srgbClr val="2A1233"/>
                </a:solidFill>
                <a:latin typeface="Figtree"/>
                <a:ea typeface="Figtree" pitchFamily="34" charset="-122"/>
                <a:cs typeface="Figtree" pitchFamily="34" charset="-120"/>
              </a:rPr>
              <a:t> 2: the report</a:t>
            </a:r>
            <a:endParaRPr lang="en-US" sz="1800">
              <a:latin typeface="Figtree"/>
            </a:endParaRPr>
          </a:p>
        </p:txBody>
      </p:sp>
      <p:pic>
        <p:nvPicPr>
          <p:cNvPr id="28" name="Image 0" descr="preencoded.png"/>
          <p:cNvPicPr>
            <a:picLocks noChangeAspect="1"/>
          </p:cNvPicPr>
          <p:nvPr/>
        </p:nvPicPr>
        <p:blipFill>
          <a:blip r:embed="rId3"/>
          <a:stretch>
            <a:fillRect/>
          </a:stretch>
        </p:blipFill>
        <p:spPr>
          <a:xfrm>
            <a:off x="7315017" y="0"/>
            <a:ext cx="4876678"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BF7"/>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470288" cy="6858000"/>
          </a:xfrm>
          <a:prstGeom prst="rect">
            <a:avLst/>
          </a:prstGeom>
        </p:spPr>
      </p:pic>
      <p:sp>
        <p:nvSpPr>
          <p:cNvPr id="3" name="Text 0"/>
          <p:cNvSpPr/>
          <p:nvPr/>
        </p:nvSpPr>
        <p:spPr>
          <a:xfrm>
            <a:off x="5079873" y="958155"/>
            <a:ext cx="7111822" cy="182860"/>
          </a:xfrm>
          <a:prstGeom prst="rect">
            <a:avLst/>
          </a:prstGeom>
          <a:noFill/>
          <a:ln/>
        </p:spPr>
        <p:txBody>
          <a:bodyPr wrap="none" lIns="0" tIns="0" rIns="0" bIns="0" rtlCol="0" anchor="t"/>
          <a:lstStyle/>
          <a:p>
            <a:pPr marL="0" indent="0" algn="l">
              <a:lnSpc>
                <a:spcPct val="100000"/>
              </a:lnSpc>
              <a:buNone/>
            </a:pPr>
            <a:r>
              <a:rPr lang="en-US" sz="1200" kern="100" spc="96">
                <a:solidFill>
                  <a:srgbClr val="2A1233"/>
                </a:solidFill>
                <a:latin typeface="Figtree SemiBold" pitchFamily="34" charset="0"/>
                <a:ea typeface="Figtree SemiBold" pitchFamily="34" charset="-122"/>
                <a:cs typeface="Figtree SemiBold" pitchFamily="34" charset="-120"/>
              </a:rPr>
              <a:t>THE CASE</a:t>
            </a:r>
            <a:endParaRPr lang="en-US" sz="1200"/>
          </a:p>
        </p:txBody>
      </p:sp>
      <p:sp>
        <p:nvSpPr>
          <p:cNvPr id="4" name="Text 1"/>
          <p:cNvSpPr/>
          <p:nvPr/>
        </p:nvSpPr>
        <p:spPr>
          <a:xfrm>
            <a:off x="5079873" y="1271336"/>
            <a:ext cx="6502237" cy="1440061"/>
          </a:xfrm>
          <a:prstGeom prst="rect">
            <a:avLst/>
          </a:prstGeom>
          <a:noFill/>
          <a:ln/>
        </p:spPr>
        <p:txBody>
          <a:bodyPr wrap="square" lIns="0" tIns="0" rIns="0" bIns="0" rtlCol="0" anchor="t">
            <a:normAutofit/>
          </a:bodyPr>
          <a:lstStyle/>
          <a:p>
            <a:pPr marL="0" indent="0" algn="l">
              <a:lnSpc>
                <a:spcPct val="87000"/>
              </a:lnSpc>
              <a:buNone/>
            </a:pPr>
            <a:r>
              <a:rPr lang="en-US" sz="3600" kern="100" spc="-54">
                <a:solidFill>
                  <a:srgbClr val="2A1233"/>
                </a:solidFill>
                <a:latin typeface="Arial"/>
                <a:ea typeface="Fraunces ExtraBold" pitchFamily="34" charset="-122"/>
                <a:cs typeface="Arial"/>
              </a:rPr>
              <a:t>About the Case: Mid Staffordshire NHS Foundation Trust</a:t>
            </a:r>
            <a:endParaRPr lang="en-US" sz="3600">
              <a:latin typeface="Arial"/>
              <a:cs typeface="Arial"/>
            </a:endParaRPr>
          </a:p>
        </p:txBody>
      </p:sp>
      <p:sp>
        <p:nvSpPr>
          <p:cNvPr id="5" name="Shape 2"/>
          <p:cNvSpPr/>
          <p:nvPr/>
        </p:nvSpPr>
        <p:spPr>
          <a:xfrm>
            <a:off x="5079873" y="2958902"/>
            <a:ext cx="1625559" cy="38100"/>
          </a:xfrm>
          <a:prstGeom prst="roundRect">
            <a:avLst>
              <a:gd name="adj" fmla="val 49999"/>
            </a:avLst>
          </a:prstGeom>
          <a:solidFill>
            <a:srgbClr val="2A1233"/>
          </a:solidFill>
          <a:ln/>
        </p:spPr>
      </p:sp>
      <p:sp>
        <p:nvSpPr>
          <p:cNvPr id="6" name="Text 3"/>
          <p:cNvSpPr/>
          <p:nvPr/>
        </p:nvSpPr>
        <p:spPr>
          <a:xfrm>
            <a:off x="5079873" y="3168452"/>
            <a:ext cx="6502237" cy="2731294"/>
          </a:xfrm>
          <a:prstGeom prst="rect">
            <a:avLst/>
          </a:prstGeom>
          <a:noFill/>
          <a:ln/>
        </p:spPr>
        <p:txBody>
          <a:bodyPr wrap="square" lIns="0" tIns="0" rIns="0" bIns="0" rtlCol="0" anchor="t">
            <a:normAutofit/>
          </a:bodyPr>
          <a:lstStyle/>
          <a:p>
            <a:pPr marL="365760" indent="-365760" algn="l">
              <a:lnSpc>
                <a:spcPct val="117000"/>
              </a:lnSpc>
              <a:buSzPct val="100000"/>
              <a:buChar char="•"/>
            </a:pPr>
            <a:r>
              <a:rPr lang="en-US" sz="1800">
                <a:solidFill>
                  <a:srgbClr val="2A1233"/>
                </a:solidFill>
                <a:latin typeface="Arial"/>
                <a:ea typeface="Figtree" pitchFamily="34" charset="-122"/>
                <a:cs typeface="Arial"/>
              </a:rPr>
              <a:t>Serious concerns about care quality at Stafford Hospital, 2005–2009</a:t>
            </a:r>
            <a:r>
              <a:rPr lang="en-US">
                <a:solidFill>
                  <a:srgbClr val="2A1233"/>
                </a:solidFill>
                <a:latin typeface="Arial"/>
                <a:ea typeface="Figtree" pitchFamily="34" charset="-122"/>
                <a:cs typeface="Arial"/>
              </a:rPr>
              <a:t>.</a:t>
            </a:r>
            <a:endParaRPr lang="en-US" sz="1800">
              <a:latin typeface="Arial"/>
              <a:cs typeface="Arial"/>
            </a:endParaRPr>
          </a:p>
          <a:p>
            <a:pPr marL="365760" indent="-365760" algn="l">
              <a:lnSpc>
                <a:spcPct val="117000"/>
              </a:lnSpc>
              <a:buSzPct val="100000"/>
              <a:buChar char="•"/>
            </a:pPr>
            <a:r>
              <a:rPr lang="en-US" sz="1800">
                <a:solidFill>
                  <a:srgbClr val="2A1233"/>
                </a:solidFill>
                <a:latin typeface="Arial"/>
                <a:ea typeface="Figtree" pitchFamily="34" charset="-122"/>
                <a:cs typeface="Arial"/>
              </a:rPr>
              <a:t>Failures in basic care, dignity, hydration, nutrition and clinical responsiveness</a:t>
            </a:r>
            <a:r>
              <a:rPr lang="en-US">
                <a:solidFill>
                  <a:srgbClr val="2A1233"/>
                </a:solidFill>
                <a:latin typeface="Arial"/>
                <a:ea typeface="Figtree" pitchFamily="34" charset="-122"/>
                <a:cs typeface="Arial"/>
              </a:rPr>
              <a:t>.</a:t>
            </a:r>
            <a:endParaRPr lang="en-US" sz="1800">
              <a:latin typeface="Arial"/>
              <a:cs typeface="Arial"/>
            </a:endParaRPr>
          </a:p>
          <a:p>
            <a:pPr marL="365760" indent="-365760" algn="l">
              <a:lnSpc>
                <a:spcPct val="117000"/>
              </a:lnSpc>
              <a:buSzPct val="100000"/>
              <a:buChar char="•"/>
            </a:pPr>
            <a:r>
              <a:rPr lang="en-US" sz="1800" dirty="0">
                <a:solidFill>
                  <a:srgbClr val="2A1233"/>
                </a:solidFill>
                <a:latin typeface="Arial"/>
                <a:ea typeface="Figtree" pitchFamily="34" charset="-122"/>
                <a:cs typeface="Arial"/>
              </a:rPr>
              <a:t>Linked to weak leadership, governance and </a:t>
            </a:r>
            <a:r>
              <a:rPr lang="en-US" sz="1800" err="1">
                <a:solidFill>
                  <a:srgbClr val="2A1233"/>
                </a:solidFill>
                <a:latin typeface="Arial"/>
                <a:ea typeface="Figtree" pitchFamily="34" charset="-122"/>
                <a:cs typeface="Arial"/>
              </a:rPr>
              <a:t>organisational</a:t>
            </a:r>
            <a:r>
              <a:rPr lang="en-US" sz="1800" dirty="0">
                <a:solidFill>
                  <a:srgbClr val="2A1233"/>
                </a:solidFill>
                <a:latin typeface="Arial"/>
                <a:ea typeface="Figtree" pitchFamily="34" charset="-122"/>
                <a:cs typeface="Arial"/>
              </a:rPr>
              <a:t> </a:t>
            </a:r>
            <a:r>
              <a:rPr lang="en-US" sz="1800">
                <a:solidFill>
                  <a:srgbClr val="2A1233"/>
                </a:solidFill>
                <a:latin typeface="Arial"/>
                <a:ea typeface="Figtree" pitchFamily="34" charset="-122"/>
                <a:cs typeface="Arial"/>
              </a:rPr>
              <a:t>culture (Francis, 2013</a:t>
            </a:r>
            <a:r>
              <a:rPr lang="en-US">
                <a:solidFill>
                  <a:srgbClr val="2A1233"/>
                </a:solidFill>
                <a:latin typeface="Arial"/>
                <a:ea typeface="Figtree" pitchFamily="34" charset="-122"/>
                <a:cs typeface="Arial"/>
              </a:rPr>
              <a:t>).</a:t>
            </a:r>
            <a:endParaRPr lang="en-US" sz="1800">
              <a:latin typeface="Arial"/>
              <a:cs typeface="Arial"/>
            </a:endParaRPr>
          </a:p>
          <a:p>
            <a:pPr marL="365760" indent="-365760" algn="l">
              <a:lnSpc>
                <a:spcPct val="117000"/>
              </a:lnSpc>
              <a:buSzPct val="100000"/>
              <a:buChar char="•"/>
            </a:pPr>
            <a:r>
              <a:rPr lang="en-US" sz="1800">
                <a:solidFill>
                  <a:srgbClr val="2A1233"/>
                </a:solidFill>
                <a:latin typeface="Arial"/>
                <a:ea typeface="Figtree" pitchFamily="34" charset="-122"/>
                <a:cs typeface="Arial"/>
              </a:rPr>
              <a:t>Exposed failures across local and wider NHS assurance (Francis, 2013; Berwick, 2013</a:t>
            </a:r>
            <a:r>
              <a:rPr lang="en-US">
                <a:solidFill>
                  <a:srgbClr val="2A1233"/>
                </a:solidFill>
                <a:latin typeface="Arial"/>
                <a:ea typeface="Figtree" pitchFamily="34" charset="-122"/>
                <a:cs typeface="Arial"/>
              </a:rPr>
              <a:t>).</a:t>
            </a:r>
            <a:endParaRPr lang="en-US" sz="1800">
              <a:latin typeface="Arial"/>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BF7"/>
        </a:solidFill>
        <a:effectLst/>
      </p:bgPr>
    </p:bg>
    <p:spTree>
      <p:nvGrpSpPr>
        <p:cNvPr id="1" name=""/>
        <p:cNvGrpSpPr/>
        <p:nvPr/>
      </p:nvGrpSpPr>
      <p:grpSpPr>
        <a:xfrm>
          <a:off x="0" y="0"/>
          <a:ext cx="0" cy="0"/>
          <a:chOff x="0" y="0"/>
          <a:chExt cx="0" cy="0"/>
        </a:xfrm>
      </p:grpSpPr>
      <p:sp>
        <p:nvSpPr>
          <p:cNvPr id="2" name="Text 0"/>
          <p:cNvSpPr/>
          <p:nvPr/>
        </p:nvSpPr>
        <p:spPr>
          <a:xfrm>
            <a:off x="609585" y="647845"/>
            <a:ext cx="10972526" cy="480020"/>
          </a:xfrm>
          <a:prstGeom prst="rect">
            <a:avLst/>
          </a:prstGeom>
          <a:noFill/>
          <a:ln/>
        </p:spPr>
        <p:txBody>
          <a:bodyPr wrap="none" lIns="0" tIns="0" rIns="0" bIns="0" rtlCol="0" anchor="t"/>
          <a:lstStyle/>
          <a:p>
            <a:pPr marL="0" indent="0" algn="l">
              <a:lnSpc>
                <a:spcPct val="87000"/>
              </a:lnSpc>
              <a:buNone/>
            </a:pPr>
            <a:r>
              <a:rPr lang="en-US" sz="3600" kern="100" spc="-54">
                <a:solidFill>
                  <a:srgbClr val="2A1233"/>
                </a:solidFill>
                <a:latin typeface="Fraunces ExtraBold"/>
                <a:ea typeface="Fraunces ExtraBold" pitchFamily="34" charset="-122"/>
                <a:cs typeface="Fraunces ExtraBold" pitchFamily="34" charset="-120"/>
              </a:rPr>
              <a:t>Overview of </a:t>
            </a:r>
            <a:r>
              <a:rPr lang="en-US" sz="3600" kern="100" spc="-54">
                <a:solidFill>
                  <a:srgbClr val="2A1233"/>
                </a:solidFill>
                <a:latin typeface="Arial"/>
                <a:ea typeface="Fraunces ExtraBold" pitchFamily="34" charset="-122"/>
                <a:cs typeface="Arial"/>
              </a:rPr>
              <a:t>the</a:t>
            </a:r>
            <a:r>
              <a:rPr lang="en-US" sz="3600" kern="100" spc="-54">
                <a:solidFill>
                  <a:srgbClr val="2A1233"/>
                </a:solidFill>
                <a:latin typeface="Fraunces ExtraBold"/>
                <a:ea typeface="Fraunces ExtraBold" pitchFamily="34" charset="-122"/>
                <a:cs typeface="Fraunces ExtraBold" pitchFamily="34" charset="-120"/>
              </a:rPr>
              <a:t> Case: Scale and Warning Signs</a:t>
            </a:r>
            <a:endParaRPr lang="en-US" sz="3600">
              <a:latin typeface="Fraunces ExtraBold"/>
            </a:endParaRPr>
          </a:p>
        </p:txBody>
      </p:sp>
      <p:sp>
        <p:nvSpPr>
          <p:cNvPr id="3" name="Shape 1"/>
          <p:cNvSpPr/>
          <p:nvPr/>
        </p:nvSpPr>
        <p:spPr>
          <a:xfrm>
            <a:off x="609585" y="1375370"/>
            <a:ext cx="2743131" cy="38100"/>
          </a:xfrm>
          <a:prstGeom prst="roundRect">
            <a:avLst>
              <a:gd name="adj" fmla="val 49999"/>
            </a:avLst>
          </a:prstGeom>
          <a:solidFill>
            <a:srgbClr val="2A1233"/>
          </a:solidFill>
          <a:ln/>
        </p:spPr>
      </p:sp>
      <p:sp>
        <p:nvSpPr>
          <p:cNvPr id="4" name="Shape 2"/>
          <p:cNvSpPr/>
          <p:nvPr/>
        </p:nvSpPr>
        <p:spPr>
          <a:xfrm>
            <a:off x="609585" y="1676995"/>
            <a:ext cx="3855643" cy="4571405"/>
          </a:xfrm>
          <a:prstGeom prst="rect">
            <a:avLst/>
          </a:prstGeom>
          <a:solidFill>
            <a:srgbClr val="2A1233"/>
          </a:solidFill>
          <a:ln/>
        </p:spPr>
      </p:sp>
      <p:sp>
        <p:nvSpPr>
          <p:cNvPr id="5" name="Shape 3"/>
          <p:cNvSpPr/>
          <p:nvPr/>
        </p:nvSpPr>
        <p:spPr>
          <a:xfrm>
            <a:off x="838179" y="2793603"/>
            <a:ext cx="849490" cy="38100"/>
          </a:xfrm>
          <a:prstGeom prst="roundRect">
            <a:avLst>
              <a:gd name="adj" fmla="val 49999"/>
            </a:avLst>
          </a:prstGeom>
          <a:solidFill>
            <a:srgbClr val="E8600F"/>
          </a:solidFill>
          <a:ln/>
        </p:spPr>
      </p:sp>
      <p:sp>
        <p:nvSpPr>
          <p:cNvPr id="6" name="Text 4"/>
          <p:cNvSpPr/>
          <p:nvPr/>
        </p:nvSpPr>
        <p:spPr>
          <a:xfrm>
            <a:off x="838179" y="3203723"/>
            <a:ext cx="3398455" cy="896045"/>
          </a:xfrm>
          <a:prstGeom prst="rect">
            <a:avLst/>
          </a:prstGeom>
          <a:noFill/>
          <a:ln/>
        </p:spPr>
        <p:txBody>
          <a:bodyPr wrap="none" lIns="0" tIns="0" rIns="0" bIns="0" rtlCol="0" anchor="t"/>
          <a:lstStyle/>
          <a:p>
            <a:pPr marL="0" indent="0" algn="l">
              <a:lnSpc>
                <a:spcPct val="82000"/>
              </a:lnSpc>
              <a:buNone/>
            </a:pPr>
            <a:r>
              <a:rPr lang="en-US" sz="7200" kern="100" spc="-144">
                <a:solidFill>
                  <a:srgbClr val="E8600F"/>
                </a:solidFill>
                <a:latin typeface="Fraunces Black" pitchFamily="34" charset="0"/>
                <a:ea typeface="Fraunces Black" pitchFamily="34" charset="-122"/>
                <a:cs typeface="Fraunces Black" pitchFamily="34" charset="-120"/>
              </a:rPr>
              <a:t>127</a:t>
            </a:r>
            <a:endParaRPr lang="en-US" sz="7200"/>
          </a:p>
        </p:txBody>
      </p:sp>
      <p:sp>
        <p:nvSpPr>
          <p:cNvPr id="7" name="Text 5"/>
          <p:cNvSpPr/>
          <p:nvPr/>
        </p:nvSpPr>
        <p:spPr>
          <a:xfrm>
            <a:off x="838179" y="4229953"/>
            <a:ext cx="3398455" cy="959941"/>
          </a:xfrm>
          <a:prstGeom prst="rect">
            <a:avLst/>
          </a:prstGeom>
          <a:noFill/>
          <a:ln/>
        </p:spPr>
        <p:txBody>
          <a:bodyPr wrap="square" lIns="0" tIns="0" rIns="0" bIns="0" rtlCol="0" anchor="t">
            <a:normAutofit/>
          </a:bodyPr>
          <a:lstStyle/>
          <a:p>
            <a:pPr marL="0" indent="0" algn="l">
              <a:lnSpc>
                <a:spcPct val="117000"/>
              </a:lnSpc>
              <a:buNone/>
            </a:pPr>
            <a:r>
              <a:rPr lang="en-US" sz="1800">
                <a:solidFill>
                  <a:srgbClr val="FFFFFF"/>
                </a:solidFill>
                <a:latin typeface="Figtree"/>
                <a:ea typeface="Figtree" pitchFamily="34" charset="-122"/>
                <a:cs typeface="Figtree" pitchFamily="34" charset="-120"/>
              </a:rPr>
              <a:t>HSMR </a:t>
            </a:r>
            <a:r>
              <a:rPr lang="en-US" sz="1800">
                <a:solidFill>
                  <a:srgbClr val="FFFFFF"/>
                </a:solidFill>
                <a:latin typeface="Arial"/>
                <a:ea typeface="Figtree" pitchFamily="34" charset="-122"/>
                <a:cs typeface="Arial"/>
              </a:rPr>
              <a:t>in</a:t>
            </a:r>
            <a:r>
              <a:rPr lang="en-US" sz="1800">
                <a:solidFill>
                  <a:srgbClr val="FFFFFF"/>
                </a:solidFill>
                <a:latin typeface="Figtree"/>
                <a:ea typeface="Figtree" pitchFamily="34" charset="-122"/>
                <a:cs typeface="Figtree" pitchFamily="34" charset="-120"/>
              </a:rPr>
              <a:t> 2005/06 against a benchmark of 100 (Full Fact, 2013)</a:t>
            </a:r>
            <a:endParaRPr lang="en-US" sz="1800">
              <a:latin typeface="Figtree"/>
            </a:endParaRPr>
          </a:p>
        </p:txBody>
      </p:sp>
      <p:sp>
        <p:nvSpPr>
          <p:cNvPr id="8" name="Text 6"/>
          <p:cNvSpPr/>
          <p:nvPr/>
        </p:nvSpPr>
        <p:spPr>
          <a:xfrm>
            <a:off x="4922317" y="1905595"/>
            <a:ext cx="6659793" cy="2674144"/>
          </a:xfrm>
          <a:prstGeom prst="rect">
            <a:avLst/>
          </a:prstGeom>
          <a:noFill/>
          <a:ln/>
        </p:spPr>
        <p:txBody>
          <a:bodyPr wrap="square" lIns="0" tIns="0" rIns="0" bIns="0" rtlCol="0" anchor="t">
            <a:normAutofit/>
          </a:bodyPr>
          <a:lstStyle/>
          <a:p>
            <a:pPr marL="365760" indent="-365760" algn="l">
              <a:lnSpc>
                <a:spcPct val="117000"/>
              </a:lnSpc>
              <a:buSzPct val="100000"/>
              <a:buChar char="•"/>
            </a:pPr>
            <a:r>
              <a:rPr lang="en-US" sz="1800">
                <a:solidFill>
                  <a:srgbClr val="2A1233"/>
                </a:solidFill>
                <a:latin typeface="Arial"/>
                <a:ea typeface="Figtree" pitchFamily="34" charset="-122"/>
                <a:cs typeface="Arial"/>
              </a:rPr>
              <a:t>400–1,200 excess deaths cited publicly; the inquiry cautioned these were not confirmed avoidable deaths (Francis, 2010</a:t>
            </a:r>
            <a:r>
              <a:rPr lang="en-US">
                <a:solidFill>
                  <a:srgbClr val="2A1233"/>
                </a:solidFill>
                <a:latin typeface="Arial"/>
                <a:ea typeface="Figtree" pitchFamily="34" charset="-122"/>
                <a:cs typeface="Arial"/>
              </a:rPr>
              <a:t>).</a:t>
            </a:r>
            <a:endParaRPr lang="en-US" sz="1800">
              <a:latin typeface="Arial"/>
              <a:cs typeface="Arial"/>
            </a:endParaRPr>
          </a:p>
          <a:p>
            <a:pPr marL="365760" indent="-365760" algn="l">
              <a:lnSpc>
                <a:spcPct val="117000"/>
              </a:lnSpc>
              <a:buSzPct val="100000"/>
              <a:buChar char="•"/>
            </a:pPr>
            <a:r>
              <a:rPr lang="en-US" sz="1800">
                <a:solidFill>
                  <a:srgbClr val="2A1233"/>
                </a:solidFill>
                <a:latin typeface="Arial"/>
                <a:ea typeface="Figtree" pitchFamily="34" charset="-122"/>
                <a:cs typeface="Arial"/>
              </a:rPr>
              <a:t>Mortality alerts not turned into timely action; board focus pulled toward finance, targets and Foundation Trust status (Francis, 2013</a:t>
            </a:r>
            <a:r>
              <a:rPr lang="en-US">
                <a:solidFill>
                  <a:srgbClr val="2A1233"/>
                </a:solidFill>
                <a:latin typeface="Arial"/>
                <a:ea typeface="Figtree" pitchFamily="34" charset="-122"/>
                <a:cs typeface="Arial"/>
              </a:rPr>
              <a:t>).</a:t>
            </a:r>
            <a:endParaRPr lang="en-US" sz="1800">
              <a:latin typeface="Arial"/>
              <a:cs typeface="Arial"/>
            </a:endParaRPr>
          </a:p>
          <a:p>
            <a:pPr marL="365760" indent="-365760" algn="l">
              <a:lnSpc>
                <a:spcPct val="117000"/>
              </a:lnSpc>
              <a:buSzPct val="100000"/>
              <a:buChar char="•"/>
            </a:pPr>
            <a:r>
              <a:rPr lang="en-US" sz="1800">
                <a:solidFill>
                  <a:srgbClr val="2A1233"/>
                </a:solidFill>
                <a:latin typeface="Arial"/>
                <a:ea typeface="Figtree" pitchFamily="34" charset="-122"/>
                <a:cs typeface="Arial"/>
              </a:rPr>
              <a:t>External bodies failed to connect the warning signs (Francis, 2013; Monitor, 2009</a:t>
            </a:r>
            <a:r>
              <a:rPr lang="en-US">
                <a:solidFill>
                  <a:srgbClr val="2A1233"/>
                </a:solidFill>
                <a:latin typeface="Arial"/>
                <a:ea typeface="Figtree" pitchFamily="34" charset="-122"/>
                <a:cs typeface="Arial"/>
              </a:rPr>
              <a:t>).</a:t>
            </a:r>
            <a:endParaRPr lang="en-US" sz="1800">
              <a:latin typeface="Arial"/>
              <a:cs typeface="Arial"/>
            </a:endParaRPr>
          </a:p>
        </p:txBody>
      </p:sp>
      <p:sp>
        <p:nvSpPr>
          <p:cNvPr id="9" name="Shape 7"/>
          <p:cNvSpPr/>
          <p:nvPr/>
        </p:nvSpPr>
        <p:spPr>
          <a:xfrm>
            <a:off x="4922317" y="4694039"/>
            <a:ext cx="6659793" cy="609600"/>
          </a:xfrm>
          <a:prstGeom prst="rect">
            <a:avLst/>
          </a:prstGeom>
          <a:solidFill>
            <a:srgbClr val="EC7DB0"/>
          </a:solidFill>
          <a:ln/>
        </p:spPr>
      </p:sp>
      <p:sp>
        <p:nvSpPr>
          <p:cNvPr id="10" name="Shape 8"/>
          <p:cNvSpPr/>
          <p:nvPr/>
        </p:nvSpPr>
        <p:spPr>
          <a:xfrm>
            <a:off x="4922317" y="4694039"/>
            <a:ext cx="114297" cy="609600"/>
          </a:xfrm>
          <a:prstGeom prst="rect">
            <a:avLst/>
          </a:prstGeom>
          <a:solidFill>
            <a:srgbClr val="2A1233"/>
          </a:solidFill>
          <a:ln/>
        </p:spPr>
      </p:sp>
      <p:sp>
        <p:nvSpPr>
          <p:cNvPr id="11" name="Text 9"/>
          <p:cNvSpPr/>
          <p:nvPr/>
        </p:nvSpPr>
        <p:spPr>
          <a:xfrm>
            <a:off x="5265209" y="4694039"/>
            <a:ext cx="6316901" cy="609600"/>
          </a:xfrm>
          <a:prstGeom prst="rect">
            <a:avLst/>
          </a:prstGeom>
          <a:noFill/>
          <a:ln/>
        </p:spPr>
        <p:txBody>
          <a:bodyPr wrap="square" lIns="0" tIns="0" rIns="0" bIns="0" rtlCol="0" anchor="t">
            <a:normAutofit/>
          </a:bodyPr>
          <a:lstStyle/>
          <a:p>
            <a:pPr marL="0" indent="0" algn="l">
              <a:lnSpc>
                <a:spcPct val="100000"/>
              </a:lnSpc>
              <a:buNone/>
            </a:pPr>
            <a:r>
              <a:rPr lang="en-US" sz="2000">
                <a:solidFill>
                  <a:srgbClr val="000000"/>
                </a:solidFill>
                <a:latin typeface="Arial"/>
                <a:ea typeface="Figtree SemiBold" pitchFamily="34" charset="-122"/>
                <a:cs typeface="Arial"/>
              </a:rPr>
              <a:t>The safety signal was visible and persistent, yet not acted upon</a:t>
            </a:r>
            <a:endParaRPr lang="en-US" sz="2000">
              <a:latin typeface="Arial"/>
              <a:cs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BF7"/>
        </a:solidFill>
        <a:effectLst/>
      </p:bgPr>
    </p:bg>
    <p:spTree>
      <p:nvGrpSpPr>
        <p:cNvPr id="1" name=""/>
        <p:cNvGrpSpPr/>
        <p:nvPr/>
      </p:nvGrpSpPr>
      <p:grpSpPr>
        <a:xfrm>
          <a:off x="0" y="0"/>
          <a:ext cx="0" cy="0"/>
          <a:chOff x="0" y="0"/>
          <a:chExt cx="0" cy="0"/>
        </a:xfrm>
      </p:grpSpPr>
      <p:sp>
        <p:nvSpPr>
          <p:cNvPr id="2" name="Text 0"/>
          <p:cNvSpPr/>
          <p:nvPr/>
        </p:nvSpPr>
        <p:spPr>
          <a:xfrm>
            <a:off x="253994" y="259994"/>
            <a:ext cx="11683708" cy="400050"/>
          </a:xfrm>
          <a:prstGeom prst="rect">
            <a:avLst/>
          </a:prstGeom>
          <a:noFill/>
          <a:ln/>
        </p:spPr>
        <p:txBody>
          <a:bodyPr wrap="none" lIns="0" tIns="0" rIns="0" bIns="0" rtlCol="0" anchor="t"/>
          <a:lstStyle/>
          <a:p>
            <a:pPr marL="0" indent="0" algn="l">
              <a:lnSpc>
                <a:spcPct val="88000"/>
              </a:lnSpc>
              <a:buNone/>
            </a:pPr>
            <a:r>
              <a:rPr lang="en-US" sz="3000" kern="100" spc="-45">
                <a:solidFill>
                  <a:srgbClr val="2A1233"/>
                </a:solidFill>
                <a:latin typeface="Fraunces ExtraBold"/>
                <a:ea typeface="Fraunces ExtraBold" pitchFamily="34" charset="-122"/>
                <a:cs typeface="Fraunces ExtraBold" pitchFamily="34" charset="-120"/>
              </a:rPr>
              <a:t>Swiss </a:t>
            </a:r>
            <a:r>
              <a:rPr lang="en-US" sz="3000" kern="100" spc="-45">
                <a:solidFill>
                  <a:srgbClr val="2A1233"/>
                </a:solidFill>
                <a:latin typeface="Arial"/>
                <a:ea typeface="Fraunces ExtraBold" pitchFamily="34" charset="-122"/>
                <a:cs typeface="Arial"/>
              </a:rPr>
              <a:t>Cheese</a:t>
            </a:r>
            <a:r>
              <a:rPr lang="en-US" sz="3000" kern="100" spc="-45">
                <a:solidFill>
                  <a:srgbClr val="2A1233"/>
                </a:solidFill>
                <a:latin typeface="Fraunces ExtraBold"/>
                <a:ea typeface="Fraunces ExtraBold" pitchFamily="34" charset="-122"/>
                <a:cs typeface="Fraunces ExtraBold" pitchFamily="34" charset="-120"/>
              </a:rPr>
              <a:t> Model: Systemic Failures at Mid Staffordshire</a:t>
            </a:r>
            <a:endParaRPr lang="en-US" sz="3000">
              <a:latin typeface="Fraunces ExtraBold"/>
            </a:endParaRPr>
          </a:p>
        </p:txBody>
      </p:sp>
      <p:pic>
        <p:nvPicPr>
          <p:cNvPr id="3" name="Image 0" descr="preencoded.png"/>
          <p:cNvPicPr>
            <a:picLocks noChangeAspect="1"/>
          </p:cNvPicPr>
          <p:nvPr/>
        </p:nvPicPr>
        <p:blipFill>
          <a:blip r:embed="rId3"/>
          <a:stretch>
            <a:fillRect/>
          </a:stretch>
        </p:blipFill>
        <p:spPr>
          <a:xfrm>
            <a:off x="328405" y="835025"/>
            <a:ext cx="11534883" cy="5079901"/>
          </a:xfrm>
          <a:prstGeom prst="rect">
            <a:avLst/>
          </a:prstGeom>
        </p:spPr>
      </p:pic>
      <p:sp>
        <p:nvSpPr>
          <p:cNvPr id="4" name="Text 1"/>
          <p:cNvSpPr/>
          <p:nvPr/>
        </p:nvSpPr>
        <p:spPr>
          <a:xfrm>
            <a:off x="0" y="6142495"/>
            <a:ext cx="12191695" cy="284460"/>
          </a:xfrm>
          <a:prstGeom prst="rect">
            <a:avLst/>
          </a:prstGeom>
          <a:noFill/>
          <a:ln/>
        </p:spPr>
        <p:txBody>
          <a:bodyPr wrap="none" lIns="0" tIns="0" rIns="0" bIns="0" rtlCol="0" anchor="t"/>
          <a:lstStyle/>
          <a:p>
            <a:pPr marL="0" indent="0" algn="ctr">
              <a:lnSpc>
                <a:spcPct val="117000"/>
              </a:lnSpc>
              <a:buNone/>
            </a:pPr>
            <a:r>
              <a:rPr lang="en-US" sz="1600">
                <a:solidFill>
                  <a:srgbClr val="2A1233"/>
                </a:solidFill>
                <a:latin typeface="Arial"/>
                <a:ea typeface="Figtree" pitchFamily="34" charset="-122"/>
                <a:cs typeface="Arial"/>
              </a:rPr>
              <a:t>Reason (2000) argues that harm occurs when holes in several imperfect defences align.</a:t>
            </a:r>
            <a:endParaRPr lang="en-US" sz="1600">
              <a:latin typeface="Arial"/>
              <a:cs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BF7"/>
        </a:solidFill>
        <a:effectLst/>
      </p:bgPr>
    </p:bg>
    <p:spTree>
      <p:nvGrpSpPr>
        <p:cNvPr id="1" name=""/>
        <p:cNvGrpSpPr/>
        <p:nvPr/>
      </p:nvGrpSpPr>
      <p:grpSpPr>
        <a:xfrm>
          <a:off x="0" y="0"/>
          <a:ext cx="0" cy="0"/>
          <a:chOff x="0" y="0"/>
          <a:chExt cx="0" cy="0"/>
        </a:xfrm>
      </p:grpSpPr>
      <p:sp>
        <p:nvSpPr>
          <p:cNvPr id="2" name="Text 0"/>
          <p:cNvSpPr/>
          <p:nvPr/>
        </p:nvSpPr>
        <p:spPr>
          <a:xfrm>
            <a:off x="304792" y="310794"/>
            <a:ext cx="11582110" cy="400050"/>
          </a:xfrm>
          <a:prstGeom prst="rect">
            <a:avLst/>
          </a:prstGeom>
          <a:noFill/>
          <a:ln/>
        </p:spPr>
        <p:txBody>
          <a:bodyPr wrap="none" lIns="0" tIns="0" rIns="0" bIns="0" rtlCol="0" anchor="t"/>
          <a:lstStyle/>
          <a:p>
            <a:pPr marL="0" indent="0" algn="l">
              <a:lnSpc>
                <a:spcPct val="88000"/>
              </a:lnSpc>
              <a:buNone/>
            </a:pPr>
            <a:r>
              <a:rPr lang="en-US" sz="3000" kern="100" spc="-45">
                <a:solidFill>
                  <a:srgbClr val="2A1233"/>
                </a:solidFill>
                <a:latin typeface="Arial"/>
                <a:ea typeface="Fraunces ExtraBold" pitchFamily="34" charset="-122"/>
                <a:cs typeface="Arial"/>
              </a:rPr>
              <a:t>The Application of the Swiss Cheese Model</a:t>
            </a:r>
            <a:endParaRPr lang="en-US" sz="3000">
              <a:latin typeface="Arial"/>
              <a:cs typeface="Arial"/>
            </a:endParaRPr>
          </a:p>
        </p:txBody>
      </p:sp>
      <p:graphicFrame>
        <p:nvGraphicFramePr>
          <p:cNvPr id="7" name="Table 0"/>
          <p:cNvGraphicFramePr>
            <a:graphicFrameLocks noGrp="1"/>
          </p:cNvGraphicFramePr>
          <p:nvPr>
            <p:extLst>
              <p:ext uri="{D42A27DB-BD31-4B8C-83A1-F6EECF244321}">
                <p14:modId xmlns:p14="http://schemas.microsoft.com/office/powerpoint/2010/main" val="2284211233"/>
              </p:ext>
            </p:extLst>
          </p:nvPr>
        </p:nvGraphicFramePr>
        <p:xfrm>
          <a:off x="304792" y="908050"/>
          <a:ext cx="11582111" cy="5671600"/>
        </p:xfrm>
        <a:graphic>
          <a:graphicData uri="http://schemas.openxmlformats.org/drawingml/2006/table">
            <a:tbl>
              <a:tblPr/>
              <a:tblGrid>
                <a:gridCol w="2200518">
                  <a:extLst>
                    <a:ext uri="{9D8B030D-6E8A-4147-A177-3AD203B41FA5}">
                      <a16:colId xmlns:a16="http://schemas.microsoft.com/office/drawing/2014/main" val="20000"/>
                    </a:ext>
                  </a:extLst>
                </a:gridCol>
                <a:gridCol w="2432188">
                  <a:extLst>
                    <a:ext uri="{9D8B030D-6E8A-4147-A177-3AD203B41FA5}">
                      <a16:colId xmlns:a16="http://schemas.microsoft.com/office/drawing/2014/main" val="20001"/>
                    </a:ext>
                  </a:extLst>
                </a:gridCol>
                <a:gridCol w="3011313">
                  <a:extLst>
                    <a:ext uri="{9D8B030D-6E8A-4147-A177-3AD203B41FA5}">
                      <a16:colId xmlns:a16="http://schemas.microsoft.com/office/drawing/2014/main" val="20002"/>
                    </a:ext>
                  </a:extLst>
                </a:gridCol>
                <a:gridCol w="3938092">
                  <a:extLst>
                    <a:ext uri="{9D8B030D-6E8A-4147-A177-3AD203B41FA5}">
                      <a16:colId xmlns:a16="http://schemas.microsoft.com/office/drawing/2014/main" val="20003"/>
                    </a:ext>
                  </a:extLst>
                </a:gridCol>
              </a:tblGrid>
              <a:tr h="566326">
                <a:tc>
                  <a:txBody>
                    <a:bodyPr/>
                    <a:lstStyle/>
                    <a:p>
                      <a:pPr marL="0" indent="0" algn="l">
                        <a:buNone/>
                      </a:pPr>
                      <a:r>
                        <a:rPr lang="en-US" sz="1200" kern="100" spc="72">
                          <a:solidFill>
                            <a:srgbClr val="FFFFFF"/>
                          </a:solidFill>
                          <a:latin typeface="Figtree" pitchFamily="34" charset="0"/>
                          <a:ea typeface="Figtree" pitchFamily="34" charset="-122"/>
                          <a:cs typeface="Figtree" pitchFamily="34" charset="-120"/>
                        </a:rPr>
                        <a:t>LAYER OF DEFENCE</a:t>
                      </a:r>
                      <a:endParaRPr lang="en-US" sz="1200">
                        <a:latin typeface="Figtree" charset="0"/>
                        <a:ea typeface="Figtree" charset="0"/>
                        <a:cs typeface="Figtree" charset="0"/>
                      </a:endParaRPr>
                    </a:p>
                  </a:txBody>
                  <a:tcPr marL="101598" marR="101598" marT="63498" marB="63498" anchor="ctr">
                    <a:lnL w="12700" cap="flat" cmpd="sng" algn="ctr">
                      <a:solidFill>
                        <a:srgbClr val="2A1233"/>
                      </a:solidFill>
                      <a:prstDash val="solid"/>
                      <a:round/>
                      <a:headEnd type="none" w="med" len="med"/>
                      <a:tailEnd type="none" w="med" len="med"/>
                    </a:lnL>
                    <a:lnR w="12700" cap="flat" cmpd="sng" algn="ctr">
                      <a:solidFill>
                        <a:srgbClr val="2A1233"/>
                      </a:solidFill>
                      <a:prstDash val="solid"/>
                      <a:round/>
                      <a:headEnd type="none" w="med" len="med"/>
                      <a:tailEnd type="none" w="med" len="med"/>
                    </a:lnR>
                    <a:lnT w="12700" cap="flat" cmpd="sng" algn="ctr">
                      <a:solidFill>
                        <a:srgbClr val="2A1233"/>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2A1233"/>
                    </a:solidFill>
                  </a:tcPr>
                </a:tc>
                <a:tc>
                  <a:txBody>
                    <a:bodyPr/>
                    <a:lstStyle/>
                    <a:p>
                      <a:pPr marL="0" indent="0" algn="l">
                        <a:buNone/>
                      </a:pPr>
                      <a:r>
                        <a:rPr lang="en-US" sz="1200" kern="100" spc="72">
                          <a:solidFill>
                            <a:srgbClr val="FFFFFF"/>
                          </a:solidFill>
                          <a:latin typeface="Figtree" pitchFamily="34" charset="0"/>
                          <a:ea typeface="Figtree" pitchFamily="34" charset="-122"/>
                          <a:cs typeface="Figtree" pitchFamily="34" charset="-120"/>
                        </a:rPr>
                        <a:t>INTENDED FUNCTION</a:t>
                      </a:r>
                      <a:endParaRPr lang="en-US" sz="1200">
                        <a:latin typeface="Figtree" charset="0"/>
                        <a:ea typeface="Figtree" charset="0"/>
                        <a:cs typeface="Figtree" charset="0"/>
                      </a:endParaRPr>
                    </a:p>
                  </a:txBody>
                  <a:tcPr marL="101598" marR="101598" marT="63498" marB="63498" anchor="ctr">
                    <a:lnL w="12700" cap="flat" cmpd="sng" algn="ctr">
                      <a:solidFill>
                        <a:srgbClr val="2A1233"/>
                      </a:solidFill>
                      <a:prstDash val="solid"/>
                      <a:round/>
                      <a:headEnd type="none" w="med" len="med"/>
                      <a:tailEnd type="none" w="med" len="med"/>
                    </a:lnL>
                    <a:lnR w="12700" cap="flat" cmpd="sng" algn="ctr">
                      <a:solidFill>
                        <a:srgbClr val="2A1233"/>
                      </a:solidFill>
                      <a:prstDash val="solid"/>
                      <a:round/>
                      <a:headEnd type="none" w="med" len="med"/>
                      <a:tailEnd type="none" w="med" len="med"/>
                    </a:lnR>
                    <a:lnT w="12700" cap="flat" cmpd="sng" algn="ctr">
                      <a:solidFill>
                        <a:srgbClr val="2A1233"/>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2A1233"/>
                    </a:solidFill>
                  </a:tcPr>
                </a:tc>
                <a:tc>
                  <a:txBody>
                    <a:bodyPr/>
                    <a:lstStyle/>
                    <a:p>
                      <a:pPr marL="0" indent="0" algn="l">
                        <a:buNone/>
                      </a:pPr>
                      <a:r>
                        <a:rPr lang="en-US" sz="1200" kern="100" spc="72">
                          <a:solidFill>
                            <a:srgbClr val="FFFFFF"/>
                          </a:solidFill>
                          <a:latin typeface="Figtree" pitchFamily="34" charset="0"/>
                          <a:ea typeface="Figtree" pitchFamily="34" charset="-122"/>
                          <a:cs typeface="Figtree" pitchFamily="34" charset="-120"/>
                        </a:rPr>
                        <a:t>HOLE (WEAKNESS)</a:t>
                      </a:r>
                      <a:endParaRPr lang="en-US" sz="1200">
                        <a:latin typeface="Figtree" charset="0"/>
                        <a:ea typeface="Figtree" charset="0"/>
                        <a:cs typeface="Figtree" charset="0"/>
                      </a:endParaRPr>
                    </a:p>
                    <a:p>
                      <a:pPr marL="0" indent="0" algn="l">
                        <a:buNone/>
                      </a:pPr>
                      <a:r>
                        <a:rPr lang="en-US" sz="1200" kern="100" spc="72">
                          <a:solidFill>
                            <a:srgbClr val="FFFFFF"/>
                          </a:solidFill>
                          <a:latin typeface="Figtree" pitchFamily="34" charset="0"/>
                          <a:ea typeface="Figtree" pitchFamily="34" charset="-122"/>
                          <a:cs typeface="Figtree" pitchFamily="34" charset="-120"/>
                        </a:rPr>
                        <a:t>(FRANCIS, 2013)</a:t>
                      </a:r>
                      <a:endParaRPr lang="en-US" sz="1200">
                        <a:latin typeface="Figtree" charset="0"/>
                        <a:ea typeface="Figtree" charset="0"/>
                        <a:cs typeface="Figtree" charset="0"/>
                      </a:endParaRPr>
                    </a:p>
                  </a:txBody>
                  <a:tcPr marL="101598" marR="101598" marT="63498" marB="63498" anchor="ctr">
                    <a:lnL w="12700" cap="flat" cmpd="sng" algn="ctr">
                      <a:solidFill>
                        <a:srgbClr val="2A1233"/>
                      </a:solidFill>
                      <a:prstDash val="solid"/>
                      <a:round/>
                      <a:headEnd type="none" w="med" len="med"/>
                      <a:tailEnd type="none" w="med" len="med"/>
                    </a:lnL>
                    <a:lnR w="12700" cap="flat" cmpd="sng" algn="ctr">
                      <a:solidFill>
                        <a:srgbClr val="2A1233"/>
                      </a:solidFill>
                      <a:prstDash val="solid"/>
                      <a:round/>
                      <a:headEnd type="none" w="med" len="med"/>
                      <a:tailEnd type="none" w="med" len="med"/>
                    </a:lnR>
                    <a:lnT w="12700" cap="flat" cmpd="sng" algn="ctr">
                      <a:solidFill>
                        <a:srgbClr val="2A1233"/>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2A1233"/>
                    </a:solidFill>
                  </a:tcPr>
                </a:tc>
                <a:tc>
                  <a:txBody>
                    <a:bodyPr/>
                    <a:lstStyle/>
                    <a:p>
                      <a:pPr marL="0" indent="0" algn="l">
                        <a:buNone/>
                      </a:pPr>
                      <a:r>
                        <a:rPr lang="en-US" sz="1200" kern="100" spc="72">
                          <a:solidFill>
                            <a:srgbClr val="FFFFFF"/>
                          </a:solidFill>
                          <a:latin typeface="Figtree" pitchFamily="34" charset="0"/>
                          <a:ea typeface="Figtree" pitchFamily="34" charset="-122"/>
                          <a:cs typeface="Figtree" pitchFamily="34" charset="-120"/>
                        </a:rPr>
                        <a:t>PEER-REVIEWED EVIDENCE</a:t>
                      </a:r>
                      <a:endParaRPr lang="en-US" sz="1200">
                        <a:latin typeface="Figtree" charset="0"/>
                        <a:ea typeface="Figtree" charset="0"/>
                        <a:cs typeface="Figtree" charset="0"/>
                      </a:endParaRPr>
                    </a:p>
                  </a:txBody>
                  <a:tcPr marL="101598" marR="101598" marT="63498" marB="63498" anchor="ctr">
                    <a:lnL w="12700" cap="flat" cmpd="sng" algn="ctr">
                      <a:solidFill>
                        <a:srgbClr val="2A1233"/>
                      </a:solidFill>
                      <a:prstDash val="solid"/>
                      <a:round/>
                      <a:headEnd type="none" w="med" len="med"/>
                      <a:tailEnd type="none" w="med" len="med"/>
                    </a:lnL>
                    <a:lnR w="12700" cap="flat" cmpd="sng" algn="ctr">
                      <a:solidFill>
                        <a:srgbClr val="2A1233"/>
                      </a:solidFill>
                      <a:prstDash val="solid"/>
                      <a:round/>
                      <a:headEnd type="none" w="med" len="med"/>
                      <a:tailEnd type="none" w="med" len="med"/>
                    </a:lnR>
                    <a:lnT w="12700" cap="flat" cmpd="sng" algn="ctr">
                      <a:solidFill>
                        <a:srgbClr val="2A1233"/>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2A1233"/>
                    </a:solidFill>
                  </a:tcPr>
                </a:tc>
                <a:extLst>
                  <a:ext uri="{0D108BD9-81ED-4DB2-BD59-A6C34878D82A}">
                    <a16:rowId xmlns:a16="http://schemas.microsoft.com/office/drawing/2014/main" val="10000"/>
                  </a:ext>
                </a:extLst>
              </a:tr>
              <a:tr h="939777">
                <a:tc>
                  <a:txBody>
                    <a:bodyPr/>
                    <a:lstStyle/>
                    <a:p>
                      <a:pPr marL="0" indent="0" algn="l">
                        <a:buNone/>
                      </a:pPr>
                      <a:r>
                        <a:rPr lang="en-US" sz="1500">
                          <a:solidFill>
                            <a:srgbClr val="2A1233"/>
                          </a:solidFill>
                          <a:latin typeface="Figtree"/>
                          <a:ea typeface="Figtree" pitchFamily="34" charset="-122"/>
                          <a:cs typeface="Figtree" pitchFamily="34" charset="-120"/>
                        </a:rPr>
                        <a:t>Board </a:t>
                      </a:r>
                      <a:r>
                        <a:rPr lang="en-US" sz="1500">
                          <a:solidFill>
                            <a:srgbClr val="2A1233"/>
                          </a:solidFill>
                          <a:latin typeface="Arial"/>
                          <a:ea typeface="Figtree" pitchFamily="34" charset="-122"/>
                          <a:cs typeface="Arial"/>
                        </a:rPr>
                        <a:t>leadership</a:t>
                      </a:r>
                      <a:r>
                        <a:rPr lang="en-US" sz="1500">
                          <a:solidFill>
                            <a:srgbClr val="2A1233"/>
                          </a:solidFill>
                          <a:latin typeface="Figtree"/>
                          <a:ea typeface="Figtree" pitchFamily="34" charset="-122"/>
                          <a:cs typeface="Figtree" pitchFamily="34" charset="-120"/>
                        </a:rPr>
                        <a:t> and </a:t>
                      </a:r>
                      <a:r>
                        <a:rPr lang="en-US" sz="1500">
                          <a:solidFill>
                            <a:srgbClr val="2A1233"/>
                          </a:solidFill>
                          <a:latin typeface="Arial"/>
                          <a:ea typeface="Figtree" pitchFamily="34" charset="-122"/>
                          <a:cs typeface="Arial"/>
                        </a:rPr>
                        <a:t>governance</a:t>
                      </a:r>
                      <a:endParaRPr lang="en-US" sz="1500">
                        <a:latin typeface="Arial"/>
                        <a:ea typeface="Figtree" charset="0"/>
                        <a:cs typeface="Arial"/>
                      </a:endParaRPr>
                    </a:p>
                  </a:txBody>
                  <a:tcPr marL="101598" marR="101598" marT="63498" marB="634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Hold the trust accountable for safe, high-quality care</a:t>
                      </a:r>
                      <a:endParaRPr lang="en-US" sz="1500">
                        <a:latin typeface="Figtree" charset="0"/>
                        <a:ea typeface="Figtree" charset="0"/>
                        <a:cs typeface="Figtree" charset="0"/>
                      </a:endParaRPr>
                    </a:p>
                  </a:txBody>
                  <a:tcPr marL="101598" marR="101598" marT="63498" marB="634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tc>
                  <a:txBody>
                    <a:bodyPr/>
                    <a:lstStyle/>
                    <a:p>
                      <a:pPr marL="0" indent="0" algn="l">
                        <a:buNone/>
                      </a:pPr>
                      <a:r>
                        <a:rPr lang="en-US" sz="1500" dirty="0">
                          <a:solidFill>
                            <a:srgbClr val="2A1233"/>
                          </a:solidFill>
                          <a:latin typeface="Figtree"/>
                          <a:ea typeface="Figtree" pitchFamily="34" charset="-122"/>
                          <a:cs typeface="Figtree" pitchFamily="34" charset="-120"/>
                        </a:rPr>
                        <a:t>Finance, targets and FT status </a:t>
                      </a:r>
                      <a:r>
                        <a:rPr lang="en-US" sz="1500" dirty="0" err="1">
                          <a:solidFill>
                            <a:srgbClr val="2A1233"/>
                          </a:solidFill>
                          <a:latin typeface="Arial"/>
                          <a:ea typeface="Figtree" pitchFamily="34" charset="-122"/>
                          <a:cs typeface="Arial"/>
                        </a:rPr>
                        <a:t>prioritised</a:t>
                      </a:r>
                      <a:r>
                        <a:rPr lang="en-US" sz="1500" dirty="0">
                          <a:solidFill>
                            <a:srgbClr val="2A1233"/>
                          </a:solidFill>
                          <a:latin typeface="Arial"/>
                          <a:ea typeface="Figtree" pitchFamily="34" charset="-122"/>
                          <a:cs typeface="Arial"/>
                        </a:rPr>
                        <a:t> </a:t>
                      </a:r>
                      <a:r>
                        <a:rPr lang="en-US" sz="1500" dirty="0">
                          <a:solidFill>
                            <a:srgbClr val="2A1233"/>
                          </a:solidFill>
                          <a:latin typeface="Figtree"/>
                          <a:ea typeface="Figtree" pitchFamily="34" charset="-122"/>
                          <a:cs typeface="Figtree" pitchFamily="34" charset="-120"/>
                        </a:rPr>
                        <a:t>over quality</a:t>
                      </a:r>
                      <a:endParaRPr lang="en-US" sz="1500" dirty="0">
                        <a:latin typeface="Figtree"/>
                        <a:ea typeface="Figtree" charset="0"/>
                        <a:cs typeface="Figtree" charset="0"/>
                      </a:endParaRPr>
                    </a:p>
                  </a:txBody>
                  <a:tcPr marL="101598" marR="101598" marT="63498" marB="634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tc>
                  <a:txBody>
                    <a:bodyPr/>
                    <a:lstStyle/>
                    <a:p>
                      <a:pPr marL="0" indent="0" algn="l">
                        <a:buNone/>
                      </a:pPr>
                      <a:r>
                        <a:rPr lang="en-US" sz="1500" dirty="0">
                          <a:solidFill>
                            <a:srgbClr val="2A1233"/>
                          </a:solidFill>
                          <a:latin typeface="Figtree"/>
                          <a:ea typeface="Figtree" pitchFamily="34" charset="-122"/>
                          <a:cs typeface="Figtree" pitchFamily="34" charset="-120"/>
                        </a:rPr>
                        <a:t>Leadership practices shape patient-safety culture across settings (</a:t>
                      </a:r>
                      <a:r>
                        <a:rPr lang="en-US" sz="1500" dirty="0" err="1">
                          <a:solidFill>
                            <a:srgbClr val="2A1233"/>
                          </a:solidFill>
                          <a:latin typeface="Figtree"/>
                          <a:ea typeface="Figtree" pitchFamily="34" charset="-122"/>
                          <a:cs typeface="Figtree" pitchFamily="34" charset="-120"/>
                        </a:rPr>
                        <a:t>Althobaiti</a:t>
                      </a:r>
                      <a:r>
                        <a:rPr lang="en-US" sz="1500" dirty="0">
                          <a:solidFill>
                            <a:srgbClr val="2A1233"/>
                          </a:solidFill>
                          <a:latin typeface="Figtree"/>
                          <a:ea typeface="Figtree" pitchFamily="34" charset="-122"/>
                          <a:cs typeface="Figtree" pitchFamily="34" charset="-120"/>
                        </a:rPr>
                        <a:t>, 2026; Carvalho et al., 2023)</a:t>
                      </a:r>
                      <a:endParaRPr lang="en-US" sz="1500" dirty="0">
                        <a:latin typeface="Figtree"/>
                        <a:ea typeface="Figtree" charset="0"/>
                        <a:cs typeface="Figtree" charset="0"/>
                      </a:endParaRPr>
                    </a:p>
                  </a:txBody>
                  <a:tcPr marL="101598" marR="101598" marT="63498" marB="634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extLst>
                  <a:ext uri="{0D108BD9-81ED-4DB2-BD59-A6C34878D82A}">
                    <a16:rowId xmlns:a16="http://schemas.microsoft.com/office/drawing/2014/main" val="10001"/>
                  </a:ext>
                </a:extLst>
              </a:tr>
              <a:tr h="939777">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Information and mortality monitoring</a:t>
                      </a:r>
                      <a:endParaRPr lang="en-US" sz="1500">
                        <a:latin typeface="Figtree" charset="0"/>
                        <a:ea typeface="Figtree" charset="0"/>
                        <a:cs typeface="Figtree" charset="0"/>
                      </a:endParaRPr>
                    </a:p>
                  </a:txBody>
                  <a:tcPr marL="101598" marR="101598" marT="63498" marB="634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tcPr>
                </a:tc>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Detect safety signals early and trigger investigation</a:t>
                      </a:r>
                      <a:endParaRPr lang="en-US" sz="1500">
                        <a:latin typeface="Figtree" charset="0"/>
                        <a:ea typeface="Figtree" charset="0"/>
                        <a:cs typeface="Figtree" charset="0"/>
                      </a:endParaRPr>
                    </a:p>
                  </a:txBody>
                  <a:tcPr marL="101598" marR="101598" marT="63498" marB="634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tcPr>
                </a:tc>
                <a:tc>
                  <a:txBody>
                    <a:bodyPr/>
                    <a:lstStyle/>
                    <a:p>
                      <a:pPr marL="0" indent="0" algn="l">
                        <a:buNone/>
                      </a:pPr>
                      <a:r>
                        <a:rPr lang="en-US" sz="1500" b="0">
                          <a:solidFill>
                            <a:schemeClr val="tx1"/>
                          </a:solidFill>
                          <a:latin typeface="Figtree" pitchFamily="34" charset="0"/>
                          <a:ea typeface="Figtree" pitchFamily="34" charset="-122"/>
                          <a:cs typeface="Figtree" pitchFamily="34" charset="-120"/>
                        </a:rPr>
                        <a:t>HSMR of 127 not translated into timely action</a:t>
                      </a:r>
                      <a:endParaRPr lang="en-US" sz="1500" b="0">
                        <a:solidFill>
                          <a:schemeClr val="tx1"/>
                        </a:solidFill>
                        <a:latin typeface="Figtree" charset="0"/>
                        <a:ea typeface="Figtree" charset="0"/>
                        <a:cs typeface="Figtree" charset="0"/>
                      </a:endParaRPr>
                    </a:p>
                  </a:txBody>
                  <a:tcPr marL="101598" marR="101598" marT="63498" marB="634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tcPr>
                </a:tc>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Root cause analysis improves safety only when findings drive system change (Martin-Delgado et al., 2020)</a:t>
                      </a:r>
                      <a:endParaRPr lang="en-US" sz="1500">
                        <a:latin typeface="Figtree" charset="0"/>
                        <a:ea typeface="Figtree" charset="0"/>
                        <a:cs typeface="Figtree" charset="0"/>
                      </a:endParaRPr>
                    </a:p>
                  </a:txBody>
                  <a:tcPr marL="101598" marR="101598" marT="63498" marB="634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tcPr>
                </a:tc>
                <a:extLst>
                  <a:ext uri="{0D108BD9-81ED-4DB2-BD59-A6C34878D82A}">
                    <a16:rowId xmlns:a16="http://schemas.microsoft.com/office/drawing/2014/main" val="10002"/>
                  </a:ext>
                </a:extLst>
              </a:tr>
              <a:tr h="939777">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Staffing and skill mix</a:t>
                      </a:r>
                      <a:endParaRPr lang="en-US" sz="1500">
                        <a:latin typeface="Figtree" charset="0"/>
                        <a:ea typeface="Figtree" charset="0"/>
                        <a:cs typeface="Figtree" charset="0"/>
                      </a:endParaRPr>
                    </a:p>
                  </a:txBody>
                  <a:tcPr marL="101598" marR="101598" marT="63498" marB="634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Provide enough skilled staff for safe care</a:t>
                      </a:r>
                      <a:endParaRPr lang="en-US" sz="1500">
                        <a:latin typeface="Figtree" charset="0"/>
                        <a:ea typeface="Figtree" charset="0"/>
                        <a:cs typeface="Figtree" charset="0"/>
                      </a:endParaRPr>
                    </a:p>
                  </a:txBody>
                  <a:tcPr marL="101598" marR="101598" marT="63498" marB="634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Workforce shortages and insufficient capacity</a:t>
                      </a:r>
                      <a:endParaRPr lang="en-US" sz="1500">
                        <a:latin typeface="Figtree" charset="0"/>
                        <a:ea typeface="Figtree" charset="0"/>
                        <a:cs typeface="Figtree" charset="0"/>
                      </a:endParaRPr>
                    </a:p>
                  </a:txBody>
                  <a:tcPr marL="101598" marR="101598" marT="63498" marB="634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tc>
                  <a:txBody>
                    <a:bodyPr/>
                    <a:lstStyle/>
                    <a:p>
                      <a:pPr marL="0" indent="0" algn="l">
                        <a:buNone/>
                      </a:pPr>
                      <a:r>
                        <a:rPr lang="en-US" sz="1500" dirty="0">
                          <a:solidFill>
                            <a:srgbClr val="2A1233"/>
                          </a:solidFill>
                          <a:latin typeface="Figtree"/>
                          <a:ea typeface="Figtree" pitchFamily="34" charset="-122"/>
                          <a:cs typeface="Figtree" pitchFamily="34" charset="-120"/>
                        </a:rPr>
                        <a:t>Higher registered nurse staffing is linked to better outcomes and lower mortality (</a:t>
                      </a:r>
                      <a:r>
                        <a:rPr lang="en-US" sz="1500" dirty="0" err="1">
                          <a:solidFill>
                            <a:srgbClr val="2A1233"/>
                          </a:solidFill>
                          <a:latin typeface="Figtree"/>
                          <a:ea typeface="Figtree" pitchFamily="34" charset="-122"/>
                          <a:cs typeface="Figtree" pitchFamily="34" charset="-120"/>
                        </a:rPr>
                        <a:t>Dall'Ora</a:t>
                      </a:r>
                      <a:r>
                        <a:rPr lang="en-US" sz="1500" dirty="0">
                          <a:solidFill>
                            <a:srgbClr val="2A1233"/>
                          </a:solidFill>
                          <a:latin typeface="Figtree"/>
                          <a:ea typeface="Figtree" pitchFamily="34" charset="-122"/>
                          <a:cs typeface="Figtree" pitchFamily="34" charset="-120"/>
                        </a:rPr>
                        <a:t> et al., 2022)</a:t>
                      </a:r>
                      <a:endParaRPr lang="en-US" sz="1500" dirty="0">
                        <a:latin typeface="Figtree"/>
                        <a:ea typeface="Figtree" charset="0"/>
                        <a:cs typeface="Figtree" charset="0"/>
                      </a:endParaRPr>
                    </a:p>
                  </a:txBody>
                  <a:tcPr marL="101598" marR="101598" marT="63498" marB="634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extLst>
                  <a:ext uri="{0D108BD9-81ED-4DB2-BD59-A6C34878D82A}">
                    <a16:rowId xmlns:a16="http://schemas.microsoft.com/office/drawing/2014/main" val="10003"/>
                  </a:ext>
                </a:extLst>
              </a:tr>
              <a:tr h="673083">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Supervision and clinical practice</a:t>
                      </a:r>
                      <a:endParaRPr lang="en-US" sz="1500">
                        <a:latin typeface="Figtree" charset="0"/>
                        <a:ea typeface="Figtree" charset="0"/>
                        <a:cs typeface="Figtree" charset="0"/>
                      </a:endParaRPr>
                    </a:p>
                  </a:txBody>
                  <a:tcPr marL="101598" marR="101598" marT="63498" marB="634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tcPr>
                </a:tc>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Ensure reliable basic care and dignity</a:t>
                      </a:r>
                      <a:endParaRPr lang="en-US" sz="1500">
                        <a:latin typeface="Figtree" charset="0"/>
                        <a:ea typeface="Figtree" charset="0"/>
                        <a:cs typeface="Figtree" charset="0"/>
                      </a:endParaRPr>
                    </a:p>
                  </a:txBody>
                  <a:tcPr marL="101598" marR="101598" marT="63498" marB="634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tcPr>
                </a:tc>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Failures in hydration, nutrition, dignity and responsiveness</a:t>
                      </a:r>
                      <a:endParaRPr lang="en-US" sz="1500">
                        <a:latin typeface="Figtree" charset="0"/>
                        <a:ea typeface="Figtree" charset="0"/>
                        <a:cs typeface="Figtree" charset="0"/>
                      </a:endParaRPr>
                    </a:p>
                  </a:txBody>
                  <a:tcPr marL="101598" marR="101598" marT="63498" marB="634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tcPr>
                </a:tc>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Safe staffing depends on skill mix, workload and supervision (Twigg et al., 2021)</a:t>
                      </a:r>
                      <a:endParaRPr lang="en-US" sz="1500">
                        <a:latin typeface="Figtree" charset="0"/>
                        <a:ea typeface="Figtree" charset="0"/>
                        <a:cs typeface="Figtree" charset="0"/>
                      </a:endParaRPr>
                    </a:p>
                  </a:txBody>
                  <a:tcPr marL="101598" marR="101598" marT="63498" marB="634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tcPr>
                </a:tc>
                <a:extLst>
                  <a:ext uri="{0D108BD9-81ED-4DB2-BD59-A6C34878D82A}">
                    <a16:rowId xmlns:a16="http://schemas.microsoft.com/office/drawing/2014/main" val="10004"/>
                  </a:ext>
                </a:extLst>
              </a:tr>
              <a:tr h="673083">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Reporting, listening and escalation</a:t>
                      </a:r>
                      <a:endParaRPr lang="en-US" sz="1500">
                        <a:latin typeface="Figtree" charset="0"/>
                        <a:ea typeface="Figtree" charset="0"/>
                        <a:cs typeface="Figtree" charset="0"/>
                      </a:endParaRPr>
                    </a:p>
                  </a:txBody>
                  <a:tcPr marL="101598" marR="101598" marT="63498" marB="634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Let concerns reach decision-makers</a:t>
                      </a:r>
                      <a:endParaRPr lang="en-US" sz="1500">
                        <a:latin typeface="Figtree" charset="0"/>
                        <a:ea typeface="Figtree" charset="0"/>
                        <a:cs typeface="Figtree" charset="0"/>
                      </a:endParaRPr>
                    </a:p>
                  </a:txBody>
                  <a:tcPr marL="101598" marR="101598" marT="63498" marB="634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Culture where concerns were not heard or acted upon</a:t>
                      </a:r>
                      <a:endParaRPr lang="en-US" sz="1500">
                        <a:latin typeface="Figtree" charset="0"/>
                        <a:ea typeface="Figtree" charset="0"/>
                        <a:cs typeface="Figtree" charset="0"/>
                      </a:endParaRPr>
                    </a:p>
                  </a:txBody>
                  <a:tcPr marL="101598" marR="101598" marT="63498" marB="634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Speaking-up systems need credible routes to decision-makers (Kane et al., 2023)</a:t>
                      </a:r>
                      <a:endParaRPr lang="en-US" sz="1500">
                        <a:latin typeface="Figtree" charset="0"/>
                        <a:ea typeface="Figtree" charset="0"/>
                        <a:cs typeface="Figtree" charset="0"/>
                      </a:endParaRPr>
                    </a:p>
                  </a:txBody>
                  <a:tcPr marL="101598" marR="101598" marT="63498" marB="634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extLst>
                  <a:ext uri="{0D108BD9-81ED-4DB2-BD59-A6C34878D82A}">
                    <a16:rowId xmlns:a16="http://schemas.microsoft.com/office/drawing/2014/main" val="10005"/>
                  </a:ext>
                </a:extLst>
              </a:tr>
              <a:tr h="939777">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External regulation and oversight</a:t>
                      </a:r>
                      <a:endParaRPr lang="en-US" sz="1500">
                        <a:latin typeface="Figtree" charset="0"/>
                        <a:ea typeface="Figtree" charset="0"/>
                        <a:cs typeface="Figtree" charset="0"/>
                      </a:endParaRPr>
                    </a:p>
                  </a:txBody>
                  <a:tcPr marL="101598" marR="101598" marT="63498" marB="634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FFFBF7"/>
                      </a:solidFill>
                      <a:prstDash val="solid"/>
                      <a:round/>
                      <a:headEnd type="none" w="med" len="med"/>
                      <a:tailEnd type="none" w="med" len="med"/>
                    </a:lnB>
                  </a:tcPr>
                </a:tc>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Independently challenge failing providers</a:t>
                      </a:r>
                      <a:endParaRPr lang="en-US" sz="1500">
                        <a:latin typeface="Figtree" charset="0"/>
                        <a:ea typeface="Figtree" charset="0"/>
                        <a:cs typeface="Figtree" charset="0"/>
                      </a:endParaRPr>
                    </a:p>
                  </a:txBody>
                  <a:tcPr marL="101598" marR="101598" marT="63498" marB="634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FFFBF7"/>
                      </a:solidFill>
                      <a:prstDash val="solid"/>
                      <a:round/>
                      <a:headEnd type="none" w="med" len="med"/>
                      <a:tailEnd type="none" w="med" len="med"/>
                    </a:lnB>
                  </a:tcPr>
                </a:tc>
                <a:tc>
                  <a:txBody>
                    <a:bodyPr/>
                    <a:lstStyle/>
                    <a:p>
                      <a:pPr marL="0" indent="0" algn="l">
                        <a:buNone/>
                      </a:pPr>
                      <a:r>
                        <a:rPr lang="en-US" sz="1500">
                          <a:solidFill>
                            <a:srgbClr val="2A1233"/>
                          </a:solidFill>
                          <a:latin typeface="Figtree" pitchFamily="34" charset="0"/>
                          <a:ea typeface="Figtree" pitchFamily="34" charset="-122"/>
                          <a:cs typeface="Figtree" pitchFamily="34" charset="-120"/>
                        </a:rPr>
                        <a:t>Regulators did not connect warning signs (Francis, 2013; Monitor, 2009)</a:t>
                      </a:r>
                      <a:endParaRPr lang="en-US" sz="1500">
                        <a:latin typeface="Figtree" charset="0"/>
                        <a:ea typeface="Figtree" charset="0"/>
                        <a:cs typeface="Figtree" charset="0"/>
                      </a:endParaRPr>
                    </a:p>
                  </a:txBody>
                  <a:tcPr marL="101598" marR="101598" marT="63498" marB="634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FFFBF7"/>
                      </a:solidFill>
                      <a:prstDash val="solid"/>
                      <a:round/>
                      <a:headEnd type="none" w="med" len="med"/>
                      <a:tailEnd type="none" w="med" len="med"/>
                    </a:lnB>
                  </a:tcPr>
                </a:tc>
                <a:tc>
                  <a:txBody>
                    <a:bodyPr/>
                    <a:lstStyle/>
                    <a:p>
                      <a:pPr marL="0" indent="0" algn="l">
                        <a:buNone/>
                      </a:pPr>
                      <a:r>
                        <a:rPr lang="en-US" sz="1500" dirty="0">
                          <a:solidFill>
                            <a:srgbClr val="2A1233"/>
                          </a:solidFill>
                          <a:latin typeface="Figtree"/>
                          <a:ea typeface="Figtree" pitchFamily="34" charset="-122"/>
                          <a:cs typeface="Figtree" pitchFamily="34" charset="-120"/>
                        </a:rPr>
                        <a:t>System analysis </a:t>
                      </a:r>
                      <a:r>
                        <a:rPr lang="en-US" sz="1500" dirty="0" err="1">
                          <a:solidFill>
                            <a:srgbClr val="2A1233"/>
                          </a:solidFill>
                          <a:latin typeface="Figtree"/>
                          <a:ea typeface="Figtree" pitchFamily="34" charset="-122"/>
                          <a:cs typeface="Figtree" pitchFamily="34" charset="-120"/>
                        </a:rPr>
                        <a:t>favours</a:t>
                      </a:r>
                      <a:r>
                        <a:rPr lang="en-US" sz="1500" dirty="0">
                          <a:solidFill>
                            <a:srgbClr val="2A1233"/>
                          </a:solidFill>
                          <a:latin typeface="Figtree"/>
                          <a:ea typeface="Figtree" pitchFamily="34" charset="-122"/>
                          <a:cs typeface="Figtree" pitchFamily="34" charset="-120"/>
                        </a:rPr>
                        <a:t> redesign and learning over individual blame (Berwick, 2013; Reason, 2000)</a:t>
                      </a:r>
                      <a:endParaRPr lang="en-US" sz="1500" dirty="0">
                        <a:latin typeface="Figtree"/>
                        <a:ea typeface="Figtree" charset="0"/>
                        <a:cs typeface="Figtree" charset="0"/>
                      </a:endParaRPr>
                    </a:p>
                  </a:txBody>
                  <a:tcPr marL="101598" marR="101598" marT="63498" marB="634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FFFBF7"/>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BF7"/>
        </a:solidFill>
        <a:effectLst/>
      </p:bgPr>
    </p:bg>
    <p:spTree>
      <p:nvGrpSpPr>
        <p:cNvPr id="1" name=""/>
        <p:cNvGrpSpPr/>
        <p:nvPr/>
      </p:nvGrpSpPr>
      <p:grpSpPr>
        <a:xfrm>
          <a:off x="0" y="0"/>
          <a:ext cx="0" cy="0"/>
          <a:chOff x="0" y="0"/>
          <a:chExt cx="0" cy="0"/>
        </a:xfrm>
      </p:grpSpPr>
      <p:sp>
        <p:nvSpPr>
          <p:cNvPr id="2" name="Text 0"/>
          <p:cNvSpPr/>
          <p:nvPr/>
        </p:nvSpPr>
        <p:spPr>
          <a:xfrm>
            <a:off x="609585" y="354287"/>
            <a:ext cx="10972526" cy="400050"/>
          </a:xfrm>
          <a:prstGeom prst="rect">
            <a:avLst/>
          </a:prstGeom>
          <a:noFill/>
          <a:ln/>
        </p:spPr>
        <p:txBody>
          <a:bodyPr wrap="none" lIns="0" tIns="0" rIns="0" bIns="0" rtlCol="0" anchor="t"/>
          <a:lstStyle/>
          <a:p>
            <a:pPr marL="0" indent="0" algn="l">
              <a:lnSpc>
                <a:spcPct val="88000"/>
              </a:lnSpc>
              <a:buNone/>
            </a:pPr>
            <a:r>
              <a:rPr lang="en-US" sz="3000" kern="100" spc="-45">
                <a:solidFill>
                  <a:srgbClr val="2A1233"/>
                </a:solidFill>
                <a:latin typeface="Arial"/>
                <a:ea typeface="Fraunces ExtraBold" pitchFamily="34" charset="-122"/>
                <a:cs typeface="Arial"/>
              </a:rPr>
              <a:t>The Benchmarking Gap: National Standards Unmet</a:t>
            </a:r>
            <a:endParaRPr lang="en-US" sz="3000">
              <a:latin typeface="Arial"/>
              <a:cs typeface="Arial"/>
            </a:endParaRPr>
          </a:p>
        </p:txBody>
      </p:sp>
      <p:graphicFrame>
        <p:nvGraphicFramePr>
          <p:cNvPr id="8" name="Table 0"/>
          <p:cNvGraphicFramePr>
            <a:graphicFrameLocks noGrp="1"/>
          </p:cNvGraphicFramePr>
          <p:nvPr>
            <p:extLst>
              <p:ext uri="{D42A27DB-BD31-4B8C-83A1-F6EECF244321}">
                <p14:modId xmlns:p14="http://schemas.microsoft.com/office/powerpoint/2010/main" val="723418786"/>
              </p:ext>
            </p:extLst>
          </p:nvPr>
        </p:nvGraphicFramePr>
        <p:xfrm>
          <a:off x="609585" y="1035050"/>
          <a:ext cx="10972525" cy="5039195"/>
        </p:xfrm>
        <a:graphic>
          <a:graphicData uri="http://schemas.openxmlformats.org/drawingml/2006/table">
            <a:tbl>
              <a:tblPr/>
              <a:tblGrid>
                <a:gridCol w="1645799">
                  <a:extLst>
                    <a:ext uri="{9D8B030D-6E8A-4147-A177-3AD203B41FA5}">
                      <a16:colId xmlns:a16="http://schemas.microsoft.com/office/drawing/2014/main" val="20000"/>
                    </a:ext>
                  </a:extLst>
                </a:gridCol>
                <a:gridCol w="3181965">
                  <a:extLst>
                    <a:ext uri="{9D8B030D-6E8A-4147-A177-3AD203B41FA5}">
                      <a16:colId xmlns:a16="http://schemas.microsoft.com/office/drawing/2014/main" val="20001"/>
                    </a:ext>
                  </a:extLst>
                </a:gridCol>
                <a:gridCol w="3291698">
                  <a:extLst>
                    <a:ext uri="{9D8B030D-6E8A-4147-A177-3AD203B41FA5}">
                      <a16:colId xmlns:a16="http://schemas.microsoft.com/office/drawing/2014/main" val="20002"/>
                    </a:ext>
                  </a:extLst>
                </a:gridCol>
                <a:gridCol w="2853063">
                  <a:extLst>
                    <a:ext uri="{9D8B030D-6E8A-4147-A177-3AD203B41FA5}">
                      <a16:colId xmlns:a16="http://schemas.microsoft.com/office/drawing/2014/main" val="20003"/>
                    </a:ext>
                  </a:extLst>
                </a:gridCol>
              </a:tblGrid>
              <a:tr h="378411">
                <a:tc>
                  <a:txBody>
                    <a:bodyPr/>
                    <a:lstStyle/>
                    <a:p>
                      <a:pPr marL="0" indent="0" algn="l">
                        <a:buNone/>
                      </a:pPr>
                      <a:r>
                        <a:rPr lang="en-US" sz="1200" kern="100" spc="72">
                          <a:solidFill>
                            <a:srgbClr val="FFFFFF"/>
                          </a:solidFill>
                          <a:latin typeface="Figtree" pitchFamily="34" charset="0"/>
                          <a:ea typeface="Figtree" pitchFamily="34" charset="-122"/>
                          <a:cs typeface="Figtree" pitchFamily="34" charset="-120"/>
                        </a:rPr>
                        <a:t>INDICATOR</a:t>
                      </a:r>
                      <a:endParaRPr lang="en-US" sz="1200">
                        <a:latin typeface="Figtree" charset="0"/>
                        <a:ea typeface="Figtree" charset="0"/>
                        <a:cs typeface="Figtree" charset="0"/>
                      </a:endParaRPr>
                    </a:p>
                  </a:txBody>
                  <a:tcPr marL="126997" marR="126997" marT="76198" marB="76198" anchor="ctr">
                    <a:lnL w="12700" cap="flat" cmpd="sng" algn="ctr">
                      <a:solidFill>
                        <a:srgbClr val="2A1233"/>
                      </a:solidFill>
                      <a:prstDash val="solid"/>
                      <a:round/>
                      <a:headEnd type="none" w="med" len="med"/>
                      <a:tailEnd type="none" w="med" len="med"/>
                    </a:lnL>
                    <a:lnR w="12700" cap="flat" cmpd="sng" algn="ctr">
                      <a:solidFill>
                        <a:srgbClr val="2A1233"/>
                      </a:solidFill>
                      <a:prstDash val="solid"/>
                      <a:round/>
                      <a:headEnd type="none" w="med" len="med"/>
                      <a:tailEnd type="none" w="med" len="med"/>
                    </a:lnR>
                    <a:lnT w="12700" cap="flat" cmpd="sng" algn="ctr">
                      <a:solidFill>
                        <a:srgbClr val="2A1233"/>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2A1233"/>
                    </a:solidFill>
                  </a:tcPr>
                </a:tc>
                <a:tc>
                  <a:txBody>
                    <a:bodyPr/>
                    <a:lstStyle/>
                    <a:p>
                      <a:pPr marL="0" indent="0" algn="l">
                        <a:buNone/>
                      </a:pPr>
                      <a:r>
                        <a:rPr lang="en-US" sz="1200" kern="100" spc="72">
                          <a:solidFill>
                            <a:srgbClr val="FFFFFF"/>
                          </a:solidFill>
                          <a:latin typeface="Figtree" pitchFamily="34" charset="0"/>
                          <a:ea typeface="Figtree" pitchFamily="34" charset="-122"/>
                          <a:cs typeface="Figtree" pitchFamily="34" charset="-120"/>
                        </a:rPr>
                        <a:t>NATIONAL STANDARD</a:t>
                      </a:r>
                      <a:endParaRPr lang="en-US" sz="1200">
                        <a:latin typeface="Figtree" charset="0"/>
                        <a:ea typeface="Figtree" charset="0"/>
                        <a:cs typeface="Figtree" charset="0"/>
                      </a:endParaRPr>
                    </a:p>
                  </a:txBody>
                  <a:tcPr marL="126997" marR="126997" marT="76198" marB="76198" anchor="ctr">
                    <a:lnL w="12700" cap="flat" cmpd="sng" algn="ctr">
                      <a:solidFill>
                        <a:srgbClr val="2A1233"/>
                      </a:solidFill>
                      <a:prstDash val="solid"/>
                      <a:round/>
                      <a:headEnd type="none" w="med" len="med"/>
                      <a:tailEnd type="none" w="med" len="med"/>
                    </a:lnL>
                    <a:lnR w="12700" cap="flat" cmpd="sng" algn="ctr">
                      <a:solidFill>
                        <a:srgbClr val="2A1233"/>
                      </a:solidFill>
                      <a:prstDash val="solid"/>
                      <a:round/>
                      <a:headEnd type="none" w="med" len="med"/>
                      <a:tailEnd type="none" w="med" len="med"/>
                    </a:lnR>
                    <a:lnT w="12700" cap="flat" cmpd="sng" algn="ctr">
                      <a:solidFill>
                        <a:srgbClr val="2A1233"/>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2A1233"/>
                    </a:solidFill>
                  </a:tcPr>
                </a:tc>
                <a:tc>
                  <a:txBody>
                    <a:bodyPr/>
                    <a:lstStyle/>
                    <a:p>
                      <a:pPr marL="0" indent="0" algn="l">
                        <a:buNone/>
                      </a:pPr>
                      <a:r>
                        <a:rPr lang="en-US" sz="1200" kern="100" spc="72">
                          <a:solidFill>
                            <a:srgbClr val="FFFFFF"/>
                          </a:solidFill>
                          <a:latin typeface="Figtree" pitchFamily="34" charset="0"/>
                          <a:ea typeface="Figtree" pitchFamily="34" charset="-122"/>
                          <a:cs typeface="Figtree" pitchFamily="34" charset="-120"/>
                        </a:rPr>
                        <a:t>MID STAFFORDSHIRE PERFORMANCE</a:t>
                      </a:r>
                      <a:endParaRPr lang="en-US" sz="1200">
                        <a:latin typeface="Figtree" charset="0"/>
                        <a:ea typeface="Figtree" charset="0"/>
                        <a:cs typeface="Figtree" charset="0"/>
                      </a:endParaRPr>
                    </a:p>
                  </a:txBody>
                  <a:tcPr marL="126997" marR="126997" marT="76198" marB="76198" anchor="ctr">
                    <a:lnL w="12700" cap="flat" cmpd="sng" algn="ctr">
                      <a:solidFill>
                        <a:srgbClr val="2A1233"/>
                      </a:solidFill>
                      <a:prstDash val="solid"/>
                      <a:round/>
                      <a:headEnd type="none" w="med" len="med"/>
                      <a:tailEnd type="none" w="med" len="med"/>
                    </a:lnL>
                    <a:lnR w="12700" cap="flat" cmpd="sng" algn="ctr">
                      <a:solidFill>
                        <a:srgbClr val="2A1233"/>
                      </a:solidFill>
                      <a:prstDash val="solid"/>
                      <a:round/>
                      <a:headEnd type="none" w="med" len="med"/>
                      <a:tailEnd type="none" w="med" len="med"/>
                    </a:lnR>
                    <a:lnT w="12700" cap="flat" cmpd="sng" algn="ctr">
                      <a:solidFill>
                        <a:srgbClr val="2A1233"/>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2A1233"/>
                    </a:solidFill>
                  </a:tcPr>
                </a:tc>
                <a:tc>
                  <a:txBody>
                    <a:bodyPr/>
                    <a:lstStyle/>
                    <a:p>
                      <a:pPr marL="0" indent="0" algn="l">
                        <a:buNone/>
                      </a:pPr>
                      <a:r>
                        <a:rPr lang="en-US" sz="1200" kern="100" spc="72">
                          <a:solidFill>
                            <a:srgbClr val="FFFFFF"/>
                          </a:solidFill>
                          <a:latin typeface="Figtree" pitchFamily="34" charset="0"/>
                          <a:ea typeface="Figtree" pitchFamily="34" charset="-122"/>
                          <a:cs typeface="Figtree" pitchFamily="34" charset="-120"/>
                        </a:rPr>
                        <a:t>SUCCINCT OVERVIEW</a:t>
                      </a:r>
                      <a:endParaRPr lang="en-US" sz="1200">
                        <a:latin typeface="Figtree" charset="0"/>
                        <a:ea typeface="Figtree" charset="0"/>
                        <a:cs typeface="Figtree" charset="0"/>
                      </a:endParaRPr>
                    </a:p>
                  </a:txBody>
                  <a:tcPr marL="126997" marR="126997" marT="76198" marB="76198" anchor="ctr">
                    <a:lnL w="12700" cap="flat" cmpd="sng" algn="ctr">
                      <a:solidFill>
                        <a:srgbClr val="2A1233"/>
                      </a:solidFill>
                      <a:prstDash val="solid"/>
                      <a:round/>
                      <a:headEnd type="none" w="med" len="med"/>
                      <a:tailEnd type="none" w="med" len="med"/>
                    </a:lnL>
                    <a:lnR w="12700" cap="flat" cmpd="sng" algn="ctr">
                      <a:solidFill>
                        <a:srgbClr val="2A1233"/>
                      </a:solidFill>
                      <a:prstDash val="solid"/>
                      <a:round/>
                      <a:headEnd type="none" w="med" len="med"/>
                      <a:tailEnd type="none" w="med" len="med"/>
                    </a:lnR>
                    <a:lnT w="12700" cap="flat" cmpd="sng" algn="ctr">
                      <a:solidFill>
                        <a:srgbClr val="2A1233"/>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2A1233"/>
                    </a:solidFill>
                  </a:tcPr>
                </a:tc>
                <a:extLst>
                  <a:ext uri="{0D108BD9-81ED-4DB2-BD59-A6C34878D82A}">
                    <a16:rowId xmlns:a16="http://schemas.microsoft.com/office/drawing/2014/main" val="10000"/>
                  </a:ext>
                </a:extLst>
              </a:tr>
              <a:tr h="1231869">
                <a:tc>
                  <a:txBody>
                    <a:bodyPr/>
                    <a:lstStyle/>
                    <a:p>
                      <a:pPr marL="0" indent="0" algn="l">
                        <a:buNone/>
                      </a:pPr>
                      <a:r>
                        <a:rPr lang="en-US" sz="1500">
                          <a:solidFill>
                            <a:srgbClr val="2A1233"/>
                          </a:solidFill>
                          <a:latin typeface="Arial"/>
                          <a:ea typeface="Figtree" pitchFamily="34" charset="-122"/>
                          <a:cs typeface="Arial"/>
                        </a:rPr>
                        <a:t>1. Mortality</a:t>
                      </a:r>
                      <a:endParaRPr lang="en-US" sz="1500">
                        <a:latin typeface="Arial"/>
                        <a:ea typeface="Figtree" charset="0"/>
                        <a:cs typeface="Arial"/>
                      </a:endParaRPr>
                    </a:p>
                  </a:txBody>
                  <a:tcPr marL="126997" marR="126997" marT="76198" marB="761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tc>
                  <a:txBody>
                    <a:bodyPr/>
                    <a:lstStyle/>
                    <a:p>
                      <a:pPr marL="0" indent="0" algn="l">
                        <a:buNone/>
                      </a:pPr>
                      <a:r>
                        <a:rPr lang="en-US" sz="1500">
                          <a:solidFill>
                            <a:srgbClr val="2A1233"/>
                          </a:solidFill>
                          <a:latin typeface="Arial"/>
                          <a:ea typeface="Figtree" pitchFamily="34" charset="-122"/>
                          <a:cs typeface="Arial"/>
                        </a:rPr>
                        <a:t>Expected HSMR benchmark of </a:t>
                      </a:r>
                      <a:r>
                        <a:rPr lang="en-US" sz="1500" b="1">
                          <a:solidFill>
                            <a:srgbClr val="2A1233"/>
                          </a:solidFill>
                          <a:latin typeface="Arial"/>
                          <a:ea typeface="Figtree" pitchFamily="34" charset="-122"/>
                          <a:cs typeface="Arial"/>
                        </a:rPr>
                        <a:t>100</a:t>
                      </a:r>
                      <a:r>
                        <a:rPr lang="en-US" sz="1500">
                          <a:solidFill>
                            <a:srgbClr val="2A1233"/>
                          </a:solidFill>
                          <a:latin typeface="Arial"/>
                          <a:ea typeface="Figtree" pitchFamily="34" charset="-122"/>
                          <a:cs typeface="Arial"/>
                        </a:rPr>
                        <a:t> (Full Fact, 2013)</a:t>
                      </a:r>
                      <a:endParaRPr lang="en-US" sz="1500">
                        <a:latin typeface="Arial"/>
                        <a:ea typeface="Figtree" charset="0"/>
                        <a:cs typeface="Arial"/>
                      </a:endParaRPr>
                    </a:p>
                  </a:txBody>
                  <a:tcPr marL="126997" marR="126997" marT="76198" marB="761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tc>
                  <a:txBody>
                    <a:bodyPr/>
                    <a:lstStyle/>
                    <a:p>
                      <a:pPr marL="0" indent="0" algn="l">
                        <a:buNone/>
                      </a:pPr>
                      <a:r>
                        <a:rPr lang="en-US" sz="1500" b="0">
                          <a:solidFill>
                            <a:schemeClr val="tx1"/>
                          </a:solidFill>
                          <a:latin typeface="Arial"/>
                          <a:ea typeface="Figtree" pitchFamily="34" charset="-122"/>
                          <a:cs typeface="Arial"/>
                        </a:rPr>
                        <a:t>HSMR of 127 in 2005/06; emergency mortality persistently above expected (Healthcare Commission, 2009)</a:t>
                      </a:r>
                      <a:endParaRPr lang="en-US" sz="1500" b="0">
                        <a:solidFill>
                          <a:schemeClr val="tx1"/>
                        </a:solidFill>
                        <a:latin typeface="Arial"/>
                        <a:ea typeface="Figtree" charset="0"/>
                        <a:cs typeface="Arial"/>
                      </a:endParaRPr>
                    </a:p>
                  </a:txBody>
                  <a:tcPr marL="126997" marR="126997" marT="76198" marB="761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tc>
                  <a:txBody>
                    <a:bodyPr/>
                    <a:lstStyle/>
                    <a:p>
                      <a:pPr marL="0" indent="0" algn="l">
                        <a:buNone/>
                      </a:pPr>
                      <a:r>
                        <a:rPr lang="en-US" sz="1500">
                          <a:solidFill>
                            <a:srgbClr val="2A1233"/>
                          </a:solidFill>
                          <a:latin typeface="Arial"/>
                          <a:ea typeface="Figtree" pitchFamily="34" charset="-122"/>
                          <a:cs typeface="Arial"/>
                        </a:rPr>
                        <a:t>A clear, persistent safety signal that should have triggered early investigation</a:t>
                      </a:r>
                      <a:endParaRPr lang="en-US" sz="1500">
                        <a:latin typeface="Arial"/>
                        <a:ea typeface="Figtree" charset="0"/>
                        <a:cs typeface="Arial"/>
                      </a:endParaRPr>
                    </a:p>
                  </a:txBody>
                  <a:tcPr marL="126997" marR="126997" marT="76198" marB="761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extLst>
                  <a:ext uri="{0D108BD9-81ED-4DB2-BD59-A6C34878D82A}">
                    <a16:rowId xmlns:a16="http://schemas.microsoft.com/office/drawing/2014/main" val="10001"/>
                  </a:ext>
                </a:extLst>
              </a:tr>
              <a:tr h="1498563">
                <a:tc>
                  <a:txBody>
                    <a:bodyPr/>
                    <a:lstStyle/>
                    <a:p>
                      <a:pPr marL="0" indent="0" algn="l">
                        <a:buNone/>
                      </a:pPr>
                      <a:r>
                        <a:rPr lang="en-US" sz="1500">
                          <a:solidFill>
                            <a:srgbClr val="2A1233"/>
                          </a:solidFill>
                          <a:latin typeface="Arial"/>
                          <a:ea typeface="Figtree" pitchFamily="34" charset="-122"/>
                          <a:cs typeface="Arial"/>
                        </a:rPr>
                        <a:t>2. Safe staffing</a:t>
                      </a:r>
                      <a:endParaRPr lang="en-US" sz="1500">
                        <a:latin typeface="Arial"/>
                        <a:ea typeface="Figtree" charset="0"/>
                        <a:cs typeface="Arial"/>
                      </a:endParaRPr>
                    </a:p>
                  </a:txBody>
                  <a:tcPr marL="126997" marR="126997" marT="76198" marB="761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tcPr>
                </a:tc>
                <a:tc>
                  <a:txBody>
                    <a:bodyPr/>
                    <a:lstStyle/>
                    <a:p>
                      <a:pPr marL="0" indent="0" algn="l">
                        <a:buNone/>
                      </a:pPr>
                      <a:r>
                        <a:rPr lang="en-US" sz="1500">
                          <a:solidFill>
                            <a:srgbClr val="2A1233"/>
                          </a:solidFill>
                          <a:latin typeface="Arial"/>
                          <a:ea typeface="Figtree" pitchFamily="34" charset="-122"/>
                          <a:cs typeface="Arial"/>
                        </a:rPr>
                        <a:t>Staffing as a patient-safety control based on numbers, skill mix and supervision (NHS England, 2020; Twigg et al., 2021)</a:t>
                      </a:r>
                      <a:endParaRPr lang="en-US" sz="1500">
                        <a:latin typeface="Arial"/>
                        <a:ea typeface="Figtree" charset="0"/>
                        <a:cs typeface="Arial"/>
                      </a:endParaRPr>
                    </a:p>
                  </a:txBody>
                  <a:tcPr marL="126997" marR="126997" marT="76198" marB="761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tcPr>
                </a:tc>
                <a:tc>
                  <a:txBody>
                    <a:bodyPr/>
                    <a:lstStyle/>
                    <a:p>
                      <a:pPr marL="0" indent="0" algn="l">
                        <a:buNone/>
                      </a:pPr>
                      <a:r>
                        <a:rPr lang="en-US" sz="1500">
                          <a:solidFill>
                            <a:srgbClr val="2A1233"/>
                          </a:solidFill>
                          <a:latin typeface="Arial"/>
                          <a:ea typeface="Figtree" pitchFamily="34" charset="-122"/>
                          <a:cs typeface="Arial"/>
                        </a:rPr>
                        <a:t>Staffing pressures and insufficient capacity linked to poor care (Francis, 2013)</a:t>
                      </a:r>
                      <a:endParaRPr lang="en-US" sz="1500">
                        <a:latin typeface="Arial"/>
                        <a:ea typeface="Figtree" charset="0"/>
                        <a:cs typeface="Arial"/>
                      </a:endParaRPr>
                    </a:p>
                  </a:txBody>
                  <a:tcPr marL="126997" marR="126997" marT="76198" marB="761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tcPr>
                </a:tc>
                <a:tc>
                  <a:txBody>
                    <a:bodyPr/>
                    <a:lstStyle/>
                    <a:p>
                      <a:pPr marL="0" indent="0" algn="l">
                        <a:buNone/>
                      </a:pPr>
                      <a:r>
                        <a:rPr lang="en-US" sz="1500">
                          <a:solidFill>
                            <a:srgbClr val="2A1233"/>
                          </a:solidFill>
                          <a:latin typeface="Arial"/>
                          <a:ea typeface="Figtree" pitchFamily="34" charset="-122"/>
                          <a:cs typeface="Arial"/>
                        </a:rPr>
                        <a:t>Cost pressures weakened frontline safeguards</a:t>
                      </a:r>
                      <a:endParaRPr lang="en-US" sz="1500">
                        <a:latin typeface="Arial"/>
                        <a:ea typeface="Figtree" charset="0"/>
                        <a:cs typeface="Arial"/>
                      </a:endParaRPr>
                    </a:p>
                  </a:txBody>
                  <a:tcPr marL="126997" marR="126997" marT="76198" marB="761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tcPr>
                </a:tc>
                <a:extLst>
                  <a:ext uri="{0D108BD9-81ED-4DB2-BD59-A6C34878D82A}">
                    <a16:rowId xmlns:a16="http://schemas.microsoft.com/office/drawing/2014/main" val="10002"/>
                  </a:ext>
                </a:extLst>
              </a:tr>
              <a:tr h="965176">
                <a:tc>
                  <a:txBody>
                    <a:bodyPr/>
                    <a:lstStyle/>
                    <a:p>
                      <a:pPr marL="0" indent="0" algn="l">
                        <a:buNone/>
                      </a:pPr>
                      <a:r>
                        <a:rPr lang="en-US" sz="1500" dirty="0">
                          <a:solidFill>
                            <a:srgbClr val="2A1233"/>
                          </a:solidFill>
                          <a:latin typeface="Arial"/>
                          <a:ea typeface="Figtree" pitchFamily="34" charset="-122"/>
                          <a:cs typeface="Arial"/>
                        </a:rPr>
                        <a:t>3. Openness and </a:t>
                      </a:r>
                      <a:r>
                        <a:rPr lang="en-US" sz="1500" dirty="0" err="1">
                          <a:solidFill>
                            <a:srgbClr val="2A1233"/>
                          </a:solidFill>
                          <a:latin typeface="Arial"/>
                          <a:ea typeface="Figtree" pitchFamily="34" charset="-122"/>
                          <a:cs typeface="Arial"/>
                        </a:rPr>
                        <a:t>candour</a:t>
                      </a:r>
                      <a:endParaRPr lang="en-US" sz="1500">
                        <a:latin typeface="Arial"/>
                        <a:ea typeface="Figtree" charset="0"/>
                        <a:cs typeface="Arial"/>
                      </a:endParaRPr>
                    </a:p>
                  </a:txBody>
                  <a:tcPr marL="126997" marR="126997" marT="76198" marB="761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tc>
                  <a:txBody>
                    <a:bodyPr/>
                    <a:lstStyle/>
                    <a:p>
                      <a:pPr marL="0" indent="0" algn="l">
                        <a:buNone/>
                      </a:pPr>
                      <a:r>
                        <a:rPr lang="en-US" sz="1500" dirty="0">
                          <a:solidFill>
                            <a:srgbClr val="2A1233"/>
                          </a:solidFill>
                          <a:latin typeface="Arial"/>
                          <a:ea typeface="Figtree" pitchFamily="34" charset="-122"/>
                          <a:cs typeface="Arial"/>
                        </a:rPr>
                        <a:t>Statutory duty of </a:t>
                      </a:r>
                      <a:r>
                        <a:rPr lang="en-US" sz="1500" dirty="0" err="1">
                          <a:solidFill>
                            <a:srgbClr val="2A1233"/>
                          </a:solidFill>
                          <a:latin typeface="Arial"/>
                          <a:ea typeface="Figtree" pitchFamily="34" charset="-122"/>
                          <a:cs typeface="Arial"/>
                        </a:rPr>
                        <a:t>candour</a:t>
                      </a:r>
                      <a:r>
                        <a:rPr lang="en-US" sz="1500" dirty="0">
                          <a:solidFill>
                            <a:srgbClr val="2A1233"/>
                          </a:solidFill>
                          <a:latin typeface="Arial"/>
                          <a:ea typeface="Figtree" pitchFamily="34" charset="-122"/>
                          <a:cs typeface="Arial"/>
                        </a:rPr>
                        <a:t> after notifiable incidents (UK Government, </a:t>
                      </a:r>
                      <a:r>
                        <a:rPr lang="en-US" sz="1500" dirty="0">
                          <a:solidFill>
                            <a:schemeClr val="tx1"/>
                          </a:solidFill>
                          <a:latin typeface="Arial"/>
                          <a:ea typeface="Figtree" pitchFamily="34" charset="-122"/>
                          <a:cs typeface="Arial"/>
                        </a:rPr>
                        <a:t>2014</a:t>
                      </a:r>
                      <a:r>
                        <a:rPr lang="en-US" sz="1500" dirty="0">
                          <a:solidFill>
                            <a:srgbClr val="2A1233"/>
                          </a:solidFill>
                          <a:latin typeface="Arial"/>
                          <a:ea typeface="Figtree" pitchFamily="34" charset="-122"/>
                          <a:cs typeface="Arial"/>
                        </a:rPr>
                        <a:t>)</a:t>
                      </a:r>
                      <a:endParaRPr lang="en-US" sz="1500">
                        <a:latin typeface="Arial"/>
                        <a:ea typeface="Figtree" charset="0"/>
                        <a:cs typeface="Arial"/>
                      </a:endParaRPr>
                    </a:p>
                  </a:txBody>
                  <a:tcPr marL="126997" marR="126997" marT="76198" marB="761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tc>
                  <a:txBody>
                    <a:bodyPr/>
                    <a:lstStyle/>
                    <a:p>
                      <a:pPr marL="0" indent="0" algn="l">
                        <a:buNone/>
                      </a:pPr>
                      <a:r>
                        <a:rPr lang="en-US" sz="1500">
                          <a:solidFill>
                            <a:srgbClr val="2A1233"/>
                          </a:solidFill>
                          <a:latin typeface="Arial"/>
                          <a:ea typeface="Figtree" pitchFamily="34" charset="-122"/>
                          <a:cs typeface="Arial"/>
                        </a:rPr>
                        <a:t>Concerns not consistently heard or acted upon (Francis, 2013)</a:t>
                      </a:r>
                      <a:endParaRPr lang="en-US" sz="1500">
                        <a:latin typeface="Arial"/>
                        <a:ea typeface="Figtree" charset="0"/>
                        <a:cs typeface="Arial"/>
                      </a:endParaRPr>
                    </a:p>
                  </a:txBody>
                  <a:tcPr marL="126997" marR="126997" marT="76198" marB="761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tc>
                  <a:txBody>
                    <a:bodyPr/>
                    <a:lstStyle/>
                    <a:p>
                      <a:pPr marL="0" indent="0" algn="l">
                        <a:buNone/>
                      </a:pPr>
                      <a:r>
                        <a:rPr lang="en-US" sz="1500">
                          <a:solidFill>
                            <a:srgbClr val="2A1233"/>
                          </a:solidFill>
                          <a:latin typeface="Arial"/>
                          <a:ea typeface="Figtree" pitchFamily="34" charset="-122"/>
                          <a:cs typeface="Arial"/>
                        </a:rPr>
                        <a:t>Closed culture let harm continue unchallenged</a:t>
                      </a:r>
                      <a:endParaRPr lang="en-US" sz="1500">
                        <a:latin typeface="Arial"/>
                        <a:ea typeface="Figtree" charset="0"/>
                        <a:cs typeface="Arial"/>
                      </a:endParaRPr>
                    </a:p>
                  </a:txBody>
                  <a:tcPr marL="126997" marR="126997" marT="76198" marB="76198" anchor="ctr">
                    <a:lnL w="12700" cap="flat" cmpd="sng" algn="ctr">
                      <a:solidFill>
                        <a:srgbClr val="F5F1ED"/>
                      </a:solidFill>
                      <a:prstDash val="solid"/>
                      <a:round/>
                      <a:headEnd type="none" w="med" len="med"/>
                      <a:tailEnd type="none" w="med" len="med"/>
                    </a:lnL>
                    <a:lnR w="12700" cap="flat" cmpd="sng" algn="ctr">
                      <a:solidFill>
                        <a:srgbClr val="F5F1ED"/>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C3BAC0"/>
                      </a:solidFill>
                      <a:prstDash val="solid"/>
                      <a:round/>
                      <a:headEnd type="none" w="med" len="med"/>
                      <a:tailEnd type="none" w="med" len="med"/>
                    </a:lnB>
                    <a:solidFill>
                      <a:srgbClr val="000000">
                        <a:alpha val="4000"/>
                      </a:srgbClr>
                    </a:solidFill>
                  </a:tcPr>
                </a:tc>
                <a:extLst>
                  <a:ext uri="{0D108BD9-81ED-4DB2-BD59-A6C34878D82A}">
                    <a16:rowId xmlns:a16="http://schemas.microsoft.com/office/drawing/2014/main" val="10003"/>
                  </a:ext>
                </a:extLst>
              </a:tr>
              <a:tr h="965176">
                <a:tc>
                  <a:txBody>
                    <a:bodyPr/>
                    <a:lstStyle/>
                    <a:p>
                      <a:pPr marL="0" indent="0" algn="l">
                        <a:buNone/>
                      </a:pPr>
                      <a:r>
                        <a:rPr lang="en-US" sz="1500">
                          <a:solidFill>
                            <a:srgbClr val="2A1233"/>
                          </a:solidFill>
                          <a:latin typeface="Arial"/>
                          <a:ea typeface="Figtree" pitchFamily="34" charset="-122"/>
                          <a:cs typeface="Arial"/>
                        </a:rPr>
                        <a:t>4. Incident learning</a:t>
                      </a:r>
                      <a:endParaRPr lang="en-US" sz="1500">
                        <a:latin typeface="Arial"/>
                        <a:ea typeface="Figtree" charset="0"/>
                        <a:cs typeface="Arial"/>
                      </a:endParaRPr>
                    </a:p>
                  </a:txBody>
                  <a:tcPr marL="126997" marR="126997" marT="76198" marB="761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FFFBF7"/>
                      </a:solidFill>
                      <a:prstDash val="solid"/>
                      <a:round/>
                      <a:headEnd type="none" w="med" len="med"/>
                      <a:tailEnd type="none" w="med" len="med"/>
                    </a:lnB>
                  </a:tcPr>
                </a:tc>
                <a:tc>
                  <a:txBody>
                    <a:bodyPr/>
                    <a:lstStyle/>
                    <a:p>
                      <a:pPr marL="0" indent="0" algn="l">
                        <a:buNone/>
                      </a:pPr>
                      <a:r>
                        <a:rPr lang="en-US" sz="1500">
                          <a:solidFill>
                            <a:srgbClr val="2A1233"/>
                          </a:solidFill>
                          <a:latin typeface="Arial"/>
                          <a:ea typeface="Figtree" pitchFamily="34" charset="-122"/>
                          <a:cs typeface="Arial"/>
                        </a:rPr>
                        <a:t>System-based, proportionate learning from incidents (NHS England, 2022)</a:t>
                      </a:r>
                      <a:endParaRPr lang="en-US" sz="1500">
                        <a:latin typeface="Arial"/>
                        <a:ea typeface="Figtree" charset="0"/>
                        <a:cs typeface="Arial"/>
                      </a:endParaRPr>
                    </a:p>
                  </a:txBody>
                  <a:tcPr marL="126997" marR="126997" marT="76198" marB="761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FFFBF7"/>
                      </a:solidFill>
                      <a:prstDash val="solid"/>
                      <a:round/>
                      <a:headEnd type="none" w="med" len="med"/>
                      <a:tailEnd type="none" w="med" len="med"/>
                    </a:lnB>
                  </a:tcPr>
                </a:tc>
                <a:tc>
                  <a:txBody>
                    <a:bodyPr/>
                    <a:lstStyle/>
                    <a:p>
                      <a:pPr marL="0" indent="0" algn="l">
                        <a:buNone/>
                      </a:pPr>
                      <a:r>
                        <a:rPr lang="en-US" sz="1500">
                          <a:solidFill>
                            <a:srgbClr val="2A1233"/>
                          </a:solidFill>
                          <a:latin typeface="Arial"/>
                          <a:ea typeface="Figtree" pitchFamily="34" charset="-122"/>
                          <a:cs typeface="Arial"/>
                        </a:rPr>
                        <a:t>Weak escalation, monitoring and learning mechanisms (Francis, 2013)</a:t>
                      </a:r>
                      <a:endParaRPr lang="en-US" sz="1500">
                        <a:latin typeface="Arial"/>
                        <a:ea typeface="Figtree" charset="0"/>
                        <a:cs typeface="Arial"/>
                      </a:endParaRPr>
                    </a:p>
                  </a:txBody>
                  <a:tcPr marL="126997" marR="126997" marT="76198" marB="761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FFFBF7"/>
                      </a:solidFill>
                      <a:prstDash val="solid"/>
                      <a:round/>
                      <a:headEnd type="none" w="med" len="med"/>
                      <a:tailEnd type="none" w="med" len="med"/>
                    </a:lnB>
                  </a:tcPr>
                </a:tc>
                <a:tc>
                  <a:txBody>
                    <a:bodyPr/>
                    <a:lstStyle/>
                    <a:p>
                      <a:pPr marL="0" indent="0" algn="l">
                        <a:buNone/>
                      </a:pPr>
                      <a:r>
                        <a:rPr lang="en-US" sz="1500">
                          <a:solidFill>
                            <a:srgbClr val="2A1233"/>
                          </a:solidFill>
                          <a:latin typeface="Arial"/>
                          <a:ea typeface="Figtree" pitchFamily="34" charset="-122"/>
                          <a:cs typeface="Arial"/>
                        </a:rPr>
                        <a:t>Information was collected but did not become action</a:t>
                      </a:r>
                      <a:endParaRPr lang="en-US" sz="1500">
                        <a:latin typeface="Arial"/>
                        <a:ea typeface="Figtree" charset="0"/>
                        <a:cs typeface="Arial"/>
                      </a:endParaRPr>
                    </a:p>
                  </a:txBody>
                  <a:tcPr marL="126997" marR="126997" marT="76198" marB="76198" anchor="ctr">
                    <a:lnL w="12700" cap="flat" cmpd="sng" algn="ctr">
                      <a:solidFill>
                        <a:srgbClr val="FFFBF7"/>
                      </a:solidFill>
                      <a:prstDash val="solid"/>
                      <a:round/>
                      <a:headEnd type="none" w="med" len="med"/>
                      <a:tailEnd type="none" w="med" len="med"/>
                    </a:lnL>
                    <a:lnR w="12700" cap="flat" cmpd="sng" algn="ctr">
                      <a:solidFill>
                        <a:srgbClr val="FFFBF7"/>
                      </a:solidFill>
                      <a:prstDash val="solid"/>
                      <a:round/>
                      <a:headEnd type="none" w="med" len="med"/>
                      <a:tailEnd type="none" w="med" len="med"/>
                    </a:lnR>
                    <a:lnT w="12700" cap="flat" cmpd="sng" algn="ctr">
                      <a:solidFill>
                        <a:srgbClr val="C3BAC0"/>
                      </a:solidFill>
                      <a:prstDash val="solid"/>
                      <a:round/>
                      <a:headEnd type="none" w="med" len="med"/>
                      <a:tailEnd type="none" w="med" len="med"/>
                    </a:lnT>
                    <a:lnB w="12700" cap="flat" cmpd="sng" algn="ctr">
                      <a:solidFill>
                        <a:srgbClr val="FFFBF7"/>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4" name="Text 1"/>
          <p:cNvSpPr/>
          <p:nvPr/>
        </p:nvSpPr>
        <p:spPr>
          <a:xfrm>
            <a:off x="609585" y="6230183"/>
            <a:ext cx="11582110" cy="222845"/>
          </a:xfrm>
          <a:prstGeom prst="rect">
            <a:avLst/>
          </a:prstGeom>
          <a:noFill/>
          <a:ln/>
        </p:spPr>
        <p:txBody>
          <a:bodyPr wrap="none" lIns="0" tIns="0" rIns="0" bIns="0" rtlCol="0" anchor="t"/>
          <a:lstStyle/>
          <a:p>
            <a:pPr marL="0" indent="0" algn="l">
              <a:lnSpc>
                <a:spcPct val="113000"/>
              </a:lnSpc>
              <a:buNone/>
            </a:pPr>
            <a:r>
              <a:rPr lang="en-US" sz="1300">
                <a:solidFill>
                  <a:srgbClr val="6A586E"/>
                </a:solidFill>
                <a:latin typeface="Figtree" pitchFamily="34" charset="0"/>
                <a:ea typeface="Figtree" pitchFamily="34" charset="-122"/>
                <a:cs typeface="Figtree" pitchFamily="34" charset="-120"/>
              </a:rPr>
              <a:t>Benchmarking compares performance against national standards to expose gaps and learn from better-performing services.</a:t>
            </a:r>
            <a:endParaRPr lang="en-US" sz="13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BF7"/>
        </a:solidFill>
        <a:effectLst/>
      </p:bgPr>
    </p:bg>
    <p:spTree>
      <p:nvGrpSpPr>
        <p:cNvPr id="1" name=""/>
        <p:cNvGrpSpPr/>
        <p:nvPr/>
      </p:nvGrpSpPr>
      <p:grpSpPr>
        <a:xfrm>
          <a:off x="0" y="0"/>
          <a:ext cx="0" cy="0"/>
          <a:chOff x="0" y="0"/>
          <a:chExt cx="0" cy="0"/>
        </a:xfrm>
      </p:grpSpPr>
      <p:sp>
        <p:nvSpPr>
          <p:cNvPr id="2" name="Text 0"/>
          <p:cNvSpPr/>
          <p:nvPr/>
        </p:nvSpPr>
        <p:spPr>
          <a:xfrm>
            <a:off x="609585" y="340984"/>
            <a:ext cx="10972526" cy="434876"/>
          </a:xfrm>
          <a:prstGeom prst="rect">
            <a:avLst/>
          </a:prstGeom>
          <a:noFill/>
          <a:ln/>
        </p:spPr>
        <p:txBody>
          <a:bodyPr wrap="none" lIns="0" tIns="0" rIns="0" bIns="0" rtlCol="0" anchor="t"/>
          <a:lstStyle/>
          <a:p>
            <a:pPr marL="0" indent="0" algn="l">
              <a:lnSpc>
                <a:spcPct val="88000"/>
              </a:lnSpc>
              <a:buNone/>
            </a:pPr>
            <a:r>
              <a:rPr lang="en-US" sz="3250" kern="100" spc="-49">
                <a:solidFill>
                  <a:srgbClr val="2A1233"/>
                </a:solidFill>
                <a:latin typeface="Arial"/>
                <a:ea typeface="Fraunces ExtraBold" pitchFamily="34" charset="-122"/>
                <a:cs typeface="Arial"/>
              </a:rPr>
              <a:t>Component 2: The Report</a:t>
            </a:r>
            <a:endParaRPr lang="en-US" sz="3250">
              <a:latin typeface="Arial"/>
              <a:cs typeface="Arial"/>
            </a:endParaRPr>
          </a:p>
        </p:txBody>
      </p:sp>
      <p:sp>
        <p:nvSpPr>
          <p:cNvPr id="3" name="Shape 1"/>
          <p:cNvSpPr/>
          <p:nvPr/>
        </p:nvSpPr>
        <p:spPr>
          <a:xfrm>
            <a:off x="609585" y="978991"/>
            <a:ext cx="2743131" cy="38100"/>
          </a:xfrm>
          <a:prstGeom prst="roundRect">
            <a:avLst>
              <a:gd name="adj" fmla="val 49999"/>
            </a:avLst>
          </a:prstGeom>
          <a:solidFill>
            <a:srgbClr val="2A1233"/>
          </a:solidFill>
          <a:ln/>
        </p:spPr>
      </p:sp>
      <p:sp>
        <p:nvSpPr>
          <p:cNvPr id="4" name="Shape 2"/>
          <p:cNvSpPr/>
          <p:nvPr/>
        </p:nvSpPr>
        <p:spPr>
          <a:xfrm>
            <a:off x="609585" y="1238151"/>
            <a:ext cx="5410065" cy="1071265"/>
          </a:xfrm>
          <a:prstGeom prst="rect">
            <a:avLst/>
          </a:prstGeom>
          <a:solidFill>
            <a:srgbClr val="F1EBF1"/>
          </a:solidFill>
          <a:ln/>
        </p:spPr>
      </p:sp>
      <p:sp>
        <p:nvSpPr>
          <p:cNvPr id="5" name="Text 3"/>
          <p:cNvSpPr/>
          <p:nvPr/>
        </p:nvSpPr>
        <p:spPr>
          <a:xfrm>
            <a:off x="838179" y="1396752"/>
            <a:ext cx="5181470" cy="165695"/>
          </a:xfrm>
          <a:prstGeom prst="rect">
            <a:avLst/>
          </a:prstGeom>
          <a:noFill/>
          <a:ln/>
        </p:spPr>
        <p:txBody>
          <a:bodyPr wrap="none" lIns="0" tIns="0" rIns="0" bIns="0" rtlCol="0" anchor="t"/>
          <a:lstStyle/>
          <a:p>
            <a:pPr marL="0" indent="0" algn="l">
              <a:lnSpc>
                <a:spcPct val="100000"/>
              </a:lnSpc>
              <a:buNone/>
            </a:pPr>
            <a:r>
              <a:rPr lang="en-US" sz="1100" kern="100" spc="87">
                <a:solidFill>
                  <a:srgbClr val="000000"/>
                </a:solidFill>
                <a:latin typeface="Arial"/>
                <a:ea typeface="Figtree SemiBold" pitchFamily="34" charset="-122"/>
                <a:cs typeface="Arial"/>
              </a:rPr>
              <a:t>COMPONENT ONE</a:t>
            </a:r>
            <a:endParaRPr lang="en-US" sz="1100">
              <a:latin typeface="Arial"/>
              <a:cs typeface="Arial"/>
            </a:endParaRPr>
          </a:p>
        </p:txBody>
      </p:sp>
      <p:sp>
        <p:nvSpPr>
          <p:cNvPr id="6" name="Text 4"/>
          <p:cNvSpPr/>
          <p:nvPr/>
        </p:nvSpPr>
        <p:spPr>
          <a:xfrm>
            <a:off x="838179" y="1666188"/>
            <a:ext cx="4952876" cy="491331"/>
          </a:xfrm>
          <a:prstGeom prst="rect">
            <a:avLst/>
          </a:prstGeom>
          <a:noFill/>
          <a:ln/>
        </p:spPr>
        <p:txBody>
          <a:bodyPr wrap="square" lIns="0" tIns="0" rIns="0" bIns="0" rtlCol="0" anchor="t">
            <a:normAutofit/>
          </a:bodyPr>
          <a:lstStyle/>
          <a:p>
            <a:pPr marL="0" indent="0" algn="l">
              <a:lnSpc>
                <a:spcPct val="111000"/>
              </a:lnSpc>
              <a:buNone/>
            </a:pPr>
            <a:r>
              <a:rPr lang="en-US" sz="1450">
                <a:solidFill>
                  <a:srgbClr val="000000"/>
                </a:solidFill>
                <a:latin typeface="Figtree" pitchFamily="34" charset="0"/>
                <a:ea typeface="Figtree" pitchFamily="34" charset="-122"/>
                <a:cs typeface="Figtree" pitchFamily="34" charset="-120"/>
              </a:rPr>
              <a:t>This presentation identified systemic quality and safety failures at Mid Staffordshire</a:t>
            </a:r>
            <a:endParaRPr lang="en-US" sz="1450"/>
          </a:p>
        </p:txBody>
      </p:sp>
      <p:sp>
        <p:nvSpPr>
          <p:cNvPr id="7" name="Shape 5"/>
          <p:cNvSpPr/>
          <p:nvPr/>
        </p:nvSpPr>
        <p:spPr>
          <a:xfrm>
            <a:off x="6172046" y="1238151"/>
            <a:ext cx="5410065" cy="1071265"/>
          </a:xfrm>
          <a:prstGeom prst="rect">
            <a:avLst/>
          </a:prstGeom>
          <a:solidFill>
            <a:srgbClr val="2A1233"/>
          </a:solidFill>
          <a:ln/>
        </p:spPr>
      </p:sp>
      <p:sp>
        <p:nvSpPr>
          <p:cNvPr id="8" name="Text 6"/>
          <p:cNvSpPr/>
          <p:nvPr/>
        </p:nvSpPr>
        <p:spPr>
          <a:xfrm>
            <a:off x="6400640" y="1396752"/>
            <a:ext cx="5181470" cy="165695"/>
          </a:xfrm>
          <a:prstGeom prst="rect">
            <a:avLst/>
          </a:prstGeom>
          <a:noFill/>
          <a:ln/>
        </p:spPr>
        <p:txBody>
          <a:bodyPr wrap="none" lIns="0" tIns="0" rIns="0" bIns="0" rtlCol="0" anchor="t"/>
          <a:lstStyle/>
          <a:p>
            <a:pPr marL="0" indent="0" algn="l">
              <a:lnSpc>
                <a:spcPct val="100000"/>
              </a:lnSpc>
              <a:buNone/>
            </a:pPr>
            <a:r>
              <a:rPr lang="en-US" sz="1100" kern="100" spc="87">
                <a:solidFill>
                  <a:srgbClr val="FFFFFF"/>
                </a:solidFill>
                <a:latin typeface="Arial"/>
                <a:ea typeface="Figtree SemiBold" pitchFamily="34" charset="-122"/>
                <a:cs typeface="Arial"/>
              </a:rPr>
              <a:t>COMPONENT TWO</a:t>
            </a:r>
            <a:endParaRPr lang="en-US" sz="1100">
              <a:latin typeface="Arial"/>
              <a:cs typeface="Arial"/>
            </a:endParaRPr>
          </a:p>
        </p:txBody>
      </p:sp>
      <p:sp>
        <p:nvSpPr>
          <p:cNvPr id="9" name="Text 7"/>
          <p:cNvSpPr/>
          <p:nvPr/>
        </p:nvSpPr>
        <p:spPr>
          <a:xfrm>
            <a:off x="6400640" y="1666188"/>
            <a:ext cx="4952876" cy="491331"/>
          </a:xfrm>
          <a:prstGeom prst="rect">
            <a:avLst/>
          </a:prstGeom>
          <a:noFill/>
          <a:ln/>
        </p:spPr>
        <p:txBody>
          <a:bodyPr wrap="square" lIns="0" tIns="0" rIns="0" bIns="0" rtlCol="0" anchor="t">
            <a:normAutofit/>
          </a:bodyPr>
          <a:lstStyle/>
          <a:p>
            <a:pPr marL="0" indent="0" algn="l">
              <a:lnSpc>
                <a:spcPct val="111000"/>
              </a:lnSpc>
              <a:buNone/>
            </a:pPr>
            <a:r>
              <a:rPr lang="en-US" sz="1450">
                <a:solidFill>
                  <a:srgbClr val="FFFFFF"/>
                </a:solidFill>
                <a:latin typeface="Figtree"/>
                <a:ea typeface="Figtree" pitchFamily="34" charset="-122"/>
                <a:cs typeface="Figtree" pitchFamily="34" charset="-120"/>
              </a:rPr>
              <a:t>A </a:t>
            </a:r>
            <a:r>
              <a:rPr lang="en-US" sz="1450">
                <a:solidFill>
                  <a:srgbClr val="FFFFFF"/>
                </a:solidFill>
                <a:latin typeface="Arial"/>
                <a:ea typeface="Figtree" pitchFamily="34" charset="-122"/>
                <a:cs typeface="Arial"/>
              </a:rPr>
              <a:t>detailed</a:t>
            </a:r>
            <a:r>
              <a:rPr lang="en-US" sz="1450">
                <a:solidFill>
                  <a:srgbClr val="FFFFFF"/>
                </a:solidFill>
                <a:latin typeface="Figtree"/>
                <a:ea typeface="Figtree" pitchFamily="34" charset="-122"/>
                <a:cs typeface="Figtree" pitchFamily="34" charset="-120"/>
              </a:rPr>
              <a:t> report on the same case, focusing on root causes and improvement strategies</a:t>
            </a:r>
            <a:endParaRPr lang="en-US" sz="1450">
              <a:latin typeface="Figtree"/>
            </a:endParaRPr>
          </a:p>
        </p:txBody>
      </p:sp>
      <p:sp>
        <p:nvSpPr>
          <p:cNvPr id="10" name="Text 8"/>
          <p:cNvSpPr/>
          <p:nvPr/>
        </p:nvSpPr>
        <p:spPr>
          <a:xfrm>
            <a:off x="609585" y="2724646"/>
            <a:ext cx="696399" cy="207070"/>
          </a:xfrm>
          <a:prstGeom prst="rect">
            <a:avLst/>
          </a:prstGeom>
          <a:noFill/>
          <a:ln/>
        </p:spPr>
        <p:txBody>
          <a:bodyPr wrap="none" lIns="0" tIns="0" rIns="0" bIns="0" rtlCol="0" anchor="t"/>
          <a:lstStyle/>
          <a:p>
            <a:pPr marL="0" indent="0" algn="l">
              <a:lnSpc>
                <a:spcPct val="83000"/>
              </a:lnSpc>
              <a:buNone/>
            </a:pPr>
            <a:r>
              <a:rPr lang="en-US" sz="1650">
                <a:solidFill>
                  <a:srgbClr val="2A1233"/>
                </a:solidFill>
                <a:latin typeface="Figtree SemiBold" pitchFamily="34" charset="0"/>
                <a:ea typeface="Figtree SemiBold" pitchFamily="34" charset="-122"/>
                <a:cs typeface="Figtree SemiBold" pitchFamily="34" charset="-120"/>
              </a:rPr>
              <a:t>1</a:t>
            </a:r>
            <a:endParaRPr lang="en-US" sz="1650"/>
          </a:p>
        </p:txBody>
      </p:sp>
      <p:sp>
        <p:nvSpPr>
          <p:cNvPr id="11" name="Text 9"/>
          <p:cNvSpPr/>
          <p:nvPr/>
        </p:nvSpPr>
        <p:spPr>
          <a:xfrm>
            <a:off x="903463" y="2719305"/>
            <a:ext cx="5116186" cy="276027"/>
          </a:xfrm>
          <a:prstGeom prst="rect">
            <a:avLst/>
          </a:prstGeom>
          <a:noFill/>
          <a:ln/>
        </p:spPr>
        <p:txBody>
          <a:bodyPr wrap="none" lIns="0" tIns="0" rIns="0" bIns="0" rtlCol="0" anchor="t"/>
          <a:lstStyle/>
          <a:p>
            <a:pPr marL="0" indent="0" algn="l">
              <a:lnSpc>
                <a:spcPct val="100000"/>
              </a:lnSpc>
              <a:buNone/>
            </a:pPr>
            <a:r>
              <a:rPr lang="en-US" sz="1800">
                <a:solidFill>
                  <a:srgbClr val="2A1233"/>
                </a:solidFill>
                <a:latin typeface="Arial"/>
                <a:ea typeface="Figtree SemiBold" pitchFamily="34" charset="-122"/>
                <a:cs typeface="Arial"/>
              </a:rPr>
              <a:t>Introduction</a:t>
            </a:r>
            <a:endParaRPr lang="en-US" sz="1800">
              <a:latin typeface="Arial"/>
              <a:cs typeface="Arial"/>
            </a:endParaRPr>
          </a:p>
        </p:txBody>
      </p:sp>
      <p:sp>
        <p:nvSpPr>
          <p:cNvPr id="12" name="Text 10"/>
          <p:cNvSpPr/>
          <p:nvPr/>
        </p:nvSpPr>
        <p:spPr>
          <a:xfrm>
            <a:off x="903463" y="3119346"/>
            <a:ext cx="5116186" cy="491331"/>
          </a:xfrm>
          <a:prstGeom prst="rect">
            <a:avLst/>
          </a:prstGeom>
          <a:noFill/>
          <a:ln/>
        </p:spPr>
        <p:txBody>
          <a:bodyPr wrap="square" lIns="0" tIns="0" rIns="0" bIns="0" rtlCol="0" anchor="t">
            <a:normAutofit/>
          </a:bodyPr>
          <a:lstStyle/>
          <a:p>
            <a:pPr marL="0" indent="0" algn="l">
              <a:lnSpc>
                <a:spcPct val="111000"/>
              </a:lnSpc>
              <a:buNone/>
            </a:pPr>
            <a:r>
              <a:rPr lang="en-US" sz="1450">
                <a:solidFill>
                  <a:srgbClr val="2A1233"/>
                </a:solidFill>
                <a:latin typeface="Arial"/>
                <a:ea typeface="Figtree" pitchFamily="34" charset="-122"/>
                <a:cs typeface="Arial"/>
              </a:rPr>
              <a:t>Define</a:t>
            </a:r>
            <a:r>
              <a:rPr lang="en-US" sz="1450">
                <a:solidFill>
                  <a:srgbClr val="2A1233"/>
                </a:solidFill>
                <a:latin typeface="Figtree"/>
                <a:ea typeface="Figtree" pitchFamily="34" charset="-122"/>
                <a:cs typeface="Figtree" pitchFamily="34" charset="-120"/>
              </a:rPr>
              <a:t> the quality and patient-safety problem and why it matters (Francis, 2013)</a:t>
            </a:r>
            <a:endParaRPr lang="en-US" sz="1450">
              <a:latin typeface="Figtree"/>
            </a:endParaRPr>
          </a:p>
        </p:txBody>
      </p:sp>
      <p:sp>
        <p:nvSpPr>
          <p:cNvPr id="13" name="Text 11"/>
          <p:cNvSpPr/>
          <p:nvPr/>
        </p:nvSpPr>
        <p:spPr>
          <a:xfrm>
            <a:off x="6172046" y="2724646"/>
            <a:ext cx="727851" cy="207070"/>
          </a:xfrm>
          <a:prstGeom prst="rect">
            <a:avLst/>
          </a:prstGeom>
          <a:noFill/>
          <a:ln/>
        </p:spPr>
        <p:txBody>
          <a:bodyPr wrap="none" lIns="0" tIns="0" rIns="0" bIns="0" rtlCol="0" anchor="t"/>
          <a:lstStyle/>
          <a:p>
            <a:pPr marL="0" indent="0" algn="l">
              <a:lnSpc>
                <a:spcPct val="83000"/>
              </a:lnSpc>
              <a:buNone/>
            </a:pPr>
            <a:r>
              <a:rPr lang="en-US" sz="1650">
                <a:solidFill>
                  <a:srgbClr val="2A1233"/>
                </a:solidFill>
                <a:latin typeface="Figtree SemiBold" pitchFamily="34" charset="0"/>
                <a:ea typeface="Figtree SemiBold" pitchFamily="34" charset="-122"/>
                <a:cs typeface="Figtree SemiBold" pitchFamily="34" charset="-120"/>
              </a:rPr>
              <a:t>2</a:t>
            </a:r>
            <a:endParaRPr lang="en-US" sz="1650"/>
          </a:p>
        </p:txBody>
      </p:sp>
      <p:sp>
        <p:nvSpPr>
          <p:cNvPr id="14" name="Text 12"/>
          <p:cNvSpPr/>
          <p:nvPr/>
        </p:nvSpPr>
        <p:spPr>
          <a:xfrm>
            <a:off x="6497376" y="2719305"/>
            <a:ext cx="5084735" cy="276027"/>
          </a:xfrm>
          <a:prstGeom prst="rect">
            <a:avLst/>
          </a:prstGeom>
          <a:noFill/>
          <a:ln/>
        </p:spPr>
        <p:txBody>
          <a:bodyPr wrap="none" lIns="0" tIns="0" rIns="0" bIns="0" rtlCol="0" anchor="t"/>
          <a:lstStyle/>
          <a:p>
            <a:pPr marL="0" indent="0" algn="l">
              <a:lnSpc>
                <a:spcPct val="100000"/>
              </a:lnSpc>
              <a:buNone/>
            </a:pPr>
            <a:r>
              <a:rPr lang="en-US" sz="1800">
                <a:solidFill>
                  <a:srgbClr val="2A1233"/>
                </a:solidFill>
                <a:latin typeface="Arial"/>
                <a:ea typeface="Figtree SemiBold" pitchFamily="34" charset="-122"/>
                <a:cs typeface="Arial"/>
              </a:rPr>
              <a:t>Main body</a:t>
            </a:r>
            <a:endParaRPr lang="en-US" sz="1800">
              <a:latin typeface="Arial"/>
              <a:cs typeface="Arial"/>
            </a:endParaRPr>
          </a:p>
        </p:txBody>
      </p:sp>
      <p:sp>
        <p:nvSpPr>
          <p:cNvPr id="15" name="Text 13"/>
          <p:cNvSpPr/>
          <p:nvPr/>
        </p:nvSpPr>
        <p:spPr>
          <a:xfrm>
            <a:off x="6497376" y="3119346"/>
            <a:ext cx="5084735" cy="736997"/>
          </a:xfrm>
          <a:prstGeom prst="rect">
            <a:avLst/>
          </a:prstGeom>
          <a:noFill/>
          <a:ln/>
        </p:spPr>
        <p:txBody>
          <a:bodyPr wrap="square" lIns="0" tIns="0" rIns="0" bIns="0" rtlCol="0" anchor="t">
            <a:normAutofit/>
          </a:bodyPr>
          <a:lstStyle/>
          <a:p>
            <a:pPr marL="0" indent="0" algn="l">
              <a:lnSpc>
                <a:spcPct val="111000"/>
              </a:lnSpc>
              <a:buNone/>
            </a:pPr>
            <a:r>
              <a:rPr lang="en-US" sz="1450">
                <a:solidFill>
                  <a:srgbClr val="2A1233"/>
                </a:solidFill>
                <a:latin typeface="Figtree"/>
                <a:ea typeface="Figtree" pitchFamily="34" charset="-122"/>
                <a:cs typeface="Figtree" pitchFamily="34" charset="-120"/>
              </a:rPr>
              <a:t>Apply Swiss Cheese, RCA/fishbone, Systems Theory and </a:t>
            </a:r>
            <a:r>
              <a:rPr lang="en-US" sz="1450">
                <a:solidFill>
                  <a:srgbClr val="2A1233"/>
                </a:solidFill>
                <a:latin typeface="Arial"/>
                <a:ea typeface="Figtree" pitchFamily="34" charset="-122"/>
                <a:cs typeface="Arial"/>
              </a:rPr>
              <a:t>Donabedian</a:t>
            </a:r>
            <a:r>
              <a:rPr lang="en-US" sz="1450">
                <a:solidFill>
                  <a:srgbClr val="2A1233"/>
                </a:solidFill>
                <a:latin typeface="Figtree"/>
                <a:ea typeface="Figtree" pitchFamily="34" charset="-122"/>
                <a:cs typeface="Figtree" pitchFamily="34" charset="-120"/>
              </a:rPr>
              <a:t> to root causes (Reason, 2000; Donabedian, 2021)</a:t>
            </a:r>
            <a:endParaRPr lang="en-US" sz="1450">
              <a:latin typeface="Figtree"/>
            </a:endParaRPr>
          </a:p>
        </p:txBody>
      </p:sp>
      <p:sp>
        <p:nvSpPr>
          <p:cNvPr id="16" name="Text 14"/>
          <p:cNvSpPr/>
          <p:nvPr/>
        </p:nvSpPr>
        <p:spPr>
          <a:xfrm>
            <a:off x="609585" y="4482604"/>
            <a:ext cx="723683" cy="207070"/>
          </a:xfrm>
          <a:prstGeom prst="rect">
            <a:avLst/>
          </a:prstGeom>
          <a:noFill/>
          <a:ln/>
        </p:spPr>
        <p:txBody>
          <a:bodyPr wrap="none" lIns="0" tIns="0" rIns="0" bIns="0" rtlCol="0" anchor="t"/>
          <a:lstStyle/>
          <a:p>
            <a:pPr marL="0" indent="0" algn="l">
              <a:lnSpc>
                <a:spcPct val="83000"/>
              </a:lnSpc>
              <a:buNone/>
            </a:pPr>
            <a:r>
              <a:rPr lang="en-US" sz="1650">
                <a:solidFill>
                  <a:srgbClr val="2A1233"/>
                </a:solidFill>
                <a:latin typeface="Figtree SemiBold" pitchFamily="34" charset="0"/>
                <a:ea typeface="Figtree SemiBold" pitchFamily="34" charset="-122"/>
                <a:cs typeface="Figtree SemiBold" pitchFamily="34" charset="-120"/>
              </a:rPr>
              <a:t>3</a:t>
            </a:r>
            <a:endParaRPr lang="en-US" sz="1650"/>
          </a:p>
        </p:txBody>
      </p:sp>
      <p:sp>
        <p:nvSpPr>
          <p:cNvPr id="17" name="Text 15"/>
          <p:cNvSpPr/>
          <p:nvPr/>
        </p:nvSpPr>
        <p:spPr>
          <a:xfrm>
            <a:off x="930748" y="4477263"/>
            <a:ext cx="5088902" cy="276027"/>
          </a:xfrm>
          <a:prstGeom prst="rect">
            <a:avLst/>
          </a:prstGeom>
          <a:noFill/>
          <a:ln/>
        </p:spPr>
        <p:txBody>
          <a:bodyPr wrap="none" lIns="0" tIns="0" rIns="0" bIns="0" rtlCol="0" anchor="t"/>
          <a:lstStyle/>
          <a:p>
            <a:pPr marL="0" indent="0" algn="l">
              <a:lnSpc>
                <a:spcPct val="100000"/>
              </a:lnSpc>
              <a:buNone/>
            </a:pPr>
            <a:r>
              <a:rPr lang="en-US" sz="1800">
                <a:solidFill>
                  <a:srgbClr val="2A1233"/>
                </a:solidFill>
                <a:latin typeface="Arial"/>
                <a:ea typeface="Figtree SemiBold" pitchFamily="34" charset="-122"/>
                <a:cs typeface="Arial"/>
              </a:rPr>
              <a:t>Policy and impact</a:t>
            </a:r>
            <a:endParaRPr lang="en-US" sz="1800">
              <a:latin typeface="Arial"/>
              <a:cs typeface="Arial"/>
            </a:endParaRPr>
          </a:p>
        </p:txBody>
      </p:sp>
      <p:sp>
        <p:nvSpPr>
          <p:cNvPr id="18" name="Text 16"/>
          <p:cNvSpPr/>
          <p:nvPr/>
        </p:nvSpPr>
        <p:spPr>
          <a:xfrm>
            <a:off x="930748" y="4877303"/>
            <a:ext cx="5088902" cy="491331"/>
          </a:xfrm>
          <a:prstGeom prst="rect">
            <a:avLst/>
          </a:prstGeom>
          <a:noFill/>
          <a:ln/>
        </p:spPr>
        <p:txBody>
          <a:bodyPr wrap="square" lIns="0" tIns="0" rIns="0" bIns="0" rtlCol="0" anchor="t">
            <a:normAutofit/>
          </a:bodyPr>
          <a:lstStyle/>
          <a:p>
            <a:pPr marL="0" indent="0" algn="l">
              <a:lnSpc>
                <a:spcPct val="111000"/>
              </a:lnSpc>
              <a:buNone/>
            </a:pPr>
            <a:r>
              <a:rPr lang="en-US" sz="1450">
                <a:solidFill>
                  <a:srgbClr val="2A1233"/>
                </a:solidFill>
                <a:latin typeface="Figtree"/>
                <a:ea typeface="Figtree" pitchFamily="34" charset="-122"/>
                <a:cs typeface="Figtree" pitchFamily="34" charset="-120"/>
              </a:rPr>
              <a:t>Evaluate </a:t>
            </a:r>
            <a:r>
              <a:rPr lang="en-US" sz="1450">
                <a:solidFill>
                  <a:srgbClr val="2A1233"/>
                </a:solidFill>
                <a:latin typeface="Arial"/>
                <a:ea typeface="Figtree" pitchFamily="34" charset="-122"/>
                <a:cs typeface="Arial"/>
              </a:rPr>
              <a:t>governance</a:t>
            </a:r>
            <a:r>
              <a:rPr lang="en-US" sz="1450">
                <a:solidFill>
                  <a:srgbClr val="2A1233"/>
                </a:solidFill>
                <a:latin typeface="Figtree"/>
                <a:ea typeface="Figtree" pitchFamily="34" charset="-122"/>
                <a:cs typeface="Figtree" pitchFamily="34" charset="-120"/>
              </a:rPr>
              <a:t>, workforce, quality, efficiency and equity (Berwick, 2013; DHSC, 2013)</a:t>
            </a:r>
            <a:endParaRPr lang="en-US" sz="1450">
              <a:latin typeface="Figtree"/>
            </a:endParaRPr>
          </a:p>
        </p:txBody>
      </p:sp>
      <p:sp>
        <p:nvSpPr>
          <p:cNvPr id="19" name="Text 17"/>
          <p:cNvSpPr/>
          <p:nvPr/>
        </p:nvSpPr>
        <p:spPr>
          <a:xfrm>
            <a:off x="6172046" y="4482604"/>
            <a:ext cx="739657" cy="207070"/>
          </a:xfrm>
          <a:prstGeom prst="rect">
            <a:avLst/>
          </a:prstGeom>
          <a:noFill/>
          <a:ln/>
        </p:spPr>
        <p:txBody>
          <a:bodyPr wrap="none" lIns="0" tIns="0" rIns="0" bIns="0" rtlCol="0" anchor="t"/>
          <a:lstStyle/>
          <a:p>
            <a:pPr marL="0" indent="0" algn="l">
              <a:lnSpc>
                <a:spcPct val="83000"/>
              </a:lnSpc>
              <a:buNone/>
            </a:pPr>
            <a:r>
              <a:rPr lang="en-US" sz="1650">
                <a:solidFill>
                  <a:srgbClr val="2A1233"/>
                </a:solidFill>
                <a:latin typeface="Figtree SemiBold" pitchFamily="34" charset="0"/>
                <a:ea typeface="Figtree SemiBold" pitchFamily="34" charset="-122"/>
                <a:cs typeface="Figtree SemiBold" pitchFamily="34" charset="-120"/>
              </a:rPr>
              <a:t>4</a:t>
            </a:r>
            <a:endParaRPr lang="en-US" sz="1650"/>
          </a:p>
        </p:txBody>
      </p:sp>
      <p:sp>
        <p:nvSpPr>
          <p:cNvPr id="20" name="Text 18"/>
          <p:cNvSpPr/>
          <p:nvPr/>
        </p:nvSpPr>
        <p:spPr>
          <a:xfrm>
            <a:off x="6509182" y="4477263"/>
            <a:ext cx="5072928" cy="276027"/>
          </a:xfrm>
          <a:prstGeom prst="rect">
            <a:avLst/>
          </a:prstGeom>
          <a:noFill/>
          <a:ln/>
        </p:spPr>
        <p:txBody>
          <a:bodyPr wrap="none" lIns="0" tIns="0" rIns="0" bIns="0" rtlCol="0" anchor="t"/>
          <a:lstStyle/>
          <a:p>
            <a:pPr marL="0" indent="0" algn="l">
              <a:lnSpc>
                <a:spcPct val="100000"/>
              </a:lnSpc>
              <a:buNone/>
            </a:pPr>
            <a:r>
              <a:rPr lang="en-US" sz="1800">
                <a:solidFill>
                  <a:srgbClr val="2A1233"/>
                </a:solidFill>
                <a:latin typeface="Arial"/>
                <a:ea typeface="Figtree SemiBold" pitchFamily="34" charset="-122"/>
                <a:cs typeface="Arial"/>
              </a:rPr>
              <a:t>Recommendations</a:t>
            </a:r>
            <a:endParaRPr lang="en-US" sz="1800">
              <a:latin typeface="Arial"/>
              <a:cs typeface="Arial"/>
            </a:endParaRPr>
          </a:p>
        </p:txBody>
      </p:sp>
      <p:sp>
        <p:nvSpPr>
          <p:cNvPr id="21" name="Text 19"/>
          <p:cNvSpPr/>
          <p:nvPr/>
        </p:nvSpPr>
        <p:spPr>
          <a:xfrm>
            <a:off x="6509182" y="4877303"/>
            <a:ext cx="5072928" cy="491331"/>
          </a:xfrm>
          <a:prstGeom prst="rect">
            <a:avLst/>
          </a:prstGeom>
          <a:noFill/>
          <a:ln/>
        </p:spPr>
        <p:txBody>
          <a:bodyPr wrap="square" lIns="0" tIns="0" rIns="0" bIns="0" rtlCol="0" anchor="t">
            <a:normAutofit/>
          </a:bodyPr>
          <a:lstStyle/>
          <a:p>
            <a:pPr marL="0" indent="0" algn="l">
              <a:lnSpc>
                <a:spcPct val="111000"/>
              </a:lnSpc>
              <a:buNone/>
            </a:pPr>
            <a:r>
              <a:rPr lang="en-US" sz="1450">
                <a:solidFill>
                  <a:srgbClr val="2A1233"/>
                </a:solidFill>
                <a:latin typeface="Arial"/>
                <a:ea typeface="Figtree" pitchFamily="34" charset="-122"/>
                <a:cs typeface="Arial"/>
              </a:rPr>
              <a:t>Evidence-based improvements, implementation priorities and evaluation measures, including PSIRF (NHS England, 2022)</a:t>
            </a:r>
            <a:endParaRPr lang="en-US" sz="1450">
              <a:latin typeface="Arial"/>
              <a:cs typeface="Arial"/>
            </a:endParaRPr>
          </a:p>
        </p:txBody>
      </p:sp>
      <p:sp>
        <p:nvSpPr>
          <p:cNvPr id="22" name="Shape 20"/>
          <p:cNvSpPr/>
          <p:nvPr/>
        </p:nvSpPr>
        <p:spPr>
          <a:xfrm>
            <a:off x="685783" y="5543401"/>
            <a:ext cx="10972526" cy="1605657"/>
          </a:xfrm>
          <a:prstGeom prst="rect">
            <a:avLst/>
          </a:prstGeom>
          <a:solidFill>
            <a:srgbClr val="F1EBF1"/>
          </a:solidFill>
          <a:ln/>
        </p:spPr>
      </p:sp>
      <p:sp>
        <p:nvSpPr>
          <p:cNvPr id="23" name="Text 21"/>
          <p:cNvSpPr/>
          <p:nvPr/>
        </p:nvSpPr>
        <p:spPr>
          <a:xfrm>
            <a:off x="4379269" y="5914483"/>
            <a:ext cx="729339" cy="207070"/>
          </a:xfrm>
          <a:prstGeom prst="rect">
            <a:avLst/>
          </a:prstGeom>
          <a:noFill/>
          <a:ln/>
        </p:spPr>
        <p:txBody>
          <a:bodyPr wrap="none" lIns="0" tIns="0" rIns="0" bIns="0" rtlCol="0" anchor="t"/>
          <a:lstStyle/>
          <a:p>
            <a:pPr marL="0" indent="0" algn="l">
              <a:lnSpc>
                <a:spcPct val="83000"/>
              </a:lnSpc>
              <a:buNone/>
            </a:pPr>
            <a:r>
              <a:rPr lang="en-US" sz="1650">
                <a:solidFill>
                  <a:srgbClr val="000000"/>
                </a:solidFill>
                <a:latin typeface="Figtree SemiBold" pitchFamily="34" charset="0"/>
                <a:ea typeface="Figtree SemiBold" pitchFamily="34" charset="-122"/>
                <a:cs typeface="Figtree SemiBold" pitchFamily="34" charset="-120"/>
              </a:rPr>
              <a:t>5</a:t>
            </a:r>
            <a:endParaRPr lang="en-US" sz="1650"/>
          </a:p>
        </p:txBody>
      </p:sp>
      <p:sp>
        <p:nvSpPr>
          <p:cNvPr id="24" name="Text 22"/>
          <p:cNvSpPr/>
          <p:nvPr/>
        </p:nvSpPr>
        <p:spPr>
          <a:xfrm>
            <a:off x="4743940" y="5900919"/>
            <a:ext cx="3210358" cy="276027"/>
          </a:xfrm>
          <a:prstGeom prst="rect">
            <a:avLst/>
          </a:prstGeom>
          <a:noFill/>
          <a:ln/>
        </p:spPr>
        <p:txBody>
          <a:bodyPr wrap="none" lIns="0" tIns="0" rIns="0" bIns="0" rtlCol="0" anchor="t"/>
          <a:lstStyle/>
          <a:p>
            <a:pPr marL="0" indent="0" algn="l">
              <a:lnSpc>
                <a:spcPct val="100000"/>
              </a:lnSpc>
              <a:buNone/>
            </a:pPr>
            <a:r>
              <a:rPr lang="en-US" sz="1800">
                <a:solidFill>
                  <a:srgbClr val="000000"/>
                </a:solidFill>
                <a:latin typeface="Figtree SemiBold" pitchFamily="34" charset="0"/>
                <a:ea typeface="Figtree SemiBold" pitchFamily="34" charset="-122"/>
                <a:cs typeface="Figtree SemiBold" pitchFamily="34" charset="-120"/>
              </a:rPr>
              <a:t>Conclusion and reference list</a:t>
            </a:r>
            <a:endParaRPr lang="en-US" sz="1800"/>
          </a:p>
        </p:txBody>
      </p:sp>
      <p:sp>
        <p:nvSpPr>
          <p:cNvPr id="25" name="Shape 23"/>
          <p:cNvSpPr/>
          <p:nvPr/>
        </p:nvSpPr>
        <p:spPr>
          <a:xfrm>
            <a:off x="0" y="6502400"/>
            <a:ext cx="12191695" cy="355600"/>
          </a:xfrm>
          <a:prstGeom prst="rect">
            <a:avLst/>
          </a:prstGeom>
          <a:solidFill>
            <a:srgbClr val="E8600F"/>
          </a:solidFill>
          <a:ln/>
        </p:spPr>
      </p:sp>
      <p:sp>
        <p:nvSpPr>
          <p:cNvPr id="26" name="Shape 24"/>
          <p:cNvSpPr/>
          <p:nvPr/>
        </p:nvSpPr>
        <p:spPr>
          <a:xfrm>
            <a:off x="0" y="6502400"/>
            <a:ext cx="12191695" cy="355501"/>
          </a:xfrm>
          <a:prstGeom prst="rect">
            <a:avLst/>
          </a:prstGeom>
          <a:solidFill>
            <a:srgbClr val="E23C8C"/>
          </a:solidFill>
          <a:ln/>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BF7"/>
        </a:solidFill>
        <a:effectLst/>
      </p:bgPr>
    </p:bg>
    <p:spTree>
      <p:nvGrpSpPr>
        <p:cNvPr id="1" name=""/>
        <p:cNvGrpSpPr/>
        <p:nvPr/>
      </p:nvGrpSpPr>
      <p:grpSpPr>
        <a:xfrm>
          <a:off x="0" y="0"/>
          <a:ext cx="0" cy="0"/>
          <a:chOff x="0" y="0"/>
          <a:chExt cx="0" cy="0"/>
        </a:xfrm>
      </p:grpSpPr>
      <p:sp>
        <p:nvSpPr>
          <p:cNvPr id="2" name="Text 0"/>
          <p:cNvSpPr/>
          <p:nvPr/>
        </p:nvSpPr>
        <p:spPr>
          <a:xfrm>
            <a:off x="507987" y="336194"/>
            <a:ext cx="11175720" cy="400050"/>
          </a:xfrm>
          <a:prstGeom prst="rect">
            <a:avLst/>
          </a:prstGeom>
          <a:noFill/>
          <a:ln/>
        </p:spPr>
        <p:txBody>
          <a:bodyPr wrap="none" lIns="0" tIns="0" rIns="0" bIns="0" rtlCol="0" anchor="t"/>
          <a:lstStyle/>
          <a:p>
            <a:pPr marL="0" indent="0" algn="l">
              <a:lnSpc>
                <a:spcPct val="88000"/>
              </a:lnSpc>
              <a:buNone/>
            </a:pPr>
            <a:r>
              <a:rPr lang="en-US" sz="3000" kern="100" spc="-45">
                <a:solidFill>
                  <a:srgbClr val="2A1233"/>
                </a:solidFill>
                <a:latin typeface="Fraunces ExtraBold" pitchFamily="34" charset="0"/>
                <a:ea typeface="Fraunces ExtraBold" pitchFamily="34" charset="-122"/>
                <a:cs typeface="Fraunces ExtraBold" pitchFamily="34" charset="-120"/>
              </a:rPr>
              <a:t>Reference List</a:t>
            </a:r>
            <a:endParaRPr lang="en-US" sz="3000"/>
          </a:p>
        </p:txBody>
      </p:sp>
      <p:sp>
        <p:nvSpPr>
          <p:cNvPr id="3" name="Shape 1"/>
          <p:cNvSpPr/>
          <p:nvPr/>
        </p:nvSpPr>
        <p:spPr>
          <a:xfrm>
            <a:off x="507987" y="990600"/>
            <a:ext cx="2793831" cy="38100"/>
          </a:xfrm>
          <a:prstGeom prst="roundRect">
            <a:avLst>
              <a:gd name="adj" fmla="val 49999"/>
            </a:avLst>
          </a:prstGeom>
          <a:solidFill>
            <a:srgbClr val="2A1233"/>
          </a:solidFill>
          <a:ln/>
        </p:spPr>
      </p:sp>
      <p:sp>
        <p:nvSpPr>
          <p:cNvPr id="4" name="Text 2"/>
          <p:cNvSpPr/>
          <p:nvPr/>
        </p:nvSpPr>
        <p:spPr>
          <a:xfrm>
            <a:off x="507987" y="1292225"/>
            <a:ext cx="5511662" cy="3953272"/>
          </a:xfrm>
          <a:prstGeom prst="rect">
            <a:avLst/>
          </a:prstGeom>
          <a:noFill/>
          <a:ln/>
        </p:spPr>
        <p:txBody>
          <a:bodyPr wrap="square" lIns="0" tIns="0" rIns="0" bIns="0" rtlCol="0" anchor="t">
            <a:normAutofit fontScale="92500" lnSpcReduction="10000"/>
          </a:bodyPr>
          <a:lstStyle/>
          <a:p>
            <a:pPr>
              <a:lnSpc>
                <a:spcPct val="107000"/>
              </a:lnSpc>
              <a:spcAft>
                <a:spcPts val="800"/>
              </a:spcAft>
              <a:buNone/>
            </a:pPr>
            <a:r>
              <a:rPr lang="en-IN" sz="900" kern="0" dirty="0">
                <a:effectLst/>
                <a:latin typeface="Times New Roman"/>
                <a:ea typeface="Times New Roman" panose="02020603050405020304" pitchFamily="18" charset="0"/>
                <a:cs typeface="Vrinda"/>
              </a:rPr>
              <a:t>1. </a:t>
            </a:r>
            <a:r>
              <a:rPr lang="en-IN" sz="900" kern="0" dirty="0" err="1">
                <a:effectLst/>
                <a:latin typeface="Arial"/>
                <a:ea typeface="Times New Roman" panose="02020603050405020304" pitchFamily="18" charset="0"/>
                <a:cs typeface="Arial"/>
              </a:rPr>
              <a:t>Althobaiti</a:t>
            </a:r>
            <a:r>
              <a:rPr lang="en-IN" sz="900" kern="0" dirty="0">
                <a:effectLst/>
                <a:latin typeface="Arial"/>
                <a:ea typeface="Times New Roman" panose="02020603050405020304" pitchFamily="18" charset="0"/>
                <a:cs typeface="Arial"/>
              </a:rPr>
              <a:t>, F.M. (2026) ‘The effects of leadership on patient safety culture in health care: a systematic review’, BMC Nursing, 25, 125. Available at: </a:t>
            </a:r>
            <a:r>
              <a:rPr lang="en-IN" sz="900" kern="0" dirty="0">
                <a:solidFill>
                  <a:srgbClr val="0000FF"/>
                </a:solidFill>
                <a:effectLst/>
                <a:latin typeface="Arial"/>
                <a:ea typeface="Times New Roman" panose="02020603050405020304" pitchFamily="18" charset="0"/>
                <a:cs typeface="Arial"/>
                <a:hlinkClick r:id="rId3"/>
              </a:rPr>
              <a:t>https://doi.org/10.1186/s12912-025-04263-7</a:t>
            </a:r>
            <a:endParaRPr lang="en-IN" sz="800" kern="100" dirty="0">
              <a:effectLst/>
              <a:latin typeface="Arial"/>
              <a:ea typeface="Calibri" panose="020F0502020204030204" pitchFamily="34" charset="0"/>
              <a:cs typeface="Arial"/>
            </a:endParaRPr>
          </a:p>
          <a:p>
            <a:pPr>
              <a:lnSpc>
                <a:spcPct val="107000"/>
              </a:lnSpc>
              <a:spcAft>
                <a:spcPts val="800"/>
              </a:spcAft>
              <a:buNone/>
            </a:pPr>
            <a:r>
              <a:rPr lang="en-IN" sz="900" kern="0">
                <a:effectLst/>
                <a:latin typeface="Arial"/>
                <a:ea typeface="Times New Roman" panose="02020603050405020304" pitchFamily="18" charset="0"/>
                <a:cs typeface="Arial"/>
              </a:rPr>
              <a:t>2. Berwick, D. (2013) A promise to learn – a commitment to act: Improving the safety of patients in England. London: Department of Health and Social Care. Available at: </a:t>
            </a:r>
            <a:r>
              <a:rPr lang="en-IN" sz="900" kern="0" dirty="0">
                <a:solidFill>
                  <a:srgbClr val="0000FF"/>
                </a:solidFill>
                <a:effectLst/>
                <a:latin typeface="Arial"/>
                <a:ea typeface="Times New Roman" panose="02020603050405020304" pitchFamily="18" charset="0"/>
                <a:cs typeface="Arial"/>
                <a:hlinkClick r:id="rId4"/>
              </a:rPr>
              <a:t>https://www.gov.uk/government/publications/berwick-review-into-patient-safety</a:t>
            </a:r>
            <a:r>
              <a:rPr lang="en-IN" sz="900" kern="0" dirty="0">
                <a:effectLst/>
                <a:latin typeface="Arial"/>
                <a:ea typeface="Times New Roman" panose="02020603050405020304" pitchFamily="18" charset="0"/>
                <a:cs typeface="Arial"/>
              </a:rPr>
              <a:t> </a:t>
            </a:r>
            <a:endParaRPr lang="en-IN" sz="800" kern="100" dirty="0">
              <a:effectLst/>
              <a:latin typeface="Arial"/>
              <a:ea typeface="Calibri" panose="020F0502020204030204" pitchFamily="34" charset="0"/>
              <a:cs typeface="Arial"/>
            </a:endParaRPr>
          </a:p>
          <a:p>
            <a:pPr>
              <a:lnSpc>
                <a:spcPct val="107000"/>
              </a:lnSpc>
              <a:spcAft>
                <a:spcPts val="800"/>
              </a:spcAft>
              <a:buNone/>
            </a:pPr>
            <a:r>
              <a:rPr lang="en-IN" sz="900" kern="0">
                <a:effectLst/>
                <a:latin typeface="Arial"/>
                <a:ea typeface="Times New Roman" panose="02020603050405020304" pitchFamily="18" charset="0"/>
                <a:cs typeface="Arial"/>
              </a:rPr>
              <a:t>3. Carvalho, R.E.F.L. et al. (2023) ‘Factors determining safety culture in hospitals: a scoping review’, BMJ Open Quality, 12(4), e002310. Available at: </a:t>
            </a:r>
            <a:r>
              <a:rPr lang="en-IN" sz="900" kern="0" dirty="0">
                <a:solidFill>
                  <a:srgbClr val="0000FF"/>
                </a:solidFill>
                <a:effectLst/>
                <a:latin typeface="Arial"/>
                <a:ea typeface="Times New Roman" panose="02020603050405020304" pitchFamily="18" charset="0"/>
                <a:cs typeface="Arial"/>
                <a:hlinkClick r:id="rId5"/>
              </a:rPr>
              <a:t>https://doi.org/10.1136/bmjoq-2023-002310</a:t>
            </a:r>
            <a:endParaRPr lang="en-IN" sz="800" kern="100" dirty="0">
              <a:effectLst/>
              <a:latin typeface="Arial"/>
              <a:ea typeface="Calibri" panose="020F0502020204030204" pitchFamily="34" charset="0"/>
              <a:cs typeface="Arial"/>
            </a:endParaRPr>
          </a:p>
          <a:p>
            <a:pPr>
              <a:lnSpc>
                <a:spcPct val="107000"/>
              </a:lnSpc>
              <a:spcAft>
                <a:spcPts val="800"/>
              </a:spcAft>
              <a:buNone/>
            </a:pPr>
            <a:r>
              <a:rPr lang="en-IN" sz="900" kern="0" dirty="0">
                <a:effectLst/>
                <a:latin typeface="Arial"/>
                <a:ea typeface="Times New Roman" panose="02020603050405020304" pitchFamily="18" charset="0"/>
                <a:cs typeface="Arial"/>
              </a:rPr>
              <a:t>4. </a:t>
            </a:r>
            <a:r>
              <a:rPr lang="en-IN" sz="900" kern="0" dirty="0" err="1">
                <a:effectLst/>
                <a:latin typeface="Arial"/>
                <a:ea typeface="Times New Roman" panose="02020603050405020304" pitchFamily="18" charset="0"/>
                <a:cs typeface="Arial"/>
              </a:rPr>
              <a:t>Dall’Ora</a:t>
            </a:r>
            <a:r>
              <a:rPr lang="en-IN" sz="900" kern="0" dirty="0">
                <a:effectLst/>
                <a:latin typeface="Arial"/>
                <a:ea typeface="Times New Roman" panose="02020603050405020304" pitchFamily="18" charset="0"/>
                <a:cs typeface="Arial"/>
              </a:rPr>
              <a:t>, C., Saville, C., Rubbo, B., Turner, L., Jones, J. and Griffiths, P. (2022) ‘Nurse staffing levels and patient outcomes: A systematic review of longitudinal studies’, International Journal of Nursing Studies, 134, 104311. Available at: </a:t>
            </a:r>
            <a:r>
              <a:rPr lang="en-IN" sz="900" kern="0" dirty="0">
                <a:solidFill>
                  <a:srgbClr val="0000FF"/>
                </a:solidFill>
                <a:effectLst/>
                <a:latin typeface="Arial"/>
                <a:ea typeface="Times New Roman" panose="02020603050405020304" pitchFamily="18" charset="0"/>
                <a:cs typeface="Arial"/>
                <a:hlinkClick r:id="rId6"/>
              </a:rPr>
              <a:t>https://doi.org/10.1016/j.ijnurstu.2022.104311</a:t>
            </a:r>
            <a:r>
              <a:rPr lang="en-IN" sz="900" kern="0" dirty="0">
                <a:effectLst/>
                <a:latin typeface="Arial"/>
                <a:ea typeface="Times New Roman" panose="02020603050405020304" pitchFamily="18" charset="0"/>
                <a:cs typeface="Arial"/>
              </a:rPr>
              <a:t> </a:t>
            </a:r>
            <a:endParaRPr lang="en-IN" sz="800" kern="100" dirty="0">
              <a:effectLst/>
              <a:latin typeface="Arial"/>
              <a:ea typeface="Calibri" panose="020F0502020204030204" pitchFamily="34" charset="0"/>
              <a:cs typeface="Arial"/>
            </a:endParaRPr>
          </a:p>
          <a:p>
            <a:pPr>
              <a:lnSpc>
                <a:spcPct val="107000"/>
              </a:lnSpc>
              <a:spcAft>
                <a:spcPts val="800"/>
              </a:spcAft>
              <a:buNone/>
            </a:pPr>
            <a:r>
              <a:rPr lang="en-IN" sz="900" kern="0">
                <a:effectLst/>
                <a:latin typeface="Arial"/>
                <a:ea typeface="Times New Roman" panose="02020603050405020304" pitchFamily="18" charset="0"/>
                <a:cs typeface="Arial"/>
              </a:rPr>
              <a:t>5. Department of Health and Social Care (2013) Mid Staffordshire NHS FT public inquiry: government response. London: DHSC. Available at: </a:t>
            </a:r>
            <a:r>
              <a:rPr lang="en-IN" sz="900" kern="0" dirty="0">
                <a:solidFill>
                  <a:srgbClr val="0000FF"/>
                </a:solidFill>
                <a:effectLst/>
                <a:latin typeface="Arial"/>
                <a:ea typeface="Times New Roman" panose="02020603050405020304" pitchFamily="18" charset="0"/>
                <a:cs typeface="Arial"/>
                <a:hlinkClick r:id="rId7"/>
              </a:rPr>
              <a:t>https://www.gov.uk/government/publications/mid-staffordshire-nhs-ft-public-inquiry-government-response</a:t>
            </a:r>
            <a:r>
              <a:rPr lang="en-IN" sz="900" kern="0" dirty="0">
                <a:effectLst/>
                <a:latin typeface="Arial"/>
                <a:ea typeface="Times New Roman" panose="02020603050405020304" pitchFamily="18" charset="0"/>
                <a:cs typeface="Arial"/>
              </a:rPr>
              <a:t> </a:t>
            </a:r>
            <a:endParaRPr lang="en-IN" sz="800" kern="100" dirty="0">
              <a:effectLst/>
              <a:latin typeface="Arial"/>
              <a:ea typeface="Calibri" panose="020F0502020204030204" pitchFamily="34" charset="0"/>
              <a:cs typeface="Arial"/>
            </a:endParaRPr>
          </a:p>
          <a:p>
            <a:pPr>
              <a:lnSpc>
                <a:spcPct val="107000"/>
              </a:lnSpc>
              <a:spcAft>
                <a:spcPts val="800"/>
              </a:spcAft>
              <a:buNone/>
            </a:pPr>
            <a:r>
              <a:rPr lang="en-IN" sz="900" kern="0">
                <a:effectLst/>
                <a:latin typeface="Arial"/>
                <a:ea typeface="Times New Roman" panose="02020603050405020304" pitchFamily="18" charset="0"/>
                <a:cs typeface="Arial"/>
              </a:rPr>
              <a:t>6. Francis, R. (2010) Independent Inquiry into care provided by Mid Staffordshire NHS Foundation Trust, January 2005 to March 2009. London: The Stationery Office. Available at: </a:t>
            </a:r>
            <a:r>
              <a:rPr lang="en-IN" sz="900" kern="0" dirty="0">
                <a:solidFill>
                  <a:srgbClr val="0000FF"/>
                </a:solidFill>
                <a:effectLst/>
                <a:latin typeface="Arial"/>
                <a:ea typeface="Times New Roman" panose="02020603050405020304" pitchFamily="18" charset="0"/>
                <a:cs typeface="Arial"/>
                <a:hlinkClick r:id="rId8"/>
              </a:rPr>
              <a:t>https://www.gov.uk/government/publications/independent-inquiry-into-care-provided-by-mid-staffordshire-nhs-foundation-trust-january-2001-to-march-2009</a:t>
            </a:r>
            <a:r>
              <a:rPr lang="en-IN" sz="900" kern="0" dirty="0">
                <a:effectLst/>
                <a:latin typeface="Arial"/>
                <a:ea typeface="Times New Roman" panose="02020603050405020304" pitchFamily="18" charset="0"/>
                <a:cs typeface="Arial"/>
              </a:rPr>
              <a:t> </a:t>
            </a:r>
            <a:endParaRPr lang="en-IN" sz="800" kern="100" dirty="0">
              <a:effectLst/>
              <a:latin typeface="Arial"/>
              <a:ea typeface="Calibri" panose="020F0502020204030204" pitchFamily="34" charset="0"/>
              <a:cs typeface="Arial"/>
            </a:endParaRPr>
          </a:p>
          <a:p>
            <a:pPr>
              <a:lnSpc>
                <a:spcPct val="107000"/>
              </a:lnSpc>
              <a:spcAft>
                <a:spcPts val="800"/>
              </a:spcAft>
              <a:buNone/>
            </a:pPr>
            <a:r>
              <a:rPr lang="en-IN" sz="900" kern="0">
                <a:effectLst/>
                <a:latin typeface="Arial"/>
                <a:ea typeface="Times New Roman" panose="02020603050405020304" pitchFamily="18" charset="0"/>
                <a:cs typeface="Arial"/>
              </a:rPr>
              <a:t>7. Francis, R. (2013) Report of the Mid Staffordshire NHS Foundation Trust Public Inquiry. London: The Stationery Office. Available at: </a:t>
            </a:r>
            <a:r>
              <a:rPr lang="en-IN" sz="900" kern="0" dirty="0">
                <a:solidFill>
                  <a:srgbClr val="0000FF"/>
                </a:solidFill>
                <a:effectLst/>
                <a:latin typeface="Arial"/>
                <a:ea typeface="Times New Roman" panose="02020603050405020304" pitchFamily="18" charset="0"/>
                <a:cs typeface="Arial"/>
                <a:hlinkClick r:id="rId9"/>
              </a:rPr>
              <a:t>https://www.gov.uk/government/publications/report-of-the-mid-staffordshire-nhs-foundation-trust-public-inquiry</a:t>
            </a:r>
            <a:r>
              <a:rPr lang="en-IN" sz="900" kern="0" dirty="0">
                <a:effectLst/>
                <a:latin typeface="Arial"/>
                <a:ea typeface="Times New Roman" panose="02020603050405020304" pitchFamily="18" charset="0"/>
                <a:cs typeface="Arial"/>
              </a:rPr>
              <a:t> </a:t>
            </a:r>
            <a:endParaRPr lang="en-IN" sz="800" kern="100" dirty="0">
              <a:effectLst/>
              <a:latin typeface="Arial"/>
              <a:ea typeface="Calibri" panose="020F0502020204030204" pitchFamily="34" charset="0"/>
              <a:cs typeface="Arial"/>
            </a:endParaRPr>
          </a:p>
          <a:p>
            <a:pPr>
              <a:lnSpc>
                <a:spcPct val="107000"/>
              </a:lnSpc>
              <a:spcAft>
                <a:spcPts val="800"/>
              </a:spcAft>
              <a:buNone/>
            </a:pPr>
            <a:r>
              <a:rPr lang="en-IN" sz="900" kern="0">
                <a:effectLst/>
                <a:latin typeface="Arial"/>
                <a:ea typeface="Times New Roman" panose="02020603050405020304" pitchFamily="18" charset="0"/>
                <a:cs typeface="Arial"/>
              </a:rPr>
              <a:t>8. Full Fact (2013) How many people died “unnecessarily” at Mid Staffs? Available at: </a:t>
            </a:r>
            <a:r>
              <a:rPr lang="en-IN" sz="900" kern="0" dirty="0">
                <a:solidFill>
                  <a:srgbClr val="0000FF"/>
                </a:solidFill>
                <a:effectLst/>
                <a:latin typeface="Arial"/>
                <a:ea typeface="Times New Roman" panose="02020603050405020304" pitchFamily="18" charset="0"/>
                <a:cs typeface="Arial"/>
                <a:hlinkClick r:id="rId10"/>
              </a:rPr>
              <a:t>https://fullfact.org/health/how-many-people-died-unnecessarily-mid-staffs/</a:t>
            </a:r>
            <a:r>
              <a:rPr lang="en-IN" sz="900" kern="0" dirty="0">
                <a:effectLst/>
                <a:latin typeface="Arial"/>
                <a:ea typeface="Times New Roman" panose="02020603050405020304" pitchFamily="18" charset="0"/>
                <a:cs typeface="Arial"/>
              </a:rPr>
              <a:t> </a:t>
            </a:r>
            <a:endParaRPr lang="en-IN" sz="800" kern="100" dirty="0">
              <a:effectLst/>
              <a:latin typeface="Arial"/>
              <a:ea typeface="Calibri" panose="020F0502020204030204" pitchFamily="34" charset="0"/>
              <a:cs typeface="Arial"/>
            </a:endParaRPr>
          </a:p>
          <a:p>
            <a:pPr>
              <a:lnSpc>
                <a:spcPct val="107000"/>
              </a:lnSpc>
              <a:spcAft>
                <a:spcPts val="800"/>
              </a:spcAft>
              <a:buNone/>
            </a:pPr>
            <a:r>
              <a:rPr lang="en-IN" sz="900" kern="0">
                <a:effectLst/>
                <a:latin typeface="Arial"/>
                <a:ea typeface="Times New Roman" panose="02020603050405020304" pitchFamily="18" charset="0"/>
                <a:cs typeface="Arial"/>
              </a:rPr>
              <a:t>9. Healthcare Commission (2009) Investigation into Mid Staffordshire NHS Foundation Trust. London: Commission for Healthcare Audit and Inspection. Available at: </a:t>
            </a:r>
            <a:r>
              <a:rPr lang="en-IN" sz="900" kern="0" dirty="0">
                <a:solidFill>
                  <a:srgbClr val="0000FF"/>
                </a:solidFill>
                <a:effectLst/>
                <a:latin typeface="Arial"/>
                <a:ea typeface="Times New Roman" panose="02020603050405020304" pitchFamily="18" charset="0"/>
                <a:cs typeface="Arial"/>
                <a:hlinkClick r:id="rId11"/>
              </a:rPr>
              <a:t>https://www.cqc.org.uk/_db/_documents/Investigation_into_Mid_Staffordshire_NHS_Foundation_Trust.pdf</a:t>
            </a:r>
            <a:r>
              <a:rPr lang="en-IN" sz="900" kern="0" dirty="0">
                <a:effectLst/>
                <a:latin typeface="Arial"/>
                <a:ea typeface="Times New Roman" panose="02020603050405020304" pitchFamily="18" charset="0"/>
                <a:cs typeface="Arial"/>
              </a:rPr>
              <a:t> </a:t>
            </a:r>
            <a:endParaRPr lang="en-IN" sz="800" kern="100" dirty="0">
              <a:effectLst/>
              <a:latin typeface="Arial"/>
              <a:ea typeface="Calibri" panose="020F0502020204030204" pitchFamily="34" charset="0"/>
              <a:cs typeface="Arial"/>
            </a:endParaRPr>
          </a:p>
          <a:p>
            <a:pPr marL="0" indent="0" algn="l">
              <a:lnSpc>
                <a:spcPct val="117000"/>
              </a:lnSpc>
              <a:spcAft>
                <a:spcPts val="850"/>
              </a:spcAft>
              <a:buNone/>
            </a:pPr>
            <a:endParaRPr lang="en-US" sz="900" dirty="0">
              <a:latin typeface="Arial"/>
              <a:cs typeface="Arial"/>
            </a:endParaRPr>
          </a:p>
        </p:txBody>
      </p:sp>
      <p:sp>
        <p:nvSpPr>
          <p:cNvPr id="5" name="Text 3"/>
          <p:cNvSpPr/>
          <p:nvPr/>
        </p:nvSpPr>
        <p:spPr>
          <a:xfrm>
            <a:off x="6005033" y="1198280"/>
            <a:ext cx="5678675" cy="4047217"/>
          </a:xfrm>
          <a:prstGeom prst="rect">
            <a:avLst/>
          </a:prstGeom>
          <a:noFill/>
          <a:ln/>
        </p:spPr>
        <p:txBody>
          <a:bodyPr wrap="square" lIns="0" tIns="0" rIns="0" bIns="0" rtlCol="0" anchor="t">
            <a:normAutofit lnSpcReduction="10000"/>
          </a:bodyPr>
          <a:lstStyle/>
          <a:p>
            <a:pPr algn="just">
              <a:lnSpc>
                <a:spcPct val="107000"/>
              </a:lnSpc>
              <a:spcAft>
                <a:spcPts val="800"/>
              </a:spcAft>
              <a:buNone/>
            </a:pPr>
            <a:r>
              <a:rPr lang="en-IN" sz="900" kern="100" dirty="0">
                <a:effectLst/>
                <a:latin typeface="Times New Roman"/>
                <a:ea typeface="Calibri"/>
                <a:cs typeface="Vrinda"/>
              </a:rPr>
              <a:t>10.</a:t>
            </a:r>
            <a:r>
              <a:rPr lang="en-IN" sz="900" kern="100" dirty="0">
                <a:effectLst/>
                <a:latin typeface="Arial"/>
                <a:ea typeface="Calibri" panose="020F0502020204030204" pitchFamily="34" charset="0"/>
                <a:cs typeface="Arial"/>
              </a:rPr>
              <a:t> Kane, J., Munn, L., Kane, S.F. and </a:t>
            </a:r>
            <a:r>
              <a:rPr lang="en-IN" sz="900" kern="100" dirty="0" err="1">
                <a:effectLst/>
                <a:latin typeface="Arial"/>
                <a:ea typeface="Calibri" panose="020F0502020204030204" pitchFamily="34" charset="0"/>
                <a:cs typeface="Arial"/>
              </a:rPr>
              <a:t>Srulovici</a:t>
            </a:r>
            <a:r>
              <a:rPr lang="en-IN" sz="900" kern="100" dirty="0">
                <a:effectLst/>
                <a:latin typeface="Arial"/>
                <a:ea typeface="Calibri" panose="020F0502020204030204" pitchFamily="34" charset="0"/>
                <a:cs typeface="Arial"/>
              </a:rPr>
              <a:t>, E. (2023) ‘Defining Speaking Up in the Healthcare System: A Systematic Review’, Journal of General Internal Medicine, 38, pp. 3406–3413. Available at: </a:t>
            </a:r>
            <a:r>
              <a:rPr lang="en-IN" sz="900" u="sng" kern="100" dirty="0">
                <a:solidFill>
                  <a:srgbClr val="0563C1"/>
                </a:solidFill>
                <a:effectLst/>
                <a:latin typeface="Arial"/>
                <a:ea typeface="Calibri" panose="020F0502020204030204" pitchFamily="34" charset="0"/>
                <a:cs typeface="Arial"/>
                <a:hlinkClick r:id="rId12"/>
              </a:rPr>
              <a:t>https://doi.org/10.1007/s11606-023-08322-0</a:t>
            </a:r>
            <a:endParaRPr lang="en-IN" sz="800" kern="100" dirty="0">
              <a:effectLst/>
              <a:latin typeface="Arial"/>
              <a:ea typeface="Calibri" panose="020F0502020204030204" pitchFamily="34" charset="0"/>
              <a:cs typeface="Arial"/>
            </a:endParaRPr>
          </a:p>
          <a:p>
            <a:pPr algn="just">
              <a:lnSpc>
                <a:spcPct val="107000"/>
              </a:lnSpc>
              <a:spcAft>
                <a:spcPts val="800"/>
              </a:spcAft>
              <a:buNone/>
            </a:pPr>
            <a:r>
              <a:rPr lang="en-IN" sz="900" kern="100">
                <a:effectLst/>
                <a:latin typeface="Arial"/>
                <a:ea typeface="Calibri" panose="020F0502020204030204" pitchFamily="34" charset="0"/>
                <a:cs typeface="Arial"/>
              </a:rPr>
              <a:t>11. Martin-Delgado, J. et al. (2020) ‘How Much of Root Cause Analysis Translates into Improved Patient Safety: A Systematic Review’, Medical Principles and Practice, 29(6), pp. 524–531. Available at: </a:t>
            </a:r>
            <a:r>
              <a:rPr lang="en-IN" sz="900" u="sng" kern="100" dirty="0">
                <a:solidFill>
                  <a:srgbClr val="0563C1"/>
                </a:solidFill>
                <a:effectLst/>
                <a:latin typeface="Arial"/>
                <a:ea typeface="Calibri" panose="020F0502020204030204" pitchFamily="34" charset="0"/>
                <a:cs typeface="Arial"/>
                <a:hlinkClick r:id="rId13"/>
              </a:rPr>
              <a:t>https://doi.org/10.1159/000508677</a:t>
            </a:r>
            <a:endParaRPr lang="en-IN" sz="800" kern="100" dirty="0">
              <a:effectLst/>
              <a:latin typeface="Arial"/>
              <a:ea typeface="Calibri" panose="020F0502020204030204" pitchFamily="34" charset="0"/>
              <a:cs typeface="Arial"/>
            </a:endParaRPr>
          </a:p>
          <a:p>
            <a:pPr algn="just">
              <a:lnSpc>
                <a:spcPct val="107000"/>
              </a:lnSpc>
              <a:spcAft>
                <a:spcPts val="800"/>
              </a:spcAft>
              <a:buNone/>
            </a:pPr>
            <a:r>
              <a:rPr lang="en-IN" sz="900" kern="100">
                <a:effectLst/>
                <a:latin typeface="Arial"/>
                <a:ea typeface="Calibri" panose="020F0502020204030204" pitchFamily="34" charset="0"/>
                <a:cs typeface="Arial"/>
              </a:rPr>
              <a:t>12. Monitor (2009) Mid Staffs: Learning and Implications for Monitor. London: Monitor. Available at: </a:t>
            </a:r>
            <a:r>
              <a:rPr lang="en-IN" sz="900" u="sng" kern="100" dirty="0">
                <a:solidFill>
                  <a:srgbClr val="0563C1"/>
                </a:solidFill>
                <a:effectLst/>
                <a:latin typeface="Arial"/>
                <a:ea typeface="Calibri" panose="020F0502020204030204" pitchFamily="34" charset="0"/>
                <a:cs typeface="Arial"/>
                <a:hlinkClick r:id="rId14"/>
              </a:rPr>
              <a:t>https://www.gov.uk/government/publications/mid-staffs-learning-and-implications-for-monitor</a:t>
            </a:r>
            <a:endParaRPr lang="en-IN" sz="800" kern="100" dirty="0">
              <a:effectLst/>
              <a:latin typeface="Arial"/>
              <a:ea typeface="Calibri" panose="020F0502020204030204" pitchFamily="34" charset="0"/>
              <a:cs typeface="Arial"/>
            </a:endParaRPr>
          </a:p>
          <a:p>
            <a:pPr algn="just">
              <a:lnSpc>
                <a:spcPct val="107000"/>
              </a:lnSpc>
              <a:spcAft>
                <a:spcPts val="800"/>
              </a:spcAft>
              <a:buNone/>
            </a:pPr>
            <a:r>
              <a:rPr lang="en-IN" sz="900" kern="100">
                <a:effectLst/>
                <a:latin typeface="Arial"/>
                <a:ea typeface="Calibri" panose="020F0502020204030204" pitchFamily="34" charset="0"/>
                <a:cs typeface="Arial"/>
              </a:rPr>
              <a:t>13. NHS England (2020) We Are the NHS: People Plan for 2020/21 – Action for Us All. London: NHS England. Available at: </a:t>
            </a:r>
            <a:r>
              <a:rPr lang="en-IN" sz="900" u="sng" kern="100" dirty="0">
                <a:solidFill>
                  <a:srgbClr val="0563C1"/>
                </a:solidFill>
                <a:effectLst/>
                <a:latin typeface="Arial"/>
                <a:ea typeface="Calibri" panose="020F0502020204030204" pitchFamily="34" charset="0"/>
                <a:cs typeface="Arial"/>
                <a:hlinkClick r:id="rId15"/>
              </a:rPr>
              <a:t>https://www.england.nhs.uk/publication/we-are-the-nhs-people-plan-for-2020-21-action-for-us-all/</a:t>
            </a:r>
            <a:endParaRPr lang="en-IN" sz="800" kern="100" dirty="0">
              <a:effectLst/>
              <a:latin typeface="Arial"/>
              <a:ea typeface="Calibri" panose="020F0502020204030204" pitchFamily="34" charset="0"/>
              <a:cs typeface="Arial"/>
            </a:endParaRPr>
          </a:p>
          <a:p>
            <a:pPr algn="just">
              <a:lnSpc>
                <a:spcPct val="107000"/>
              </a:lnSpc>
              <a:spcAft>
                <a:spcPts val="800"/>
              </a:spcAft>
              <a:buNone/>
            </a:pPr>
            <a:r>
              <a:rPr lang="en-IN" sz="900" kern="100">
                <a:effectLst/>
                <a:latin typeface="Arial"/>
                <a:ea typeface="Calibri" panose="020F0502020204030204" pitchFamily="34" charset="0"/>
                <a:cs typeface="Arial"/>
              </a:rPr>
              <a:t>14. NHS England (2022) Patient Safety Incident Response Framework. London: NHS England. Available at: </a:t>
            </a:r>
            <a:r>
              <a:rPr lang="en-IN" sz="900" u="sng" kern="100" dirty="0">
                <a:solidFill>
                  <a:srgbClr val="0563C1"/>
                </a:solidFill>
                <a:effectLst/>
                <a:latin typeface="Arial"/>
                <a:ea typeface="Calibri" panose="020F0502020204030204" pitchFamily="34" charset="0"/>
                <a:cs typeface="Arial"/>
                <a:hlinkClick r:id="rId16"/>
              </a:rPr>
              <a:t>https://www.england.nhs.uk/long-read/patient-safety-incident-response-framework/</a:t>
            </a:r>
            <a:endParaRPr lang="en-IN" sz="800" kern="100" dirty="0">
              <a:effectLst/>
              <a:latin typeface="Arial"/>
              <a:ea typeface="Calibri" panose="020F0502020204030204" pitchFamily="34" charset="0"/>
              <a:cs typeface="Arial"/>
            </a:endParaRPr>
          </a:p>
          <a:p>
            <a:pPr algn="just">
              <a:lnSpc>
                <a:spcPct val="107000"/>
              </a:lnSpc>
              <a:spcAft>
                <a:spcPts val="800"/>
              </a:spcAft>
              <a:buNone/>
            </a:pPr>
            <a:r>
              <a:rPr lang="en-IN" sz="900" kern="100">
                <a:effectLst/>
                <a:latin typeface="Arial"/>
                <a:ea typeface="Calibri" panose="020F0502020204030204" pitchFamily="34" charset="0"/>
                <a:cs typeface="Arial"/>
              </a:rPr>
              <a:t>15. Reason, J. (2000) ‘Human Error: Models and Management’, BMJ, 320(7237), pp. 768–770. Available at: </a:t>
            </a:r>
            <a:r>
              <a:rPr lang="en-IN" sz="900" u="sng" kern="100" dirty="0">
                <a:solidFill>
                  <a:srgbClr val="0563C1"/>
                </a:solidFill>
                <a:effectLst/>
                <a:latin typeface="Arial"/>
                <a:ea typeface="Calibri" panose="020F0502020204030204" pitchFamily="34" charset="0"/>
                <a:cs typeface="Arial"/>
                <a:hlinkClick r:id="rId17"/>
              </a:rPr>
              <a:t>https://doi.org/10.1136/bmj.320.7237.768</a:t>
            </a:r>
            <a:endParaRPr lang="en-IN" sz="800" kern="100" dirty="0">
              <a:effectLst/>
              <a:latin typeface="Arial"/>
              <a:ea typeface="Calibri" panose="020F0502020204030204" pitchFamily="34" charset="0"/>
              <a:cs typeface="Arial"/>
            </a:endParaRPr>
          </a:p>
          <a:p>
            <a:pPr algn="just">
              <a:lnSpc>
                <a:spcPct val="107000"/>
              </a:lnSpc>
              <a:spcAft>
                <a:spcPts val="800"/>
              </a:spcAft>
              <a:buNone/>
            </a:pPr>
            <a:r>
              <a:rPr lang="en-IN" sz="900" kern="100" dirty="0">
                <a:effectLst/>
                <a:latin typeface="Arial"/>
                <a:ea typeface="Calibri" panose="020F0502020204030204" pitchFamily="34" charset="0"/>
                <a:cs typeface="Arial"/>
              </a:rPr>
              <a:t>16. </a:t>
            </a:r>
            <a:r>
              <a:rPr lang="en-IN" sz="900" kern="100" dirty="0" err="1">
                <a:effectLst/>
                <a:latin typeface="Arial"/>
                <a:ea typeface="Calibri" panose="020F0502020204030204" pitchFamily="34" charset="0"/>
                <a:cs typeface="Arial"/>
              </a:rPr>
              <a:t>Tossaint-Schoenmakers</a:t>
            </a:r>
            <a:r>
              <a:rPr lang="en-IN" sz="900" kern="100" dirty="0">
                <a:effectLst/>
                <a:latin typeface="Arial"/>
                <a:ea typeface="Calibri" panose="020F0502020204030204" pitchFamily="34" charset="0"/>
                <a:cs typeface="Arial"/>
              </a:rPr>
              <a:t>, R. et al. (2021) ‘The Challenge of Integrating eHealth Into Health Care: Systematic Literature Review of the Donabedian Model of Structure, Process, and Outcome’, Journal of Medical Internet Research, 23(5), e27180. Available at: </a:t>
            </a:r>
            <a:r>
              <a:rPr lang="en-IN" sz="900" u="sng" kern="100" dirty="0">
                <a:solidFill>
                  <a:srgbClr val="0563C1"/>
                </a:solidFill>
                <a:effectLst/>
                <a:latin typeface="Arial"/>
                <a:ea typeface="Calibri" panose="020F0502020204030204" pitchFamily="34" charset="0"/>
                <a:cs typeface="Arial"/>
                <a:hlinkClick r:id="rId18"/>
              </a:rPr>
              <a:t>https://doi.org/10.2196/27180</a:t>
            </a:r>
            <a:endParaRPr lang="en-IN" sz="800" kern="100" dirty="0">
              <a:effectLst/>
              <a:latin typeface="Arial"/>
              <a:ea typeface="Calibri" panose="020F0502020204030204" pitchFamily="34" charset="0"/>
              <a:cs typeface="Arial"/>
            </a:endParaRPr>
          </a:p>
          <a:p>
            <a:pPr algn="just">
              <a:lnSpc>
                <a:spcPct val="107000"/>
              </a:lnSpc>
              <a:spcAft>
                <a:spcPts val="800"/>
              </a:spcAft>
              <a:buNone/>
            </a:pPr>
            <a:r>
              <a:rPr lang="en-IN" sz="900" kern="100" dirty="0">
                <a:effectLst/>
                <a:latin typeface="Arial"/>
                <a:ea typeface="Calibri" panose="020F0502020204030204" pitchFamily="34" charset="0"/>
                <a:cs typeface="Arial"/>
              </a:rPr>
              <a:t>17. Twigg, D.E., Whitehead, L., Doleman, G. and El-</a:t>
            </a:r>
            <a:r>
              <a:rPr lang="en-IN" sz="900" kern="100" dirty="0" err="1">
                <a:effectLst/>
                <a:latin typeface="Arial"/>
                <a:ea typeface="Calibri" panose="020F0502020204030204" pitchFamily="34" charset="0"/>
                <a:cs typeface="Arial"/>
              </a:rPr>
              <a:t>Zaemey</a:t>
            </a:r>
            <a:r>
              <a:rPr lang="en-IN" sz="900" kern="100" dirty="0">
                <a:effectLst/>
                <a:latin typeface="Arial"/>
                <a:ea typeface="Calibri" panose="020F0502020204030204" pitchFamily="34" charset="0"/>
                <a:cs typeface="Arial"/>
              </a:rPr>
              <a:t>, S. (2021) ‘The impact of nurse staffing methodologies on nurse and patient outcomes: a systematic review’, Journal of Advanced Nursing, 77(12), pp. 4599–4611. Available at: </a:t>
            </a:r>
            <a:r>
              <a:rPr lang="en-IN" sz="900" u="sng" kern="100" dirty="0">
                <a:solidFill>
                  <a:srgbClr val="0563C1"/>
                </a:solidFill>
                <a:effectLst/>
                <a:latin typeface="Arial"/>
                <a:ea typeface="Calibri" panose="020F0502020204030204" pitchFamily="34" charset="0"/>
                <a:cs typeface="Arial"/>
                <a:hlinkClick r:id="rId19"/>
              </a:rPr>
              <a:t>https://doi.org/10.1111/jan.14909</a:t>
            </a:r>
            <a:endParaRPr lang="en-IN" sz="800" kern="100" dirty="0">
              <a:effectLst/>
              <a:latin typeface="Arial"/>
              <a:ea typeface="Calibri" panose="020F0502020204030204" pitchFamily="34" charset="0"/>
              <a:cs typeface="Arial"/>
            </a:endParaRPr>
          </a:p>
          <a:p>
            <a:pPr algn="just">
              <a:lnSpc>
                <a:spcPct val="107000"/>
              </a:lnSpc>
              <a:spcAft>
                <a:spcPts val="800"/>
              </a:spcAft>
              <a:buNone/>
            </a:pPr>
            <a:r>
              <a:rPr lang="en-IN" sz="900" kern="100">
                <a:effectLst/>
                <a:latin typeface="Arial"/>
                <a:ea typeface="Calibri" panose="020F0502020204030204" pitchFamily="34" charset="0"/>
                <a:cs typeface="Arial"/>
              </a:rPr>
              <a:t>18. UK Government (2014) The Health and Social Care Act 2008 (Regulated Activities) Regulations 2014, Regulation 20: Duty of Candour. Available at: </a:t>
            </a:r>
            <a:r>
              <a:rPr lang="en-IN" sz="900" u="sng" kern="100" dirty="0">
                <a:solidFill>
                  <a:srgbClr val="0563C1"/>
                </a:solidFill>
                <a:effectLst/>
                <a:latin typeface="Arial"/>
                <a:ea typeface="Calibri" panose="020F0502020204030204" pitchFamily="34" charset="0"/>
                <a:cs typeface="Arial"/>
                <a:hlinkClick r:id="rId20"/>
              </a:rPr>
              <a:t>https://www.legislation.gov.uk/uksi/2014/2936/regulation/20</a:t>
            </a:r>
            <a:endParaRPr lang="en-IN" sz="800" kern="100" dirty="0">
              <a:effectLst/>
              <a:latin typeface="Arial"/>
              <a:ea typeface="Calibri" panose="020F0502020204030204" pitchFamily="34" charset="0"/>
              <a:cs typeface="Arial"/>
            </a:endParaRPr>
          </a:p>
          <a:p>
            <a:pPr algn="just">
              <a:lnSpc>
                <a:spcPct val="107000"/>
              </a:lnSpc>
              <a:spcAft>
                <a:spcPts val="800"/>
              </a:spcAft>
              <a:buNone/>
            </a:pPr>
            <a:endParaRPr lang="en-IN" sz="800" kern="100">
              <a:effectLst/>
              <a:latin typeface="Calibri" panose="020F0502020204030204" pitchFamily="34" charset="0"/>
              <a:ea typeface="Calibri" panose="020F0502020204030204" pitchFamily="34" charset="0"/>
              <a:cs typeface="Vrinda" panose="020B0502040204020203" pitchFamily="34" charset="0"/>
            </a:endParaRPr>
          </a:p>
          <a:p>
            <a:pPr marL="0" indent="0" algn="l">
              <a:lnSpc>
                <a:spcPct val="117000"/>
              </a:lnSpc>
              <a:spcAft>
                <a:spcPts val="850"/>
              </a:spcAft>
              <a:buNone/>
            </a:pPr>
            <a:endParaRPr lang="en-US" sz="9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9</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revision>62</cp:revision>
  <dcterms:created xsi:type="dcterms:W3CDTF">2026-10-15T06:09:37Z</dcterms:created>
  <dcterms:modified xsi:type="dcterms:W3CDTF">2026-10-18T22:48:47Z</dcterms:modified>
</cp:coreProperties>
</file>