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5"/>
  </p:handoutMasterIdLst>
  <p:sldIdLst>
    <p:sldId id="256" r:id="rId5"/>
    <p:sldId id="258" r:id="rId6"/>
    <p:sldId id="261" r:id="rId7"/>
    <p:sldId id="266" r:id="rId8"/>
    <p:sldId id="302" r:id="rId9"/>
    <p:sldId id="303" r:id="rId10"/>
    <p:sldId id="304" r:id="rId11"/>
    <p:sldId id="305" r:id="rId12"/>
    <p:sldId id="306" r:id="rId13"/>
    <p:sldId id="307" r:id="rId14"/>
    <p:sldId id="308" r:id="rId15"/>
    <p:sldId id="309" r:id="rId16"/>
    <p:sldId id="310" r:id="rId17"/>
    <p:sldId id="311" r:id="rId18"/>
    <p:sldId id="312" r:id="rId19"/>
    <p:sldId id="313" r:id="rId20"/>
    <p:sldId id="314" r:id="rId21"/>
    <p:sldId id="315" r:id="rId22"/>
    <p:sldId id="316" r:id="rId23"/>
    <p:sldId id="317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CACF15C-0E89-4F0A-8138-8D5CFE0CDD60}">
          <p14:sldIdLst>
            <p14:sldId id="256"/>
            <p14:sldId id="258"/>
            <p14:sldId id="261"/>
            <p14:sldId id="266"/>
            <p14:sldId id="302"/>
            <p14:sldId id="303"/>
            <p14:sldId id="304"/>
            <p14:sldId id="305"/>
            <p14:sldId id="306"/>
            <p14:sldId id="307"/>
            <p14:sldId id="308"/>
            <p14:sldId id="309"/>
            <p14:sldId id="310"/>
            <p14:sldId id="311"/>
            <p14:sldId id="312"/>
            <p14:sldId id="313"/>
            <p14:sldId id="314"/>
            <p14:sldId id="315"/>
            <p14:sldId id="316"/>
            <p14:sldId id="317"/>
          </p14:sldIdLst>
        </p14:section>
        <p14:section name="Untitled Section" id="{EDB85C92-EE14-4501-89D8-2583DBAD0CD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>
      <p:cViewPr varScale="1">
        <p:scale>
          <a:sx n="72" d="100"/>
          <a:sy n="72" d="100"/>
        </p:scale>
        <p:origin x="1308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Session 6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M4X01916 	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6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4000" b="1" dirty="0">
                <a:solidFill>
                  <a:srgbClr val="002060"/>
                </a:solidFill>
              </a:rPr>
              <a:t>Analysing the Marketing Environment</a:t>
            </a:r>
            <a:endParaRPr lang="en-GB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At the end of this session students should be able to:</a:t>
            </a:r>
          </a:p>
          <a:p>
            <a:r>
              <a:rPr lang="en-GB" dirty="0"/>
              <a:t>Define the Marketing Environment;</a:t>
            </a:r>
          </a:p>
          <a:p>
            <a:r>
              <a:rPr lang="en-GB" dirty="0"/>
              <a:t>Identify and distinguish various marketing environment;</a:t>
            </a:r>
          </a:p>
          <a:p>
            <a:r>
              <a:rPr lang="en-GB" dirty="0"/>
              <a:t>Identify various stakeholders in company’s marketing environment;</a:t>
            </a:r>
          </a:p>
          <a:p>
            <a:r>
              <a:rPr lang="en-GB" dirty="0"/>
              <a:t>Understand how companies analyse its market and marketing environment.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3000" dirty="0"/>
              <a:t>A company’s marketing environment consists of the actors and forces outside marketing that affect marketing management’s ability to build and maintain successful relationships with target customers</a:t>
            </a:r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r>
              <a:rPr lang="en-GB" dirty="0"/>
              <a:t>As company’s marketing environment changes, company must evolve and change as well or risk being left behind.</a:t>
            </a:r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08511"/>
          </a:xfrm>
        </p:spPr>
        <p:txBody>
          <a:bodyPr>
            <a:normAutofit fontScale="40000" lnSpcReduction="20000"/>
          </a:bodyPr>
          <a:lstStyle/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r>
              <a:rPr lang="en-GB" sz="4500" b="1" dirty="0"/>
              <a:t>The Marketing Environment at a glance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38BD6D-A395-4EB9-B752-78F6CF2DFF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1196753"/>
            <a:ext cx="5998637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94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000" dirty="0"/>
              <a:t>The marketing environment consists of a microenvironment and a macroenvironment.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The </a:t>
            </a:r>
            <a:r>
              <a:rPr lang="en-GB" sz="3000" b="1" i="1" dirty="0"/>
              <a:t>microenvironment</a:t>
            </a:r>
            <a:r>
              <a:rPr lang="en-GB" sz="3000" dirty="0"/>
              <a:t> consists of the actors close to the company that affect its ability to serve its customers.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The </a:t>
            </a:r>
            <a:r>
              <a:rPr lang="en-GB" sz="3000" b="1" i="1" dirty="0"/>
              <a:t>macroenvironment</a:t>
            </a:r>
            <a:r>
              <a:rPr lang="en-GB" sz="3000" dirty="0"/>
              <a:t> </a:t>
            </a:r>
            <a:r>
              <a:rPr lang="en-GB" dirty="0"/>
              <a:t>consists of the larger societal forces that affect the microenvironment.</a:t>
            </a:r>
          </a:p>
        </p:txBody>
      </p:sp>
    </p:spTree>
    <p:extLst>
      <p:ext uri="{BB962C8B-B14F-4D97-AF65-F5344CB8AC3E}">
        <p14:creationId xmlns:p14="http://schemas.microsoft.com/office/powerpoint/2010/main" val="23893839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000" dirty="0"/>
              <a:t>Stakeholders in the microenvironment: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The company itself;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Customers;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Suppliers;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Distributors (Market intermediaries);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Competitors.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148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712968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000" b="1" dirty="0"/>
              <a:t>The Company: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dirty="0"/>
              <a:t>The marketing management must realise that its primary task is to build relationships with customers by creating customer value and satisfaction.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dirty="0"/>
              <a:t>The marketing management must take other company units into consideration. Units such as top management, R &amp; D, finance, purchasing, operations and accounting.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dirty="0"/>
              <a:t>This implies that all units/departments must share the responsibility for understanding customer needs and creating customer value.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dirty="0"/>
              <a:t>They constitute integral part of customer value delivery network. </a:t>
            </a:r>
          </a:p>
          <a:p>
            <a:pPr marL="0" indent="0" algn="just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290758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sz="3600" b="1" dirty="0"/>
              <a:t>Customers: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They are the most important actors in the company’s microenvironment.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The focus of the company’s entire value delivery network is engage target customers and create strong relationships with them.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Examples of company’s target markets include: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Consumer markets;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Business/customer markets;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Reseller markets;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Government markets;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International markets.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0510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000" b="1" dirty="0"/>
              <a:t>Suppliers: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They constitute an important link in the company’s entire customer value delivery network.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They provide the resources needed by the company to produce its goods and services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Supplier problems can seriously affect marketing, e.g. Toyota, Primark.</a:t>
            </a:r>
          </a:p>
        </p:txBody>
      </p:sp>
    </p:spTree>
    <p:extLst>
      <p:ext uri="{BB962C8B-B14F-4D97-AF65-F5344CB8AC3E}">
        <p14:creationId xmlns:p14="http://schemas.microsoft.com/office/powerpoint/2010/main" val="10814121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3000" b="1" dirty="0"/>
              <a:t>Competitors: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For a company to be successful, it must offer greater customer value and satisfaction than its competitors do.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Marketers must do more than mere effort to adapt to the needs of target consumers.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They also must gain strategic advantage by positioning their products strongly against competitors’ products in the minds of customers.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064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b="1" dirty="0"/>
              <a:t>The Company’s Macroenvironment: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A framework to analysing a company’s macroenvironment is the </a:t>
            </a:r>
            <a:r>
              <a:rPr lang="en-GB" altLang="en-US" sz="2800" dirty="0"/>
              <a:t>PESTEL analysis.</a:t>
            </a:r>
          </a:p>
          <a:p>
            <a:pPr>
              <a:lnSpc>
                <a:spcPct val="70000"/>
              </a:lnSpc>
              <a:buFont typeface="Wingdings" panose="05000000000000000000" pitchFamily="2" charset="2"/>
              <a:buChar char="Ø"/>
            </a:pPr>
            <a:r>
              <a:rPr lang="en-GB" altLang="en-US" sz="1800" dirty="0"/>
              <a:t>Political</a:t>
            </a:r>
          </a:p>
          <a:p>
            <a:pPr>
              <a:lnSpc>
                <a:spcPct val="70000"/>
              </a:lnSpc>
              <a:buFont typeface="Wingdings" panose="05000000000000000000" pitchFamily="2" charset="2"/>
              <a:buChar char="Ø"/>
            </a:pPr>
            <a:r>
              <a:rPr lang="en-GB" altLang="en-US" sz="1800" dirty="0"/>
              <a:t>Economic</a:t>
            </a:r>
          </a:p>
          <a:p>
            <a:pPr>
              <a:lnSpc>
                <a:spcPct val="70000"/>
              </a:lnSpc>
              <a:buFont typeface="Wingdings" panose="05000000000000000000" pitchFamily="2" charset="2"/>
              <a:buChar char="Ø"/>
            </a:pPr>
            <a:r>
              <a:rPr lang="en-GB" altLang="en-US" sz="1800" dirty="0"/>
              <a:t>Social</a:t>
            </a:r>
          </a:p>
          <a:p>
            <a:pPr>
              <a:lnSpc>
                <a:spcPct val="70000"/>
              </a:lnSpc>
              <a:buFont typeface="Wingdings" panose="05000000000000000000" pitchFamily="2" charset="2"/>
              <a:buChar char="Ø"/>
            </a:pPr>
            <a:r>
              <a:rPr lang="en-GB" altLang="en-US" sz="1800" dirty="0"/>
              <a:t>Technology</a:t>
            </a:r>
          </a:p>
          <a:p>
            <a:pPr>
              <a:lnSpc>
                <a:spcPct val="70000"/>
              </a:lnSpc>
              <a:buFont typeface="Wingdings" panose="05000000000000000000" pitchFamily="2" charset="2"/>
              <a:buChar char="Ø"/>
            </a:pPr>
            <a:r>
              <a:rPr lang="en-GB" altLang="en-US" sz="1800" dirty="0"/>
              <a:t>Environmental (Physical forces)</a:t>
            </a:r>
          </a:p>
          <a:p>
            <a:pPr>
              <a:lnSpc>
                <a:spcPct val="70000"/>
              </a:lnSpc>
              <a:buFont typeface="Wingdings" panose="05000000000000000000" pitchFamily="2" charset="2"/>
              <a:buChar char="Ø"/>
            </a:pPr>
            <a:r>
              <a:rPr lang="en-GB" altLang="en-US" sz="1800" dirty="0"/>
              <a:t>Legal </a:t>
            </a:r>
          </a:p>
          <a:p>
            <a:pPr>
              <a:lnSpc>
                <a:spcPct val="70000"/>
              </a:lnSpc>
            </a:pPr>
            <a:endParaRPr lang="en-GB" altLang="en-US" sz="14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This helps in identifying the key drivers in the macro environment that may affect the business in the coming years.</a:t>
            </a:r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95657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Political &amp; Legal Factors: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The European Union</a:t>
            </a:r>
          </a:p>
          <a:p>
            <a:pPr lvl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1275" dirty="0"/>
              <a:t>BREXIT </a:t>
            </a:r>
          </a:p>
          <a:p>
            <a:pPr lvl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1275" dirty="0"/>
              <a:t>Pan European standardisation – consumer durables and clothing.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A potential change of government,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Unstable government due to the balance of power,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Tax law, changing superannuation policies,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Labour laws, and trade restrictions.</a:t>
            </a: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Pro-competitive legislation</a:t>
            </a:r>
          </a:p>
          <a:p>
            <a:pPr lvl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1275" dirty="0"/>
              <a:t>Ensuring competition is fair and legal.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Consumer legislation </a:t>
            </a:r>
          </a:p>
          <a:p>
            <a:pPr lvl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1275" dirty="0"/>
              <a:t>Designed to protect consumers. </a:t>
            </a:r>
          </a:p>
          <a:p>
            <a:pPr lvl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1275" dirty="0"/>
              <a:t>Outlaw practices that are deemed to be unfair, misleading or aggressive.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Codes of practice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200" dirty="0"/>
              <a:t>The </a:t>
            </a:r>
            <a:r>
              <a:rPr lang="en-GB" sz="2200" b="1" dirty="0"/>
              <a:t>Data Protection Act</a:t>
            </a:r>
            <a:r>
              <a:rPr lang="en-GB" sz="2200" dirty="0"/>
              <a:t> 2018 (UK's implementation of the General </a:t>
            </a:r>
            <a:r>
              <a:rPr lang="en-GB" sz="2200" b="1" dirty="0"/>
              <a:t>Data Protection</a:t>
            </a:r>
            <a:r>
              <a:rPr lang="en-GB" sz="2200" dirty="0"/>
              <a:t> Regulation -GDPR)</a:t>
            </a:r>
            <a:endParaRPr lang="en-GB" altLang="en-US" sz="2200" dirty="0"/>
          </a:p>
          <a:p>
            <a:pPr marL="0" indent="0" algn="just">
              <a:buNone/>
            </a:pPr>
            <a:endParaRPr lang="en-GB" altLang="en-US" sz="28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14188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GB" b="1" dirty="0"/>
              <a:t>Economic:</a:t>
            </a:r>
          </a:p>
          <a:p>
            <a:pPr>
              <a:lnSpc>
                <a:spcPct val="70000"/>
              </a:lnSpc>
            </a:pPr>
            <a:endParaRPr lang="en-GB" altLang="en-US" sz="14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sz="3100" dirty="0"/>
              <a:t>Economic growth and unemployment</a:t>
            </a:r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endParaRPr lang="en-GB" altLang="en-US" sz="31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sz="3100" dirty="0"/>
              <a:t>Many sectors closely mirror the economic pattern.</a:t>
            </a:r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endParaRPr lang="en-GB" altLang="en-US" sz="31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sz="3100" dirty="0"/>
              <a:t>Low growth = high unemployment = low spending.</a:t>
            </a:r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endParaRPr lang="en-GB" altLang="en-US" sz="31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sz="3100" dirty="0"/>
              <a:t>Interest and exchange rates</a:t>
            </a:r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endParaRPr lang="en-GB" altLang="en-US" sz="31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sz="3100" dirty="0"/>
              <a:t>Low interest rates = boom in borrowing for capital investments. </a:t>
            </a:r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endParaRPr lang="en-GB" altLang="en-US" sz="31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sz="3100" dirty="0"/>
              <a:t>Taxation and inflation</a:t>
            </a:r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endParaRPr lang="en-GB" altLang="en-US" sz="31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sz="3100" dirty="0"/>
              <a:t>Direct taxes – on income and wealth – Income Tax, Inheritance, Capital</a:t>
            </a:r>
          </a:p>
          <a:p>
            <a:pPr marL="0" indent="0" algn="just">
              <a:lnSpc>
                <a:spcPct val="70000"/>
              </a:lnSpc>
              <a:buNone/>
            </a:pPr>
            <a:r>
              <a:rPr lang="en-GB" altLang="en-US" sz="3100" dirty="0"/>
              <a:t>     Gains. </a:t>
            </a:r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endParaRPr lang="en-GB" altLang="en-US" sz="31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sz="3100" dirty="0"/>
              <a:t>Indirect Taxes – VAT, Excise Duties, Tariffs – included in the price of</a:t>
            </a:r>
          </a:p>
          <a:p>
            <a:pPr marL="0" indent="0" algn="just">
              <a:lnSpc>
                <a:spcPct val="70000"/>
              </a:lnSpc>
              <a:buNone/>
            </a:pPr>
            <a:r>
              <a:rPr lang="en-GB" altLang="en-US" sz="3100" dirty="0"/>
              <a:t>     goods and services that we buy. 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95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C0CFB-3A59-4B5B-B85C-410BB0E51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40563-3A65-4B43-8B94-E5BFCE1B7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b="1" dirty="0">
                <a:solidFill>
                  <a:srgbClr val="0D0D0D"/>
                </a:solidFill>
              </a:rPr>
              <a:t>Social Factors: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dirty="0"/>
              <a:t>Demographic forces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dirty="0"/>
              <a:t>Cultural forces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dirty="0"/>
              <a:t>Corporate social responsibility and marketing ethics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dirty="0"/>
              <a:t>The consumer movement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156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C0CFB-3A59-4B5B-B85C-410BB0E51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40563-3A65-4B43-8B94-E5BFCE1B7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b="1" dirty="0">
                <a:solidFill>
                  <a:srgbClr val="0D0D0D"/>
                </a:solidFill>
              </a:rPr>
              <a:t>Environmental Factors (Physical Forces):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Climate change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Pollution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Recyclable and non-wasteful packaging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Use of environmentally friendly ingredients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Animal testing of new products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Use of environmentally friendly ingredients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03AE19-072B-4C39-97C5-1EF9F1BF7C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3" y="4333874"/>
            <a:ext cx="3105696" cy="215207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A9541BB-341F-480B-AF3A-01671FE791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4333874"/>
            <a:ext cx="3578662" cy="2152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6361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C0CFB-3A59-4B5B-B85C-410BB0E51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40563-3A65-4B43-8B94-E5BFCE1B7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b="1" dirty="0">
                <a:solidFill>
                  <a:srgbClr val="0D0D0D"/>
                </a:solidFill>
              </a:rPr>
              <a:t>Technological Forces</a:t>
            </a:r>
            <a:r>
              <a:rPr lang="en-GB" altLang="en-US" b="1" dirty="0">
                <a:solidFill>
                  <a:srgbClr val="0D0D0D"/>
                </a:solidFill>
              </a:rPr>
              <a:t>: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The most dramatic force shaping the way market operates;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New technologies create new markets and opportunities.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Every new technology replaces an older technology as the technological environment changes rapidly.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Technology has led to novel inventions such as antibiotics, robotic surgery, miniaturised electronics, apps, smartphones, the internet and the IoT (the Internet of Things).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Cumulating in interactive experiences for customers in online, stores and/or shop floors.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8815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C0CFB-3A59-4B5B-B85C-410BB0E51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Technological Factors Redefining Marketing?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40563-3A65-4B43-8B94-E5BFCE1B7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 marL="0" indent="0">
              <a:buClr>
                <a:schemeClr val="tx1"/>
              </a:buClr>
              <a:buNone/>
            </a:pPr>
            <a:endParaRPr lang="en-GB" altLang="en-US" sz="2000" dirty="0"/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1900" b="1" dirty="0"/>
              <a:t>Stakeholders in Marketing environment operating in technological space?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1900" b="1" dirty="0"/>
              <a:t>Is technology an ‘external’ factor to the company? Discuss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C3E46890-88F7-4D22-A5E8-C4824CEB675E}"/>
              </a:ext>
            </a:extLst>
          </p:cNvPr>
          <p:cNvSpPr/>
          <p:nvPr/>
        </p:nvSpPr>
        <p:spPr>
          <a:xfrm>
            <a:off x="1907704" y="1417638"/>
            <a:ext cx="5400600" cy="337951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                              </a:t>
            </a:r>
            <a:r>
              <a:rPr lang="en-GB" sz="2000" b="1" dirty="0">
                <a:solidFill>
                  <a:srgbClr val="C00000"/>
                </a:solidFill>
              </a:rPr>
              <a:t>Customers</a:t>
            </a:r>
          </a:p>
          <a:p>
            <a:pPr algn="ctr"/>
            <a:endParaRPr lang="en-GB" dirty="0"/>
          </a:p>
          <a:p>
            <a:pPr algn="ctr"/>
            <a:r>
              <a:rPr lang="en-GB" sz="4000" b="1" dirty="0">
                <a:solidFill>
                  <a:schemeClr val="tx1"/>
                </a:solidFill>
              </a:rPr>
              <a:t>Company </a:t>
            </a:r>
          </a:p>
          <a:p>
            <a:pPr algn="ctr"/>
            <a:r>
              <a:rPr lang="en-GB" sz="2000" b="1" dirty="0">
                <a:solidFill>
                  <a:srgbClr val="FF0000"/>
                </a:solidFill>
              </a:rPr>
              <a:t>Suppliers   </a:t>
            </a:r>
            <a:r>
              <a:rPr lang="en-GB" dirty="0"/>
              <a:t>           </a:t>
            </a:r>
            <a:r>
              <a:rPr lang="en-GB" sz="2000" b="1" dirty="0">
                <a:solidFill>
                  <a:srgbClr val="002060"/>
                </a:solidFill>
              </a:rPr>
              <a:t>Distributors</a:t>
            </a:r>
          </a:p>
          <a:p>
            <a:pPr algn="ctr"/>
            <a:r>
              <a:rPr lang="en-GB" sz="2000" b="1" dirty="0">
                <a:solidFill>
                  <a:srgbClr val="7030A0"/>
                </a:solidFill>
              </a:rPr>
              <a:t>Competitors</a:t>
            </a:r>
          </a:p>
          <a:p>
            <a:pPr algn="ctr"/>
            <a:endParaRPr lang="en-GB" dirty="0"/>
          </a:p>
          <a:p>
            <a:pPr algn="ctr"/>
            <a:r>
              <a:rPr lang="en-GB" sz="2000" b="1" dirty="0">
                <a:solidFill>
                  <a:srgbClr val="FFC000"/>
                </a:solidFill>
              </a:rPr>
              <a:t>Government (e.g. regulators)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7731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C0CFB-3A59-4B5B-B85C-410BB0E51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Technological Factors Redefining Marketing?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40563-3A65-4B43-8B94-E5BFCE1B7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 marL="0" indent="0">
              <a:buClr>
                <a:schemeClr val="tx1"/>
              </a:buClr>
              <a:buNone/>
            </a:pPr>
            <a:endParaRPr lang="en-GB" altLang="en-US" sz="2000" dirty="0"/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1900" b="1" dirty="0"/>
              <a:t>Stakeholders in Marketing environment operating in technological space?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1900" b="1" dirty="0"/>
              <a:t>Is technology an ‘external’ factor to the company? Discuss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C3E46890-88F7-4D22-A5E8-C4824CEB675E}"/>
              </a:ext>
            </a:extLst>
          </p:cNvPr>
          <p:cNvSpPr/>
          <p:nvPr/>
        </p:nvSpPr>
        <p:spPr>
          <a:xfrm>
            <a:off x="1907704" y="1417638"/>
            <a:ext cx="5400600" cy="337951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                              </a:t>
            </a:r>
            <a:r>
              <a:rPr lang="en-GB" sz="2000" b="1" dirty="0">
                <a:solidFill>
                  <a:srgbClr val="C00000"/>
                </a:solidFill>
              </a:rPr>
              <a:t>Customers</a:t>
            </a:r>
          </a:p>
          <a:p>
            <a:pPr algn="ctr"/>
            <a:endParaRPr lang="en-GB" dirty="0"/>
          </a:p>
          <a:p>
            <a:pPr algn="ctr"/>
            <a:r>
              <a:rPr lang="en-GB" sz="4000" b="1" dirty="0">
                <a:solidFill>
                  <a:schemeClr val="tx1"/>
                </a:solidFill>
              </a:rPr>
              <a:t>Company </a:t>
            </a:r>
          </a:p>
          <a:p>
            <a:pPr algn="ctr"/>
            <a:r>
              <a:rPr lang="en-GB" sz="2000" b="1" dirty="0">
                <a:solidFill>
                  <a:srgbClr val="FF0000"/>
                </a:solidFill>
              </a:rPr>
              <a:t>Suppliers   </a:t>
            </a:r>
            <a:r>
              <a:rPr lang="en-GB" dirty="0"/>
              <a:t>           </a:t>
            </a:r>
            <a:r>
              <a:rPr lang="en-GB" sz="2000" b="1" dirty="0">
                <a:solidFill>
                  <a:srgbClr val="002060"/>
                </a:solidFill>
              </a:rPr>
              <a:t>Distributors</a:t>
            </a:r>
          </a:p>
          <a:p>
            <a:pPr algn="ctr"/>
            <a:r>
              <a:rPr lang="en-GB" sz="2000" b="1" dirty="0">
                <a:solidFill>
                  <a:srgbClr val="7030A0"/>
                </a:solidFill>
              </a:rPr>
              <a:t>Competitors</a:t>
            </a:r>
          </a:p>
          <a:p>
            <a:pPr algn="ctr"/>
            <a:endParaRPr lang="en-GB" dirty="0"/>
          </a:p>
          <a:p>
            <a:pPr algn="ctr"/>
            <a:r>
              <a:rPr lang="en-GB" sz="2000" b="1" dirty="0">
                <a:solidFill>
                  <a:srgbClr val="FFC000"/>
                </a:solidFill>
              </a:rPr>
              <a:t>Government (e.g. regulators)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0193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C0CFB-3A59-4B5B-B85C-410BB0E51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Technological Factors Redefining Marketing?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40563-3A65-4B43-8B94-E5BFCE1B7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 marL="0" indent="0" algn="ctr">
              <a:buClr>
                <a:schemeClr val="tx1"/>
              </a:buClr>
              <a:buNone/>
            </a:pPr>
            <a:r>
              <a:rPr lang="en-GB" altLang="en-US" sz="3600" b="1" dirty="0"/>
              <a:t>Case Study: </a:t>
            </a:r>
          </a:p>
          <a:p>
            <a:pPr marL="0" indent="0">
              <a:buClr>
                <a:schemeClr val="tx1"/>
              </a:buClr>
              <a:buNone/>
            </a:pPr>
            <a:endParaRPr lang="en-GB" altLang="en-US" sz="2000" dirty="0"/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000" b="1" dirty="0"/>
              <a:t>The digitalisation of the photographic industry: Kodak and Fujifilm</a:t>
            </a:r>
          </a:p>
          <a:p>
            <a:pPr marL="0" indent="0">
              <a:buClr>
                <a:schemeClr val="tx1"/>
              </a:buClr>
              <a:buNone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94507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1021</TotalTime>
  <Words>886</Words>
  <Application>Microsoft Office PowerPoint</Application>
  <PresentationFormat>On-screen Show (4:3)</PresentationFormat>
  <Paragraphs>196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                  BA International Hotel Management   Marketing Essentials Session 6  M4X01916     </vt:lpstr>
      <vt:lpstr>Session 6 </vt:lpstr>
      <vt:lpstr>Learning Outcomes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Technological Factors Redefining Marketing?</vt:lpstr>
      <vt:lpstr>Technological Factors Redefining Marketing?</vt:lpstr>
      <vt:lpstr>Technological Factors Redefining Marketing?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ADEGBITE O. (580750)</cp:lastModifiedBy>
  <cp:revision>129</cp:revision>
  <dcterms:created xsi:type="dcterms:W3CDTF">2018-04-28T09:52:16Z</dcterms:created>
  <dcterms:modified xsi:type="dcterms:W3CDTF">2019-09-19T00:08:43Z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