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6" r:id="rId1"/>
  </p:sldMasterIdLst>
  <p:notesMasterIdLst>
    <p:notesMasterId r:id="rId13"/>
  </p:notesMasterIdLst>
  <p:handoutMasterIdLst>
    <p:handoutMasterId r:id="rId14"/>
  </p:handout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82" d="100"/>
          <a:sy n="82" d="100"/>
        </p:scale>
        <p:origin x="58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ACA084C-9D21-40CF-9017-793570C7D6F7}" type="datetimeFigureOut">
              <a:rPr lang="en-GB" smtClean="0"/>
              <a:t>23/03/2026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D6C1E49-98F6-44F8-8BD5-5D2ACF2016B8}" type="slidenum">
              <a:rPr lang="en-GB" smtClean="0"/>
              <a:t>‹#›</a:t>
            </a:fld>
            <a:endParaRPr lang="en-GB"/>
          </a:p>
        </p:txBody>
      </p:sp>
    </p:spTree>
    <p:extLst>
      <p:ext uri="{BB962C8B-B14F-4D97-AF65-F5344CB8AC3E}">
        <p14:creationId xmlns:p14="http://schemas.microsoft.com/office/powerpoint/2010/main" val="2772850679"/>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2D6D1A-DE8F-4E66-BF65-4DD38862DF79}" type="datetimeFigureOut">
              <a:rPr lang="en-GB" smtClean="0"/>
              <a:t>23/03/2026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2087D-1308-4322-96DD-90C3D247D9F5}" type="slidenum">
              <a:rPr lang="en-GB" smtClean="0"/>
              <a:t>‹#›</a:t>
            </a:fld>
            <a:endParaRPr lang="en-GB"/>
          </a:p>
        </p:txBody>
      </p:sp>
    </p:spTree>
    <p:extLst>
      <p:ext uri="{BB962C8B-B14F-4D97-AF65-F5344CB8AC3E}">
        <p14:creationId xmlns:p14="http://schemas.microsoft.com/office/powerpoint/2010/main" val="3869512104"/>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932087D-1308-4322-96DD-90C3D247D9F5}" type="slidenum">
              <a:rPr lang="en-GB" smtClean="0"/>
              <a:t>1</a:t>
            </a:fld>
            <a:endParaRPr lang="en-GB"/>
          </a:p>
        </p:txBody>
      </p:sp>
      <p:sp>
        <p:nvSpPr>
          <p:cNvPr id="6" name="Footer Placeholder 5"/>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776923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D09446A-72B6-4C68-AB38-FEF538828AE7}" type="datetime1">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3654985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A176FF-11DE-49A2-8DDB-D1D2A689FA78}" type="datetime1">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1813342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825790-B4C0-41EA-A660-7D270E8F972B}" type="datetime1">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3771675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7383D92-8D1D-497B-8F7B-353A2D069AE9}" type="datetime1">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3499952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9720F7-82F8-4872-8E7D-D07091D65145}" type="datetime1">
              <a:rPr lang="en-GB" smtClean="0"/>
              <a:t>23/03/2026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1411713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BFD9F72-58FE-4597-8B64-55AEB547BE6C}" type="datetime1">
              <a:rPr lang="en-GB" smtClean="0"/>
              <a:t>23/03/2026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3476753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0DC7E0-30C6-4D1B-8BC9-DAD5C73B170E}" type="datetime1">
              <a:rPr lang="en-GB" smtClean="0"/>
              <a:t>23/03/2026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987080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51F40B7-6F63-4674-93AF-79644AABBF07}" type="datetime1">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3914619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569C2B-3BA9-4010-BFF6-416D28507339}" type="datetime1">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2403030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215FB2-5ECF-433C-A501-ED8341609CA1}" type="datetime1">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1491702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F2A24-4EA5-411D-8F4D-5C71540D6E2A}" type="datetime1">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F0DD91-CE3C-4234-9176-F7693B35DB6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48329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92BC09-1933-4C6B-A9C7-B26A28453100}" type="datetime1">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18510120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AAC7BC-39F1-41B9-9FB3-E2D8604A283C}" type="datetime1">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F0DD91-CE3C-4234-9176-F7693B35DB6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54409009"/>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AAC7BC-39F1-41B9-9FB3-E2D8604A283C}" type="datetime1">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2365846191"/>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F44AB0-A07D-42FE-AA18-812BD4CD4F50}" type="datetime1">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34671633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1CBF30-08B6-4207-B333-92DDB3907E1D}" type="datetime1">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35983200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1EC80EE-27AD-4A25-BB63-B7D4187A18F2}" type="datetime1">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F0DD91-CE3C-4234-9176-F7693B35DB64}" type="slidenum">
              <a:rPr lang="en-GB" smtClean="0"/>
              <a:t>‹#›</a:t>
            </a:fld>
            <a:endParaRPr lang="en-GB"/>
          </a:p>
        </p:txBody>
      </p:sp>
    </p:spTree>
    <p:extLst>
      <p:ext uri="{BB962C8B-B14F-4D97-AF65-F5344CB8AC3E}">
        <p14:creationId xmlns:p14="http://schemas.microsoft.com/office/powerpoint/2010/main" val="21489167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4AAC7BC-39F1-41B9-9FB3-E2D8604A283C}" type="datetime1">
              <a:rPr lang="en-GB" smtClean="0"/>
              <a:t>23/03/2026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19F0DD91-CE3C-4234-9176-F7693B35DB64}" type="slidenum">
              <a:rPr lang="en-GB" smtClean="0"/>
              <a:t>‹#›</a:t>
            </a:fld>
            <a:endParaRPr lang="en-GB"/>
          </a:p>
        </p:txBody>
      </p:sp>
    </p:spTree>
    <p:extLst>
      <p:ext uri="{BB962C8B-B14F-4D97-AF65-F5344CB8AC3E}">
        <p14:creationId xmlns:p14="http://schemas.microsoft.com/office/powerpoint/2010/main" val="145751725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 id="2147483733" r:id="rId17"/>
  </p:sldLayoutIdLst>
  <p:hf sldNum="0" hdr="0" dt="0"/>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429934" y="2160589"/>
            <a:ext cx="8596668" cy="3880773"/>
          </a:xfrm>
        </p:spPr>
        <p:txBody>
          <a:bodyPr>
            <a:normAutofit/>
          </a:bodyPr>
          <a:lstStyle/>
          <a:p>
            <a:pPr marL="0" indent="0">
              <a:buNone/>
            </a:pPr>
            <a:endParaRPr lang="en-GB"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2400" b="1" dirty="0">
                <a:latin typeface="Times New Roman" panose="02020603050405020304" pitchFamily="18" charset="0"/>
                <a:ea typeface="Tahoma" panose="020B0604030504040204" pitchFamily="34" charset="0"/>
                <a:cs typeface="Times New Roman" panose="02020603050405020304" pitchFamily="18" charset="0"/>
              </a:rPr>
              <a:t>Topic: PROBLEM SOLVING SKILL</a:t>
            </a:r>
          </a:p>
          <a:p>
            <a:pPr marL="0" indent="0">
              <a:buNone/>
            </a:pPr>
            <a:r>
              <a:rPr lang="en-GB" sz="2400" b="1" dirty="0">
                <a:latin typeface="Times New Roman" panose="02020603050405020304" pitchFamily="18" charset="0"/>
                <a:ea typeface="Tahoma" panose="020B0604030504040204" pitchFamily="34" charset="0"/>
                <a:cs typeface="Times New Roman" panose="02020603050405020304" pitchFamily="18" charset="0"/>
              </a:rPr>
              <a:t>Module Title: Professional Career Development within H&amp;SC</a:t>
            </a:r>
          </a:p>
          <a:p>
            <a:pPr marL="0" indent="0">
              <a:buNone/>
            </a:pPr>
            <a:r>
              <a:rPr lang="en-GB" sz="2400" b="1" dirty="0">
                <a:latin typeface="Times New Roman" panose="02020603050405020304" pitchFamily="18" charset="0"/>
                <a:ea typeface="Tahoma" panose="020B0604030504040204" pitchFamily="34" charset="0"/>
                <a:cs typeface="Times New Roman" panose="02020603050405020304" pitchFamily="18" charset="0"/>
              </a:rPr>
              <a:t>Module Number: LCHS 4009 (LON) </a:t>
            </a:r>
          </a:p>
          <a:p>
            <a:pPr marL="0" indent="0">
              <a:buNone/>
            </a:pPr>
            <a:r>
              <a:rPr lang="en-GB" sz="2400" b="1" dirty="0">
                <a:latin typeface="Times New Roman" panose="02020603050405020304" pitchFamily="18" charset="0"/>
                <a:ea typeface="Tahoma" panose="020B0604030504040204" pitchFamily="34" charset="0"/>
                <a:cs typeface="Times New Roman" panose="02020603050405020304" pitchFamily="18" charset="0"/>
              </a:rPr>
              <a:t>Assignment No: ASSIGNMENT 1</a:t>
            </a:r>
          </a:p>
          <a:p>
            <a:pPr marL="0" indent="0">
              <a:buNone/>
            </a:pPr>
            <a:r>
              <a:rPr lang="en-GB" sz="2400" b="1" dirty="0">
                <a:latin typeface="Times New Roman" panose="02020603050405020304" pitchFamily="18" charset="0"/>
                <a:ea typeface="Tahoma" panose="020B0604030504040204" pitchFamily="34" charset="0"/>
                <a:cs typeface="Times New Roman" panose="02020603050405020304" pitchFamily="18" charset="0"/>
              </a:rPr>
              <a:t>Student Name: Daisy Prossy Nangoonzi</a:t>
            </a:r>
          </a:p>
          <a:p>
            <a:pPr marL="0" indent="0">
              <a:buNone/>
            </a:pPr>
            <a:r>
              <a:rPr lang="en-GB" sz="2400" b="1" dirty="0">
                <a:latin typeface="Times New Roman" panose="02020603050405020304" pitchFamily="18" charset="0"/>
                <a:ea typeface="Tahoma" panose="020B0604030504040204" pitchFamily="34" charset="0"/>
                <a:cs typeface="Times New Roman" panose="02020603050405020304" pitchFamily="18" charset="0"/>
              </a:rPr>
              <a:t>Student ID: 2433877</a:t>
            </a:r>
          </a:p>
          <a:p>
            <a:pPr marL="0" indent="0">
              <a:buNone/>
            </a:pPr>
            <a:r>
              <a:rPr lang="en-GB" sz="2400" b="1" dirty="0">
                <a:latin typeface="Times New Roman" panose="02020603050405020304" pitchFamily="18" charset="0"/>
                <a:ea typeface="Tahoma" panose="020B0604030504040204" pitchFamily="34" charset="0"/>
                <a:cs typeface="Times New Roman" panose="02020603050405020304" pitchFamily="18" charset="0"/>
              </a:rPr>
              <a:t>Lecturer’s name: Amitave Banik</a:t>
            </a:r>
          </a:p>
          <a:p>
            <a:endParaRPr lang="en-GB" dirty="0"/>
          </a:p>
        </p:txBody>
      </p:sp>
      <p:sp>
        <p:nvSpPr>
          <p:cNvPr id="5" name="Footer Placeholder 4"/>
          <p:cNvSpPr>
            <a:spLocks noGrp="1"/>
          </p:cNvSpPr>
          <p:nvPr>
            <p:ph type="ftr" sz="quarter" idx="11"/>
          </p:nvPr>
        </p:nvSpPr>
        <p:spPr/>
        <p:txBody>
          <a:bodyPr/>
          <a:lstStyle/>
          <a:p>
            <a:r>
              <a:rPr lang="en-US" b="1" dirty="0">
                <a:solidFill>
                  <a:schemeClr val="tx1"/>
                </a:solidFill>
              </a:rPr>
              <a:t>1</a:t>
            </a:r>
            <a:endParaRPr lang="en-GB" b="1" dirty="0">
              <a:solidFill>
                <a:schemeClr val="tx1"/>
              </a:solidFill>
            </a:endParaRPr>
          </a:p>
        </p:txBody>
      </p:sp>
    </p:spTree>
    <p:extLst>
      <p:ext uri="{BB962C8B-B14F-4D97-AF65-F5344CB8AC3E}">
        <p14:creationId xmlns:p14="http://schemas.microsoft.com/office/powerpoint/2010/main" val="24903583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5332" y="1030288"/>
            <a:ext cx="8596668" cy="1320800"/>
          </a:xfrm>
        </p:spPr>
        <p:txBody>
          <a:bodyPr>
            <a:normAutofit/>
          </a:bodyPr>
          <a:lstStyle/>
          <a:p>
            <a:r>
              <a:rPr lang="en-US" sz="2000" b="1" i="0" u="none" strike="noStrike" baseline="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ACKNOWLEDGEMENT</a:t>
            </a:r>
          </a:p>
        </p:txBody>
      </p:sp>
      <p:sp>
        <p:nvSpPr>
          <p:cNvPr id="3" name="Text Placeholder 2"/>
          <p:cNvSpPr>
            <a:spLocks noGrp="1"/>
          </p:cNvSpPr>
          <p:nvPr>
            <p:ph type="body" idx="1"/>
          </p:nvPr>
        </p:nvSpPr>
        <p:spPr>
          <a:xfrm>
            <a:off x="889000" y="2506662"/>
            <a:ext cx="10515600" cy="4351338"/>
          </a:xfrm>
        </p:spPr>
        <p:txBody>
          <a:bodyPr/>
          <a:lstStyle/>
          <a:p>
            <a:endParaRPr lang="en-US" dirty="0"/>
          </a:p>
          <a:p>
            <a:pPr marL="0" indent="0">
              <a:buNone/>
            </a:pPr>
            <a:r>
              <a:rPr lang="en-US" sz="2400" dirty="0">
                <a:latin typeface="Times New Roman" panose="02020603050405020304" pitchFamily="18" charset="0"/>
                <a:ea typeface="Tahoma" panose="020B0604030504040204" pitchFamily="34" charset="0"/>
                <a:cs typeface="Times New Roman" panose="02020603050405020304" pitchFamily="18" charset="0"/>
              </a:rPr>
              <a:t>I declare that this presentation has been completed independently and represents my own work. I confirm that I have not used any artificial intelligence tools in the preparation of this assignment. All information obtained from external sources has been properly cited.</a:t>
            </a:r>
          </a:p>
          <a:p>
            <a:endParaRPr lang="en-GB" dirty="0"/>
          </a:p>
        </p:txBody>
      </p:sp>
      <p:sp>
        <p:nvSpPr>
          <p:cNvPr id="5" name="Footer Placeholder 4"/>
          <p:cNvSpPr>
            <a:spLocks noGrp="1"/>
          </p:cNvSpPr>
          <p:nvPr>
            <p:ph type="ftr" sz="quarter" idx="11"/>
          </p:nvPr>
        </p:nvSpPr>
        <p:spPr/>
        <p:txBody>
          <a:bodyPr/>
          <a:lstStyle/>
          <a:p>
            <a:r>
              <a:rPr lang="en-US" dirty="0">
                <a:solidFill>
                  <a:schemeClr val="tx1"/>
                </a:solidFill>
              </a:rPr>
              <a:t>2</a:t>
            </a:r>
            <a:endParaRPr lang="en-GB" dirty="0">
              <a:solidFill>
                <a:schemeClr val="tx1"/>
              </a:solidFill>
            </a:endParaRPr>
          </a:p>
        </p:txBody>
      </p:sp>
    </p:spTree>
    <p:extLst>
      <p:ext uri="{BB962C8B-B14F-4D97-AF65-F5344CB8AC3E}">
        <p14:creationId xmlns:p14="http://schemas.microsoft.com/office/powerpoint/2010/main" val="3260048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52426"/>
            <a:ext cx="10515600" cy="1019538"/>
          </a:xfrm>
        </p:spPr>
        <p:txBody>
          <a:bodyPr>
            <a:normAutofit/>
          </a:bodyPr>
          <a:lstStyle/>
          <a:p>
            <a:pPr algn="ctr"/>
            <a:r>
              <a:rPr lang="en-GB" sz="2000" b="0" i="0" u="none" strike="noStrike" baseline="0" dirty="0">
                <a:solidFill>
                  <a:schemeClr val="tx1"/>
                </a:solidFill>
                <a:latin typeface="Tahoma" panose="020B0604030504040204" pitchFamily="34" charset="0"/>
                <a:ea typeface="Tahoma" panose="020B0604030504040204" pitchFamily="34" charset="0"/>
                <a:cs typeface="Tahoma" panose="020B0604030504040204" pitchFamily="34" charset="0"/>
              </a:rPr>
              <a:t>INTRODUCTION</a:t>
            </a:r>
          </a:p>
        </p:txBody>
      </p:sp>
      <p:sp>
        <p:nvSpPr>
          <p:cNvPr id="3" name="Text Placeholder 2"/>
          <p:cNvSpPr>
            <a:spLocks noGrp="1"/>
          </p:cNvSpPr>
          <p:nvPr>
            <p:ph type="body" idx="1"/>
          </p:nvPr>
        </p:nvSpPr>
        <p:spPr>
          <a:xfrm>
            <a:off x="167951" y="167952"/>
            <a:ext cx="12239949" cy="6359848"/>
          </a:xfrm>
        </p:spPr>
        <p:txBody>
          <a:bodyPr>
            <a:normAutofit/>
          </a:bodyPr>
          <a:lstStyle/>
          <a:p>
            <a:endParaRPr lang="en-US" sz="1800"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en-US" sz="18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My name is Daisy Nangoonzi.</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I am currently pursuing a Certificate in Health and Social Care and work as a Coordinator at Enfield Council. In my role, I have gained practical experience coordinating services, supporting communities, and collaborating with colleagues to address challenges in health and social care.</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Today, I will be presenting on Problem-Solving Skills, a topic I am passionate about because it directly affects patient safety, service quality, and positive outcomes for the people I serve.</a:t>
            </a:r>
          </a:p>
          <a:p>
            <a:pPr marL="0" indent="0">
              <a:buNone/>
            </a:pPr>
            <a:r>
              <a:rPr lang="en-US" sz="1800" b="1" dirty="0">
                <a:latin typeface="Tahoma" panose="020B0604030504040204" pitchFamily="34" charset="0"/>
                <a:ea typeface="Tahoma" panose="020B0604030504040204" pitchFamily="34" charset="0"/>
                <a:cs typeface="Tahoma" panose="020B0604030504040204" pitchFamily="34" charset="0"/>
              </a:rPr>
              <a:t>OBJECTIVES OF MY PRESENTATION</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This presentation will:</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Explain what problem-solving skills mean in health and social care.</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Discuss why problem solving is important for professional practice.</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Show how this skill supports patient safety and quality care.</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Introduce a problem-solving model used in healthcare practice.</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Provide a practical example of how I use the skill in real healthcare situations.</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Reflect on how developing this skill will support my future career in health and social care.</a:t>
            </a:r>
          </a:p>
          <a:p>
            <a:endParaRPr lang="en-US" sz="1800" dirty="0">
              <a:latin typeface="Tahoma" panose="020B0604030504040204" pitchFamily="34" charset="0"/>
              <a:ea typeface="Tahoma" panose="020B0604030504040204" pitchFamily="34" charset="0"/>
              <a:cs typeface="Tahoma" panose="020B0604030504040204" pitchFamily="34" charset="0"/>
            </a:endParaRPr>
          </a:p>
          <a:p>
            <a:endParaRPr lang="en-GB" sz="1800" dirty="0">
              <a:latin typeface="Tahoma" panose="020B0604030504040204" pitchFamily="34" charset="0"/>
              <a:ea typeface="Tahoma" panose="020B0604030504040204" pitchFamily="34" charset="0"/>
              <a:cs typeface="Tahoma" panose="020B0604030504040204" pitchFamily="34" charset="0"/>
            </a:endParaRPr>
          </a:p>
        </p:txBody>
      </p:sp>
      <p:sp>
        <p:nvSpPr>
          <p:cNvPr id="6" name="Footer Placeholder 5"/>
          <p:cNvSpPr>
            <a:spLocks noGrp="1"/>
          </p:cNvSpPr>
          <p:nvPr>
            <p:ph type="ftr" sz="quarter" idx="11"/>
          </p:nvPr>
        </p:nvSpPr>
        <p:spPr/>
        <p:txBody>
          <a:bodyPr/>
          <a:lstStyle/>
          <a:p>
            <a:r>
              <a:rPr lang="en-US" dirty="0">
                <a:solidFill>
                  <a:schemeClr val="tx1"/>
                </a:solidFill>
              </a:rPr>
              <a:t>3</a:t>
            </a:r>
            <a:endParaRPr lang="en-GB" dirty="0">
              <a:solidFill>
                <a:schemeClr val="tx1"/>
              </a:solidFill>
            </a:endParaRPr>
          </a:p>
        </p:txBody>
      </p:sp>
    </p:spTree>
    <p:extLst>
      <p:ext uri="{BB962C8B-B14F-4D97-AF65-F5344CB8AC3E}">
        <p14:creationId xmlns:p14="http://schemas.microsoft.com/office/powerpoint/2010/main" val="4174657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19538"/>
          </a:xfrm>
        </p:spPr>
        <p:txBody>
          <a:bodyPr>
            <a:normAutofit/>
          </a:bodyPr>
          <a:lstStyle/>
          <a:p>
            <a:pPr algn="ctr"/>
            <a:r>
              <a:rPr lang="en-GB" sz="2000" b="1" i="0" u="none" strike="noStrike" baseline="0" dirty="0">
                <a:solidFill>
                  <a:schemeClr val="tx1"/>
                </a:solidFill>
                <a:latin typeface="Tahoma" panose="020B0604030504040204" pitchFamily="34" charset="0"/>
                <a:ea typeface="Tahoma" panose="020B0604030504040204" pitchFamily="34" charset="0"/>
                <a:cs typeface="Tahoma" panose="020B0604030504040204" pitchFamily="34" charset="0"/>
              </a:rPr>
              <a:t>WHAT IS PROBLEM SOLVING?</a:t>
            </a:r>
          </a:p>
        </p:txBody>
      </p:sp>
      <p:sp>
        <p:nvSpPr>
          <p:cNvPr id="3" name="Text Placeholder 2"/>
          <p:cNvSpPr>
            <a:spLocks noGrp="1"/>
          </p:cNvSpPr>
          <p:nvPr>
            <p:ph type="body" idx="1"/>
          </p:nvPr>
        </p:nvSpPr>
        <p:spPr>
          <a:xfrm>
            <a:off x="101600" y="874895"/>
            <a:ext cx="12191999" cy="5339986"/>
          </a:xfrm>
        </p:spPr>
        <p:txBody>
          <a:bodyPr>
            <a:normAutofit/>
          </a:bodyPr>
          <a:lstStyle/>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The skill I have chosen to focus on is Problem Solving. Problem solving is the ability to identify a problem, understand its causes and develop effective solutions. In health and social care, it is central to professional practice because staff frequently face situations that require careful </a:t>
            </a:r>
            <a:r>
              <a:rPr lang="en-GB" sz="1800" dirty="0">
                <a:latin typeface="Tahoma" panose="020B0604030504040204" pitchFamily="34" charset="0"/>
                <a:ea typeface="Tahoma" panose="020B0604030504040204" pitchFamily="34" charset="0"/>
                <a:cs typeface="Tahoma" panose="020B0604030504040204" pitchFamily="34" charset="0"/>
              </a:rPr>
              <a:t>judgement</a:t>
            </a:r>
            <a:r>
              <a:rPr lang="en-US" sz="1800" dirty="0">
                <a:latin typeface="Tahoma" panose="020B0604030504040204" pitchFamily="34" charset="0"/>
                <a:ea typeface="Tahoma" panose="020B0604030504040204" pitchFamily="34" charset="0"/>
                <a:cs typeface="Tahoma" panose="020B0604030504040204" pitchFamily="34" charset="0"/>
              </a:rPr>
              <a:t>, rapid thinking and effective action (NHS England, 2023; NICE, 2021).</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In everyday practice, it involves:</a:t>
            </a:r>
          </a:p>
          <a:p>
            <a:r>
              <a:rPr lang="en-US" sz="1800" dirty="0">
                <a:latin typeface="Tahoma" panose="020B0604030504040204" pitchFamily="34" charset="0"/>
                <a:ea typeface="Tahoma" panose="020B0604030504040204" pitchFamily="34" charset="0"/>
                <a:cs typeface="Tahoma" panose="020B0604030504040204" pitchFamily="34" charset="0"/>
              </a:rPr>
              <a:t> Recognizing when something is wrong or could be improved.</a:t>
            </a:r>
          </a:p>
          <a:p>
            <a:r>
              <a:rPr lang="en-US" sz="1800" dirty="0">
                <a:latin typeface="Tahoma" panose="020B0604030504040204" pitchFamily="34" charset="0"/>
                <a:ea typeface="Tahoma" panose="020B0604030504040204" pitchFamily="34" charset="0"/>
                <a:cs typeface="Tahoma" panose="020B0604030504040204" pitchFamily="34" charset="0"/>
              </a:rPr>
              <a:t> Gathering relevant information about the situation.</a:t>
            </a:r>
          </a:p>
          <a:p>
            <a:r>
              <a:rPr lang="en-US" sz="1800" dirty="0">
                <a:latin typeface="Tahoma" panose="020B0604030504040204" pitchFamily="34" charset="0"/>
                <a:ea typeface="Tahoma" panose="020B0604030504040204" pitchFamily="34" charset="0"/>
                <a:cs typeface="Tahoma" panose="020B0604030504040204" pitchFamily="34" charset="0"/>
              </a:rPr>
              <a:t> Discussing possible solutions with colleagues.</a:t>
            </a:r>
          </a:p>
          <a:p>
            <a:r>
              <a:rPr lang="en-US" sz="1800" dirty="0">
                <a:latin typeface="Tahoma" panose="020B0604030504040204" pitchFamily="34" charset="0"/>
                <a:ea typeface="Tahoma" panose="020B0604030504040204" pitchFamily="34" charset="0"/>
                <a:cs typeface="Tahoma" panose="020B0604030504040204" pitchFamily="34" charset="0"/>
              </a:rPr>
              <a:t> Choosing the most appropriate course of action.</a:t>
            </a:r>
          </a:p>
          <a:p>
            <a:r>
              <a:rPr lang="en-US" sz="1800" dirty="0">
                <a:latin typeface="Tahoma" panose="020B0604030504040204" pitchFamily="34" charset="0"/>
                <a:ea typeface="Tahoma" panose="020B0604030504040204" pitchFamily="34" charset="0"/>
                <a:cs typeface="Tahoma" panose="020B0604030504040204" pitchFamily="34" charset="0"/>
              </a:rPr>
              <a:t>Reviewing whether the solution successfully addresses the issue.</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How I have developed this skill</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I have developed my problem-solving skills through academic learning, group discussions, case studies, and practical experience during placements and work at Enfield Council. These experiences help me build confidence in addressing challenges in health and social care (NHS England, 2023; Health Education England, 2022).</a:t>
            </a:r>
          </a:p>
          <a:p>
            <a:endParaRPr lang="en-GB" sz="1800" dirty="0">
              <a:latin typeface="Tahoma" panose="020B0604030504040204" pitchFamily="34" charset="0"/>
              <a:ea typeface="Tahoma" panose="020B0604030504040204" pitchFamily="34" charset="0"/>
              <a:cs typeface="Tahoma" panose="020B0604030504040204" pitchFamily="34" charset="0"/>
            </a:endParaRPr>
          </a:p>
        </p:txBody>
      </p:sp>
      <p:sp>
        <p:nvSpPr>
          <p:cNvPr id="5" name="Footer Placeholder 4"/>
          <p:cNvSpPr>
            <a:spLocks noGrp="1"/>
          </p:cNvSpPr>
          <p:nvPr>
            <p:ph type="ftr" sz="quarter" idx="11"/>
          </p:nvPr>
        </p:nvSpPr>
        <p:spPr/>
        <p:txBody>
          <a:bodyPr/>
          <a:lstStyle/>
          <a:p>
            <a:r>
              <a:rPr lang="en-US" b="1" dirty="0">
                <a:solidFill>
                  <a:schemeClr val="tx1"/>
                </a:solidFill>
              </a:rPr>
              <a:t>4</a:t>
            </a:r>
            <a:endParaRPr lang="en-GB" b="1" dirty="0">
              <a:solidFill>
                <a:schemeClr val="tx1"/>
              </a:solidFill>
            </a:endParaRPr>
          </a:p>
        </p:txBody>
      </p:sp>
    </p:spTree>
    <p:extLst>
      <p:ext uri="{BB962C8B-B14F-4D97-AF65-F5344CB8AC3E}">
        <p14:creationId xmlns:p14="http://schemas.microsoft.com/office/powerpoint/2010/main" val="26944756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056" y="312875"/>
            <a:ext cx="12006943" cy="784406"/>
          </a:xfrm>
        </p:spPr>
        <p:txBody>
          <a:bodyPr>
            <a:normAutofit/>
          </a:bodyPr>
          <a:lstStyle/>
          <a:p>
            <a:pPr algn="ctr"/>
            <a:r>
              <a:rPr lang="en-US" sz="2000" b="1" i="0" u="none" strike="noStrike" baseline="0" dirty="0">
                <a:solidFill>
                  <a:schemeClr val="tx1"/>
                </a:solidFill>
                <a:latin typeface="Tahoma" panose="020B0604030504040204" pitchFamily="34" charset="0"/>
                <a:ea typeface="Tahoma" panose="020B0604030504040204" pitchFamily="34" charset="0"/>
                <a:cs typeface="Tahoma" panose="020B0604030504040204" pitchFamily="34" charset="0"/>
              </a:rPr>
              <a:t>IMPORTANCE OF PROBLEM SOLVING IN PROFESSIONAL PRACTICE</a:t>
            </a:r>
            <a:br>
              <a:rPr lang="en-US" sz="2000" b="0" i="0" u="none" strike="noStrike" baseline="0" dirty="0">
                <a:solidFill>
                  <a:schemeClr val="tx1"/>
                </a:solidFill>
                <a:latin typeface="Tahoma" panose="020B0604030504040204" pitchFamily="34" charset="0"/>
                <a:ea typeface="Tahoma" panose="020B0604030504040204" pitchFamily="34" charset="0"/>
                <a:cs typeface="Tahoma" panose="020B0604030504040204" pitchFamily="34" charset="0"/>
              </a:rPr>
            </a:br>
            <a:endParaRPr lang="en-GB" sz="2000" b="0" i="0" u="none" strike="noStrike"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 Placeholder 2"/>
          <p:cNvSpPr>
            <a:spLocks noGrp="1"/>
          </p:cNvSpPr>
          <p:nvPr>
            <p:ph type="body" idx="1"/>
          </p:nvPr>
        </p:nvSpPr>
        <p:spPr>
          <a:xfrm>
            <a:off x="0" y="1097280"/>
            <a:ext cx="12192000" cy="5760719"/>
          </a:xfrm>
        </p:spPr>
        <p:txBody>
          <a:bodyPr>
            <a:normAutofit/>
          </a:bodyPr>
          <a:lstStyle/>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I believe problem solving is vital for health and social care professionals who manage complex and dynamic situations affecting people’s health and wellbeing.</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Problem Solving helps spot risks early and take prompt action to protect patients; even small issues can escalate if ignored.</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Structured problem solving and team collaboration prevent errors, improve service delivery, and enhance patient outcomes (NHS England, 2023; West et al., 2020).</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Collaborative decision-making strengthens integrated care and responsiveness (</a:t>
            </a:r>
            <a:r>
              <a:rPr lang="en-US" sz="1800" dirty="0" err="1">
                <a:latin typeface="Tahoma" panose="020B0604030504040204" pitchFamily="34" charset="0"/>
                <a:ea typeface="Tahoma" panose="020B0604030504040204" pitchFamily="34" charset="0"/>
                <a:cs typeface="Tahoma" panose="020B0604030504040204" pitchFamily="34" charset="0"/>
              </a:rPr>
              <a:t>Gidlow</a:t>
            </a:r>
            <a:r>
              <a:rPr lang="en-US" sz="1800" dirty="0">
                <a:latin typeface="Tahoma" panose="020B0604030504040204" pitchFamily="34" charset="0"/>
                <a:ea typeface="Tahoma" panose="020B0604030504040204" pitchFamily="34" charset="0"/>
                <a:cs typeface="Tahoma" panose="020B0604030504040204" pitchFamily="34" charset="0"/>
              </a:rPr>
              <a:t> et al., 2024).</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Benefits</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a) Safer and more responsive care for service users or patients</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b) Improved communication, teamwork, shared decision-making for staff</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c) Fewer errors, higher service quality, increased patient satisfaction for </a:t>
            </a:r>
            <a:r>
              <a:rPr lang="en-US" sz="1800" dirty="0" err="1">
                <a:latin typeface="Tahoma" panose="020B0604030504040204" pitchFamily="34" charset="0"/>
                <a:ea typeface="Tahoma" panose="020B0604030504040204" pitchFamily="34" charset="0"/>
                <a:cs typeface="Tahoma" panose="020B0604030504040204" pitchFamily="34" charset="0"/>
              </a:rPr>
              <a:t>organisations</a:t>
            </a:r>
            <a:endParaRPr lang="en-US" sz="18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Ineffective problem solving can escalate issues, disrupt communication, and compromise patient safety (UK Parliament Health &amp; Social Care Committee, 2024).</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References: NHS England (2023); </a:t>
            </a:r>
            <a:r>
              <a:rPr lang="en-US" sz="1800" dirty="0" err="1">
                <a:latin typeface="Tahoma" panose="020B0604030504040204" pitchFamily="34" charset="0"/>
                <a:ea typeface="Tahoma" panose="020B0604030504040204" pitchFamily="34" charset="0"/>
                <a:cs typeface="Tahoma" panose="020B0604030504040204" pitchFamily="34" charset="0"/>
              </a:rPr>
              <a:t>Gidlow</a:t>
            </a:r>
            <a:r>
              <a:rPr lang="en-US" sz="1800" dirty="0">
                <a:latin typeface="Tahoma" panose="020B0604030504040204" pitchFamily="34" charset="0"/>
                <a:ea typeface="Tahoma" panose="020B0604030504040204" pitchFamily="34" charset="0"/>
                <a:cs typeface="Tahoma" panose="020B0604030504040204" pitchFamily="34" charset="0"/>
              </a:rPr>
              <a:t> et al. (2024); West et al. (2020)</a:t>
            </a:r>
          </a:p>
          <a:p>
            <a:endParaRPr lang="en-GB" sz="1800" dirty="0">
              <a:latin typeface="Tahoma" panose="020B0604030504040204" pitchFamily="34" charset="0"/>
              <a:ea typeface="Tahoma" panose="020B0604030504040204" pitchFamily="34" charset="0"/>
              <a:cs typeface="Tahoma" panose="020B0604030504040204" pitchFamily="34" charset="0"/>
            </a:endParaRPr>
          </a:p>
        </p:txBody>
      </p:sp>
      <p:sp>
        <p:nvSpPr>
          <p:cNvPr id="5" name="Footer Placeholder 4"/>
          <p:cNvSpPr>
            <a:spLocks noGrp="1"/>
          </p:cNvSpPr>
          <p:nvPr>
            <p:ph type="ftr" sz="quarter" idx="11"/>
          </p:nvPr>
        </p:nvSpPr>
        <p:spPr>
          <a:xfrm>
            <a:off x="499534" y="6310312"/>
            <a:ext cx="6297612" cy="365125"/>
          </a:xfrm>
        </p:spPr>
        <p:txBody>
          <a:bodyPr/>
          <a:lstStyle/>
          <a:p>
            <a:r>
              <a:rPr lang="en-US" b="1" dirty="0">
                <a:solidFill>
                  <a:schemeClr val="tx1"/>
                </a:solidFill>
              </a:rPr>
              <a:t>5</a:t>
            </a:r>
            <a:endParaRPr lang="en-GB" b="1" dirty="0">
              <a:solidFill>
                <a:schemeClr val="tx1"/>
              </a:solidFill>
            </a:endParaRPr>
          </a:p>
        </p:txBody>
      </p:sp>
    </p:spTree>
    <p:extLst>
      <p:ext uri="{BB962C8B-B14F-4D97-AF65-F5344CB8AC3E}">
        <p14:creationId xmlns:p14="http://schemas.microsoft.com/office/powerpoint/2010/main" val="1596406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1"/>
            <a:ext cx="11353800" cy="673100"/>
          </a:xfrm>
        </p:spPr>
        <p:txBody>
          <a:bodyPr>
            <a:normAutofit/>
          </a:bodyPr>
          <a:lstStyle/>
          <a:p>
            <a:r>
              <a:rPr lang="en-GB" sz="2000" b="1" i="0" u="none" strike="noStrike" kern="1800" baseline="0" dirty="0">
                <a:solidFill>
                  <a:schemeClr val="tx1"/>
                </a:solidFill>
                <a:latin typeface="Tahoma" panose="020B0604030504040204" pitchFamily="34" charset="0"/>
                <a:ea typeface="Tahoma" panose="020B0604030504040204" pitchFamily="34" charset="0"/>
                <a:cs typeface="Tahoma" panose="020B0604030504040204" pitchFamily="34" charset="0"/>
              </a:rPr>
              <a:t>Problem-Solving Model – Fishbone (Ishikawa) Diagram</a:t>
            </a:r>
          </a:p>
        </p:txBody>
      </p:sp>
      <p:sp>
        <p:nvSpPr>
          <p:cNvPr id="3" name="Text Placeholder 2"/>
          <p:cNvSpPr>
            <a:spLocks noGrp="1"/>
          </p:cNvSpPr>
          <p:nvPr>
            <p:ph type="body" idx="1"/>
          </p:nvPr>
        </p:nvSpPr>
        <p:spPr>
          <a:xfrm>
            <a:off x="0" y="475862"/>
            <a:ext cx="12192000" cy="6736702"/>
          </a:xfrm>
        </p:spPr>
        <p:txBody>
          <a:bodyPr>
            <a:noAutofit/>
          </a:bodyPr>
          <a:lstStyle/>
          <a:p>
            <a:r>
              <a:rPr lang="en-GB" sz="1600" dirty="0">
                <a:latin typeface="Tahoma" panose="020B0604030504040204" pitchFamily="34" charset="0"/>
                <a:ea typeface="Tahoma" panose="020B0604030504040204" pitchFamily="34" charset="0"/>
                <a:cs typeface="Tahoma" panose="020B0604030504040204" pitchFamily="34" charset="0"/>
              </a:rPr>
              <a:t>The Fishbone Diagram</a:t>
            </a:r>
            <a:r>
              <a:rPr lang="en-GB" sz="1600" b="1" dirty="0">
                <a:latin typeface="Tahoma" panose="020B0604030504040204" pitchFamily="34" charset="0"/>
                <a:ea typeface="Tahoma" panose="020B0604030504040204" pitchFamily="34" charset="0"/>
                <a:cs typeface="Tahoma" panose="020B0604030504040204" pitchFamily="34" charset="0"/>
              </a:rPr>
              <a:t>,</a:t>
            </a:r>
            <a:r>
              <a:rPr lang="en-GB" sz="1600" dirty="0">
                <a:latin typeface="Tahoma" panose="020B0604030504040204" pitchFamily="34" charset="0"/>
                <a:ea typeface="Tahoma" panose="020B0604030504040204" pitchFamily="34" charset="0"/>
                <a:cs typeface="Tahoma" panose="020B0604030504040204" pitchFamily="34" charset="0"/>
              </a:rPr>
              <a:t> also called the Ishikawa Diagram is a tool used to identify the</a:t>
            </a:r>
            <a:r>
              <a:rPr lang="en-GB" sz="1600" b="1" dirty="0">
                <a:latin typeface="Tahoma" panose="020B0604030504040204" pitchFamily="34" charset="0"/>
                <a:ea typeface="Tahoma" panose="020B0604030504040204" pitchFamily="34" charset="0"/>
                <a:cs typeface="Tahoma" panose="020B0604030504040204" pitchFamily="34" charset="0"/>
              </a:rPr>
              <a:t> </a:t>
            </a:r>
            <a:r>
              <a:rPr lang="en-GB" sz="1600" dirty="0">
                <a:latin typeface="Tahoma" panose="020B0604030504040204" pitchFamily="34" charset="0"/>
                <a:ea typeface="Tahoma" panose="020B0604030504040204" pitchFamily="34" charset="0"/>
                <a:cs typeface="Tahoma" panose="020B0604030504040204" pitchFamily="34" charset="0"/>
              </a:rPr>
              <a:t>root causes of a problem</a:t>
            </a:r>
            <a:r>
              <a:rPr lang="en-GB" sz="1600" b="1" dirty="0">
                <a:latin typeface="Tahoma" panose="020B0604030504040204" pitchFamily="34" charset="0"/>
                <a:ea typeface="Tahoma" panose="020B0604030504040204" pitchFamily="34" charset="0"/>
                <a:cs typeface="Tahoma" panose="020B0604030504040204" pitchFamily="34" charset="0"/>
              </a:rPr>
              <a:t> </a:t>
            </a:r>
            <a:r>
              <a:rPr lang="en-GB" sz="1600" dirty="0">
                <a:latin typeface="Tahoma" panose="020B0604030504040204" pitchFamily="34" charset="0"/>
                <a:ea typeface="Tahoma" panose="020B0604030504040204" pitchFamily="34" charset="0"/>
                <a:cs typeface="Tahoma" panose="020B0604030504040204" pitchFamily="34" charset="0"/>
              </a:rPr>
              <a:t>rather than only focusing on symptoms. The Fishbone model is used in</a:t>
            </a:r>
            <a:r>
              <a:rPr lang="en-GB" sz="1600" b="1" dirty="0">
                <a:latin typeface="Tahoma" panose="020B0604030504040204" pitchFamily="34" charset="0"/>
                <a:ea typeface="Tahoma" panose="020B0604030504040204" pitchFamily="34" charset="0"/>
                <a:cs typeface="Tahoma" panose="020B0604030504040204" pitchFamily="34" charset="0"/>
              </a:rPr>
              <a:t> </a:t>
            </a:r>
            <a:r>
              <a:rPr lang="en-GB" sz="1600" dirty="0">
                <a:latin typeface="Tahoma" panose="020B0604030504040204" pitchFamily="34" charset="0"/>
                <a:ea typeface="Tahoma" panose="020B0604030504040204" pitchFamily="34" charset="0"/>
                <a:cs typeface="Tahoma" panose="020B0604030504040204" pitchFamily="34" charset="0"/>
              </a:rPr>
              <a:t>patient safety reviews, clinical governance investigations, and quality improvement projects to analyse incidents and identify solutions (Phillips and Simmonds, 2013).</a:t>
            </a:r>
          </a:p>
          <a:p>
            <a:pPr marL="0" indent="0">
              <a:buNone/>
            </a:pPr>
            <a:r>
              <a:rPr lang="en-GB" sz="1400" dirty="0">
                <a:latin typeface="+mj-lt"/>
                <a:cs typeface="Times New Roman" panose="02020603050405020304" pitchFamily="18" charset="0"/>
              </a:rPr>
              <a:t>FISHBONE DIAGRAM APPLIED TO HEALTH AND SOCIAL CARE :Example problem: </a:t>
            </a:r>
            <a:r>
              <a:rPr lang="en-GB" sz="1400" b="1" dirty="0">
                <a:latin typeface="+mj-lt"/>
                <a:cs typeface="Times New Roman" panose="02020603050405020304" pitchFamily="18" charset="0"/>
              </a:rPr>
              <a:t>Patient missing medication</a:t>
            </a:r>
            <a:endParaRPr lang="en-GB" sz="1400" dirty="0">
              <a:latin typeface="+mj-lt"/>
              <a:cs typeface="Times New Roman" panose="02020603050405020304" pitchFamily="18" charset="0"/>
            </a:endParaRPr>
          </a:p>
          <a:p>
            <a:r>
              <a:rPr lang="en-GB" sz="1400" b="1" dirty="0">
                <a:latin typeface="+mj-lt"/>
                <a:cs typeface="Times New Roman" panose="02020603050405020304" pitchFamily="18" charset="0"/>
              </a:rPr>
              <a:t>                        PEOPLE</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(Staff shortage, training gaps)</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ENVIRONMENT ----------------|---------------- EQUIPMENT</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(Noisy ward, busy shift)   |         (Medication trolley issues)</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 </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PROBLEM</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Patient Misses Medication</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PROCESSES -----------------|---------------- POLICIES</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(Incorrect scheduling)     |        (Poor documentation rules)</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MANAGEMENT</a:t>
            </a:r>
            <a:br>
              <a:rPr lang="en-GB" sz="1400" b="1" dirty="0">
                <a:latin typeface="+mj-lt"/>
                <a:cs typeface="Times New Roman" panose="02020603050405020304" pitchFamily="18" charset="0"/>
              </a:rPr>
            </a:br>
            <a:r>
              <a:rPr lang="en-GB" sz="1400" b="1" dirty="0">
                <a:latin typeface="+mj-lt"/>
                <a:cs typeface="Times New Roman" panose="02020603050405020304" pitchFamily="18" charset="0"/>
              </a:rPr>
              <a:t>              (Lack of supervision or coordination)</a:t>
            </a:r>
          </a:p>
          <a:p>
            <a:r>
              <a:rPr lang="en-GB" sz="1600" b="1" dirty="0">
                <a:latin typeface="Tahoma" panose="020B0604030504040204" pitchFamily="34" charset="0"/>
                <a:ea typeface="Tahoma" panose="020B0604030504040204" pitchFamily="34" charset="0"/>
                <a:cs typeface="Tahoma" panose="020B0604030504040204" pitchFamily="34" charset="0"/>
              </a:rPr>
              <a:t>How the Model Helps</a:t>
            </a:r>
            <a:endParaRPr lang="en-GB" sz="1600" dirty="0">
              <a:latin typeface="Tahoma" panose="020B0604030504040204" pitchFamily="34" charset="0"/>
              <a:ea typeface="Tahoma" panose="020B0604030504040204" pitchFamily="34" charset="0"/>
              <a:cs typeface="Tahoma" panose="020B0604030504040204" pitchFamily="34" charset="0"/>
            </a:endParaRPr>
          </a:p>
          <a:p>
            <a:r>
              <a:rPr lang="en-GB" sz="1600" dirty="0">
                <a:latin typeface="Tahoma" panose="020B0604030504040204" pitchFamily="34" charset="0"/>
                <a:ea typeface="Tahoma" panose="020B0604030504040204" pitchFamily="34" charset="0"/>
                <a:cs typeface="Tahoma" panose="020B0604030504040204" pitchFamily="34" charset="0"/>
              </a:rPr>
              <a:t>• Identifies multiple causes of a healthcare problem, Encourages team-based analysis</a:t>
            </a:r>
            <a:br>
              <a:rPr lang="en-GB" sz="1600" dirty="0">
                <a:latin typeface="Tahoma" panose="020B0604030504040204" pitchFamily="34" charset="0"/>
                <a:ea typeface="Tahoma" panose="020B0604030504040204" pitchFamily="34" charset="0"/>
                <a:cs typeface="Tahoma" panose="020B0604030504040204" pitchFamily="34" charset="0"/>
              </a:rPr>
            </a:br>
            <a:r>
              <a:rPr lang="en-GB" sz="1600" dirty="0">
                <a:latin typeface="Tahoma" panose="020B0604030504040204" pitchFamily="34" charset="0"/>
                <a:ea typeface="Tahoma" panose="020B0604030504040204" pitchFamily="34" charset="0"/>
                <a:cs typeface="Tahoma" panose="020B0604030504040204" pitchFamily="34" charset="0"/>
              </a:rPr>
              <a:t>• Helps organisations prevent future incidents, Improves patient safety and service quality</a:t>
            </a:r>
          </a:p>
          <a:p>
            <a:r>
              <a:rPr lang="en-GB" sz="1200" dirty="0">
                <a:latin typeface="Times New Roman" panose="02020603050405020304" pitchFamily="18" charset="0"/>
                <a:cs typeface="Times New Roman" panose="02020603050405020304" pitchFamily="18" charset="0"/>
              </a:rPr>
              <a:t> </a:t>
            </a:r>
          </a:p>
        </p:txBody>
      </p:sp>
      <p:sp>
        <p:nvSpPr>
          <p:cNvPr id="5" name="Footer Placeholder 4"/>
          <p:cNvSpPr>
            <a:spLocks noGrp="1"/>
          </p:cNvSpPr>
          <p:nvPr>
            <p:ph type="ftr" sz="quarter" idx="11"/>
          </p:nvPr>
        </p:nvSpPr>
        <p:spPr>
          <a:xfrm>
            <a:off x="419100" y="6492875"/>
            <a:ext cx="6297612" cy="365125"/>
          </a:xfrm>
        </p:spPr>
        <p:txBody>
          <a:bodyPr/>
          <a:lstStyle/>
          <a:p>
            <a:r>
              <a:rPr lang="en-US" b="1" dirty="0">
                <a:solidFill>
                  <a:schemeClr val="tx1"/>
                </a:solidFill>
              </a:rPr>
              <a:t>6</a:t>
            </a:r>
            <a:endParaRPr lang="en-GB" b="1" dirty="0">
              <a:solidFill>
                <a:schemeClr val="tx1"/>
              </a:solidFill>
            </a:endParaRPr>
          </a:p>
        </p:txBody>
      </p:sp>
    </p:spTree>
    <p:extLst>
      <p:ext uri="{BB962C8B-B14F-4D97-AF65-F5344CB8AC3E}">
        <p14:creationId xmlns:p14="http://schemas.microsoft.com/office/powerpoint/2010/main" val="3676769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257" y="169183"/>
            <a:ext cx="11930743" cy="758281"/>
          </a:xfrm>
        </p:spPr>
        <p:txBody>
          <a:bodyPr>
            <a:noAutofit/>
          </a:bodyPr>
          <a:lstStyle/>
          <a:p>
            <a:pPr algn="ctr"/>
            <a:r>
              <a:rPr lang="en-US" sz="3000" b="1" i="0" u="none" strike="noStrike" baseline="0" dirty="0">
                <a:solidFill>
                  <a:schemeClr val="tx1"/>
                </a:solidFill>
                <a:latin typeface="Times New Roman" panose="02020603050405020304" pitchFamily="18" charset="0"/>
              </a:rPr>
              <a:t>APPLYING PROBLEM SOLVING IN PRACTICE</a:t>
            </a:r>
            <a:br>
              <a:rPr lang="en-US" sz="3000" b="0" i="0" u="none" strike="noStrike" baseline="0" dirty="0">
                <a:solidFill>
                  <a:schemeClr val="tx1"/>
                </a:solidFill>
                <a:latin typeface="Times New Roman" panose="02020603050405020304" pitchFamily="18" charset="0"/>
              </a:rPr>
            </a:br>
            <a:endParaRPr lang="en-US" sz="3000" b="0" i="0" u="none" strike="noStrike" baseline="0" dirty="0">
              <a:solidFill>
                <a:schemeClr val="tx1"/>
              </a:solidFill>
              <a:latin typeface="Times New Roman" panose="02020603050405020304" pitchFamily="18" charset="0"/>
            </a:endParaRPr>
          </a:p>
        </p:txBody>
      </p:sp>
      <p:sp>
        <p:nvSpPr>
          <p:cNvPr id="3" name="Text Placeholder 2"/>
          <p:cNvSpPr>
            <a:spLocks noGrp="1"/>
          </p:cNvSpPr>
          <p:nvPr>
            <p:ph type="body" idx="1"/>
          </p:nvPr>
        </p:nvSpPr>
        <p:spPr>
          <a:xfrm>
            <a:off x="261257" y="927464"/>
            <a:ext cx="11930743" cy="5434148"/>
          </a:xfrm>
        </p:spPr>
        <p:txBody>
          <a:bodyPr>
            <a:normAutofit fontScale="70000" lnSpcReduction="20000"/>
          </a:bodyPr>
          <a:lstStyle/>
          <a:p>
            <a:endParaRPr lang="en-US" sz="2100" dirty="0">
              <a:latin typeface="Tahoma" panose="020B0604030504040204" pitchFamily="34" charset="0"/>
              <a:ea typeface="Tahoma" panose="020B0604030504040204" pitchFamily="34" charset="0"/>
              <a:cs typeface="Tahoma" panose="020B0604030504040204" pitchFamily="34" charset="0"/>
            </a:endParaRPr>
          </a:p>
          <a:p>
            <a:pPr marL="0" marR="0">
              <a:lnSpc>
                <a:spcPct val="107000"/>
              </a:lnSpc>
              <a:spcBef>
                <a:spcPts val="0"/>
              </a:spcBef>
              <a:spcAft>
                <a:spcPts val="800"/>
              </a:spcAft>
            </a:pPr>
            <a:r>
              <a:rPr lang="en-GB" sz="2100" b="1" dirty="0">
                <a:latin typeface="Tahoma" panose="020B0604030504040204" pitchFamily="34" charset="0"/>
                <a:ea typeface="Tahoma" panose="020B0604030504040204" pitchFamily="34" charset="0"/>
                <a:cs typeface="Tahoma" panose="020B0604030504040204" pitchFamily="34" charset="0"/>
              </a:rPr>
              <a:t>Job Role and Setting</a:t>
            </a:r>
            <a:r>
              <a:rPr lang="en-GB" b="1" dirty="0">
                <a:latin typeface="Times New Roman" panose="02020603050405020304" pitchFamily="18" charset="0"/>
                <a:ea typeface="Times New Roman" panose="02020603050405020304" pitchFamily="18" charset="0"/>
                <a:cs typeface="Times New Roman" panose="02020603050405020304" pitchFamily="18" charset="0"/>
              </a:rPr>
              <a:t>:</a:t>
            </a:r>
            <a:r>
              <a:rPr lang="en-GB" dirty="0">
                <a:latin typeface="Times New Roman" panose="02020603050405020304" pitchFamily="18" charset="0"/>
                <a:ea typeface="Times New Roman" panose="02020603050405020304" pitchFamily="18" charset="0"/>
                <a:cs typeface="Times New Roman" panose="02020603050405020304" pitchFamily="18" charset="0"/>
              </a:rPr>
              <a:t> </a:t>
            </a:r>
            <a:r>
              <a:rPr lang="en-GB" sz="2100" dirty="0">
                <a:latin typeface="Tahoma" panose="020B0604030504040204" pitchFamily="34" charset="0"/>
                <a:ea typeface="Tahoma" panose="020B0604030504040204" pitchFamily="34" charset="0"/>
                <a:cs typeface="Tahoma" panose="020B0604030504040204" pitchFamily="34" charset="0"/>
              </a:rPr>
              <a:t>In my role as a Care Assistant in a hospital ward, I support patients with daily care needs and assist nurses in ensuring that treatment plans are followed safely.</a:t>
            </a:r>
          </a:p>
          <a:p>
            <a:pPr marL="0" marR="0">
              <a:lnSpc>
                <a:spcPct val="107000"/>
              </a:lnSpc>
              <a:spcBef>
                <a:spcPts val="0"/>
              </a:spcBef>
              <a:spcAft>
                <a:spcPts val="800"/>
              </a:spcAft>
            </a:pPr>
            <a:r>
              <a:rPr lang="en-GB" sz="2000" b="1" dirty="0">
                <a:latin typeface="Tahoma" panose="020B0604030504040204" pitchFamily="34" charset="0"/>
                <a:ea typeface="Tahoma" panose="020B0604030504040204" pitchFamily="34" charset="0"/>
                <a:cs typeface="Tahoma" panose="020B0604030504040204" pitchFamily="34" charset="0"/>
              </a:rPr>
              <a:t>Identifying the Problem </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t>
            </a:r>
            <a:r>
              <a:rPr lang="en-GB" sz="2100" dirty="0">
                <a:latin typeface="Tahoma" panose="020B0604030504040204" pitchFamily="34" charset="0"/>
                <a:ea typeface="Tahoma" panose="020B0604030504040204" pitchFamily="34" charset="0"/>
                <a:cs typeface="Tahoma" panose="020B0604030504040204" pitchFamily="34" charset="0"/>
              </a:rPr>
              <a:t>During one shift, I noticed that a patient repeatedly missed scheduled medication doses. This situation could negatively affect the patient’s recovery and overall health outcomes.</a:t>
            </a:r>
          </a:p>
          <a:p>
            <a:pPr marL="0" marR="0">
              <a:lnSpc>
                <a:spcPct val="107000"/>
              </a:lnSpc>
              <a:spcBef>
                <a:spcPts val="0"/>
              </a:spcBef>
              <a:spcAft>
                <a:spcPts val="800"/>
              </a:spcAft>
            </a:pPr>
            <a:r>
              <a:rPr lang="en-GB" sz="2100" b="1" dirty="0">
                <a:latin typeface="Tahoma" panose="020B0604030504040204" pitchFamily="34" charset="0"/>
                <a:ea typeface="Tahoma" panose="020B0604030504040204" pitchFamily="34" charset="0"/>
                <a:cs typeface="Tahoma" panose="020B0604030504040204" pitchFamily="34" charset="0"/>
              </a:rPr>
              <a:t>We examined different factors affecting the situation:</a:t>
            </a:r>
          </a:p>
          <a:p>
            <a:pPr marL="0" marR="0" indent="0">
              <a:lnSpc>
                <a:spcPct val="107000"/>
              </a:lnSpc>
              <a:spcBef>
                <a:spcPts val="0"/>
              </a:spcBef>
              <a:spcAft>
                <a:spcPts val="800"/>
              </a:spcAft>
              <a:buNone/>
            </a:pPr>
            <a:r>
              <a:rPr lang="en-GB" sz="2100" dirty="0">
                <a:latin typeface="Tahoma" panose="020B0604030504040204" pitchFamily="34" charset="0"/>
                <a:ea typeface="Tahoma" panose="020B0604030504040204" pitchFamily="34" charset="0"/>
                <a:cs typeface="Tahoma" panose="020B0604030504040204" pitchFamily="34" charset="0"/>
              </a:rPr>
              <a:t>• People</a:t>
            </a:r>
            <a:r>
              <a:rPr lang="en-GB" sz="2100" b="1" dirty="0">
                <a:latin typeface="Tahoma" panose="020B0604030504040204" pitchFamily="34" charset="0"/>
                <a:ea typeface="Tahoma" panose="020B0604030504040204" pitchFamily="34" charset="0"/>
                <a:cs typeface="Tahoma" panose="020B0604030504040204" pitchFamily="34" charset="0"/>
              </a:rPr>
              <a:t>:</a:t>
            </a:r>
            <a:r>
              <a:rPr lang="en-GB" sz="2100" dirty="0">
                <a:latin typeface="Tahoma" panose="020B0604030504040204" pitchFamily="34" charset="0"/>
                <a:ea typeface="Tahoma" panose="020B0604030504040204" pitchFamily="34" charset="0"/>
                <a:cs typeface="Tahoma" panose="020B0604030504040204" pitchFamily="34" charset="0"/>
              </a:rPr>
              <a:t> Staff shortages during busy shifts</a:t>
            </a:r>
            <a:br>
              <a:rPr lang="en-GB" sz="2100" dirty="0">
                <a:latin typeface="Tahoma" panose="020B0604030504040204" pitchFamily="34" charset="0"/>
                <a:ea typeface="Tahoma" panose="020B0604030504040204" pitchFamily="34" charset="0"/>
                <a:cs typeface="Tahoma" panose="020B0604030504040204" pitchFamily="34" charset="0"/>
              </a:rPr>
            </a:br>
            <a:r>
              <a:rPr lang="en-GB" sz="2100" dirty="0">
                <a:latin typeface="Tahoma" panose="020B0604030504040204" pitchFamily="34" charset="0"/>
                <a:ea typeface="Tahoma" panose="020B0604030504040204" pitchFamily="34" charset="0"/>
                <a:cs typeface="Tahoma" panose="020B0604030504040204" pitchFamily="34" charset="0"/>
              </a:rPr>
              <a:t>• Processes</a:t>
            </a:r>
            <a:r>
              <a:rPr lang="en-GB" sz="2100" b="1" dirty="0">
                <a:latin typeface="Tahoma" panose="020B0604030504040204" pitchFamily="34" charset="0"/>
                <a:ea typeface="Tahoma" panose="020B0604030504040204" pitchFamily="34" charset="0"/>
                <a:cs typeface="Tahoma" panose="020B0604030504040204" pitchFamily="34" charset="0"/>
              </a:rPr>
              <a:t>:</a:t>
            </a:r>
            <a:r>
              <a:rPr lang="en-GB" sz="2100" dirty="0">
                <a:latin typeface="Tahoma" panose="020B0604030504040204" pitchFamily="34" charset="0"/>
                <a:ea typeface="Tahoma" panose="020B0604030504040204" pitchFamily="34" charset="0"/>
                <a:cs typeface="Tahoma" panose="020B0604030504040204" pitchFamily="34" charset="0"/>
              </a:rPr>
              <a:t> Medication schedules overlapping with other care activities</a:t>
            </a:r>
            <a:br>
              <a:rPr lang="en-GB" sz="2100" dirty="0">
                <a:latin typeface="Tahoma" panose="020B0604030504040204" pitchFamily="34" charset="0"/>
                <a:ea typeface="Tahoma" panose="020B0604030504040204" pitchFamily="34" charset="0"/>
                <a:cs typeface="Tahoma" panose="020B0604030504040204" pitchFamily="34" charset="0"/>
              </a:rPr>
            </a:br>
            <a:r>
              <a:rPr lang="en-GB" sz="2100" dirty="0">
                <a:latin typeface="Tahoma" panose="020B0604030504040204" pitchFamily="34" charset="0"/>
                <a:ea typeface="Tahoma" panose="020B0604030504040204" pitchFamily="34" charset="0"/>
                <a:cs typeface="Tahoma" panose="020B0604030504040204" pitchFamily="34" charset="0"/>
              </a:rPr>
              <a:t>• Environment</a:t>
            </a:r>
            <a:r>
              <a:rPr lang="en-GB" sz="2100" b="1" dirty="0">
                <a:latin typeface="Tahoma" panose="020B0604030504040204" pitchFamily="34" charset="0"/>
                <a:ea typeface="Tahoma" panose="020B0604030504040204" pitchFamily="34" charset="0"/>
                <a:cs typeface="Tahoma" panose="020B0604030504040204" pitchFamily="34" charset="0"/>
              </a:rPr>
              <a:t>:</a:t>
            </a:r>
            <a:r>
              <a:rPr lang="en-GB" sz="2100" dirty="0">
                <a:latin typeface="Tahoma" panose="020B0604030504040204" pitchFamily="34" charset="0"/>
                <a:ea typeface="Tahoma" panose="020B0604030504040204" pitchFamily="34" charset="0"/>
                <a:cs typeface="Tahoma" panose="020B0604030504040204" pitchFamily="34" charset="0"/>
              </a:rPr>
              <a:t> High patient workload on the ward</a:t>
            </a:r>
            <a:br>
              <a:rPr lang="en-GB" sz="2100" dirty="0">
                <a:latin typeface="Tahoma" panose="020B0604030504040204" pitchFamily="34" charset="0"/>
                <a:ea typeface="Tahoma" panose="020B0604030504040204" pitchFamily="34" charset="0"/>
                <a:cs typeface="Tahoma" panose="020B0604030504040204" pitchFamily="34" charset="0"/>
              </a:rPr>
            </a:br>
            <a:r>
              <a:rPr lang="en-GB" sz="2100" dirty="0">
                <a:latin typeface="Tahoma" panose="020B0604030504040204" pitchFamily="34" charset="0"/>
                <a:ea typeface="Tahoma" panose="020B0604030504040204" pitchFamily="34" charset="0"/>
                <a:cs typeface="Tahoma" panose="020B0604030504040204" pitchFamily="34" charset="0"/>
              </a:rPr>
              <a:t>• Equipment</a:t>
            </a:r>
            <a:r>
              <a:rPr lang="en-GB" sz="2100" b="1" dirty="0">
                <a:latin typeface="Tahoma" panose="020B0604030504040204" pitchFamily="34" charset="0"/>
                <a:ea typeface="Tahoma" panose="020B0604030504040204" pitchFamily="34" charset="0"/>
                <a:cs typeface="Tahoma" panose="020B0604030504040204" pitchFamily="34" charset="0"/>
              </a:rPr>
              <a:t>:</a:t>
            </a:r>
            <a:r>
              <a:rPr lang="en-GB" sz="2100" dirty="0">
                <a:latin typeface="Tahoma" panose="020B0604030504040204" pitchFamily="34" charset="0"/>
                <a:ea typeface="Tahoma" panose="020B0604030504040204" pitchFamily="34" charset="0"/>
                <a:cs typeface="Tahoma" panose="020B0604030504040204" pitchFamily="34" charset="0"/>
              </a:rPr>
              <a:t> Delays in accessing medication trolleys</a:t>
            </a:r>
          </a:p>
          <a:p>
            <a:pPr marL="0" marR="0" indent="0">
              <a:lnSpc>
                <a:spcPct val="107000"/>
              </a:lnSpc>
              <a:spcBef>
                <a:spcPts val="0"/>
              </a:spcBef>
              <a:spcAft>
                <a:spcPts val="800"/>
              </a:spcAft>
              <a:buNone/>
            </a:pPr>
            <a:r>
              <a:rPr lang="en-GB" sz="2100" dirty="0">
                <a:latin typeface="Tahoma" panose="020B0604030504040204" pitchFamily="34" charset="0"/>
                <a:ea typeface="Tahoma" panose="020B0604030504040204" pitchFamily="34" charset="0"/>
                <a:cs typeface="Tahoma" panose="020B0604030504040204" pitchFamily="34" charset="0"/>
              </a:rPr>
              <a:t>This structured analysis helped us identify the root causes of the issue rather than addressing only the symptoms.</a:t>
            </a:r>
          </a:p>
          <a:p>
            <a:pPr marL="0" marR="0">
              <a:lnSpc>
                <a:spcPct val="107000"/>
              </a:lnSpc>
              <a:spcBef>
                <a:spcPts val="0"/>
              </a:spcBef>
              <a:spcAft>
                <a:spcPts val="800"/>
              </a:spcAft>
            </a:pPr>
            <a:r>
              <a:rPr lang="en-GB" sz="2000" b="1" dirty="0">
                <a:latin typeface="Tahoma" panose="020B0604030504040204" pitchFamily="34" charset="0"/>
                <a:ea typeface="Tahoma" panose="020B0604030504040204" pitchFamily="34" charset="0"/>
                <a:cs typeface="Tahoma" panose="020B0604030504040204" pitchFamily="34" charset="0"/>
              </a:rPr>
              <a:t>Implementing </a:t>
            </a:r>
            <a:r>
              <a:rPr lang="en-GB" sz="2100" b="1" dirty="0">
                <a:latin typeface="Tahoma" panose="020B0604030504040204" pitchFamily="34" charset="0"/>
                <a:ea typeface="Tahoma" panose="020B0604030504040204" pitchFamily="34" charset="0"/>
                <a:cs typeface="Tahoma" panose="020B0604030504040204" pitchFamily="34" charset="0"/>
              </a:rPr>
              <a:t>a Solution</a:t>
            </a:r>
            <a:endParaRPr lang="en-GB" sz="2100" dirty="0">
              <a:latin typeface="Tahoma" panose="020B0604030504040204" pitchFamily="34" charset="0"/>
              <a:ea typeface="Tahoma" panose="020B0604030504040204" pitchFamily="34" charset="0"/>
              <a:cs typeface="Tahoma" panose="020B0604030504040204" pitchFamily="34" charset="0"/>
            </a:endParaRPr>
          </a:p>
          <a:p>
            <a:pPr marL="0" marR="0" indent="0">
              <a:lnSpc>
                <a:spcPct val="107000"/>
              </a:lnSpc>
              <a:spcBef>
                <a:spcPts val="0"/>
              </a:spcBef>
              <a:spcAft>
                <a:spcPts val="800"/>
              </a:spcAft>
              <a:buNone/>
            </a:pPr>
            <a:r>
              <a:rPr lang="en-GB" sz="2300" dirty="0">
                <a:latin typeface="Tahoma" panose="020B0604030504040204" pitchFamily="34" charset="0"/>
                <a:ea typeface="Tahoma" panose="020B0604030504040204" pitchFamily="34" charset="0"/>
                <a:cs typeface="Tahoma" panose="020B0604030504040204" pitchFamily="34" charset="0"/>
              </a:rPr>
              <a:t>Based on the analysis, the healthcare team implemented several solutions:</a:t>
            </a:r>
          </a:p>
          <a:p>
            <a:pPr marL="0" marR="0" indent="0">
              <a:lnSpc>
                <a:spcPct val="107000"/>
              </a:lnSpc>
              <a:spcBef>
                <a:spcPts val="0"/>
              </a:spcBef>
              <a:spcAft>
                <a:spcPts val="800"/>
              </a:spcAft>
              <a:buNone/>
            </a:pPr>
            <a:r>
              <a:rPr lang="en-GB" sz="2300" dirty="0">
                <a:latin typeface="Tahoma" panose="020B0604030504040204" pitchFamily="34" charset="0"/>
                <a:ea typeface="Tahoma" panose="020B0604030504040204" pitchFamily="34" charset="0"/>
                <a:cs typeface="Tahoma" panose="020B0604030504040204" pitchFamily="34" charset="0"/>
              </a:rPr>
              <a:t>• Adjusting medication administration times</a:t>
            </a:r>
            <a:br>
              <a:rPr lang="en-GB" sz="2300" dirty="0">
                <a:latin typeface="Tahoma" panose="020B0604030504040204" pitchFamily="34" charset="0"/>
                <a:ea typeface="Tahoma" panose="020B0604030504040204" pitchFamily="34" charset="0"/>
                <a:cs typeface="Tahoma" panose="020B0604030504040204" pitchFamily="34" charset="0"/>
              </a:rPr>
            </a:br>
            <a:r>
              <a:rPr lang="en-GB" sz="2300" dirty="0">
                <a:latin typeface="Tahoma" panose="020B0604030504040204" pitchFamily="34" charset="0"/>
                <a:ea typeface="Tahoma" panose="020B0604030504040204" pitchFamily="34" charset="0"/>
                <a:cs typeface="Tahoma" panose="020B0604030504040204" pitchFamily="34" charset="0"/>
              </a:rPr>
              <a:t>• Improving communication between nurses and care assistants</a:t>
            </a:r>
            <a:br>
              <a:rPr lang="en-GB" sz="2300" dirty="0">
                <a:latin typeface="Tahoma" panose="020B0604030504040204" pitchFamily="34" charset="0"/>
                <a:ea typeface="Tahoma" panose="020B0604030504040204" pitchFamily="34" charset="0"/>
                <a:cs typeface="Tahoma" panose="020B0604030504040204" pitchFamily="34" charset="0"/>
              </a:rPr>
            </a:br>
            <a:r>
              <a:rPr lang="en-GB" sz="2300" dirty="0">
                <a:latin typeface="Tahoma" panose="020B0604030504040204" pitchFamily="34" charset="0"/>
                <a:ea typeface="Tahoma" panose="020B0604030504040204" pitchFamily="34" charset="0"/>
                <a:cs typeface="Tahoma" panose="020B0604030504040204" pitchFamily="34" charset="0"/>
              </a:rPr>
              <a:t>• Introducing reminder systems for medication rounds</a:t>
            </a:r>
          </a:p>
          <a:p>
            <a:pPr marL="0" marR="0">
              <a:lnSpc>
                <a:spcPct val="107000"/>
              </a:lnSpc>
              <a:spcBef>
                <a:spcPts val="0"/>
              </a:spcBef>
              <a:spcAft>
                <a:spcPts val="800"/>
              </a:spcAft>
            </a:pPr>
            <a:r>
              <a:rPr lang="en-GB" sz="2100" b="1" dirty="0">
                <a:latin typeface="Tahoma" panose="020B0604030504040204" pitchFamily="34" charset="0"/>
                <a:ea typeface="Tahoma" panose="020B0604030504040204" pitchFamily="34" charset="0"/>
                <a:cs typeface="Tahoma" panose="020B0604030504040204" pitchFamily="34" charset="0"/>
              </a:rPr>
              <a:t>Impact on Practice: </a:t>
            </a:r>
            <a:r>
              <a:rPr lang="en-GB" sz="2100" dirty="0">
                <a:latin typeface="Tahoma" panose="020B0604030504040204" pitchFamily="34" charset="0"/>
                <a:ea typeface="Tahoma" panose="020B0604030504040204" pitchFamily="34" charset="0"/>
                <a:cs typeface="Tahoma" panose="020B0604030504040204" pitchFamily="34" charset="0"/>
              </a:rPr>
              <a:t>Applying the Fishbone model helped the team to  improve medication adherence, enhance patient safety and recovery outcomes and strengthen team communication and coordination</a:t>
            </a:r>
          </a:p>
          <a:p>
            <a:pPr marL="0" marR="0" indent="0">
              <a:lnSpc>
                <a:spcPct val="107000"/>
              </a:lnSpc>
              <a:spcBef>
                <a:spcPts val="0"/>
              </a:spcBef>
              <a:spcAft>
                <a:spcPts val="800"/>
              </a:spcAft>
              <a:buNone/>
            </a:pPr>
            <a:r>
              <a:rPr lang="en-GB" sz="2100" dirty="0">
                <a:latin typeface="Tahoma" panose="020B0604030504040204" pitchFamily="34" charset="0"/>
                <a:ea typeface="Tahoma" panose="020B0604030504040204" pitchFamily="34" charset="0"/>
                <a:cs typeface="Tahoma" panose="020B0604030504040204" pitchFamily="34" charset="0"/>
              </a:rPr>
              <a:t>This example demonstrates how problem-solving skills and structured models can be applied in real healthcare settings to improve patient care and service delivery (NHS England, 2023).</a:t>
            </a:r>
          </a:p>
          <a:p>
            <a:pPr marL="0" marR="0" indent="0">
              <a:lnSpc>
                <a:spcPct val="107000"/>
              </a:lnSpc>
              <a:spcBef>
                <a:spcPts val="0"/>
              </a:spcBef>
              <a:spcAft>
                <a:spcPts val="800"/>
              </a:spcAft>
              <a:buNone/>
            </a:pPr>
            <a:r>
              <a:rPr lang="en-GB" sz="1600" dirty="0">
                <a:latin typeface="Calibri" panose="020F0502020204030204" pitchFamily="34" charset="0"/>
                <a:ea typeface="Calibri" panose="020F0502020204030204" pitchFamily="34" charset="0"/>
                <a:cs typeface="Arial" panose="020B0604020202020204" pitchFamily="34" charset="0"/>
              </a:rPr>
              <a:t> </a:t>
            </a:r>
            <a:endParaRPr lang="en-GB"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Footer Placeholder 4"/>
          <p:cNvSpPr>
            <a:spLocks noGrp="1"/>
          </p:cNvSpPr>
          <p:nvPr>
            <p:ph type="ftr" sz="quarter" idx="11"/>
          </p:nvPr>
        </p:nvSpPr>
        <p:spPr>
          <a:xfrm>
            <a:off x="613834" y="6361612"/>
            <a:ext cx="6297612" cy="365125"/>
          </a:xfrm>
        </p:spPr>
        <p:txBody>
          <a:bodyPr/>
          <a:lstStyle/>
          <a:p>
            <a:r>
              <a:rPr lang="en-US" b="1" dirty="0">
                <a:solidFill>
                  <a:schemeClr val="tx1"/>
                </a:solidFill>
              </a:rPr>
              <a:t>7</a:t>
            </a:r>
            <a:endParaRPr lang="en-GB" b="1" dirty="0">
              <a:solidFill>
                <a:schemeClr val="tx1"/>
              </a:solidFill>
            </a:endParaRPr>
          </a:p>
        </p:txBody>
      </p:sp>
    </p:spTree>
    <p:extLst>
      <p:ext uri="{BB962C8B-B14F-4D97-AF65-F5344CB8AC3E}">
        <p14:creationId xmlns:p14="http://schemas.microsoft.com/office/powerpoint/2010/main" val="1177810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12192000" cy="758281"/>
          </a:xfrm>
        </p:spPr>
        <p:txBody>
          <a:bodyPr>
            <a:normAutofit/>
          </a:bodyPr>
          <a:lstStyle/>
          <a:p>
            <a:pPr algn="ctr"/>
            <a:r>
              <a:rPr lang="en-US" sz="2000" b="1" i="0" u="none" strike="noStrike" baseline="0" dirty="0">
                <a:solidFill>
                  <a:schemeClr val="tx1"/>
                </a:solidFill>
                <a:latin typeface="Tahoma" panose="020B0604030504040204" pitchFamily="34" charset="0"/>
                <a:ea typeface="Tahoma" panose="020B0604030504040204" pitchFamily="34" charset="0"/>
                <a:cs typeface="Tahoma" panose="020B0604030504040204" pitchFamily="34" charset="0"/>
              </a:rPr>
              <a:t>HOW THIS SKILL SUPPORTS MY FUTURE CAREER</a:t>
            </a:r>
            <a:br>
              <a:rPr lang="en-US" sz="2000" b="0" i="0" u="none" strike="noStrike" baseline="0" dirty="0">
                <a:solidFill>
                  <a:schemeClr val="tx1"/>
                </a:solidFill>
                <a:latin typeface="Tahoma" panose="020B0604030504040204" pitchFamily="34" charset="0"/>
                <a:ea typeface="Tahoma" panose="020B0604030504040204" pitchFamily="34" charset="0"/>
                <a:cs typeface="Tahoma" panose="020B0604030504040204" pitchFamily="34" charset="0"/>
              </a:rPr>
            </a:br>
            <a:endParaRPr lang="en-GB" sz="2000" b="0" i="0" u="none" strike="noStrike"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 Placeholder 2"/>
          <p:cNvSpPr>
            <a:spLocks noGrp="1"/>
          </p:cNvSpPr>
          <p:nvPr>
            <p:ph type="body" idx="1"/>
          </p:nvPr>
        </p:nvSpPr>
        <p:spPr>
          <a:xfrm>
            <a:off x="0" y="1358536"/>
            <a:ext cx="12192000" cy="5499463"/>
          </a:xfrm>
        </p:spPr>
        <p:txBody>
          <a:bodyPr>
            <a:normAutofit/>
          </a:bodyPr>
          <a:lstStyle/>
          <a:p>
            <a:pPr marL="0" indent="0">
              <a:buNone/>
            </a:pPr>
            <a:r>
              <a:rPr lang="en-US" sz="1800" b="1" dirty="0">
                <a:latin typeface="Tahoma" panose="020B0604030504040204" pitchFamily="34" charset="0"/>
                <a:ea typeface="Tahoma" panose="020B0604030504040204" pitchFamily="34" charset="0"/>
                <a:cs typeface="Tahoma" panose="020B0604030504040204" pitchFamily="34" charset="0"/>
              </a:rPr>
              <a:t>Why this skill matters for me</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It improves my employability by demonstrating that I can make informed decisions and respond to challenges.</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It will help me in my future role to work effectively within teams, manage risks and improve patient care.</a:t>
            </a:r>
          </a:p>
          <a:p>
            <a:pPr marL="0" indent="0">
              <a:buNone/>
            </a:pPr>
            <a:r>
              <a:rPr lang="en-US" sz="1800" b="1" dirty="0">
                <a:latin typeface="Tahoma" panose="020B0604030504040204" pitchFamily="34" charset="0"/>
                <a:ea typeface="Tahoma" panose="020B0604030504040204" pitchFamily="34" charset="0"/>
                <a:cs typeface="Tahoma" panose="020B0604030504040204" pitchFamily="34" charset="0"/>
              </a:rPr>
              <a:t>Personal Reflection</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I consider problem solving a strength, but I want to continue developing and polishing it through practical experience, reflection and structured tools like the Fishbone Diagram.</a:t>
            </a:r>
          </a:p>
          <a:p>
            <a:pPr marL="0" indent="0">
              <a:buNone/>
            </a:pPr>
            <a:r>
              <a:rPr lang="en-US" sz="1800" b="1" dirty="0">
                <a:latin typeface="Tahoma" panose="020B0604030504040204" pitchFamily="34" charset="0"/>
                <a:ea typeface="Tahoma" panose="020B0604030504040204" pitchFamily="34" charset="0"/>
                <a:cs typeface="Tahoma" panose="020B0604030504040204" pitchFamily="34" charset="0"/>
              </a:rPr>
              <a:t>Link to Learning Outcomes</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I feel prepared to handle challenges safely and effectively.</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I am continually improving my critical thinking and decision-making skills.</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I am building the skills needed to contribute meaningfully to patient care and team effectiveness.</a:t>
            </a:r>
          </a:p>
          <a:p>
            <a:endParaRPr lang="en-GB" sz="1800" dirty="0">
              <a:latin typeface="Tahoma" panose="020B0604030504040204" pitchFamily="34" charset="0"/>
              <a:ea typeface="Tahoma" panose="020B0604030504040204" pitchFamily="34" charset="0"/>
              <a:cs typeface="Tahoma" panose="020B0604030504040204" pitchFamily="34" charset="0"/>
            </a:endParaRPr>
          </a:p>
        </p:txBody>
      </p:sp>
      <p:sp>
        <p:nvSpPr>
          <p:cNvPr id="5" name="Footer Placeholder 4"/>
          <p:cNvSpPr>
            <a:spLocks noGrp="1"/>
          </p:cNvSpPr>
          <p:nvPr>
            <p:ph type="ftr" sz="quarter" idx="11"/>
          </p:nvPr>
        </p:nvSpPr>
        <p:spPr/>
        <p:txBody>
          <a:bodyPr/>
          <a:lstStyle/>
          <a:p>
            <a:r>
              <a:rPr lang="en-US" b="1" dirty="0">
                <a:solidFill>
                  <a:schemeClr val="tx1"/>
                </a:solidFill>
              </a:rPr>
              <a:t>8</a:t>
            </a:r>
            <a:endParaRPr lang="en-GB" b="1" dirty="0">
              <a:solidFill>
                <a:schemeClr val="tx1"/>
              </a:solidFill>
            </a:endParaRPr>
          </a:p>
        </p:txBody>
      </p:sp>
    </p:spTree>
    <p:extLst>
      <p:ext uri="{BB962C8B-B14F-4D97-AF65-F5344CB8AC3E}">
        <p14:creationId xmlns:p14="http://schemas.microsoft.com/office/powerpoint/2010/main" val="2451832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2000" b="1" i="0" u="none" strike="noStrike" kern="1800" baseline="0" dirty="0">
                <a:solidFill>
                  <a:schemeClr val="tx1"/>
                </a:solidFill>
                <a:latin typeface="Tahoma" panose="020B0604030504040204" pitchFamily="34" charset="0"/>
                <a:ea typeface="Tahoma" panose="020B0604030504040204" pitchFamily="34" charset="0"/>
                <a:cs typeface="Tahoma" panose="020B0604030504040204" pitchFamily="34" charset="0"/>
              </a:rPr>
              <a:t>CONCLUSION</a:t>
            </a:r>
          </a:p>
        </p:txBody>
      </p:sp>
      <p:sp>
        <p:nvSpPr>
          <p:cNvPr id="3" name="Text Placeholder 2"/>
          <p:cNvSpPr>
            <a:spLocks noGrp="1"/>
          </p:cNvSpPr>
          <p:nvPr>
            <p:ph type="body" idx="1"/>
          </p:nvPr>
        </p:nvSpPr>
        <p:spPr>
          <a:xfrm>
            <a:off x="0" y="1825624"/>
            <a:ext cx="12192000" cy="5032375"/>
          </a:xfrm>
        </p:spPr>
        <p:txBody>
          <a:bodyPr>
            <a:normAutofit/>
          </a:bodyPr>
          <a:lstStyle/>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In conclusion, problem-solving skills are fundamental in health and social care. Using structured approaches like the Fishbone Diagram helps me and my colleagues identify root causes, develop effective solutions, and improve outcomes.</a:t>
            </a:r>
          </a:p>
          <a:p>
            <a:pPr marL="0" indent="0">
              <a:buNone/>
            </a:pPr>
            <a:r>
              <a:rPr lang="en-US" sz="1800" dirty="0">
                <a:latin typeface="Tahoma" panose="020B0604030504040204" pitchFamily="34" charset="0"/>
                <a:ea typeface="Tahoma" panose="020B0604030504040204" pitchFamily="34" charset="0"/>
                <a:cs typeface="Tahoma" panose="020B0604030504040204" pitchFamily="34" charset="0"/>
              </a:rPr>
              <a:t> Safer care for patients.</a:t>
            </a:r>
          </a:p>
          <a:p>
            <a:r>
              <a:rPr lang="en-US" sz="1800" dirty="0">
                <a:latin typeface="Tahoma" panose="020B0604030504040204" pitchFamily="34" charset="0"/>
                <a:ea typeface="Tahoma" panose="020B0604030504040204" pitchFamily="34" charset="0"/>
                <a:cs typeface="Tahoma" panose="020B0604030504040204" pitchFamily="34" charset="0"/>
              </a:rPr>
              <a:t>By applying these skills, I can contribute to:</a:t>
            </a:r>
          </a:p>
          <a:p>
            <a:pPr>
              <a:buFont typeface="Wingdings" panose="05000000000000000000" pitchFamily="2" charset="2"/>
              <a:buChar char="Ø"/>
            </a:pPr>
            <a:r>
              <a:rPr lang="en-US" sz="1800" dirty="0">
                <a:latin typeface="Tahoma" panose="020B0604030504040204" pitchFamily="34" charset="0"/>
                <a:ea typeface="Tahoma" panose="020B0604030504040204" pitchFamily="34" charset="0"/>
                <a:cs typeface="Tahoma" panose="020B0604030504040204" pitchFamily="34" charset="0"/>
              </a:rPr>
              <a:t> Effective teamwork with colleagues.</a:t>
            </a:r>
          </a:p>
          <a:p>
            <a:pPr>
              <a:buFont typeface="Wingdings" panose="05000000000000000000" pitchFamily="2" charset="2"/>
              <a:buChar char="Ø"/>
            </a:pPr>
            <a:r>
              <a:rPr lang="en-US" sz="1800" dirty="0">
                <a:latin typeface="Tahoma" panose="020B0604030504040204" pitchFamily="34" charset="0"/>
                <a:ea typeface="Tahoma" panose="020B0604030504040204" pitchFamily="34" charset="0"/>
                <a:cs typeface="Tahoma" panose="020B0604030504040204" pitchFamily="34" charset="0"/>
              </a:rPr>
              <a:t>High-quality service delivery within healthcare </a:t>
            </a:r>
            <a:r>
              <a:rPr lang="en-US" sz="1800" dirty="0" err="1">
                <a:latin typeface="Tahoma" panose="020B0604030504040204" pitchFamily="34" charset="0"/>
                <a:ea typeface="Tahoma" panose="020B0604030504040204" pitchFamily="34" charset="0"/>
                <a:cs typeface="Tahoma" panose="020B0604030504040204" pitchFamily="34" charset="0"/>
              </a:rPr>
              <a:t>organisations</a:t>
            </a:r>
            <a:r>
              <a:rPr lang="en-US" sz="1800" dirty="0">
                <a:latin typeface="Tahoma" panose="020B0604030504040204" pitchFamily="34" charset="0"/>
                <a:ea typeface="Tahoma" panose="020B0604030504040204" pitchFamily="34" charset="0"/>
                <a:cs typeface="Tahoma" panose="020B0604030504040204" pitchFamily="34" charset="0"/>
              </a:rPr>
              <a:t>.</a:t>
            </a:r>
          </a:p>
          <a:p>
            <a:r>
              <a:rPr lang="en-US" sz="1800" dirty="0">
                <a:latin typeface="Tahoma" panose="020B0604030504040204" pitchFamily="34" charset="0"/>
                <a:ea typeface="Tahoma" panose="020B0604030504040204" pitchFamily="34" charset="0"/>
                <a:cs typeface="Tahoma" panose="020B0604030504040204" pitchFamily="34" charset="0"/>
              </a:rPr>
              <a:t>Developing problem-solving skills is therefore essential for my professional growth and ability to provide safe, effective, and compassionate care.</a:t>
            </a:r>
          </a:p>
          <a:p>
            <a:endParaRPr lang="en-US" sz="1800" dirty="0">
              <a:latin typeface="Tahoma" panose="020B0604030504040204" pitchFamily="34" charset="0"/>
              <a:ea typeface="Tahoma" panose="020B0604030504040204" pitchFamily="34" charset="0"/>
              <a:cs typeface="Tahoma" panose="020B0604030504040204" pitchFamily="34" charset="0"/>
            </a:endParaRPr>
          </a:p>
          <a:p>
            <a:endParaRPr lang="en-US" sz="1800" dirty="0">
              <a:latin typeface="Tahoma" panose="020B0604030504040204" pitchFamily="34" charset="0"/>
              <a:ea typeface="Tahoma" panose="020B0604030504040204" pitchFamily="34" charset="0"/>
              <a:cs typeface="Tahoma" panose="020B0604030504040204" pitchFamily="34" charset="0"/>
            </a:endParaRPr>
          </a:p>
          <a:p>
            <a:endParaRPr lang="en-GB" sz="1800" dirty="0">
              <a:latin typeface="Tahoma" panose="020B0604030504040204" pitchFamily="34" charset="0"/>
              <a:ea typeface="Tahoma" panose="020B0604030504040204" pitchFamily="34" charset="0"/>
              <a:cs typeface="Tahoma" panose="020B0604030504040204" pitchFamily="34" charset="0"/>
            </a:endParaRPr>
          </a:p>
        </p:txBody>
      </p:sp>
      <p:sp>
        <p:nvSpPr>
          <p:cNvPr id="5" name="Footer Placeholder 4"/>
          <p:cNvSpPr>
            <a:spLocks noGrp="1"/>
          </p:cNvSpPr>
          <p:nvPr>
            <p:ph type="ftr" sz="quarter" idx="11"/>
          </p:nvPr>
        </p:nvSpPr>
        <p:spPr/>
        <p:txBody>
          <a:bodyPr/>
          <a:lstStyle/>
          <a:p>
            <a:r>
              <a:rPr lang="en-US" b="1" dirty="0">
                <a:solidFill>
                  <a:schemeClr val="tx1"/>
                </a:solidFill>
              </a:rPr>
              <a:t>9</a:t>
            </a:r>
            <a:endParaRPr lang="en-GB" b="1" dirty="0">
              <a:solidFill>
                <a:schemeClr val="tx1"/>
              </a:solidFill>
            </a:endParaRPr>
          </a:p>
        </p:txBody>
      </p:sp>
    </p:spTree>
    <p:extLst>
      <p:ext uri="{BB962C8B-B14F-4D97-AF65-F5344CB8AC3E}">
        <p14:creationId xmlns:p14="http://schemas.microsoft.com/office/powerpoint/2010/main" val="1131138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8300" y="326820"/>
            <a:ext cx="10515600" cy="1325563"/>
          </a:xfrm>
        </p:spPr>
        <p:txBody>
          <a:bodyPr>
            <a:normAutofit/>
          </a:bodyPr>
          <a:lstStyle/>
          <a:p>
            <a:pPr algn="ctr"/>
            <a:r>
              <a:rPr lang="en-US" sz="2000" b="0" i="0" u="none" strike="noStrike" baseline="0" dirty="0">
                <a:solidFill>
                  <a:schemeClr val="tx1"/>
                </a:solidFill>
                <a:latin typeface="Tahoma" panose="020B0604030504040204" pitchFamily="34" charset="0"/>
                <a:ea typeface="Tahoma" panose="020B0604030504040204" pitchFamily="34" charset="0"/>
                <a:cs typeface="Tahoma" panose="020B0604030504040204" pitchFamily="34" charset="0"/>
              </a:rPr>
              <a:t>References </a:t>
            </a:r>
          </a:p>
        </p:txBody>
      </p:sp>
      <p:sp>
        <p:nvSpPr>
          <p:cNvPr id="3" name="Text Placeholder 2"/>
          <p:cNvSpPr>
            <a:spLocks noGrp="1"/>
          </p:cNvSpPr>
          <p:nvPr>
            <p:ph type="body" idx="1"/>
          </p:nvPr>
        </p:nvSpPr>
        <p:spPr>
          <a:xfrm>
            <a:off x="0" y="989602"/>
            <a:ext cx="12192000" cy="5868398"/>
          </a:xfrm>
        </p:spPr>
        <p:txBody>
          <a:bodyPr>
            <a:normAutofit/>
          </a:bodyPr>
          <a:lstStyle/>
          <a:p>
            <a:endParaRPr lang="en-US" sz="1600" dirty="0">
              <a:latin typeface="+mj-lt"/>
              <a:ea typeface="Tahoma" panose="020B0604030504040204" pitchFamily="34" charset="0"/>
              <a:cs typeface="Tahoma" panose="020B0604030504040204" pitchFamily="34" charset="0"/>
            </a:endParaRPr>
          </a:p>
          <a:p>
            <a:r>
              <a:rPr lang="en-US" sz="1600" dirty="0">
                <a:latin typeface="+mj-lt"/>
                <a:ea typeface="Tahoma" panose="020B0604030504040204" pitchFamily="34" charset="0"/>
                <a:cs typeface="Tahoma" panose="020B0604030504040204" pitchFamily="34" charset="0"/>
              </a:rPr>
              <a:t>Gidlow, C.J., Sams, L., Buckless, K. et al. (2024) ‘“We have to change our mindsets”: barriers and facilitators in research collaboration across integrated care system organizations’, BMC Health Services Research, 24, p.264. doi:10.1186/s12913-024-10760-3.</a:t>
            </a:r>
          </a:p>
          <a:p>
            <a:r>
              <a:rPr lang="en-US" sz="1600" dirty="0">
                <a:latin typeface="+mj-lt"/>
                <a:ea typeface="Tahoma" panose="020B0604030504040204" pitchFamily="34" charset="0"/>
                <a:cs typeface="Tahoma" panose="020B0604030504040204" pitchFamily="34" charset="0"/>
              </a:rPr>
              <a:t>Health Education England (2022) Quality improvement in healthcare: A guide for healthcare professionals. London: HEE.</a:t>
            </a:r>
          </a:p>
          <a:p>
            <a:r>
              <a:rPr lang="en-US" sz="1600" dirty="0">
                <a:latin typeface="+mj-lt"/>
                <a:ea typeface="Tahoma" panose="020B0604030504040204" pitchFamily="34" charset="0"/>
                <a:cs typeface="Tahoma" panose="020B0604030504040204" pitchFamily="34" charset="0"/>
              </a:rPr>
              <a:t>NHS England (2023) The NHS Patient Safety Strategy: progress and impact update. London: NHS England. Available at: https://www.england.nhs.uk</a:t>
            </a:r>
          </a:p>
          <a:p>
            <a:r>
              <a:rPr lang="en-US" sz="1600" dirty="0">
                <a:latin typeface="+mj-lt"/>
                <a:ea typeface="Tahoma" panose="020B0604030504040204" pitchFamily="34" charset="0"/>
                <a:cs typeface="Tahoma" panose="020B0604030504040204" pitchFamily="34" charset="0"/>
              </a:rPr>
              <a:t>NICE (2021) Shared decision making (NG197). London: National Institute for Health and Care Excellence.</a:t>
            </a:r>
          </a:p>
          <a:p>
            <a:r>
              <a:rPr lang="en-US" sz="1600" dirty="0">
                <a:latin typeface="+mj-lt"/>
                <a:ea typeface="Tahoma" panose="020B0604030504040204" pitchFamily="34" charset="0"/>
                <a:cs typeface="Tahoma" panose="020B0604030504040204" pitchFamily="34" charset="0"/>
              </a:rPr>
              <a:t>UK Parliament Health and Social Care Committee (2024) Evaluation of Government progress on patient safety recommendations. London: UK Parliament.</a:t>
            </a:r>
          </a:p>
          <a:p>
            <a:r>
              <a:rPr lang="en-GB" sz="1600" dirty="0">
                <a:latin typeface="+mj-lt"/>
              </a:rPr>
              <a:t>Phillips, J. and Simmonds, L. (2013) </a:t>
            </a:r>
            <a:r>
              <a:rPr lang="en-GB" sz="1600" i="1" dirty="0">
                <a:latin typeface="+mj-lt"/>
              </a:rPr>
              <a:t>Using Ishikawa diagrams to analyse healthcare incidents.</a:t>
            </a:r>
            <a:r>
              <a:rPr lang="en-GB" sz="1600" dirty="0">
                <a:latin typeface="+mj-lt"/>
              </a:rPr>
              <a:t> London: NHS Institute for Innovation and Improvement.</a:t>
            </a:r>
            <a:endParaRPr lang="en-US" sz="1600" dirty="0">
              <a:latin typeface="+mj-lt"/>
              <a:ea typeface="Tahoma" panose="020B0604030504040204" pitchFamily="34" charset="0"/>
              <a:cs typeface="Tahoma" panose="020B0604030504040204" pitchFamily="34" charset="0"/>
            </a:endParaRPr>
          </a:p>
          <a:p>
            <a:r>
              <a:rPr lang="en-US" sz="1600" dirty="0">
                <a:latin typeface="+mj-lt"/>
                <a:ea typeface="Tahoma" panose="020B0604030504040204" pitchFamily="34" charset="0"/>
                <a:cs typeface="Tahoma" panose="020B0604030504040204" pitchFamily="34" charset="0"/>
              </a:rPr>
              <a:t>West, M., Eckert, R., Collins, B. and Chowla, R. (2020) Caring to Change: How compassionate leadership can stimulate innovation in health care. London: The King’s Fund.</a:t>
            </a:r>
          </a:p>
          <a:p>
            <a:endParaRPr lang="en-US" sz="1600" dirty="0">
              <a:latin typeface="+mj-lt"/>
              <a:ea typeface="Tahoma" panose="020B0604030504040204" pitchFamily="34" charset="0"/>
              <a:cs typeface="Tahoma" panose="020B0604030504040204" pitchFamily="34" charset="0"/>
            </a:endParaRPr>
          </a:p>
          <a:p>
            <a:endParaRPr lang="en-GB" sz="1600" dirty="0">
              <a:latin typeface="+mj-lt"/>
              <a:ea typeface="Tahoma" panose="020B0604030504040204" pitchFamily="34" charset="0"/>
              <a:cs typeface="Tahoma" panose="020B0604030504040204" pitchFamily="34" charset="0"/>
            </a:endParaRPr>
          </a:p>
        </p:txBody>
      </p:sp>
      <p:sp>
        <p:nvSpPr>
          <p:cNvPr id="5" name="Footer Placeholder 4"/>
          <p:cNvSpPr>
            <a:spLocks noGrp="1"/>
          </p:cNvSpPr>
          <p:nvPr>
            <p:ph type="ftr" sz="quarter" idx="11"/>
          </p:nvPr>
        </p:nvSpPr>
        <p:spPr/>
        <p:txBody>
          <a:bodyPr/>
          <a:lstStyle/>
          <a:p>
            <a:r>
              <a:rPr lang="en-US" b="1" dirty="0">
                <a:solidFill>
                  <a:schemeClr val="tx1"/>
                </a:solidFill>
              </a:rPr>
              <a:t>10</a:t>
            </a:r>
            <a:endParaRPr lang="en-GB" b="1" dirty="0">
              <a:solidFill>
                <a:schemeClr val="tx1"/>
              </a:solidFill>
            </a:endParaRPr>
          </a:p>
        </p:txBody>
      </p:sp>
    </p:spTree>
    <p:extLst>
      <p:ext uri="{BB962C8B-B14F-4D97-AF65-F5344CB8AC3E}">
        <p14:creationId xmlns:p14="http://schemas.microsoft.com/office/powerpoint/2010/main" val="4192084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Text Placeholder 2"/>
          <p:cNvSpPr>
            <a:spLocks noGrp="1"/>
          </p:cNvSpPr>
          <p:nvPr>
            <p:ph type="body" idx="1"/>
          </p:nvPr>
        </p:nvSpPr>
        <p:spPr/>
        <p:txBody>
          <a:bodyPr>
            <a:normAutofit/>
          </a:bodyPr>
          <a:lstStyle/>
          <a:p>
            <a:r>
              <a:rPr lang="en-US" sz="3200" dirty="0">
                <a:latin typeface="+mj-lt"/>
                <a:cs typeface="Times New Roman" panose="02020603050405020304" pitchFamily="18" charset="0"/>
              </a:rPr>
              <a:t>Thank you for listening.</a:t>
            </a:r>
            <a:br>
              <a:rPr lang="en-US" sz="3200" dirty="0">
                <a:latin typeface="+mj-lt"/>
                <a:cs typeface="Times New Roman" panose="02020603050405020304" pitchFamily="18" charset="0"/>
              </a:rPr>
            </a:br>
            <a:r>
              <a:rPr lang="en-US" sz="3200" dirty="0">
                <a:latin typeface="+mj-lt"/>
                <a:cs typeface="Times New Roman" panose="02020603050405020304" pitchFamily="18" charset="0"/>
              </a:rPr>
              <a:t>I welcome any questions or comments.</a:t>
            </a:r>
            <a:endParaRPr lang="en-GB" sz="3200" dirty="0">
              <a:latin typeface="+mj-lt"/>
              <a:cs typeface="Times New Roman" panose="02020603050405020304" pitchFamily="18" charset="0"/>
            </a:endParaRPr>
          </a:p>
        </p:txBody>
      </p:sp>
      <p:sp>
        <p:nvSpPr>
          <p:cNvPr id="4" name="Footer Placeholder 3"/>
          <p:cNvSpPr>
            <a:spLocks noGrp="1"/>
          </p:cNvSpPr>
          <p:nvPr>
            <p:ph type="ftr" sz="quarter" idx="11"/>
          </p:nvPr>
        </p:nvSpPr>
        <p:spPr/>
        <p:txBody>
          <a:bodyPr/>
          <a:lstStyle/>
          <a:p>
            <a:r>
              <a:rPr lang="en-US" dirty="0"/>
              <a:t>11</a:t>
            </a:r>
            <a:endParaRPr lang="en-GB" dirty="0"/>
          </a:p>
        </p:txBody>
      </p:sp>
    </p:spTree>
    <p:extLst>
      <p:ext uri="{BB962C8B-B14F-4D97-AF65-F5344CB8AC3E}">
        <p14:creationId xmlns:p14="http://schemas.microsoft.com/office/powerpoint/2010/main" val="78467066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115</TotalTime>
  <Words>1538</Words>
  <Application>Microsoft Office PowerPoint</Application>
  <PresentationFormat>Widescreen</PresentationFormat>
  <Paragraphs>106</Paragraphs>
  <Slides>11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Tahoma</vt:lpstr>
      <vt:lpstr>Times New Roman</vt:lpstr>
      <vt:lpstr>Trebuchet MS</vt:lpstr>
      <vt:lpstr>Wingdings</vt:lpstr>
      <vt:lpstr>Wingdings 3</vt:lpstr>
      <vt:lpstr>Facet</vt:lpstr>
      <vt:lpstr>PowerPoint Presentation</vt:lpstr>
      <vt:lpstr>ACKNOWLEDGEMENT</vt:lpstr>
      <vt:lpstr>INTRODUCTION</vt:lpstr>
      <vt:lpstr>WHAT IS PROBLEM SOLVING?</vt:lpstr>
      <vt:lpstr>IMPORTANCE OF PROBLEM SOLVING IN PROFESSIONAL PRACTICE </vt:lpstr>
      <vt:lpstr>Problem-Solving Model – Fishbone (Ishikawa) Diagram</vt:lpstr>
      <vt:lpstr>APPLYING PROBLEM SOLVING IN PRACTICE </vt:lpstr>
      <vt:lpstr>HOW THIS SKILL SUPPORTS MY FUTURE CAREER </vt:lpstr>
      <vt:lpstr>CONCLUSION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dc:creator>
  <cp:lastModifiedBy>Daisy Nangoonzi (2433877)</cp:lastModifiedBy>
  <cp:revision>14</cp:revision>
  <dcterms:created xsi:type="dcterms:W3CDTF">2026-03-13T00:16:58Z</dcterms:created>
  <dcterms:modified xsi:type="dcterms:W3CDTF">2026-03-23T09:14:08Z</dcterms:modified>
</cp:coreProperties>
</file>