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72" r:id="rId2"/>
    <p:sldId id="256" r:id="rId3"/>
    <p:sldId id="311" r:id="rId4"/>
    <p:sldId id="310" r:id="rId5"/>
    <p:sldId id="292" r:id="rId6"/>
    <p:sldId id="280" r:id="rId7"/>
    <p:sldId id="300" r:id="rId8"/>
    <p:sldId id="297" r:id="rId9"/>
    <p:sldId id="293" r:id="rId10"/>
    <p:sldId id="298" r:id="rId11"/>
    <p:sldId id="299" r:id="rId12"/>
    <p:sldId id="287" r:id="rId13"/>
    <p:sldId id="294" r:id="rId14"/>
    <p:sldId id="295" r:id="rId15"/>
    <p:sldId id="296" r:id="rId16"/>
    <p:sldId id="288" r:id="rId17"/>
    <p:sldId id="290" r:id="rId18"/>
    <p:sldId id="289" r:id="rId19"/>
    <p:sldId id="301" r:id="rId20"/>
    <p:sldId id="302" r:id="rId21"/>
    <p:sldId id="303" r:id="rId22"/>
    <p:sldId id="285" r:id="rId23"/>
    <p:sldId id="286" r:id="rId24"/>
    <p:sldId id="28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horne,David swp6726" initials="Ts" lastIdx="1" clrIdx="0">
    <p:extLst>
      <p:ext uri="{19B8F6BF-5375-455C-9EA6-DF929625EA0E}">
        <p15:presenceInfo xmlns:p15="http://schemas.microsoft.com/office/powerpoint/2012/main" userId="S::David.Thorne@south-wales.police.uk::7bede1ba-9403-43af-96ef-9d75a250d05a"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5" d="100"/>
          <a:sy n="105" d="100"/>
        </p:scale>
        <p:origin x="77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62CCBD-9690-4016-83F1-7DE5B6B14EC2}" type="datetimeFigureOut">
              <a:rPr lang="en-GB" smtClean="0"/>
              <a:t>15/02/2022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B0E378-32E1-44FC-9EEE-92A13A0AD10A}" type="slidenum">
              <a:rPr lang="en-GB" smtClean="0"/>
              <a:t>‹#›</a:t>
            </a:fld>
            <a:endParaRPr lang="en-GB"/>
          </a:p>
        </p:txBody>
      </p:sp>
    </p:spTree>
    <p:extLst>
      <p:ext uri="{BB962C8B-B14F-4D97-AF65-F5344CB8AC3E}">
        <p14:creationId xmlns:p14="http://schemas.microsoft.com/office/powerpoint/2010/main" val="41665630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29283D-9829-46DF-A918-62A2D35DC213}" type="slidenum">
              <a:rPr lang="en-GB" smtClean="0"/>
              <a:t>3</a:t>
            </a:fld>
            <a:endParaRPr lang="en-GB" dirty="0"/>
          </a:p>
        </p:txBody>
      </p:sp>
    </p:spTree>
    <p:extLst>
      <p:ext uri="{BB962C8B-B14F-4D97-AF65-F5344CB8AC3E}">
        <p14:creationId xmlns:p14="http://schemas.microsoft.com/office/powerpoint/2010/main" val="714992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0" i="1" dirty="0">
                <a:solidFill>
                  <a:schemeClr val="bg1"/>
                </a:solidFill>
                <a:latin typeface="Tahoma" panose="020B0604030504040204" pitchFamily="34" charset="0"/>
                <a:ea typeface="Tahoma" panose="020B0604030504040204" pitchFamily="34" charset="0"/>
                <a:cs typeface="Tahoma" panose="020B0604030504040204" pitchFamily="34" charset="0"/>
              </a:rPr>
              <a:t>My vision is for UK Policing to be a world-class organisation, fit to serve communities today and in the future, and be truly collaborative, cohesive, diverse, innovative and sustainable</a:t>
            </a:r>
            <a:endParaRPr lang="en-GB" b="0" i="1" baseline="0" dirty="0"/>
          </a:p>
          <a:p>
            <a:pPr marL="0" indent="0">
              <a:buFont typeface="Arial" panose="020B0604020202020204" pitchFamily="34" charset="0"/>
              <a:buNone/>
            </a:pPr>
            <a:endParaRPr lang="en-GB" baseline="0" dirty="0"/>
          </a:p>
          <a:p>
            <a:pPr marL="0" indent="0">
              <a:buFont typeface="Arial" panose="020B0604020202020204" pitchFamily="34" charset="0"/>
              <a:buNone/>
            </a:pPr>
            <a:r>
              <a:rPr lang="en-GB" u="sng" baseline="0" dirty="0"/>
              <a:t>My vision links to characteristics of a highly effective chief officer team:</a:t>
            </a:r>
          </a:p>
          <a:p>
            <a:pPr marL="171450" indent="-171450">
              <a:buFont typeface="Arial" panose="020B0604020202020204" pitchFamily="34" charset="0"/>
              <a:buChar char="•"/>
            </a:pPr>
            <a:r>
              <a:rPr lang="en-GB" baseline="0" dirty="0"/>
              <a:t>Need to get on</a:t>
            </a:r>
          </a:p>
          <a:p>
            <a:pPr marL="171450" indent="-171450">
              <a:buFont typeface="Arial" panose="020B0604020202020204" pitchFamily="34" charset="0"/>
              <a:buChar char="•"/>
            </a:pPr>
            <a:r>
              <a:rPr lang="en-GB" baseline="0" dirty="0"/>
              <a:t>Work together</a:t>
            </a:r>
          </a:p>
          <a:p>
            <a:pPr marL="171450" indent="-171450">
              <a:buFont typeface="Arial" panose="020B0604020202020204" pitchFamily="34" charset="0"/>
              <a:buChar char="•"/>
            </a:pPr>
            <a:r>
              <a:rPr lang="en-GB" baseline="0" dirty="0"/>
              <a:t>Deal with the challenges around diversity </a:t>
            </a:r>
          </a:p>
          <a:p>
            <a:pPr marL="171450" indent="-171450">
              <a:buFont typeface="Arial" panose="020B0604020202020204" pitchFamily="34" charset="0"/>
              <a:buChar char="•"/>
            </a:pPr>
            <a:r>
              <a:rPr lang="en-GB" baseline="0" dirty="0"/>
              <a:t>Look at what’s on the horizon</a:t>
            </a:r>
          </a:p>
          <a:p>
            <a:pPr marL="171450" indent="-171450">
              <a:buFont typeface="Arial" panose="020B0604020202020204" pitchFamily="34" charset="0"/>
              <a:buChar char="•"/>
            </a:pPr>
            <a:r>
              <a:rPr lang="en-GB" baseline="0" dirty="0"/>
              <a:t>Be environmentally responsible</a:t>
            </a:r>
          </a:p>
          <a:p>
            <a:pPr marL="0" indent="0">
              <a:buFont typeface="Arial" panose="020B0604020202020204" pitchFamily="34" charset="0"/>
              <a:buNone/>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aseline="0" dirty="0"/>
              <a:t>Will help me, to help you achieve the force vision and mission and P&amp;C Plan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aseline="0" dirty="0"/>
          </a:p>
          <a:p>
            <a:pPr marL="0" indent="0">
              <a:buFont typeface="Arial" panose="020B0604020202020204" pitchFamily="34" charset="0"/>
              <a:buNone/>
            </a:pPr>
            <a:endParaRPr lang="en-GB" baseline="0" dirty="0"/>
          </a:p>
        </p:txBody>
      </p:sp>
      <p:sp>
        <p:nvSpPr>
          <p:cNvPr id="4" name="Slide Number Placeholder 3"/>
          <p:cNvSpPr>
            <a:spLocks noGrp="1"/>
          </p:cNvSpPr>
          <p:nvPr>
            <p:ph type="sldNum" sz="quarter" idx="10"/>
          </p:nvPr>
        </p:nvSpPr>
        <p:spPr/>
        <p:txBody>
          <a:bodyPr/>
          <a:lstStyle/>
          <a:p>
            <a:fld id="{E529283D-9829-46DF-A918-62A2D35DC213}" type="slidenum">
              <a:rPr lang="en-GB" smtClean="0"/>
              <a:t>4</a:t>
            </a:fld>
            <a:endParaRPr lang="en-GB" dirty="0"/>
          </a:p>
        </p:txBody>
      </p:sp>
    </p:spTree>
    <p:extLst>
      <p:ext uri="{BB962C8B-B14F-4D97-AF65-F5344CB8AC3E}">
        <p14:creationId xmlns:p14="http://schemas.microsoft.com/office/powerpoint/2010/main" val="242304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53D67-8BE9-4EE1-BBEB-9B3F171ADD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32F1EE-E4ED-49FA-B5D5-BCF951D67B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CFF1C0-4E01-40BB-ABD5-DD7F1F3289CB}"/>
              </a:ext>
            </a:extLst>
          </p:cNvPr>
          <p:cNvSpPr>
            <a:spLocks noGrp="1"/>
          </p:cNvSpPr>
          <p:nvPr>
            <p:ph type="dt" sz="half" idx="10"/>
          </p:nvPr>
        </p:nvSpPr>
        <p:spPr/>
        <p:txBody>
          <a:bodyPr/>
          <a:lstStyle/>
          <a:p>
            <a:fld id="{DBA66FC3-42A5-4B03-98E3-5AB41BE6E9FD}" type="datetimeFigureOut">
              <a:rPr lang="en-GB" smtClean="0"/>
              <a:t>15/02/2022</a:t>
            </a:fld>
            <a:endParaRPr lang="en-GB"/>
          </a:p>
        </p:txBody>
      </p:sp>
      <p:sp>
        <p:nvSpPr>
          <p:cNvPr id="5" name="Footer Placeholder 4">
            <a:extLst>
              <a:ext uri="{FF2B5EF4-FFF2-40B4-BE49-F238E27FC236}">
                <a16:creationId xmlns:a16="http://schemas.microsoft.com/office/drawing/2014/main" id="{86CB7BF0-02DD-41C9-943F-43DB917C37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2E209B-52A8-4490-87EF-734F2D51B9B8}"/>
              </a:ext>
            </a:extLst>
          </p:cNvPr>
          <p:cNvSpPr>
            <a:spLocks noGrp="1"/>
          </p:cNvSpPr>
          <p:nvPr>
            <p:ph type="sldNum" sz="quarter" idx="12"/>
          </p:nvPr>
        </p:nvSpPr>
        <p:spPr/>
        <p:txBody>
          <a:bodyPr/>
          <a:lstStyle/>
          <a:p>
            <a:fld id="{85F8E0B9-A572-4308-8892-68C5C81DEECF}" type="slidenum">
              <a:rPr lang="en-GB" smtClean="0"/>
              <a:t>‹#›</a:t>
            </a:fld>
            <a:endParaRPr lang="en-GB"/>
          </a:p>
        </p:txBody>
      </p:sp>
    </p:spTree>
    <p:extLst>
      <p:ext uri="{BB962C8B-B14F-4D97-AF65-F5344CB8AC3E}">
        <p14:creationId xmlns:p14="http://schemas.microsoft.com/office/powerpoint/2010/main" val="1780423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D370-A6A6-4F55-A278-23CB4DD590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CCFAD6-8615-4565-BCF0-F50DB8DC32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C4877A-C870-4B5A-8AC0-7D9CCEC35865}"/>
              </a:ext>
            </a:extLst>
          </p:cNvPr>
          <p:cNvSpPr>
            <a:spLocks noGrp="1"/>
          </p:cNvSpPr>
          <p:nvPr>
            <p:ph type="dt" sz="half" idx="10"/>
          </p:nvPr>
        </p:nvSpPr>
        <p:spPr/>
        <p:txBody>
          <a:bodyPr/>
          <a:lstStyle/>
          <a:p>
            <a:fld id="{DBA66FC3-42A5-4B03-98E3-5AB41BE6E9FD}" type="datetimeFigureOut">
              <a:rPr lang="en-GB" smtClean="0"/>
              <a:t>15/02/2022</a:t>
            </a:fld>
            <a:endParaRPr lang="en-GB"/>
          </a:p>
        </p:txBody>
      </p:sp>
      <p:sp>
        <p:nvSpPr>
          <p:cNvPr id="5" name="Footer Placeholder 4">
            <a:extLst>
              <a:ext uri="{FF2B5EF4-FFF2-40B4-BE49-F238E27FC236}">
                <a16:creationId xmlns:a16="http://schemas.microsoft.com/office/drawing/2014/main" id="{D898EA3B-C369-4522-A6D3-97152B3A22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A35237-09D4-4834-A527-F0C5774A9F31}"/>
              </a:ext>
            </a:extLst>
          </p:cNvPr>
          <p:cNvSpPr>
            <a:spLocks noGrp="1"/>
          </p:cNvSpPr>
          <p:nvPr>
            <p:ph type="sldNum" sz="quarter" idx="12"/>
          </p:nvPr>
        </p:nvSpPr>
        <p:spPr/>
        <p:txBody>
          <a:bodyPr/>
          <a:lstStyle/>
          <a:p>
            <a:fld id="{85F8E0B9-A572-4308-8892-68C5C81DEECF}" type="slidenum">
              <a:rPr lang="en-GB" smtClean="0"/>
              <a:t>‹#›</a:t>
            </a:fld>
            <a:endParaRPr lang="en-GB"/>
          </a:p>
        </p:txBody>
      </p:sp>
    </p:spTree>
    <p:extLst>
      <p:ext uri="{BB962C8B-B14F-4D97-AF65-F5344CB8AC3E}">
        <p14:creationId xmlns:p14="http://schemas.microsoft.com/office/powerpoint/2010/main" val="91908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B93BA-8A2B-4AA1-AFD3-DEFC5072D6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53CA0D-F778-4861-84CD-90B6916332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5E4F086-CC03-4684-8B59-289F852D08FA}"/>
              </a:ext>
            </a:extLst>
          </p:cNvPr>
          <p:cNvSpPr>
            <a:spLocks noGrp="1"/>
          </p:cNvSpPr>
          <p:nvPr>
            <p:ph type="dt" sz="half" idx="10"/>
          </p:nvPr>
        </p:nvSpPr>
        <p:spPr/>
        <p:txBody>
          <a:bodyPr/>
          <a:lstStyle/>
          <a:p>
            <a:fld id="{DBA66FC3-42A5-4B03-98E3-5AB41BE6E9FD}" type="datetimeFigureOut">
              <a:rPr lang="en-GB" smtClean="0"/>
              <a:t>15/02/2022</a:t>
            </a:fld>
            <a:endParaRPr lang="en-GB"/>
          </a:p>
        </p:txBody>
      </p:sp>
      <p:sp>
        <p:nvSpPr>
          <p:cNvPr id="5" name="Footer Placeholder 4">
            <a:extLst>
              <a:ext uri="{FF2B5EF4-FFF2-40B4-BE49-F238E27FC236}">
                <a16:creationId xmlns:a16="http://schemas.microsoft.com/office/drawing/2014/main" id="{F46D2868-AC9D-4459-8109-67529D8D69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073F4E-C9A1-4B7F-A50C-7FA066C274DF}"/>
              </a:ext>
            </a:extLst>
          </p:cNvPr>
          <p:cNvSpPr>
            <a:spLocks noGrp="1"/>
          </p:cNvSpPr>
          <p:nvPr>
            <p:ph type="sldNum" sz="quarter" idx="12"/>
          </p:nvPr>
        </p:nvSpPr>
        <p:spPr/>
        <p:txBody>
          <a:bodyPr/>
          <a:lstStyle/>
          <a:p>
            <a:fld id="{85F8E0B9-A572-4308-8892-68C5C81DEECF}" type="slidenum">
              <a:rPr lang="en-GB" smtClean="0"/>
              <a:t>‹#›</a:t>
            </a:fld>
            <a:endParaRPr lang="en-GB"/>
          </a:p>
        </p:txBody>
      </p:sp>
    </p:spTree>
    <p:extLst>
      <p:ext uri="{BB962C8B-B14F-4D97-AF65-F5344CB8AC3E}">
        <p14:creationId xmlns:p14="http://schemas.microsoft.com/office/powerpoint/2010/main" val="4266886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57687-20FB-4A8B-84EB-2D11C003AA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50DD91-FEE7-4BE5-B84D-DEC9A0A82A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BCFEF5B-E7C8-408E-85C9-8D39069520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7324A25-2967-4B4A-93FC-216B8566495E}"/>
              </a:ext>
            </a:extLst>
          </p:cNvPr>
          <p:cNvSpPr>
            <a:spLocks noGrp="1"/>
          </p:cNvSpPr>
          <p:nvPr>
            <p:ph type="dt" sz="half" idx="10"/>
          </p:nvPr>
        </p:nvSpPr>
        <p:spPr/>
        <p:txBody>
          <a:bodyPr/>
          <a:lstStyle/>
          <a:p>
            <a:fld id="{DBA66FC3-42A5-4B03-98E3-5AB41BE6E9FD}" type="datetimeFigureOut">
              <a:rPr lang="en-GB" smtClean="0"/>
              <a:t>15/02/2022</a:t>
            </a:fld>
            <a:endParaRPr lang="en-GB"/>
          </a:p>
        </p:txBody>
      </p:sp>
      <p:sp>
        <p:nvSpPr>
          <p:cNvPr id="6" name="Footer Placeholder 5">
            <a:extLst>
              <a:ext uri="{FF2B5EF4-FFF2-40B4-BE49-F238E27FC236}">
                <a16:creationId xmlns:a16="http://schemas.microsoft.com/office/drawing/2014/main" id="{48808D0C-BEDF-405A-AF63-D2A617FCA2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719FA5-B644-43CC-BA60-CE2983EEA57D}"/>
              </a:ext>
            </a:extLst>
          </p:cNvPr>
          <p:cNvSpPr>
            <a:spLocks noGrp="1"/>
          </p:cNvSpPr>
          <p:nvPr>
            <p:ph type="sldNum" sz="quarter" idx="12"/>
          </p:nvPr>
        </p:nvSpPr>
        <p:spPr/>
        <p:txBody>
          <a:bodyPr/>
          <a:lstStyle/>
          <a:p>
            <a:fld id="{85F8E0B9-A572-4308-8892-68C5C81DEECF}" type="slidenum">
              <a:rPr lang="en-GB" smtClean="0"/>
              <a:t>‹#›</a:t>
            </a:fld>
            <a:endParaRPr lang="en-GB"/>
          </a:p>
        </p:txBody>
      </p:sp>
    </p:spTree>
    <p:extLst>
      <p:ext uri="{BB962C8B-B14F-4D97-AF65-F5344CB8AC3E}">
        <p14:creationId xmlns:p14="http://schemas.microsoft.com/office/powerpoint/2010/main" val="2218570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E1A5B-E390-4828-B721-3783F94737E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6915C4-E425-4A67-BD1E-85DAD10E42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CB765B-79DF-42EC-B2B4-75695BFE78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8661C0-D82B-4D63-9DDD-6BD4DCDEC68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131E5AC-EF8F-48B0-A5A8-D9B2175FED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D1FA41-313F-460C-9716-993796BC8FE2}"/>
              </a:ext>
            </a:extLst>
          </p:cNvPr>
          <p:cNvSpPr>
            <a:spLocks noGrp="1"/>
          </p:cNvSpPr>
          <p:nvPr>
            <p:ph type="dt" sz="half" idx="10"/>
          </p:nvPr>
        </p:nvSpPr>
        <p:spPr/>
        <p:txBody>
          <a:bodyPr/>
          <a:lstStyle/>
          <a:p>
            <a:fld id="{DBA66FC3-42A5-4B03-98E3-5AB41BE6E9FD}" type="datetimeFigureOut">
              <a:rPr lang="en-GB" smtClean="0"/>
              <a:t>15/02/2022</a:t>
            </a:fld>
            <a:endParaRPr lang="en-GB"/>
          </a:p>
        </p:txBody>
      </p:sp>
      <p:sp>
        <p:nvSpPr>
          <p:cNvPr id="8" name="Footer Placeholder 7">
            <a:extLst>
              <a:ext uri="{FF2B5EF4-FFF2-40B4-BE49-F238E27FC236}">
                <a16:creationId xmlns:a16="http://schemas.microsoft.com/office/drawing/2014/main" id="{2684040B-79A6-43AF-B78A-D5135EF0CF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F0E5AD-AFB7-49E4-9EF9-C230C4C677D3}"/>
              </a:ext>
            </a:extLst>
          </p:cNvPr>
          <p:cNvSpPr>
            <a:spLocks noGrp="1"/>
          </p:cNvSpPr>
          <p:nvPr>
            <p:ph type="sldNum" sz="quarter" idx="12"/>
          </p:nvPr>
        </p:nvSpPr>
        <p:spPr/>
        <p:txBody>
          <a:bodyPr/>
          <a:lstStyle/>
          <a:p>
            <a:fld id="{85F8E0B9-A572-4308-8892-68C5C81DEECF}" type="slidenum">
              <a:rPr lang="en-GB" smtClean="0"/>
              <a:t>‹#›</a:t>
            </a:fld>
            <a:endParaRPr lang="en-GB"/>
          </a:p>
        </p:txBody>
      </p:sp>
    </p:spTree>
    <p:extLst>
      <p:ext uri="{BB962C8B-B14F-4D97-AF65-F5344CB8AC3E}">
        <p14:creationId xmlns:p14="http://schemas.microsoft.com/office/powerpoint/2010/main" val="1160302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86A60-FF12-466C-95F7-3061DFB6A2C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E4098E1-A484-4636-8FB4-9AF2BF34B5AD}"/>
              </a:ext>
            </a:extLst>
          </p:cNvPr>
          <p:cNvSpPr>
            <a:spLocks noGrp="1"/>
          </p:cNvSpPr>
          <p:nvPr>
            <p:ph type="dt" sz="half" idx="10"/>
          </p:nvPr>
        </p:nvSpPr>
        <p:spPr/>
        <p:txBody>
          <a:bodyPr/>
          <a:lstStyle/>
          <a:p>
            <a:fld id="{DBA66FC3-42A5-4B03-98E3-5AB41BE6E9FD}" type="datetimeFigureOut">
              <a:rPr lang="en-GB" smtClean="0"/>
              <a:t>15/02/2022</a:t>
            </a:fld>
            <a:endParaRPr lang="en-GB"/>
          </a:p>
        </p:txBody>
      </p:sp>
      <p:sp>
        <p:nvSpPr>
          <p:cNvPr id="4" name="Footer Placeholder 3">
            <a:extLst>
              <a:ext uri="{FF2B5EF4-FFF2-40B4-BE49-F238E27FC236}">
                <a16:creationId xmlns:a16="http://schemas.microsoft.com/office/drawing/2014/main" id="{54B24DBF-D330-4883-9697-053FE3B769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5F914BC-7BC7-4559-8613-9C280E997731}"/>
              </a:ext>
            </a:extLst>
          </p:cNvPr>
          <p:cNvSpPr>
            <a:spLocks noGrp="1"/>
          </p:cNvSpPr>
          <p:nvPr>
            <p:ph type="sldNum" sz="quarter" idx="12"/>
          </p:nvPr>
        </p:nvSpPr>
        <p:spPr/>
        <p:txBody>
          <a:bodyPr/>
          <a:lstStyle/>
          <a:p>
            <a:fld id="{85F8E0B9-A572-4308-8892-68C5C81DEECF}" type="slidenum">
              <a:rPr lang="en-GB" smtClean="0"/>
              <a:t>‹#›</a:t>
            </a:fld>
            <a:endParaRPr lang="en-GB"/>
          </a:p>
        </p:txBody>
      </p:sp>
    </p:spTree>
    <p:extLst>
      <p:ext uri="{BB962C8B-B14F-4D97-AF65-F5344CB8AC3E}">
        <p14:creationId xmlns:p14="http://schemas.microsoft.com/office/powerpoint/2010/main" val="2811810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BD46D2-82A1-470C-B5F4-DA16DDBF617B}"/>
              </a:ext>
            </a:extLst>
          </p:cNvPr>
          <p:cNvSpPr>
            <a:spLocks noGrp="1"/>
          </p:cNvSpPr>
          <p:nvPr>
            <p:ph type="dt" sz="half" idx="10"/>
          </p:nvPr>
        </p:nvSpPr>
        <p:spPr/>
        <p:txBody>
          <a:bodyPr/>
          <a:lstStyle/>
          <a:p>
            <a:fld id="{DBA66FC3-42A5-4B03-98E3-5AB41BE6E9FD}" type="datetimeFigureOut">
              <a:rPr lang="en-GB" smtClean="0"/>
              <a:t>15/02/2022</a:t>
            </a:fld>
            <a:endParaRPr lang="en-GB"/>
          </a:p>
        </p:txBody>
      </p:sp>
      <p:sp>
        <p:nvSpPr>
          <p:cNvPr id="3" name="Footer Placeholder 2">
            <a:extLst>
              <a:ext uri="{FF2B5EF4-FFF2-40B4-BE49-F238E27FC236}">
                <a16:creationId xmlns:a16="http://schemas.microsoft.com/office/drawing/2014/main" id="{4C2957D0-D481-4317-AFBE-59102F500C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BF74025-9757-4EF9-AB82-7A4210234880}"/>
              </a:ext>
            </a:extLst>
          </p:cNvPr>
          <p:cNvSpPr>
            <a:spLocks noGrp="1"/>
          </p:cNvSpPr>
          <p:nvPr>
            <p:ph type="sldNum" sz="quarter" idx="12"/>
          </p:nvPr>
        </p:nvSpPr>
        <p:spPr/>
        <p:txBody>
          <a:bodyPr/>
          <a:lstStyle/>
          <a:p>
            <a:fld id="{85F8E0B9-A572-4308-8892-68C5C81DEECF}" type="slidenum">
              <a:rPr lang="en-GB" smtClean="0"/>
              <a:t>‹#›</a:t>
            </a:fld>
            <a:endParaRPr lang="en-GB"/>
          </a:p>
        </p:txBody>
      </p:sp>
    </p:spTree>
    <p:extLst>
      <p:ext uri="{BB962C8B-B14F-4D97-AF65-F5344CB8AC3E}">
        <p14:creationId xmlns:p14="http://schemas.microsoft.com/office/powerpoint/2010/main" val="20282145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AB387-3B4C-4079-AFEE-7F70616CA1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771871-B1AD-4799-BB59-903210FF8D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CB84277-2BB5-4883-BA3B-76325495A6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1A6665-A8CB-4B65-951F-6C26F0625640}"/>
              </a:ext>
            </a:extLst>
          </p:cNvPr>
          <p:cNvSpPr>
            <a:spLocks noGrp="1"/>
          </p:cNvSpPr>
          <p:nvPr>
            <p:ph type="dt" sz="half" idx="10"/>
          </p:nvPr>
        </p:nvSpPr>
        <p:spPr/>
        <p:txBody>
          <a:bodyPr/>
          <a:lstStyle/>
          <a:p>
            <a:fld id="{DBA66FC3-42A5-4B03-98E3-5AB41BE6E9FD}" type="datetimeFigureOut">
              <a:rPr lang="en-GB" smtClean="0"/>
              <a:t>15/02/2022</a:t>
            </a:fld>
            <a:endParaRPr lang="en-GB"/>
          </a:p>
        </p:txBody>
      </p:sp>
      <p:sp>
        <p:nvSpPr>
          <p:cNvPr id="6" name="Footer Placeholder 5">
            <a:extLst>
              <a:ext uri="{FF2B5EF4-FFF2-40B4-BE49-F238E27FC236}">
                <a16:creationId xmlns:a16="http://schemas.microsoft.com/office/drawing/2014/main" id="{20944EBA-526D-4362-A610-FF66C0A58E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947F50-287B-442B-997F-E523C409A8FA}"/>
              </a:ext>
            </a:extLst>
          </p:cNvPr>
          <p:cNvSpPr>
            <a:spLocks noGrp="1"/>
          </p:cNvSpPr>
          <p:nvPr>
            <p:ph type="sldNum" sz="quarter" idx="12"/>
          </p:nvPr>
        </p:nvSpPr>
        <p:spPr/>
        <p:txBody>
          <a:bodyPr/>
          <a:lstStyle/>
          <a:p>
            <a:fld id="{85F8E0B9-A572-4308-8892-68C5C81DEECF}" type="slidenum">
              <a:rPr lang="en-GB" smtClean="0"/>
              <a:t>‹#›</a:t>
            </a:fld>
            <a:endParaRPr lang="en-GB"/>
          </a:p>
        </p:txBody>
      </p:sp>
    </p:spTree>
    <p:extLst>
      <p:ext uri="{BB962C8B-B14F-4D97-AF65-F5344CB8AC3E}">
        <p14:creationId xmlns:p14="http://schemas.microsoft.com/office/powerpoint/2010/main" val="1578325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960F1-FF47-4D7E-88ED-7F335FD13B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37F5C1-F579-4AF2-B972-507F11FF8F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C5DC0F-6C93-4EDE-8F7A-98C044537A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638FC3-DF4F-4C2B-9588-4836C9269592}"/>
              </a:ext>
            </a:extLst>
          </p:cNvPr>
          <p:cNvSpPr>
            <a:spLocks noGrp="1"/>
          </p:cNvSpPr>
          <p:nvPr>
            <p:ph type="dt" sz="half" idx="10"/>
          </p:nvPr>
        </p:nvSpPr>
        <p:spPr/>
        <p:txBody>
          <a:bodyPr/>
          <a:lstStyle/>
          <a:p>
            <a:fld id="{DBA66FC3-42A5-4B03-98E3-5AB41BE6E9FD}" type="datetimeFigureOut">
              <a:rPr lang="en-GB" smtClean="0"/>
              <a:t>15/02/2022</a:t>
            </a:fld>
            <a:endParaRPr lang="en-GB"/>
          </a:p>
        </p:txBody>
      </p:sp>
      <p:sp>
        <p:nvSpPr>
          <p:cNvPr id="6" name="Footer Placeholder 5">
            <a:extLst>
              <a:ext uri="{FF2B5EF4-FFF2-40B4-BE49-F238E27FC236}">
                <a16:creationId xmlns:a16="http://schemas.microsoft.com/office/drawing/2014/main" id="{50705FE1-7E80-4787-9DCF-6286FBE0D3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0175E8-2F31-44C7-96C1-FB0B5F159EDC}"/>
              </a:ext>
            </a:extLst>
          </p:cNvPr>
          <p:cNvSpPr>
            <a:spLocks noGrp="1"/>
          </p:cNvSpPr>
          <p:nvPr>
            <p:ph type="sldNum" sz="quarter" idx="12"/>
          </p:nvPr>
        </p:nvSpPr>
        <p:spPr/>
        <p:txBody>
          <a:bodyPr/>
          <a:lstStyle/>
          <a:p>
            <a:fld id="{85F8E0B9-A572-4308-8892-68C5C81DEECF}" type="slidenum">
              <a:rPr lang="en-GB" smtClean="0"/>
              <a:t>‹#›</a:t>
            </a:fld>
            <a:endParaRPr lang="en-GB"/>
          </a:p>
        </p:txBody>
      </p:sp>
    </p:spTree>
    <p:extLst>
      <p:ext uri="{BB962C8B-B14F-4D97-AF65-F5344CB8AC3E}">
        <p14:creationId xmlns:p14="http://schemas.microsoft.com/office/powerpoint/2010/main" val="3185775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798CD-58DF-48CE-B316-65C53382928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1F560A-F300-4B37-999B-29ABED7728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566DE4-EBDB-4DEE-AAC8-DC162D4E69E0}"/>
              </a:ext>
            </a:extLst>
          </p:cNvPr>
          <p:cNvSpPr>
            <a:spLocks noGrp="1"/>
          </p:cNvSpPr>
          <p:nvPr>
            <p:ph type="dt" sz="half" idx="10"/>
          </p:nvPr>
        </p:nvSpPr>
        <p:spPr/>
        <p:txBody>
          <a:bodyPr/>
          <a:lstStyle/>
          <a:p>
            <a:fld id="{DBA66FC3-42A5-4B03-98E3-5AB41BE6E9FD}" type="datetimeFigureOut">
              <a:rPr lang="en-GB" smtClean="0"/>
              <a:t>15/02/2022</a:t>
            </a:fld>
            <a:endParaRPr lang="en-GB"/>
          </a:p>
        </p:txBody>
      </p:sp>
      <p:sp>
        <p:nvSpPr>
          <p:cNvPr id="5" name="Footer Placeholder 4">
            <a:extLst>
              <a:ext uri="{FF2B5EF4-FFF2-40B4-BE49-F238E27FC236}">
                <a16:creationId xmlns:a16="http://schemas.microsoft.com/office/drawing/2014/main" id="{9296134D-83AE-45B9-BBD0-E323B653EE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640F41-D804-4C53-8913-243C50A999FE}"/>
              </a:ext>
            </a:extLst>
          </p:cNvPr>
          <p:cNvSpPr>
            <a:spLocks noGrp="1"/>
          </p:cNvSpPr>
          <p:nvPr>
            <p:ph type="sldNum" sz="quarter" idx="12"/>
          </p:nvPr>
        </p:nvSpPr>
        <p:spPr/>
        <p:txBody>
          <a:bodyPr/>
          <a:lstStyle/>
          <a:p>
            <a:fld id="{85F8E0B9-A572-4308-8892-68C5C81DEECF}" type="slidenum">
              <a:rPr lang="en-GB" smtClean="0"/>
              <a:t>‹#›</a:t>
            </a:fld>
            <a:endParaRPr lang="en-GB"/>
          </a:p>
        </p:txBody>
      </p:sp>
    </p:spTree>
    <p:extLst>
      <p:ext uri="{BB962C8B-B14F-4D97-AF65-F5344CB8AC3E}">
        <p14:creationId xmlns:p14="http://schemas.microsoft.com/office/powerpoint/2010/main" val="356631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C7DC89-AFC7-4624-AF49-669EE5947B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1D7D9D-9C8C-400A-B2DD-8C48325B9F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96BEA9-BC43-4DAE-817A-8DFCFAF26DA9}"/>
              </a:ext>
            </a:extLst>
          </p:cNvPr>
          <p:cNvSpPr>
            <a:spLocks noGrp="1"/>
          </p:cNvSpPr>
          <p:nvPr>
            <p:ph type="dt" sz="half" idx="10"/>
          </p:nvPr>
        </p:nvSpPr>
        <p:spPr/>
        <p:txBody>
          <a:bodyPr/>
          <a:lstStyle/>
          <a:p>
            <a:fld id="{DBA66FC3-42A5-4B03-98E3-5AB41BE6E9FD}" type="datetimeFigureOut">
              <a:rPr lang="en-GB" smtClean="0"/>
              <a:t>15/02/2022</a:t>
            </a:fld>
            <a:endParaRPr lang="en-GB"/>
          </a:p>
        </p:txBody>
      </p:sp>
      <p:sp>
        <p:nvSpPr>
          <p:cNvPr id="5" name="Footer Placeholder 4">
            <a:extLst>
              <a:ext uri="{FF2B5EF4-FFF2-40B4-BE49-F238E27FC236}">
                <a16:creationId xmlns:a16="http://schemas.microsoft.com/office/drawing/2014/main" id="{121FBEA6-3DB4-4C3C-AD9D-84408E0ACC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BA2C14-6783-449B-AA71-5E9ECC755B77}"/>
              </a:ext>
            </a:extLst>
          </p:cNvPr>
          <p:cNvSpPr>
            <a:spLocks noGrp="1"/>
          </p:cNvSpPr>
          <p:nvPr>
            <p:ph type="sldNum" sz="quarter" idx="12"/>
          </p:nvPr>
        </p:nvSpPr>
        <p:spPr/>
        <p:txBody>
          <a:bodyPr/>
          <a:lstStyle/>
          <a:p>
            <a:fld id="{85F8E0B9-A572-4308-8892-68C5C81DEECF}" type="slidenum">
              <a:rPr lang="en-GB" smtClean="0"/>
              <a:t>‹#›</a:t>
            </a:fld>
            <a:endParaRPr lang="en-GB"/>
          </a:p>
        </p:txBody>
      </p:sp>
    </p:spTree>
    <p:extLst>
      <p:ext uri="{BB962C8B-B14F-4D97-AF65-F5344CB8AC3E}">
        <p14:creationId xmlns:p14="http://schemas.microsoft.com/office/powerpoint/2010/main" val="3636652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C7AD25-A5AA-46A9-9479-8B87168510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2A66D8-0441-4045-A2E0-DFA640BB5C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AA5B01-CDFE-4856-8DFD-AB10BD98C1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A66FC3-42A5-4B03-98E3-5AB41BE6E9FD}" type="datetimeFigureOut">
              <a:rPr lang="en-GB" smtClean="0"/>
              <a:t>15/02/2022</a:t>
            </a:fld>
            <a:endParaRPr lang="en-GB"/>
          </a:p>
        </p:txBody>
      </p:sp>
      <p:sp>
        <p:nvSpPr>
          <p:cNvPr id="5" name="Footer Placeholder 4">
            <a:extLst>
              <a:ext uri="{FF2B5EF4-FFF2-40B4-BE49-F238E27FC236}">
                <a16:creationId xmlns:a16="http://schemas.microsoft.com/office/drawing/2014/main" id="{34236AC4-47AD-4C27-A0AA-588D9ED43E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8EF7CA9-8BFA-49DD-A548-62CA7C39A2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F8E0B9-A572-4308-8892-68C5C81DEECF}" type="slidenum">
              <a:rPr lang="en-GB" smtClean="0"/>
              <a:t>‹#›</a:t>
            </a:fld>
            <a:endParaRPr lang="en-GB"/>
          </a:p>
        </p:txBody>
      </p:sp>
    </p:spTree>
    <p:extLst>
      <p:ext uri="{BB962C8B-B14F-4D97-AF65-F5344CB8AC3E}">
        <p14:creationId xmlns:p14="http://schemas.microsoft.com/office/powerpoint/2010/main" val="29784989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3.jpg"/><Relationship Id="rId7" Type="http://schemas.openxmlformats.org/officeDocument/2006/relationships/image" Target="../media/image7.jpg"/><Relationship Id="rId12"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jpg"/><Relationship Id="rId11" Type="http://schemas.openxmlformats.org/officeDocument/2006/relationships/image" Target="../media/image11.png"/><Relationship Id="rId5" Type="http://schemas.openxmlformats.org/officeDocument/2006/relationships/image" Target="../media/image5.jpg"/><Relationship Id="rId10" Type="http://schemas.openxmlformats.org/officeDocument/2006/relationships/image" Target="../media/image10.png"/><Relationship Id="rId4" Type="http://schemas.openxmlformats.org/officeDocument/2006/relationships/image" Target="../media/image4.jpg"/><Relationship Id="rId9" Type="http://schemas.openxmlformats.org/officeDocument/2006/relationships/image" Target="../media/image9.jpg"/></Relationships>
</file>

<file path=ppt/slides/_rels/slide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3.jpeg"/><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0.png"/><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31.jp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2" name="Rectangle 70">
            <a:extLst>
              <a:ext uri="{FF2B5EF4-FFF2-40B4-BE49-F238E27FC236}">
                <a16:creationId xmlns:a16="http://schemas.microsoft.com/office/drawing/2014/main" id="{C5772175-955A-4811-B3D9-A03023BEF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Rectangle 72">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80619" y="381383"/>
            <a:ext cx="6858000" cy="6095233"/>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Rectangle 74">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24724" y="126724"/>
            <a:ext cx="6346209" cy="6113044"/>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Rectangle 76">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792937" y="2554938"/>
            <a:ext cx="2501979" cy="6104139"/>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Oval 78">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245782" y="1257085"/>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85457" y="385455"/>
            <a:ext cx="6858001" cy="6087091"/>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00C86EF7-5EC4-4682-A7BD-444DA4916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760" y="10141"/>
            <a:ext cx="5608469" cy="6858864"/>
          </a:xfrm>
          <a:prstGeom prst="rect">
            <a:avLst/>
          </a:prstGeom>
          <a:gradFill>
            <a:gsLst>
              <a:gs pos="21000">
                <a:schemeClr val="accent1">
                  <a:lumMod val="75000"/>
                  <a:alpha val="6000"/>
                </a:schemeClr>
              </a:gs>
              <a:gs pos="99000">
                <a:schemeClr val="accent1">
                  <a:lumMod val="50000"/>
                  <a:alpha val="33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B05FBD-B7DC-49D9-9E8D-C1CBA21F4725}"/>
              </a:ext>
            </a:extLst>
          </p:cNvPr>
          <p:cNvSpPr>
            <a:spLocks noGrp="1"/>
          </p:cNvSpPr>
          <p:nvPr>
            <p:ph type="ctrTitle"/>
          </p:nvPr>
        </p:nvSpPr>
        <p:spPr>
          <a:xfrm>
            <a:off x="854053" y="1671240"/>
            <a:ext cx="4494652" cy="3465177"/>
          </a:xfrm>
        </p:spPr>
        <p:txBody>
          <a:bodyPr anchor="b">
            <a:normAutofit fontScale="90000"/>
          </a:bodyPr>
          <a:lstStyle/>
          <a:p>
            <a:pPr algn="l"/>
            <a:r>
              <a:rPr lang="en-GB" sz="4400" dirty="0" err="1">
                <a:solidFill>
                  <a:srgbClr val="FFFFFF"/>
                </a:solidFill>
              </a:rPr>
              <a:t>Gwydnwch</a:t>
            </a:r>
            <a:r>
              <a:rPr lang="en-GB" sz="4400" dirty="0">
                <a:solidFill>
                  <a:srgbClr val="FFFFFF"/>
                </a:solidFill>
              </a:rPr>
              <a:t> </a:t>
            </a:r>
            <a:r>
              <a:rPr lang="en-GB" sz="4400" dirty="0" err="1">
                <a:solidFill>
                  <a:srgbClr val="FFFFFF"/>
                </a:solidFill>
              </a:rPr>
              <a:t>mewn</a:t>
            </a:r>
            <a:r>
              <a:rPr lang="en-GB" sz="4400" dirty="0">
                <a:solidFill>
                  <a:srgbClr val="FFFFFF"/>
                </a:solidFill>
              </a:rPr>
              <a:t> </a:t>
            </a:r>
            <a:r>
              <a:rPr lang="en-GB" sz="4400" dirty="0" err="1">
                <a:solidFill>
                  <a:srgbClr val="FFFFFF"/>
                </a:solidFill>
              </a:rPr>
              <a:t>Arweinyddiaeth</a:t>
            </a:r>
            <a:br>
              <a:rPr lang="en-GB" sz="4400" dirty="0">
                <a:solidFill>
                  <a:srgbClr val="FFFFFF"/>
                </a:solidFill>
              </a:rPr>
            </a:br>
            <a:r>
              <a:rPr lang="en-GB" sz="4400" dirty="0">
                <a:solidFill>
                  <a:srgbClr val="FFFFFF"/>
                </a:solidFill>
              </a:rPr>
              <a:t>ACC Dave Thorne</a:t>
            </a:r>
            <a:br>
              <a:rPr lang="en-GB" sz="4400" dirty="0">
                <a:solidFill>
                  <a:srgbClr val="FFFFFF"/>
                </a:solidFill>
              </a:rPr>
            </a:br>
            <a:br>
              <a:rPr lang="en-GB" sz="4400" dirty="0">
                <a:solidFill>
                  <a:srgbClr val="FFFFFF"/>
                </a:solidFill>
              </a:rPr>
            </a:br>
            <a:r>
              <a:rPr lang="en-GB" sz="4400" dirty="0">
                <a:solidFill>
                  <a:srgbClr val="FFFFFF"/>
                </a:solidFill>
              </a:rPr>
              <a:t>Resilience in Leadership</a:t>
            </a:r>
            <a:br>
              <a:rPr lang="en-GB" sz="4400" dirty="0">
                <a:solidFill>
                  <a:srgbClr val="FFFFFF"/>
                </a:solidFill>
              </a:rPr>
            </a:br>
            <a:r>
              <a:rPr lang="en-GB" sz="4400" dirty="0">
                <a:solidFill>
                  <a:srgbClr val="FFFFFF"/>
                </a:solidFill>
              </a:rPr>
              <a:t>ACC Dave Thorne</a:t>
            </a:r>
          </a:p>
        </p:txBody>
      </p:sp>
      <p:pic>
        <p:nvPicPr>
          <p:cNvPr id="4" name="Picture 3" descr="A picture containing diagram&#10;&#10;Description automatically generated">
            <a:extLst>
              <a:ext uri="{FF2B5EF4-FFF2-40B4-BE49-F238E27FC236}">
                <a16:creationId xmlns:a16="http://schemas.microsoft.com/office/drawing/2014/main" id="{319C3748-1E08-42F5-B06E-763767C035A5}"/>
              </a:ext>
            </a:extLst>
          </p:cNvPr>
          <p:cNvPicPr>
            <a:picLocks noChangeAspect="1"/>
          </p:cNvPicPr>
          <p:nvPr/>
        </p:nvPicPr>
        <p:blipFill rotWithShape="1">
          <a:blip r:embed="rId2">
            <a:extLst>
              <a:ext uri="{28A0092B-C50C-407E-A947-70E740481C1C}">
                <a14:useLocalDpi xmlns:a14="http://schemas.microsoft.com/office/drawing/2010/main" val="0"/>
              </a:ext>
            </a:extLst>
          </a:blip>
          <a:srcRect t="236" r="3" b="3"/>
          <a:stretch/>
        </p:blipFill>
        <p:spPr>
          <a:xfrm>
            <a:off x="7101840" y="1028701"/>
            <a:ext cx="4033520" cy="4833620"/>
          </a:xfrm>
          <a:prstGeom prst="rect">
            <a:avLst/>
          </a:prstGeom>
        </p:spPr>
      </p:pic>
    </p:spTree>
    <p:extLst>
      <p:ext uri="{BB962C8B-B14F-4D97-AF65-F5344CB8AC3E}">
        <p14:creationId xmlns:p14="http://schemas.microsoft.com/office/powerpoint/2010/main" val="989362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Connector 3">
            <a:extLst>
              <a:ext uri="{FF2B5EF4-FFF2-40B4-BE49-F238E27FC236}">
                <a16:creationId xmlns:a16="http://schemas.microsoft.com/office/drawing/2014/main" id="{2935EAD3-F5F8-4D52-A3D4-56AE3F916FB3}"/>
              </a:ext>
            </a:extLst>
          </p:cNvPr>
          <p:cNvSpPr/>
          <p:nvPr/>
        </p:nvSpPr>
        <p:spPr>
          <a:xfrm>
            <a:off x="1304544" y="812483"/>
            <a:ext cx="2651760" cy="2697480"/>
          </a:xfrm>
          <a:prstGeom prst="flowChartConnector">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lowchart: Connector 5">
            <a:extLst>
              <a:ext uri="{FF2B5EF4-FFF2-40B4-BE49-F238E27FC236}">
                <a16:creationId xmlns:a16="http://schemas.microsoft.com/office/drawing/2014/main" id="{0211DF35-8352-4B4E-B186-E5B92FEAA6DE}"/>
              </a:ext>
            </a:extLst>
          </p:cNvPr>
          <p:cNvSpPr/>
          <p:nvPr/>
        </p:nvSpPr>
        <p:spPr>
          <a:xfrm>
            <a:off x="451104" y="2368678"/>
            <a:ext cx="2651760" cy="2697480"/>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lowchart: Connector 6">
            <a:extLst>
              <a:ext uri="{FF2B5EF4-FFF2-40B4-BE49-F238E27FC236}">
                <a16:creationId xmlns:a16="http://schemas.microsoft.com/office/drawing/2014/main" id="{D3C88B02-EB96-487B-817A-1458A43C5054}"/>
              </a:ext>
            </a:extLst>
          </p:cNvPr>
          <p:cNvSpPr/>
          <p:nvPr/>
        </p:nvSpPr>
        <p:spPr>
          <a:xfrm>
            <a:off x="2485979" y="2418147"/>
            <a:ext cx="2651760" cy="2697480"/>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D2F9D701-10EF-465A-8D10-7D83EF4D0378}"/>
              </a:ext>
            </a:extLst>
          </p:cNvPr>
          <p:cNvSpPr/>
          <p:nvPr/>
        </p:nvSpPr>
        <p:spPr>
          <a:xfrm>
            <a:off x="7174992" y="731521"/>
            <a:ext cx="2651760" cy="2697480"/>
          </a:xfrm>
          <a:prstGeom prst="flowChartConnector">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lowchart: Connector 8">
            <a:extLst>
              <a:ext uri="{FF2B5EF4-FFF2-40B4-BE49-F238E27FC236}">
                <a16:creationId xmlns:a16="http://schemas.microsoft.com/office/drawing/2014/main" id="{F2BD9FDF-1C0C-44C8-8FD9-22990A6D7828}"/>
              </a:ext>
            </a:extLst>
          </p:cNvPr>
          <p:cNvSpPr/>
          <p:nvPr/>
        </p:nvSpPr>
        <p:spPr>
          <a:xfrm>
            <a:off x="6065062" y="2466488"/>
            <a:ext cx="2651760" cy="2697480"/>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Connector 9">
            <a:extLst>
              <a:ext uri="{FF2B5EF4-FFF2-40B4-BE49-F238E27FC236}">
                <a16:creationId xmlns:a16="http://schemas.microsoft.com/office/drawing/2014/main" id="{A5E1BE71-9BB6-4DCC-B466-C0AE47119CB3}"/>
              </a:ext>
            </a:extLst>
          </p:cNvPr>
          <p:cNvSpPr/>
          <p:nvPr/>
        </p:nvSpPr>
        <p:spPr>
          <a:xfrm>
            <a:off x="8235696" y="2422490"/>
            <a:ext cx="2651760" cy="2697480"/>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450DE836-255F-4459-8F61-48954B6AB186}"/>
              </a:ext>
            </a:extLst>
          </p:cNvPr>
          <p:cNvSpPr txBox="1"/>
          <p:nvPr/>
        </p:nvSpPr>
        <p:spPr>
          <a:xfrm>
            <a:off x="1614552" y="978229"/>
            <a:ext cx="2170634" cy="1615827"/>
          </a:xfrm>
          <a:prstGeom prst="rect">
            <a:avLst/>
          </a:prstGeom>
          <a:noFill/>
        </p:spPr>
        <p:txBody>
          <a:bodyPr wrap="square" rtlCol="0">
            <a:spAutoFit/>
          </a:bodyPr>
          <a:lstStyle/>
          <a:p>
            <a:pPr algn="ctr"/>
            <a:r>
              <a:rPr lang="en-GB" sz="1100" u="sng" dirty="0">
                <a:effectLst/>
                <a:latin typeface="Calibri" panose="020F0502020204030204" pitchFamily="34" charset="0"/>
                <a:ea typeface="Calibri" panose="020F0502020204030204" pitchFamily="34" charset="0"/>
                <a:cs typeface="Times New Roman" panose="02020603050405020304" pitchFamily="18" charset="0"/>
              </a:rPr>
              <a:t>My Ambition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GB" sz="1100" dirty="0">
                <a:latin typeface="Calibri" panose="020F0502020204030204" pitchFamily="34" charset="0"/>
                <a:ea typeface="Calibri" panose="020F0502020204030204" pitchFamily="34" charset="0"/>
                <a:cs typeface="Times New Roman" panose="02020603050405020304" pitchFamily="18" charset="0"/>
              </a:rPr>
              <a:t>Make South Wales hostile for criminals – keep people safe</a:t>
            </a:r>
          </a:p>
          <a:p>
            <a:pPr marL="171450" indent="-171450">
              <a:buFont typeface="Arial" panose="020B0604020202020204" pitchFamily="34" charset="0"/>
              <a:buChar char="•"/>
            </a:pPr>
            <a:r>
              <a:rPr lang="en-GB" sz="1100" dirty="0">
                <a:latin typeface="Calibri" panose="020F0502020204030204" pitchFamily="34" charset="0"/>
                <a:ea typeface="Calibri" panose="020F0502020204030204" pitchFamily="34" charset="0"/>
                <a:cs typeface="Times New Roman" panose="02020603050405020304" pitchFamily="18" charset="0"/>
              </a:rPr>
              <a:t>Reconnect with communities</a:t>
            </a:r>
          </a:p>
          <a:p>
            <a:pPr marL="171450" indent="-171450">
              <a:buFont typeface="Arial" panose="020B0604020202020204" pitchFamily="34" charset="0"/>
              <a:buChar char="•"/>
            </a:pPr>
            <a:r>
              <a:rPr lang="en-GB" sz="1100" dirty="0">
                <a:latin typeface="Calibri" panose="020F0502020204030204" pitchFamily="34" charset="0"/>
                <a:ea typeface="Calibri" panose="020F0502020204030204" pitchFamily="34" charset="0"/>
                <a:cs typeface="Times New Roman" panose="02020603050405020304" pitchFamily="18" charset="0"/>
              </a:rPr>
              <a:t>Workforce well equipped, well trained, well resourced,  representative and WELL</a:t>
            </a:r>
          </a:p>
          <a:p>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TextBox 15">
            <a:extLst>
              <a:ext uri="{FF2B5EF4-FFF2-40B4-BE49-F238E27FC236}">
                <a16:creationId xmlns:a16="http://schemas.microsoft.com/office/drawing/2014/main" id="{FCB12239-7915-4AEF-A5BB-069BA50E25F2}"/>
              </a:ext>
            </a:extLst>
          </p:cNvPr>
          <p:cNvSpPr txBox="1"/>
          <p:nvPr/>
        </p:nvSpPr>
        <p:spPr>
          <a:xfrm>
            <a:off x="527778" y="2891364"/>
            <a:ext cx="2300570" cy="1785104"/>
          </a:xfrm>
          <a:prstGeom prst="rect">
            <a:avLst/>
          </a:prstGeom>
          <a:noFill/>
        </p:spPr>
        <p:txBody>
          <a:bodyPr wrap="square" rtlCol="0">
            <a:spAutoFit/>
          </a:bodyPr>
          <a:lstStyle/>
          <a:p>
            <a:r>
              <a:rPr lang="en-GB" sz="1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u="sng" dirty="0">
                <a:effectLst/>
                <a:latin typeface="Calibri" panose="020F0502020204030204" pitchFamily="34" charset="0"/>
                <a:ea typeface="Calibri" panose="020F0502020204030204" pitchFamily="34" charset="0"/>
                <a:cs typeface="Times New Roman" panose="02020603050405020304" pitchFamily="18" charset="0"/>
              </a:rPr>
              <a:t>My Experience</a:t>
            </a:r>
          </a:p>
          <a:p>
            <a:pPr marL="171450" indent="-171450">
              <a:buFont typeface="Arial" panose="020B0604020202020204" pitchFamily="34" charset="0"/>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Unique skill set:                               11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yrs</a:t>
            </a:r>
            <a:r>
              <a:rPr lang="en-GB" sz="1100" dirty="0">
                <a:effectLst/>
                <a:latin typeface="Calibri" panose="020F0502020204030204" pitchFamily="34" charset="0"/>
                <a:ea typeface="Calibri" panose="020F0502020204030204" pitchFamily="34" charset="0"/>
                <a:cs typeface="Times New Roman" panose="02020603050405020304" pitchFamily="18" charset="0"/>
              </a:rPr>
              <a:t> teaching &amp;                            22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yrs</a:t>
            </a:r>
            <a:r>
              <a:rPr lang="en-GB" sz="1100" dirty="0">
                <a:effectLst/>
                <a:latin typeface="Calibri" panose="020F0502020204030204" pitchFamily="34" charset="0"/>
                <a:ea typeface="Calibri" panose="020F0502020204030204" pitchFamily="34" charset="0"/>
                <a:cs typeface="Times New Roman" panose="02020603050405020304" pitchFamily="18" charset="0"/>
              </a:rPr>
              <a:t> policing</a:t>
            </a:r>
          </a:p>
          <a:p>
            <a:pPr marL="171450" indent="-171450">
              <a:buFont typeface="Arial" panose="020B0604020202020204" pitchFamily="34" charset="0"/>
              <a:buChar char="•"/>
            </a:pPr>
            <a:r>
              <a:rPr lang="en-GB" sz="1100" dirty="0">
                <a:latin typeface="Calibri" panose="020F0502020204030204" pitchFamily="34" charset="0"/>
                <a:ea typeface="Calibri" panose="020F0502020204030204" pitchFamily="34" charset="0"/>
                <a:cs typeface="Times New Roman" panose="02020603050405020304" pitchFamily="18" charset="0"/>
              </a:rPr>
              <a:t>S</a:t>
            </a:r>
            <a:r>
              <a:rPr lang="en-GB" sz="1100" dirty="0">
                <a:effectLst/>
                <a:latin typeface="Calibri" panose="020F0502020204030204" pitchFamily="34" charset="0"/>
                <a:ea typeface="Calibri" panose="020F0502020204030204" pitchFamily="34" charset="0"/>
                <a:cs typeface="Times New Roman" panose="02020603050405020304" pitchFamily="18" charset="0"/>
              </a:rPr>
              <a:t>enior </a:t>
            </a:r>
            <a:r>
              <a:rPr lang="en-GB" sz="1100" dirty="0">
                <a:latin typeface="Calibri" panose="020F0502020204030204" pitchFamily="34" charset="0"/>
                <a:ea typeface="Calibri" panose="020F0502020204030204" pitchFamily="34" charset="0"/>
                <a:cs typeface="Times New Roman" panose="02020603050405020304" pitchFamily="18" charset="0"/>
              </a:rPr>
              <a:t>I</a:t>
            </a:r>
            <a:r>
              <a:rPr lang="en-GB" sz="1100" dirty="0">
                <a:effectLst/>
                <a:latin typeface="Calibri" panose="020F0502020204030204" pitchFamily="34" charset="0"/>
                <a:ea typeface="Calibri" panose="020F0502020204030204" pitchFamily="34" charset="0"/>
                <a:cs typeface="Times New Roman" panose="02020603050405020304" pitchFamily="18" charset="0"/>
              </a:rPr>
              <a:t>nvestigator and   </a:t>
            </a:r>
            <a:r>
              <a:rPr lang="en-GB" sz="1100" dirty="0">
                <a:latin typeface="Calibri" panose="020F0502020204030204" pitchFamily="34" charset="0"/>
                <a:ea typeface="Calibri" panose="020F0502020204030204" pitchFamily="34" charset="0"/>
                <a:cs typeface="Times New Roman" panose="02020603050405020304" pitchFamily="18" charset="0"/>
              </a:rPr>
              <a:t>C</a:t>
            </a:r>
            <a:r>
              <a:rPr lang="en-GB" sz="1100" dirty="0">
                <a:effectLst/>
                <a:latin typeface="Calibri" panose="020F0502020204030204" pitchFamily="34" charset="0"/>
                <a:ea typeface="Calibri" panose="020F0502020204030204" pitchFamily="34" charset="0"/>
                <a:cs typeface="Times New Roman" panose="02020603050405020304" pitchFamily="18" charset="0"/>
              </a:rPr>
              <a:t>ommander of Local </a:t>
            </a:r>
            <a:r>
              <a:rPr lang="en-GB" sz="1100" dirty="0">
                <a:latin typeface="Calibri" panose="020F0502020204030204" pitchFamily="34" charset="0"/>
                <a:ea typeface="Calibri" panose="020F0502020204030204" pitchFamily="34" charset="0"/>
                <a:cs typeface="Times New Roman" panose="02020603050405020304" pitchFamily="18" charset="0"/>
              </a:rPr>
              <a:t>P</a:t>
            </a:r>
            <a:r>
              <a:rPr lang="en-GB" sz="1100" dirty="0">
                <a:effectLst/>
                <a:latin typeface="Calibri" panose="020F0502020204030204" pitchFamily="34" charset="0"/>
                <a:ea typeface="Calibri" panose="020F0502020204030204" pitchFamily="34" charset="0"/>
                <a:cs typeface="Times New Roman" panose="02020603050405020304" pitchFamily="18" charset="0"/>
              </a:rPr>
              <a:t>olicing, Firearms and CT</a:t>
            </a:r>
          </a:p>
          <a:p>
            <a:pPr marL="171450" indent="-171450">
              <a:buFont typeface="Arial" panose="020B0604020202020204" pitchFamily="34" charset="0"/>
              <a:buChar char="•"/>
            </a:pPr>
            <a:r>
              <a:rPr lang="en-GB" sz="1100" dirty="0">
                <a:latin typeface="Calibri" panose="020F0502020204030204" pitchFamily="34" charset="0"/>
                <a:ea typeface="Calibri" panose="020F0502020204030204" pitchFamily="34" charset="0"/>
                <a:cs typeface="Times New Roman" panose="02020603050405020304" pitchFamily="18" charset="0"/>
              </a:rPr>
              <a:t>ACC in 2 large forces</a:t>
            </a:r>
          </a:p>
          <a:p>
            <a:pPr marL="171450" indent="-171450">
              <a:buFont typeface="Arial" panose="020B0604020202020204" pitchFamily="34" charset="0"/>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Motivate &amp; earn respect,    manage risk &amp; drive performance</a:t>
            </a:r>
          </a:p>
        </p:txBody>
      </p:sp>
      <p:sp>
        <p:nvSpPr>
          <p:cNvPr id="17" name="TextBox 16">
            <a:extLst>
              <a:ext uri="{FF2B5EF4-FFF2-40B4-BE49-F238E27FC236}">
                <a16:creationId xmlns:a16="http://schemas.microsoft.com/office/drawing/2014/main" id="{E8A1C033-C7B0-4858-AF49-7711B2B19ADE}"/>
              </a:ext>
            </a:extLst>
          </p:cNvPr>
          <p:cNvSpPr txBox="1"/>
          <p:nvPr/>
        </p:nvSpPr>
        <p:spPr>
          <a:xfrm>
            <a:off x="3223585" y="2753399"/>
            <a:ext cx="1823378" cy="2123658"/>
          </a:xfrm>
          <a:prstGeom prst="rect">
            <a:avLst/>
          </a:prstGeom>
          <a:noFill/>
        </p:spPr>
        <p:txBody>
          <a:bodyPr wrap="square" rtlCol="0">
            <a:spAutoFit/>
          </a:bodyPr>
          <a:lstStyle/>
          <a:p>
            <a:pPr algn="ctr"/>
            <a:r>
              <a:rPr lang="en-GB" sz="1100" u="sng" dirty="0">
                <a:effectLst/>
                <a:latin typeface="Calibri" panose="020F0502020204030204" pitchFamily="34" charset="0"/>
                <a:ea typeface="Calibri" panose="020F0502020204030204" pitchFamily="34" charset="0"/>
                <a:cs typeface="Times New Roman" panose="02020603050405020304" pitchFamily="18" charset="0"/>
              </a:rPr>
              <a:t>My Leadership </a:t>
            </a:r>
            <a:r>
              <a:rPr lang="en-GB" sz="1100" u="sng" dirty="0">
                <a:latin typeface="Calibri" panose="020F0502020204030204" pitchFamily="34" charset="0"/>
                <a:ea typeface="Calibri" panose="020F0502020204030204" pitchFamily="34" charset="0"/>
                <a:cs typeface="Times New Roman" panose="02020603050405020304" pitchFamily="18" charset="0"/>
              </a:rPr>
              <a:t>S</a:t>
            </a:r>
            <a:r>
              <a:rPr lang="en-GB" sz="1100" u="sng" dirty="0">
                <a:effectLst/>
                <a:latin typeface="Calibri" panose="020F0502020204030204" pitchFamily="34" charset="0"/>
                <a:ea typeface="Calibri" panose="020F0502020204030204" pitchFamily="34" charset="0"/>
                <a:cs typeface="Times New Roman" panose="02020603050405020304" pitchFamily="18" charset="0"/>
              </a:rPr>
              <a:t>tyle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GB" sz="1100" dirty="0">
                <a:latin typeface="Calibri" panose="020F0502020204030204" pitchFamily="34" charset="0"/>
                <a:ea typeface="Calibri" panose="020F0502020204030204" pitchFamily="34" charset="0"/>
                <a:cs typeface="Times New Roman" panose="02020603050405020304" pitchFamily="18" charset="0"/>
              </a:rPr>
              <a:t>D</a:t>
            </a:r>
            <a:r>
              <a:rPr lang="en-GB" sz="1100" dirty="0">
                <a:effectLst/>
                <a:latin typeface="Calibri" panose="020F0502020204030204" pitchFamily="34" charset="0"/>
                <a:ea typeface="Calibri" panose="020F0502020204030204" pitchFamily="34" charset="0"/>
                <a:cs typeface="Times New Roman" panose="02020603050405020304" pitchFamily="18" charset="0"/>
              </a:rPr>
              <a:t>elivery focused, not afraid to do things differentl</a:t>
            </a:r>
            <a:r>
              <a:rPr lang="en-GB" sz="1100" dirty="0">
                <a:latin typeface="Calibri" panose="020F0502020204030204" pitchFamily="34" charset="0"/>
                <a:ea typeface="Calibri" panose="020F0502020204030204" pitchFamily="34" charset="0"/>
                <a:cs typeface="Times New Roman" panose="02020603050405020304" pitchFamily="18" charset="0"/>
              </a:rPr>
              <a:t>y</a:t>
            </a:r>
          </a:p>
          <a:p>
            <a:pPr marL="171450" indent="-171450">
              <a:buFont typeface="Arial" panose="020B0604020202020204" pitchFamily="34" charset="0"/>
              <a:buChar char="•"/>
            </a:pPr>
            <a:r>
              <a:rPr lang="en-GB" sz="1100" dirty="0">
                <a:latin typeface="Calibri" panose="020F0502020204030204" pitchFamily="34" charset="0"/>
                <a:ea typeface="Calibri" panose="020F0502020204030204" pitchFamily="34" charset="0"/>
                <a:cs typeface="Times New Roman" panose="02020603050405020304" pitchFamily="18" charset="0"/>
              </a:rPr>
              <a:t>G</a:t>
            </a:r>
            <a:r>
              <a:rPr lang="en-GB" sz="1100" dirty="0">
                <a:effectLst/>
                <a:latin typeface="Calibri" panose="020F0502020204030204" pitchFamily="34" charset="0"/>
                <a:ea typeface="Calibri" panose="020F0502020204030204" pitchFamily="34" charset="0"/>
                <a:cs typeface="Times New Roman" panose="02020603050405020304" pitchFamily="18" charset="0"/>
              </a:rPr>
              <a:t>alvanising and cohesive, people want to work for me</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GB" sz="1100" dirty="0">
                <a:latin typeface="Calibri" panose="020F0502020204030204" pitchFamily="34" charset="0"/>
                <a:ea typeface="Calibri" panose="020F0502020204030204" pitchFamily="34" charset="0"/>
                <a:cs typeface="Times New Roman" panose="02020603050405020304" pitchFamily="18" charset="0"/>
              </a:rPr>
              <a:t>P</a:t>
            </a:r>
            <a:r>
              <a:rPr lang="en-GB" sz="1100" dirty="0">
                <a:effectLst/>
                <a:latin typeface="Calibri" panose="020F0502020204030204" pitchFamily="34" charset="0"/>
                <a:ea typeface="Calibri" panose="020F0502020204030204" pitchFamily="34" charset="0"/>
                <a:cs typeface="Times New Roman" panose="02020603050405020304" pitchFamily="18" charset="0"/>
              </a:rPr>
              <a:t>urposefully collaborative,                  cut through barriers</a:t>
            </a:r>
          </a:p>
          <a:p>
            <a:pPr marL="171450" indent="-171450">
              <a:buFont typeface="Arial" panose="020B0604020202020204" pitchFamily="34" charset="0"/>
              <a:buChar char="•"/>
            </a:pPr>
            <a:r>
              <a:rPr lang="en-GB" sz="1100" dirty="0">
                <a:latin typeface="Calibri" panose="020F0502020204030204" pitchFamily="34" charset="0"/>
                <a:cs typeface="Times New Roman" panose="02020603050405020304" pitchFamily="18" charset="0"/>
              </a:rPr>
              <a:t>Decisive yet considered, calm in a storm</a:t>
            </a:r>
            <a:endParaRPr lang="en-GB" sz="1100" dirty="0"/>
          </a:p>
        </p:txBody>
      </p:sp>
      <p:sp>
        <p:nvSpPr>
          <p:cNvPr id="18" name="TextBox 17">
            <a:extLst>
              <a:ext uri="{FF2B5EF4-FFF2-40B4-BE49-F238E27FC236}">
                <a16:creationId xmlns:a16="http://schemas.microsoft.com/office/drawing/2014/main" id="{D5C0FE82-031D-433C-9D57-4D5BEDC00647}"/>
              </a:ext>
            </a:extLst>
          </p:cNvPr>
          <p:cNvSpPr txBox="1"/>
          <p:nvPr/>
        </p:nvSpPr>
        <p:spPr>
          <a:xfrm>
            <a:off x="7601818" y="812483"/>
            <a:ext cx="2160258" cy="2462213"/>
          </a:xfrm>
          <a:prstGeom prst="rect">
            <a:avLst/>
          </a:prstGeom>
          <a:noFill/>
        </p:spPr>
        <p:txBody>
          <a:bodyPr wrap="square" rtlCol="0">
            <a:spAutoFit/>
          </a:bodyPr>
          <a:lstStyle/>
          <a:p>
            <a:endParaRPr lang="en-GB" sz="1100" dirty="0">
              <a:latin typeface="Calibri" panose="020F0502020204030204" pitchFamily="34" charset="0"/>
              <a:ea typeface="Calibri" panose="020F0502020204030204" pitchFamily="34" charset="0"/>
              <a:cs typeface="Times New Roman" panose="02020603050405020304" pitchFamily="18" charset="0"/>
            </a:endParaRPr>
          </a:p>
          <a:p>
            <a:r>
              <a:rPr lang="en-GB" sz="1100" u="sng" dirty="0">
                <a:latin typeface="Calibri" panose="020F0502020204030204" pitchFamily="34" charset="0"/>
                <a:ea typeface="Calibri" panose="020F0502020204030204" pitchFamily="34" charset="0"/>
                <a:cs typeface="Times New Roman" panose="02020603050405020304" pitchFamily="18" charset="0"/>
              </a:rPr>
              <a:t>Drive operational outcomes          and crime performance</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GB" sz="1100" dirty="0">
                <a:latin typeface="Calibri" panose="020F0502020204030204" pitchFamily="34" charset="0"/>
                <a:ea typeface="Calibri" panose="020F0502020204030204" pitchFamily="34" charset="0"/>
                <a:cs typeface="Times New Roman" panose="02020603050405020304" pitchFamily="18" charset="0"/>
              </a:rPr>
              <a:t>Ensure police fight crime</a:t>
            </a:r>
          </a:p>
          <a:p>
            <a:pPr marL="171450" indent="-171450">
              <a:buFont typeface="Arial" panose="020B0604020202020204" pitchFamily="34" charset="0"/>
              <a:buChar char="•"/>
            </a:pPr>
            <a:r>
              <a:rPr lang="en-GB" sz="1100" dirty="0">
                <a:latin typeface="Calibri" panose="020F0502020204030204" pitchFamily="34" charset="0"/>
                <a:ea typeface="Calibri" panose="020F0502020204030204" pitchFamily="34" charset="0"/>
                <a:cs typeface="Times New Roman" panose="02020603050405020304" pitchFamily="18" charset="0"/>
              </a:rPr>
              <a:t>Precision focus on performance</a:t>
            </a:r>
          </a:p>
          <a:p>
            <a:pPr marL="171450" indent="-171450">
              <a:buFont typeface="Arial" panose="020B0604020202020204" pitchFamily="34" charset="0"/>
              <a:buChar char="•"/>
            </a:pPr>
            <a:r>
              <a:rPr lang="en-GB" sz="1100" dirty="0">
                <a:latin typeface="Calibri" panose="020F0502020204030204" pitchFamily="34" charset="0"/>
                <a:ea typeface="Calibri" panose="020F0502020204030204" pitchFamily="34" charset="0"/>
                <a:cs typeface="Times New Roman" panose="02020603050405020304" pitchFamily="18" charset="0"/>
              </a:rPr>
              <a:t>Investigative mastery</a:t>
            </a:r>
          </a:p>
          <a:p>
            <a:pPr marL="171450" indent="-171450">
              <a:buFont typeface="Arial" panose="020B0604020202020204" pitchFamily="34" charset="0"/>
              <a:buChar char="•"/>
            </a:pPr>
            <a:r>
              <a:rPr lang="en-GB" sz="1100" dirty="0">
                <a:latin typeface="Calibri" panose="020F0502020204030204" pitchFamily="34" charset="0"/>
                <a:ea typeface="Calibri" panose="020F0502020204030204" pitchFamily="34" charset="0"/>
                <a:cs typeface="Times New Roman" panose="02020603050405020304" pitchFamily="18" charset="0"/>
              </a:rPr>
              <a:t>Prevention first</a:t>
            </a:r>
          </a:p>
          <a:p>
            <a:pPr marL="171450" indent="-171450">
              <a:buFont typeface="Arial" panose="020B0604020202020204" pitchFamily="34" charset="0"/>
              <a:buChar char="•"/>
            </a:pPr>
            <a:r>
              <a:rPr lang="en-GB" sz="1100" dirty="0">
                <a:latin typeface="Calibri" panose="020F0502020204030204" pitchFamily="34" charset="0"/>
                <a:ea typeface="Calibri" panose="020F0502020204030204" pitchFamily="34" charset="0"/>
                <a:cs typeface="Times New Roman" panose="02020603050405020304" pitchFamily="18" charset="0"/>
              </a:rPr>
              <a:t>Structures, processes &amp; technology that enable not inhibit</a:t>
            </a:r>
          </a:p>
          <a:p>
            <a:pPr marL="171450" indent="-171450">
              <a:buFont typeface="Arial" panose="020B0604020202020204" pitchFamily="34" charset="0"/>
              <a:buChar char="•"/>
            </a:pPr>
            <a:endParaRPr lang="en-GB" sz="1100" dirty="0">
              <a:latin typeface="Calibri" panose="020F0502020204030204" pitchFamily="34" charset="0"/>
              <a:ea typeface="Calibri" panose="020F0502020204030204" pitchFamily="34" charset="0"/>
              <a:cs typeface="Times New Roman" panose="02020603050405020304" pitchFamily="18" charset="0"/>
            </a:endParaRPr>
          </a:p>
          <a:p>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78DB9698-E074-4E3C-863C-2AB2CEC0B84A}"/>
              </a:ext>
            </a:extLst>
          </p:cNvPr>
          <p:cNvSpPr txBox="1"/>
          <p:nvPr/>
        </p:nvSpPr>
        <p:spPr>
          <a:xfrm>
            <a:off x="3422812" y="1234482"/>
            <a:ext cx="4285673" cy="830997"/>
          </a:xfrm>
          <a:prstGeom prst="rect">
            <a:avLst/>
          </a:prstGeom>
          <a:noFill/>
        </p:spPr>
        <p:txBody>
          <a:bodyPr wrap="square" rtlCol="0">
            <a:spAutoFit/>
          </a:bodyPr>
          <a:lstStyle/>
          <a:p>
            <a:pPr algn="ctr"/>
            <a:r>
              <a:rPr lang="en-GB" sz="2400" b="1" dirty="0">
                <a:latin typeface="Calibri" panose="020F0502020204030204" pitchFamily="34" charset="0"/>
                <a:ea typeface="Calibri" panose="020F0502020204030204" pitchFamily="34" charset="0"/>
                <a:cs typeface="Times New Roman" panose="02020603050405020304" pitchFamily="18" charset="0"/>
              </a:rPr>
              <a:t>ACC Dave Thorne</a:t>
            </a:r>
          </a:p>
          <a:p>
            <a:pPr algn="ctr"/>
            <a:r>
              <a:rPr lang="en-GB" sz="2400" b="1" dirty="0">
                <a:latin typeface="Calibri" panose="020F0502020204030204" pitchFamily="34" charset="0"/>
                <a:ea typeface="Calibri" panose="020F0502020204030204" pitchFamily="34" charset="0"/>
                <a:cs typeface="Times New Roman" panose="02020603050405020304" pitchFamily="18" charset="0"/>
              </a:rPr>
              <a:t>South Wales Police</a:t>
            </a:r>
          </a:p>
        </p:txBody>
      </p:sp>
      <p:pic>
        <p:nvPicPr>
          <p:cNvPr id="31" name="Picture 30" descr="A person looking at another person&#10;&#10;Description automatically generated with low confidence">
            <a:extLst>
              <a:ext uri="{FF2B5EF4-FFF2-40B4-BE49-F238E27FC236}">
                <a16:creationId xmlns:a16="http://schemas.microsoft.com/office/drawing/2014/main" id="{5B81D97D-ED02-42BD-986A-F617D7B83B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48" y="5870128"/>
            <a:ext cx="1225916" cy="817277"/>
          </a:xfrm>
          <a:prstGeom prst="rect">
            <a:avLst/>
          </a:prstGeom>
        </p:spPr>
      </p:pic>
      <p:pic>
        <p:nvPicPr>
          <p:cNvPr id="33" name="Picture 32" descr="A person and a child holding a certificate&#10;&#10;Description automatically generated with medium confidence">
            <a:extLst>
              <a:ext uri="{FF2B5EF4-FFF2-40B4-BE49-F238E27FC236}">
                <a16:creationId xmlns:a16="http://schemas.microsoft.com/office/drawing/2014/main" id="{F6B5F6C9-4BF5-4CB6-A775-AC4FB6DC8E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79604" y="5911576"/>
            <a:ext cx="1102537" cy="780715"/>
          </a:xfrm>
          <a:prstGeom prst="rect">
            <a:avLst/>
          </a:prstGeom>
        </p:spPr>
      </p:pic>
      <p:pic>
        <p:nvPicPr>
          <p:cNvPr id="35" name="Picture 34" descr="A picture containing road, person, outdoor&#10;&#10;Description automatically generated">
            <a:extLst>
              <a:ext uri="{FF2B5EF4-FFF2-40B4-BE49-F238E27FC236}">
                <a16:creationId xmlns:a16="http://schemas.microsoft.com/office/drawing/2014/main" id="{293A817A-F6D4-4022-A0C0-6C033F66D67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6025" y="5903484"/>
            <a:ext cx="1273941" cy="780715"/>
          </a:xfrm>
          <a:prstGeom prst="rect">
            <a:avLst/>
          </a:prstGeom>
        </p:spPr>
      </p:pic>
      <p:pic>
        <p:nvPicPr>
          <p:cNvPr id="37" name="Picture 36" descr="A person with his arms crossed&#10;&#10;Description automatically generated with medium confidence">
            <a:extLst>
              <a:ext uri="{FF2B5EF4-FFF2-40B4-BE49-F238E27FC236}">
                <a16:creationId xmlns:a16="http://schemas.microsoft.com/office/drawing/2014/main" id="{57FA93CB-DEDC-45D2-B1D8-8A24CB662F7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04520" y="5928325"/>
            <a:ext cx="1272271" cy="779417"/>
          </a:xfrm>
          <a:prstGeom prst="rect">
            <a:avLst/>
          </a:prstGeom>
        </p:spPr>
      </p:pic>
      <p:pic>
        <p:nvPicPr>
          <p:cNvPr id="39" name="Picture 38" descr="Graphical user interface&#10;&#10;Description automatically generated">
            <a:extLst>
              <a:ext uri="{FF2B5EF4-FFF2-40B4-BE49-F238E27FC236}">
                <a16:creationId xmlns:a16="http://schemas.microsoft.com/office/drawing/2014/main" id="{B9088F82-0713-479C-B978-2C98DBC9C50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86585" y="5860992"/>
            <a:ext cx="1543050" cy="866775"/>
          </a:xfrm>
          <a:prstGeom prst="rect">
            <a:avLst/>
          </a:prstGeom>
        </p:spPr>
      </p:pic>
      <p:pic>
        <p:nvPicPr>
          <p:cNvPr id="41" name="Picture 40" descr="Graphical user interface&#10;&#10;Description automatically generated with low confidence">
            <a:extLst>
              <a:ext uri="{FF2B5EF4-FFF2-40B4-BE49-F238E27FC236}">
                <a16:creationId xmlns:a16="http://schemas.microsoft.com/office/drawing/2014/main" id="{7AC31D3B-A996-41A7-9D3D-AFCADAF842D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013865" y="5926301"/>
            <a:ext cx="1423564" cy="775432"/>
          </a:xfrm>
          <a:prstGeom prst="rect">
            <a:avLst/>
          </a:prstGeom>
        </p:spPr>
      </p:pic>
      <p:pic>
        <p:nvPicPr>
          <p:cNvPr id="43" name="Picture 42" descr="A group of people in graduation gowns holding a certificate&#10;&#10;Description automatically generated with medium confidence">
            <a:extLst>
              <a:ext uri="{FF2B5EF4-FFF2-40B4-BE49-F238E27FC236}">
                <a16:creationId xmlns:a16="http://schemas.microsoft.com/office/drawing/2014/main" id="{D30A9695-3CF2-4CB2-ADFF-467DDCB378B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564909" y="5927677"/>
            <a:ext cx="1102537" cy="780715"/>
          </a:xfrm>
          <a:prstGeom prst="rect">
            <a:avLst/>
          </a:prstGeom>
        </p:spPr>
      </p:pic>
      <p:pic>
        <p:nvPicPr>
          <p:cNvPr id="45" name="Picture 44" descr="A person in a uniform&#10;&#10;Description automatically generated with medium confidence">
            <a:extLst>
              <a:ext uri="{FF2B5EF4-FFF2-40B4-BE49-F238E27FC236}">
                <a16:creationId xmlns:a16="http://schemas.microsoft.com/office/drawing/2014/main" id="{019ABD92-97F7-418E-BACE-74FCBDD51AB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532993" y="5927677"/>
            <a:ext cx="1543050" cy="780715"/>
          </a:xfrm>
          <a:prstGeom prst="rect">
            <a:avLst/>
          </a:prstGeom>
        </p:spPr>
      </p:pic>
      <p:pic>
        <p:nvPicPr>
          <p:cNvPr id="47" name="Picture 46" descr="Two people holding a certificate&#10;&#10;Description automatically generated with medium confidence">
            <a:extLst>
              <a:ext uri="{FF2B5EF4-FFF2-40B4-BE49-F238E27FC236}">
                <a16:creationId xmlns:a16="http://schemas.microsoft.com/office/drawing/2014/main" id="{E477F842-7CB8-4CC9-82EF-DDB6BA26D81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352205" y="5914107"/>
            <a:ext cx="1183920" cy="780716"/>
          </a:xfrm>
          <a:prstGeom prst="rect">
            <a:avLst/>
          </a:prstGeom>
        </p:spPr>
      </p:pic>
      <p:sp>
        <p:nvSpPr>
          <p:cNvPr id="48" name="TextBox 47">
            <a:extLst>
              <a:ext uri="{FF2B5EF4-FFF2-40B4-BE49-F238E27FC236}">
                <a16:creationId xmlns:a16="http://schemas.microsoft.com/office/drawing/2014/main" id="{22BB1A87-D8DE-4D94-A4A3-94E0846FC58C}"/>
              </a:ext>
            </a:extLst>
          </p:cNvPr>
          <p:cNvSpPr txBox="1"/>
          <p:nvPr/>
        </p:nvSpPr>
        <p:spPr>
          <a:xfrm>
            <a:off x="0" y="6656308"/>
            <a:ext cx="11900832" cy="261610"/>
          </a:xfrm>
          <a:prstGeom prst="rect">
            <a:avLst/>
          </a:prstGeom>
          <a:noFill/>
        </p:spPr>
        <p:txBody>
          <a:bodyPr wrap="square" rtlCol="0">
            <a:spAutoFit/>
          </a:bodyPr>
          <a:lstStyle/>
          <a:p>
            <a:r>
              <a:rPr lang="en-GB" sz="1100" dirty="0"/>
              <a:t>        </a:t>
            </a:r>
            <a:r>
              <a:rPr lang="en-GB" sz="1000" dirty="0"/>
              <a:t>Detective	                Crimewatch                            Plymouth Commander                 Recognition of staff and members of the public                          South Wales ACC                 </a:t>
            </a:r>
            <a:r>
              <a:rPr lang="en-GB" sz="1000" dirty="0" err="1"/>
              <a:t>Clydach</a:t>
            </a:r>
            <a:r>
              <a:rPr lang="en-GB" sz="1000" dirty="0"/>
              <a:t> Murders                      </a:t>
            </a:r>
            <a:r>
              <a:rPr lang="en-GB" sz="1000" dirty="0" err="1"/>
              <a:t>Banwen</a:t>
            </a:r>
            <a:r>
              <a:rPr lang="en-GB" sz="1000" dirty="0"/>
              <a:t> Rave</a:t>
            </a:r>
          </a:p>
        </p:txBody>
      </p:sp>
      <p:sp>
        <p:nvSpPr>
          <p:cNvPr id="2" name="Rectangle 4">
            <a:extLst>
              <a:ext uri="{FF2B5EF4-FFF2-40B4-BE49-F238E27FC236}">
                <a16:creationId xmlns:a16="http://schemas.microsoft.com/office/drawing/2014/main" id="{02ADE090-9F8D-49BE-A1EE-AEDF888E4BBA}"/>
              </a:ext>
            </a:extLst>
          </p:cNvPr>
          <p:cNvSpPr>
            <a:spLocks noChangeArrowheads="1"/>
          </p:cNvSpPr>
          <p:nvPr/>
        </p:nvSpPr>
        <p:spPr bwMode="auto">
          <a:xfrm>
            <a:off x="989330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3" name="TextBox 2">
            <a:extLst>
              <a:ext uri="{FF2B5EF4-FFF2-40B4-BE49-F238E27FC236}">
                <a16:creationId xmlns:a16="http://schemas.microsoft.com/office/drawing/2014/main" id="{6162F25E-7458-47F5-96FF-D05B5FE27D26}"/>
              </a:ext>
            </a:extLst>
          </p:cNvPr>
          <p:cNvSpPr txBox="1"/>
          <p:nvPr/>
        </p:nvSpPr>
        <p:spPr>
          <a:xfrm>
            <a:off x="6259231" y="3027512"/>
            <a:ext cx="1962389" cy="1954381"/>
          </a:xfrm>
          <a:prstGeom prst="rect">
            <a:avLst/>
          </a:prstGeom>
          <a:noFill/>
        </p:spPr>
        <p:txBody>
          <a:bodyPr wrap="square" rtlCol="0">
            <a:spAutoFit/>
          </a:bodyPr>
          <a:lstStyle/>
          <a:p>
            <a:r>
              <a:rPr lang="en-GB" sz="1100" u="sng" dirty="0">
                <a:latin typeface="Calibri" panose="020F0502020204030204" pitchFamily="34" charset="0"/>
                <a:ea typeface="Calibri" panose="020F0502020204030204" pitchFamily="34" charset="0"/>
                <a:cs typeface="Times New Roman" panose="02020603050405020304" pitchFamily="18" charset="0"/>
              </a:rPr>
              <a:t>Engage, listen, and respond              to the needs of communities</a:t>
            </a:r>
            <a:endParaRPr lang="en-GB" sz="1100" dirty="0"/>
          </a:p>
          <a:p>
            <a:pPr marL="171450" indent="-171450">
              <a:buFont typeface="Arial" panose="020B0604020202020204" pitchFamily="34" charset="0"/>
              <a:buChar char="•"/>
            </a:pPr>
            <a:r>
              <a:rPr lang="en-GB" sz="1100" dirty="0"/>
              <a:t>Contact and engagement that works</a:t>
            </a:r>
          </a:p>
          <a:p>
            <a:pPr marL="171450" indent="-171450">
              <a:buFont typeface="Arial" panose="020B0604020202020204" pitchFamily="34" charset="0"/>
              <a:buChar char="•"/>
            </a:pPr>
            <a:r>
              <a:rPr lang="en-GB" sz="1100" dirty="0"/>
              <a:t>Action that demonstrates we’ve listened</a:t>
            </a:r>
          </a:p>
          <a:p>
            <a:pPr marL="171450" indent="-171450">
              <a:buFont typeface="Arial" panose="020B0604020202020204" pitchFamily="34" charset="0"/>
              <a:buChar char="•"/>
            </a:pPr>
            <a:r>
              <a:rPr lang="en-GB" sz="1100" dirty="0"/>
              <a:t>Clear lines and goals  for partnership</a:t>
            </a:r>
          </a:p>
          <a:p>
            <a:pPr marL="171450" indent="-171450">
              <a:buFont typeface="Arial" panose="020B0604020202020204" pitchFamily="34" charset="0"/>
              <a:buChar char="•"/>
            </a:pPr>
            <a:r>
              <a:rPr lang="en-GB" sz="1100" dirty="0"/>
              <a:t>Workforce that represents the communities</a:t>
            </a:r>
          </a:p>
          <a:p>
            <a:pPr marL="171450" indent="-171450">
              <a:buFont typeface="Arial" panose="020B0604020202020204" pitchFamily="34" charset="0"/>
              <a:buChar char="•"/>
            </a:pPr>
            <a:endParaRPr lang="en-GB" sz="1100" dirty="0"/>
          </a:p>
        </p:txBody>
      </p:sp>
      <p:sp>
        <p:nvSpPr>
          <p:cNvPr id="5" name="TextBox 4">
            <a:extLst>
              <a:ext uri="{FF2B5EF4-FFF2-40B4-BE49-F238E27FC236}">
                <a16:creationId xmlns:a16="http://schemas.microsoft.com/office/drawing/2014/main" id="{A6945AEA-EDDB-46F6-AF82-A7B685CA129B}"/>
              </a:ext>
            </a:extLst>
          </p:cNvPr>
          <p:cNvSpPr txBox="1"/>
          <p:nvPr/>
        </p:nvSpPr>
        <p:spPr>
          <a:xfrm>
            <a:off x="8857122" y="2835002"/>
            <a:ext cx="1939259" cy="2292935"/>
          </a:xfrm>
          <a:prstGeom prst="rect">
            <a:avLst/>
          </a:prstGeom>
          <a:noFill/>
        </p:spPr>
        <p:txBody>
          <a:bodyPr wrap="square" rtlCol="0">
            <a:spAutoFit/>
          </a:bodyPr>
          <a:lstStyle/>
          <a:p>
            <a:r>
              <a:rPr lang="en-GB" sz="1100" u="sng" dirty="0">
                <a:latin typeface="Calibri" panose="020F0502020204030204" pitchFamily="34" charset="0"/>
                <a:ea typeface="Calibri" panose="020F0502020204030204" pitchFamily="34" charset="0"/>
                <a:cs typeface="Times New Roman" panose="02020603050405020304" pitchFamily="18" charset="0"/>
              </a:rPr>
              <a:t>Invest in the wellbeing and professional development                      of the workforce</a:t>
            </a:r>
          </a:p>
          <a:p>
            <a:pPr marL="171450" indent="-171450">
              <a:buFont typeface="Arial" panose="020B0604020202020204" pitchFamily="34" charset="0"/>
              <a:buChar char="•"/>
            </a:pPr>
            <a:r>
              <a:rPr lang="en-GB" sz="1100" dirty="0"/>
              <a:t>Invest in leadership development</a:t>
            </a:r>
          </a:p>
          <a:p>
            <a:pPr marL="171450" indent="-171450">
              <a:buFont typeface="Arial" panose="020B0604020202020204" pitchFamily="34" charset="0"/>
              <a:buChar char="•"/>
            </a:pPr>
            <a:r>
              <a:rPr lang="en-GB" sz="1100" dirty="0"/>
              <a:t>Support people and increase resilience</a:t>
            </a:r>
          </a:p>
          <a:p>
            <a:pPr marL="171450" indent="-171450">
              <a:buFont typeface="Arial" panose="020B0604020202020204" pitchFamily="34" charset="0"/>
              <a:buChar char="•"/>
            </a:pPr>
            <a:r>
              <a:rPr lang="en-GB" sz="1100" dirty="0"/>
              <a:t>Proactive planning to make best use of resources and meet demand</a:t>
            </a:r>
          </a:p>
          <a:p>
            <a:pPr marL="171450" indent="-171450">
              <a:buFont typeface="Arial" panose="020B0604020202020204" pitchFamily="34" charset="0"/>
              <a:buChar char="•"/>
            </a:pPr>
            <a:r>
              <a:rPr lang="en-GB" sz="1100" dirty="0"/>
              <a:t>Instil fairness &amp; high standards</a:t>
            </a:r>
          </a:p>
          <a:p>
            <a:pPr marL="171450" indent="-171450">
              <a:buFont typeface="Arial" panose="020B0604020202020204" pitchFamily="34" charset="0"/>
              <a:buChar char="•"/>
            </a:pPr>
            <a:endParaRPr lang="en-GB" sz="1100" dirty="0"/>
          </a:p>
        </p:txBody>
      </p:sp>
      <p:sp>
        <p:nvSpPr>
          <p:cNvPr id="44" name="TextBox 43">
            <a:extLst>
              <a:ext uri="{FF2B5EF4-FFF2-40B4-BE49-F238E27FC236}">
                <a16:creationId xmlns:a16="http://schemas.microsoft.com/office/drawing/2014/main" id="{5E0213B3-CB7E-4624-B000-3C38F05F8DF3}"/>
              </a:ext>
            </a:extLst>
          </p:cNvPr>
          <p:cNvSpPr txBox="1"/>
          <p:nvPr/>
        </p:nvSpPr>
        <p:spPr>
          <a:xfrm>
            <a:off x="8019037" y="2598400"/>
            <a:ext cx="854410" cy="646331"/>
          </a:xfrm>
          <a:prstGeom prst="rect">
            <a:avLst/>
          </a:prstGeom>
          <a:solidFill>
            <a:srgbClr val="FFFF00"/>
          </a:solidFill>
          <a:ln>
            <a:solidFill>
              <a:schemeClr val="tx2"/>
            </a:solidFill>
          </a:ln>
        </p:spPr>
        <p:txBody>
          <a:bodyPr wrap="square" rtlCol="0">
            <a:spAutoFit/>
          </a:bodyPr>
          <a:lstStyle/>
          <a:p>
            <a:pPr algn="ctr"/>
            <a:r>
              <a:rPr lang="en-GB" sz="1200" b="1" dirty="0"/>
              <a:t>My </a:t>
            </a:r>
          </a:p>
          <a:p>
            <a:pPr algn="ctr"/>
            <a:r>
              <a:rPr lang="en-GB" sz="1200" b="1" dirty="0"/>
              <a:t>Delivery </a:t>
            </a:r>
          </a:p>
          <a:p>
            <a:pPr algn="ctr"/>
            <a:r>
              <a:rPr lang="en-GB" sz="1200" b="1" dirty="0"/>
              <a:t>Focus</a:t>
            </a:r>
          </a:p>
        </p:txBody>
      </p:sp>
      <p:sp>
        <p:nvSpPr>
          <p:cNvPr id="46" name="TextBox 45">
            <a:extLst>
              <a:ext uri="{FF2B5EF4-FFF2-40B4-BE49-F238E27FC236}">
                <a16:creationId xmlns:a16="http://schemas.microsoft.com/office/drawing/2014/main" id="{2CFA3497-8521-4630-9CD1-D9E4F4F87CB6}"/>
              </a:ext>
            </a:extLst>
          </p:cNvPr>
          <p:cNvSpPr txBox="1"/>
          <p:nvPr/>
        </p:nvSpPr>
        <p:spPr>
          <a:xfrm>
            <a:off x="2171423" y="2692100"/>
            <a:ext cx="1090195" cy="830997"/>
          </a:xfrm>
          <a:prstGeom prst="rect">
            <a:avLst/>
          </a:prstGeom>
          <a:solidFill>
            <a:srgbClr val="FFFF00"/>
          </a:solidFill>
          <a:ln>
            <a:solidFill>
              <a:schemeClr val="tx2"/>
            </a:solidFill>
          </a:ln>
        </p:spPr>
        <p:txBody>
          <a:bodyPr wrap="square" rtlCol="0">
            <a:spAutoFit/>
          </a:bodyPr>
          <a:lstStyle/>
          <a:p>
            <a:pPr algn="ctr"/>
            <a:r>
              <a:rPr lang="en-GB" sz="1200" b="1" dirty="0"/>
              <a:t>My </a:t>
            </a:r>
          </a:p>
          <a:p>
            <a:pPr algn="ctr"/>
            <a:r>
              <a:rPr lang="en-GB" sz="1200" b="1" dirty="0"/>
              <a:t>Unique </a:t>
            </a:r>
          </a:p>
          <a:p>
            <a:pPr algn="ctr"/>
            <a:r>
              <a:rPr lang="en-GB" sz="1200" b="1" dirty="0"/>
              <a:t>Competitive </a:t>
            </a:r>
          </a:p>
          <a:p>
            <a:pPr algn="ctr"/>
            <a:r>
              <a:rPr lang="en-GB" sz="1200" b="1" dirty="0"/>
              <a:t>Advantage</a:t>
            </a:r>
          </a:p>
        </p:txBody>
      </p:sp>
      <p:pic>
        <p:nvPicPr>
          <p:cNvPr id="11" name="Picture 1">
            <a:extLst>
              <a:ext uri="{FF2B5EF4-FFF2-40B4-BE49-F238E27FC236}">
                <a16:creationId xmlns:a16="http://schemas.microsoft.com/office/drawing/2014/main" id="{90444E93-F132-416C-A31E-8E787989F251}"/>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0722477" y="0"/>
            <a:ext cx="1476375" cy="176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2" descr="Text&#10;&#10;Description automatically generated with low confidence">
            <a:extLst>
              <a:ext uri="{FF2B5EF4-FFF2-40B4-BE49-F238E27FC236}">
                <a16:creationId xmlns:a16="http://schemas.microsoft.com/office/drawing/2014/main" id="{F8F14C0D-79AA-4FB9-BC3E-B81F0CF73B7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11943"/>
            <a:ext cx="2433637" cy="817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03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7348" y="0"/>
            <a:ext cx="9549598" cy="5817963"/>
          </a:xfrm>
          <a:prstGeom prst="rect">
            <a:avLst/>
          </a:prstGeom>
        </p:spPr>
      </p:pic>
      <p:sp>
        <p:nvSpPr>
          <p:cNvPr id="8" name="Rectangle 7"/>
          <p:cNvSpPr/>
          <p:nvPr/>
        </p:nvSpPr>
        <p:spPr>
          <a:xfrm>
            <a:off x="141919" y="245319"/>
            <a:ext cx="2193924" cy="646331"/>
          </a:xfrm>
          <a:prstGeom prst="rect">
            <a:avLst/>
          </a:prstGeom>
        </p:spPr>
        <p:txBody>
          <a:bodyPr wrap="square">
            <a:spAutoFit/>
          </a:bodyPr>
          <a:lstStyle/>
          <a:p>
            <a:pPr lvl="0" algn="ctr">
              <a:defRPr/>
            </a:pPr>
            <a:r>
              <a:rPr lang="en-GB" b="1" dirty="0">
                <a:solidFill>
                  <a:srgbClr val="002060"/>
                </a:solidFill>
                <a:latin typeface="Tahoma" panose="020B0604030504040204" pitchFamily="34" charset="0"/>
                <a:ea typeface="Tahoma" panose="020B0604030504040204" pitchFamily="34" charset="0"/>
                <a:cs typeface="Tahoma" panose="020B0604030504040204" pitchFamily="34" charset="0"/>
              </a:rPr>
              <a:t>My Leadership Style:</a:t>
            </a:r>
          </a:p>
        </p:txBody>
      </p:sp>
      <p:sp>
        <p:nvSpPr>
          <p:cNvPr id="9" name="Rectangle 8"/>
          <p:cNvSpPr/>
          <p:nvPr/>
        </p:nvSpPr>
        <p:spPr>
          <a:xfrm>
            <a:off x="141919" y="1883620"/>
            <a:ext cx="2920862" cy="923330"/>
          </a:xfrm>
          <a:prstGeom prst="rect">
            <a:avLst/>
          </a:prstGeom>
        </p:spPr>
        <p:txBody>
          <a:bodyPr wrap="square">
            <a:spAutoFit/>
          </a:bodyPr>
          <a:lstStyle/>
          <a:p>
            <a:pPr marL="285750" indent="-285750">
              <a:buFont typeface="Arial" panose="020B0604020202020204" pitchFamily="34" charset="0"/>
              <a:buChar char="•"/>
            </a:pPr>
            <a:endParaRPr lang="en-GB" dirty="0">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endParaRPr lang="en-GB" dirty="0">
              <a:latin typeface="Tahoma" panose="020B0604030504040204" pitchFamily="34" charset="0"/>
              <a:ea typeface="Tahoma" panose="020B0604030504040204" pitchFamily="34" charset="0"/>
              <a:cs typeface="Tahoma" panose="020B0604030504040204" pitchFamily="34" charset="0"/>
            </a:endParaRPr>
          </a:p>
          <a:p>
            <a:endParaRPr lang="en-GB" dirty="0">
              <a:latin typeface="Tahoma" panose="020B0604030504040204" pitchFamily="34" charset="0"/>
              <a:ea typeface="Tahoma" panose="020B0604030504040204" pitchFamily="34" charset="0"/>
              <a:cs typeface="Tahoma" panose="020B0604030504040204" pitchFamily="34" charset="0"/>
            </a:endParaRPr>
          </a:p>
        </p:txBody>
      </p:sp>
      <p:sp>
        <p:nvSpPr>
          <p:cNvPr id="10" name="Rectangle 9"/>
          <p:cNvSpPr/>
          <p:nvPr/>
        </p:nvSpPr>
        <p:spPr>
          <a:xfrm>
            <a:off x="2746693" y="707961"/>
            <a:ext cx="1988828" cy="923330"/>
          </a:xfrm>
          <a:prstGeom prst="rect">
            <a:avLst/>
          </a:prstGeom>
        </p:spPr>
        <p:txBody>
          <a:bodyPr wrap="square">
            <a:spAutoFit/>
          </a:bodyPr>
          <a:lstStyle/>
          <a:p>
            <a:r>
              <a:rPr lang="en-GB" b="1" dirty="0">
                <a:solidFill>
                  <a:schemeClr val="bg1"/>
                </a:solidFill>
                <a:latin typeface="Tahoma" panose="020B0604030504040204" pitchFamily="34" charset="0"/>
                <a:ea typeface="Tahoma" panose="020B0604030504040204" pitchFamily="34" charset="0"/>
                <a:cs typeface="Tahoma" panose="020B0604030504040204" pitchFamily="34" charset="0"/>
              </a:rPr>
              <a:t>Determined: </a:t>
            </a:r>
          </a:p>
          <a:p>
            <a:r>
              <a:rPr lang="en-GB" b="1" dirty="0">
                <a:solidFill>
                  <a:schemeClr val="bg1"/>
                </a:solidFill>
                <a:latin typeface="Tahoma" panose="020B0604030504040204" pitchFamily="34" charset="0"/>
                <a:ea typeface="Tahoma" panose="020B0604030504040204" pitchFamily="34" charset="0"/>
                <a:cs typeface="Tahoma" panose="020B0604030504040204" pitchFamily="34" charset="0"/>
              </a:rPr>
              <a:t>go the extra mile</a:t>
            </a:r>
          </a:p>
        </p:txBody>
      </p:sp>
      <p:sp>
        <p:nvSpPr>
          <p:cNvPr id="11" name="Rectangle 10"/>
          <p:cNvSpPr/>
          <p:nvPr/>
        </p:nvSpPr>
        <p:spPr>
          <a:xfrm>
            <a:off x="8575942" y="245318"/>
            <a:ext cx="3033203" cy="646331"/>
          </a:xfrm>
          <a:prstGeom prst="rect">
            <a:avLst/>
          </a:prstGeom>
        </p:spPr>
        <p:txBody>
          <a:bodyPr wrap="none">
            <a:spAutoFit/>
          </a:bodyPr>
          <a:lstStyle/>
          <a:p>
            <a:r>
              <a:rPr lang="en-GB" b="1" dirty="0">
                <a:solidFill>
                  <a:schemeClr val="bg1"/>
                </a:solidFill>
                <a:latin typeface="Tahoma" panose="020B0604030504040204" pitchFamily="34" charset="0"/>
                <a:ea typeface="Tahoma" panose="020B0604030504040204" pitchFamily="34" charset="0"/>
                <a:cs typeface="Tahoma" panose="020B0604030504040204" pitchFamily="34" charset="0"/>
              </a:rPr>
              <a:t>Designer:</a:t>
            </a:r>
          </a:p>
          <a:p>
            <a:r>
              <a:rPr lang="en-GB" b="1" dirty="0">
                <a:solidFill>
                  <a:schemeClr val="bg1"/>
                </a:solidFill>
                <a:latin typeface="Tahoma" panose="020B0604030504040204" pitchFamily="34" charset="0"/>
                <a:ea typeface="Tahoma" panose="020B0604030504040204" pitchFamily="34" charset="0"/>
                <a:cs typeface="Tahoma" panose="020B0604030504040204" pitchFamily="34" charset="0"/>
              </a:rPr>
              <a:t>Make things work better</a:t>
            </a:r>
          </a:p>
        </p:txBody>
      </p:sp>
      <p:sp>
        <p:nvSpPr>
          <p:cNvPr id="12" name="Rectangle 11"/>
          <p:cNvSpPr/>
          <p:nvPr/>
        </p:nvSpPr>
        <p:spPr>
          <a:xfrm>
            <a:off x="2547348" y="2233275"/>
            <a:ext cx="2528256" cy="646331"/>
          </a:xfrm>
          <a:prstGeom prst="rect">
            <a:avLst/>
          </a:prstGeom>
        </p:spPr>
        <p:txBody>
          <a:bodyPr wrap="none">
            <a:spAutoFit/>
          </a:bodyPr>
          <a:lstStyle/>
          <a:p>
            <a:r>
              <a:rPr lang="en-GB" b="1" dirty="0">
                <a:solidFill>
                  <a:schemeClr val="bg1"/>
                </a:solidFill>
                <a:latin typeface="Tahoma" panose="020B0604030504040204" pitchFamily="34" charset="0"/>
                <a:ea typeface="Tahoma" panose="020B0604030504040204" pitchFamily="34" charset="0"/>
                <a:cs typeface="Tahoma" panose="020B0604030504040204" pitchFamily="34" charset="0"/>
              </a:rPr>
              <a:t>Deliverer:</a:t>
            </a:r>
          </a:p>
          <a:p>
            <a:r>
              <a:rPr lang="en-GB" b="1" dirty="0">
                <a:solidFill>
                  <a:schemeClr val="bg1"/>
                </a:solidFill>
                <a:latin typeface="Tahoma" panose="020B0604030504040204" pitchFamily="34" charset="0"/>
                <a:ea typeface="Tahoma" panose="020B0604030504040204" pitchFamily="34" charset="0"/>
                <a:cs typeface="Tahoma" panose="020B0604030504040204" pitchFamily="34" charset="0"/>
              </a:rPr>
              <a:t>Make things happen</a:t>
            </a:r>
          </a:p>
        </p:txBody>
      </p:sp>
      <p:sp>
        <p:nvSpPr>
          <p:cNvPr id="13" name="Rectangle 12"/>
          <p:cNvSpPr/>
          <p:nvPr/>
        </p:nvSpPr>
        <p:spPr>
          <a:xfrm>
            <a:off x="9504739" y="2022119"/>
            <a:ext cx="2297424" cy="646331"/>
          </a:xfrm>
          <a:prstGeom prst="rect">
            <a:avLst/>
          </a:prstGeom>
        </p:spPr>
        <p:txBody>
          <a:bodyPr wrap="none">
            <a:spAutoFit/>
          </a:bodyPr>
          <a:lstStyle/>
          <a:p>
            <a:r>
              <a:rPr lang="en-GB" b="1" dirty="0">
                <a:solidFill>
                  <a:schemeClr val="bg1"/>
                </a:solidFill>
                <a:latin typeface="Tahoma" panose="020B0604030504040204" pitchFamily="34" charset="0"/>
                <a:ea typeface="Tahoma" panose="020B0604030504040204" pitchFamily="34" charset="0"/>
                <a:cs typeface="Tahoma" panose="020B0604030504040204" pitchFamily="34" charset="0"/>
              </a:rPr>
              <a:t>Developer:</a:t>
            </a:r>
          </a:p>
          <a:p>
            <a:r>
              <a:rPr lang="en-GB" b="1" dirty="0">
                <a:solidFill>
                  <a:schemeClr val="bg1"/>
                </a:solidFill>
                <a:latin typeface="Tahoma" panose="020B0604030504040204" pitchFamily="34" charset="0"/>
                <a:ea typeface="Tahoma" panose="020B0604030504040204" pitchFamily="34" charset="0"/>
                <a:cs typeface="Tahoma" panose="020B0604030504040204" pitchFamily="34" charset="0"/>
              </a:rPr>
              <a:t>Coach and mentor</a:t>
            </a:r>
          </a:p>
        </p:txBody>
      </p:sp>
    </p:spTree>
    <p:extLst>
      <p:ext uri="{BB962C8B-B14F-4D97-AF65-F5344CB8AC3E}">
        <p14:creationId xmlns:p14="http://schemas.microsoft.com/office/powerpoint/2010/main" val="500261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3683" y="1055919"/>
            <a:ext cx="10725912" cy="40011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000" dirty="0">
              <a:solidFill>
                <a:srgbClr val="132A45"/>
              </a:solidFill>
              <a:latin typeface="Tahoma" panose="020B0604030504040204" pitchFamily="34" charset="0"/>
              <a:ea typeface="Tahoma" panose="020B0604030504040204" pitchFamily="34" charset="0"/>
              <a:cs typeface="Tahoma" panose="020B0604030504040204" pitchFamily="34" charset="0"/>
            </a:endParaRPr>
          </a:p>
        </p:txBody>
      </p:sp>
      <p:sp>
        <p:nvSpPr>
          <p:cNvPr id="5" name="Rectangle 4"/>
          <p:cNvSpPr/>
          <p:nvPr/>
        </p:nvSpPr>
        <p:spPr>
          <a:xfrm>
            <a:off x="64862" y="310634"/>
            <a:ext cx="2971636" cy="5078313"/>
          </a:xfrm>
          <a:prstGeom prst="rect">
            <a:avLst/>
          </a:prstGeom>
        </p:spPr>
        <p:txBody>
          <a:bodyPr wrap="square">
            <a:spAutoFit/>
          </a:bodyPr>
          <a:lstStyle/>
          <a:p>
            <a:r>
              <a:rPr lang="en-GB" b="1" dirty="0">
                <a:solidFill>
                  <a:srgbClr val="002060"/>
                </a:solidFill>
                <a:latin typeface="Tahoma" panose="020B0604030504040204" pitchFamily="34" charset="0"/>
                <a:ea typeface="Tahoma" panose="020B0604030504040204" pitchFamily="34" charset="0"/>
                <a:cs typeface="Tahoma" panose="020B0604030504040204" pitchFamily="34" charset="0"/>
              </a:rPr>
              <a:t>My</a:t>
            </a:r>
          </a:p>
          <a:p>
            <a:pPr marL="285750" indent="-285750">
              <a:buFont typeface="Arial" panose="020B0604020202020204" pitchFamily="34" charset="0"/>
              <a:buChar char="•"/>
            </a:pPr>
            <a:r>
              <a:rPr lang="en-GB" b="1" dirty="0">
                <a:solidFill>
                  <a:srgbClr val="002060"/>
                </a:solidFill>
                <a:latin typeface="Tahoma" panose="020B0604030504040204" pitchFamily="34" charset="0"/>
                <a:ea typeface="Tahoma" panose="020B0604030504040204" pitchFamily="34" charset="0"/>
                <a:cs typeface="Tahoma" panose="020B0604030504040204" pitchFamily="34" charset="0"/>
              </a:rPr>
              <a:t>personal values</a:t>
            </a:r>
          </a:p>
          <a:p>
            <a:pPr marL="285750" indent="-285750">
              <a:buFont typeface="Arial" panose="020B0604020202020204" pitchFamily="34" charset="0"/>
              <a:buChar char="•"/>
            </a:pPr>
            <a:r>
              <a:rPr lang="en-GB" b="1" dirty="0">
                <a:solidFill>
                  <a:srgbClr val="002060"/>
                </a:solidFill>
                <a:latin typeface="Tahoma" panose="020B0604030504040204" pitchFamily="34" charset="0"/>
                <a:ea typeface="Tahoma" panose="020B0604030504040204" pitchFamily="34" charset="0"/>
                <a:cs typeface="Tahoma" panose="020B0604030504040204" pitchFamily="34" charset="0"/>
              </a:rPr>
              <a:t>professional strengths </a:t>
            </a:r>
          </a:p>
          <a:p>
            <a:pPr marL="285750" indent="-285750">
              <a:buFont typeface="Arial" panose="020B0604020202020204" pitchFamily="34" charset="0"/>
              <a:buChar char="•"/>
            </a:pPr>
            <a:r>
              <a:rPr lang="en-GB" b="1" dirty="0">
                <a:solidFill>
                  <a:srgbClr val="002060"/>
                </a:solidFill>
                <a:latin typeface="Tahoma" panose="020B0604030504040204" pitchFamily="34" charset="0"/>
                <a:ea typeface="Tahoma" panose="020B0604030504040204" pitchFamily="34" charset="0"/>
                <a:cs typeface="Tahoma" panose="020B0604030504040204" pitchFamily="34" charset="0"/>
              </a:rPr>
              <a:t>purpose and vision </a:t>
            </a:r>
          </a:p>
          <a:p>
            <a:endParaRPr lang="en-GB"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b="1" dirty="0">
                <a:solidFill>
                  <a:srgbClr val="002060"/>
                </a:solidFill>
                <a:latin typeface="Tahoma" panose="020B0604030504040204" pitchFamily="34" charset="0"/>
                <a:ea typeface="Tahoma" panose="020B0604030504040204" pitchFamily="34" charset="0"/>
                <a:cs typeface="Tahoma" panose="020B0604030504040204" pitchFamily="34" charset="0"/>
              </a:rPr>
              <a:t>will help me to contribute to </a:t>
            </a:r>
          </a:p>
          <a:p>
            <a:r>
              <a:rPr lang="en-GB" b="1" dirty="0">
                <a:solidFill>
                  <a:srgbClr val="002060"/>
                </a:solidFill>
                <a:latin typeface="Tahoma" panose="020B0604030504040204" pitchFamily="34" charset="0"/>
                <a:ea typeface="Tahoma" panose="020B0604030504040204" pitchFamily="34" charset="0"/>
                <a:cs typeface="Tahoma" panose="020B0604030504040204" pitchFamily="34" charset="0"/>
              </a:rPr>
              <a:t>South Wales Police Highly Effective Chief Officer Team </a:t>
            </a:r>
          </a:p>
          <a:p>
            <a:endParaRPr lang="en-GB"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r>
              <a:rPr lang="en-GB" b="1" dirty="0">
                <a:solidFill>
                  <a:srgbClr val="002060"/>
                </a:solidFill>
                <a:latin typeface="Tahoma" panose="020B0604030504040204" pitchFamily="34" charset="0"/>
                <a:ea typeface="Tahoma" panose="020B0604030504040204" pitchFamily="34" charset="0"/>
                <a:cs typeface="Tahoma" panose="020B0604030504040204" pitchFamily="34" charset="0"/>
              </a:rPr>
              <a:t>to continue to deliver</a:t>
            </a:r>
          </a:p>
          <a:p>
            <a:r>
              <a:rPr lang="en-GB" b="1" dirty="0">
                <a:solidFill>
                  <a:srgbClr val="002060"/>
                </a:solidFill>
                <a:latin typeface="Tahoma" panose="020B0604030504040204" pitchFamily="34" charset="0"/>
                <a:ea typeface="Tahoma" panose="020B0604030504040204" pitchFamily="34" charset="0"/>
                <a:cs typeface="Tahoma" panose="020B0604030504040204" pitchFamily="34" charset="0"/>
              </a:rPr>
              <a:t>the Chief Constable’s Vision and Mission and the Police and Crime Commisioner’s Plan</a:t>
            </a:r>
          </a:p>
          <a:p>
            <a:endParaRPr lang="en-GB" b="1"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6" name="Rectangle 5"/>
          <p:cNvSpPr/>
          <p:nvPr/>
        </p:nvSpPr>
        <p:spPr>
          <a:xfrm>
            <a:off x="6822843" y="3220428"/>
            <a:ext cx="1361270" cy="369332"/>
          </a:xfrm>
          <a:prstGeom prst="rect">
            <a:avLst/>
          </a:prstGeom>
        </p:spPr>
        <p:txBody>
          <a:bodyPr wrap="none">
            <a:spAutoFit/>
          </a:bodyPr>
          <a:lstStyle/>
          <a:p>
            <a:r>
              <a:rPr lang="en-GB" b="1" dirty="0">
                <a:solidFill>
                  <a:schemeClr val="bg1"/>
                </a:solidFill>
                <a:latin typeface="Tahoma" panose="020B0604030504040204" pitchFamily="34" charset="0"/>
                <a:ea typeface="Tahoma" panose="020B0604030504040204" pitchFamily="34" charset="0"/>
                <a:cs typeface="Tahoma" panose="020B0604030504040204" pitchFamily="34" charset="0"/>
              </a:rPr>
              <a:t>Resilience</a:t>
            </a:r>
          </a:p>
        </p:txBody>
      </p:sp>
      <p:sp>
        <p:nvSpPr>
          <p:cNvPr id="7" name="Rectangle 6"/>
          <p:cNvSpPr/>
          <p:nvPr/>
        </p:nvSpPr>
        <p:spPr>
          <a:xfrm>
            <a:off x="3960875" y="1187797"/>
            <a:ext cx="1136850" cy="369332"/>
          </a:xfrm>
          <a:prstGeom prst="rect">
            <a:avLst/>
          </a:prstGeom>
        </p:spPr>
        <p:txBody>
          <a:bodyPr wrap="none">
            <a:spAutoFit/>
          </a:bodyPr>
          <a:lstStyle/>
          <a:p>
            <a:r>
              <a:rPr lang="en-GB" b="1" dirty="0">
                <a:solidFill>
                  <a:schemeClr val="bg1"/>
                </a:solidFill>
                <a:latin typeface="Tahoma" panose="020B0604030504040204" pitchFamily="34" charset="0"/>
                <a:ea typeface="Tahoma" panose="020B0604030504040204" pitchFamily="34" charset="0"/>
                <a:cs typeface="Tahoma" panose="020B0604030504040204" pitchFamily="34" charset="0"/>
              </a:rPr>
              <a:t>Honesty</a:t>
            </a:r>
            <a:endParaRPr lang="en-GB" dirty="0"/>
          </a:p>
        </p:txBody>
      </p:sp>
      <p:sp>
        <p:nvSpPr>
          <p:cNvPr id="8" name="Rectangle 7"/>
          <p:cNvSpPr/>
          <p:nvPr/>
        </p:nvSpPr>
        <p:spPr>
          <a:xfrm>
            <a:off x="7346794" y="1524391"/>
            <a:ext cx="1101584" cy="369332"/>
          </a:xfrm>
          <a:prstGeom prst="rect">
            <a:avLst/>
          </a:prstGeom>
        </p:spPr>
        <p:txBody>
          <a:bodyPr wrap="none">
            <a:spAutoFit/>
          </a:bodyPr>
          <a:lstStyle/>
          <a:p>
            <a:r>
              <a:rPr lang="en-GB" b="1" dirty="0">
                <a:solidFill>
                  <a:schemeClr val="bg1"/>
                </a:solidFill>
                <a:latin typeface="Tahoma" panose="020B0604030504040204" pitchFamily="34" charset="0"/>
                <a:ea typeface="Tahoma" panose="020B0604030504040204" pitchFamily="34" charset="0"/>
                <a:cs typeface="Tahoma" panose="020B0604030504040204" pitchFamily="34" charset="0"/>
              </a:rPr>
              <a:t>fairness</a:t>
            </a:r>
            <a:endParaRPr lang="en-GB" dirty="0"/>
          </a:p>
        </p:txBody>
      </p:sp>
      <p:sp>
        <p:nvSpPr>
          <p:cNvPr id="9" name="Rectangle 8"/>
          <p:cNvSpPr/>
          <p:nvPr/>
        </p:nvSpPr>
        <p:spPr>
          <a:xfrm>
            <a:off x="3916382" y="4534682"/>
            <a:ext cx="1774845" cy="369332"/>
          </a:xfrm>
          <a:prstGeom prst="rect">
            <a:avLst/>
          </a:prstGeom>
        </p:spPr>
        <p:txBody>
          <a:bodyPr wrap="none">
            <a:spAutoFit/>
          </a:bodyPr>
          <a:lstStyle/>
          <a:p>
            <a:r>
              <a:rPr lang="en-GB" b="1" dirty="0">
                <a:solidFill>
                  <a:schemeClr val="bg1"/>
                </a:solidFill>
                <a:latin typeface="Tahoma" panose="020B0604030504040204" pitchFamily="34" charset="0"/>
                <a:ea typeface="Tahoma" panose="020B0604030504040204" pitchFamily="34" charset="0"/>
                <a:cs typeface="Tahoma" panose="020B0604030504040204" pitchFamily="34" charset="0"/>
              </a:rPr>
              <a:t>Public service</a:t>
            </a:r>
            <a:endParaRPr lang="en-GB" dirty="0"/>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4264" y="146193"/>
            <a:ext cx="8945862" cy="5783360"/>
          </a:xfrm>
          <a:prstGeom prst="rect">
            <a:avLst/>
          </a:prstGeom>
        </p:spPr>
      </p:pic>
      <p:sp>
        <p:nvSpPr>
          <p:cNvPr id="3" name="Rectangle 2"/>
          <p:cNvSpPr/>
          <p:nvPr/>
        </p:nvSpPr>
        <p:spPr>
          <a:xfrm>
            <a:off x="3398808" y="4607323"/>
            <a:ext cx="6096000" cy="1200329"/>
          </a:xfrm>
          <a:prstGeom prst="rect">
            <a:avLst/>
          </a:prstGeom>
        </p:spPr>
        <p:txBody>
          <a:bodyPr>
            <a:spAutoFit/>
          </a:bodyPr>
          <a:lstStyle/>
          <a:p>
            <a:r>
              <a:rPr lang="en-GB" b="1" dirty="0">
                <a:solidFill>
                  <a:schemeClr val="bg1"/>
                </a:solidFill>
                <a:latin typeface="Tahoma" panose="020B0604030504040204" pitchFamily="34" charset="0"/>
                <a:ea typeface="Tahoma" panose="020B0604030504040204" pitchFamily="34" charset="0"/>
                <a:cs typeface="Tahoma" panose="020B0604030504040204" pitchFamily="34" charset="0"/>
              </a:rPr>
              <a:t>My vision is for UK Policing to be a world-class organisation, fit to serve communities today and in the future, and be truly collaborative, cohesive, diverse, innovative and sustainable.</a:t>
            </a:r>
          </a:p>
        </p:txBody>
      </p:sp>
    </p:spTree>
    <p:extLst>
      <p:ext uri="{BB962C8B-B14F-4D97-AF65-F5344CB8AC3E}">
        <p14:creationId xmlns:p14="http://schemas.microsoft.com/office/powerpoint/2010/main" val="4081623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136397" y="546828"/>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pic>
        <p:nvPicPr>
          <p:cNvPr id="5" name="Picture 4">
            <a:extLst>
              <a:ext uri="{FF2B5EF4-FFF2-40B4-BE49-F238E27FC236}">
                <a16:creationId xmlns:a16="http://schemas.microsoft.com/office/drawing/2014/main" id="{0D7951A3-DAEB-48F7-B6D4-AF24FC40ADC4}"/>
              </a:ext>
            </a:extLst>
          </p:cNvPr>
          <p:cNvPicPr>
            <a:picLocks noChangeAspect="1"/>
          </p:cNvPicPr>
          <p:nvPr/>
        </p:nvPicPr>
        <p:blipFill>
          <a:blip r:embed="rId3"/>
          <a:stretch>
            <a:fillRect/>
          </a:stretch>
        </p:blipFill>
        <p:spPr>
          <a:xfrm>
            <a:off x="902155" y="4061642"/>
            <a:ext cx="1510110" cy="2331939"/>
          </a:xfrm>
          <a:prstGeom prst="rect">
            <a:avLst/>
          </a:prstGeom>
        </p:spPr>
      </p:pic>
      <p:pic>
        <p:nvPicPr>
          <p:cNvPr id="8" name="Picture 7">
            <a:extLst>
              <a:ext uri="{FF2B5EF4-FFF2-40B4-BE49-F238E27FC236}">
                <a16:creationId xmlns:a16="http://schemas.microsoft.com/office/drawing/2014/main" id="{FEE22B5B-F706-45B8-BB54-5B80CB7061F3}"/>
              </a:ext>
            </a:extLst>
          </p:cNvPr>
          <p:cNvPicPr>
            <a:picLocks noChangeAspect="1"/>
          </p:cNvPicPr>
          <p:nvPr/>
        </p:nvPicPr>
        <p:blipFill>
          <a:blip r:embed="rId4"/>
          <a:stretch>
            <a:fillRect/>
          </a:stretch>
        </p:blipFill>
        <p:spPr>
          <a:xfrm>
            <a:off x="3300952" y="4071113"/>
            <a:ext cx="1723103" cy="2096146"/>
          </a:xfrm>
          <a:prstGeom prst="rect">
            <a:avLst/>
          </a:prstGeom>
        </p:spPr>
      </p:pic>
      <p:pic>
        <p:nvPicPr>
          <p:cNvPr id="14" name="Picture 13">
            <a:extLst>
              <a:ext uri="{FF2B5EF4-FFF2-40B4-BE49-F238E27FC236}">
                <a16:creationId xmlns:a16="http://schemas.microsoft.com/office/drawing/2014/main" id="{DFF7AE94-6038-4076-BCF5-73BF49F0C7DC}"/>
              </a:ext>
            </a:extLst>
          </p:cNvPr>
          <p:cNvPicPr>
            <a:picLocks noChangeAspect="1"/>
          </p:cNvPicPr>
          <p:nvPr/>
        </p:nvPicPr>
        <p:blipFill>
          <a:blip r:embed="rId5"/>
          <a:stretch>
            <a:fillRect/>
          </a:stretch>
        </p:blipFill>
        <p:spPr>
          <a:xfrm>
            <a:off x="4470117" y="1548822"/>
            <a:ext cx="1510110" cy="2258599"/>
          </a:xfrm>
          <a:prstGeom prst="rect">
            <a:avLst/>
          </a:prstGeom>
        </p:spPr>
      </p:pic>
      <p:pic>
        <p:nvPicPr>
          <p:cNvPr id="16" name="Picture 15">
            <a:extLst>
              <a:ext uri="{FF2B5EF4-FFF2-40B4-BE49-F238E27FC236}">
                <a16:creationId xmlns:a16="http://schemas.microsoft.com/office/drawing/2014/main" id="{3B2DD5FE-2526-4560-AD43-F0CC306BFEF0}"/>
              </a:ext>
            </a:extLst>
          </p:cNvPr>
          <p:cNvPicPr>
            <a:picLocks noChangeAspect="1"/>
          </p:cNvPicPr>
          <p:nvPr/>
        </p:nvPicPr>
        <p:blipFill>
          <a:blip r:embed="rId6"/>
          <a:stretch>
            <a:fillRect/>
          </a:stretch>
        </p:blipFill>
        <p:spPr>
          <a:xfrm>
            <a:off x="2128397" y="1580441"/>
            <a:ext cx="1510110" cy="2285851"/>
          </a:xfrm>
          <a:prstGeom prst="rect">
            <a:avLst/>
          </a:prstGeom>
        </p:spPr>
      </p:pic>
      <p:pic>
        <p:nvPicPr>
          <p:cNvPr id="4" name="Picture 3">
            <a:extLst>
              <a:ext uri="{FF2B5EF4-FFF2-40B4-BE49-F238E27FC236}">
                <a16:creationId xmlns:a16="http://schemas.microsoft.com/office/drawing/2014/main" id="{5728CA7F-0DC3-4232-B778-6573F0ECDF7B}"/>
              </a:ext>
            </a:extLst>
          </p:cNvPr>
          <p:cNvPicPr>
            <a:picLocks noChangeAspect="1"/>
          </p:cNvPicPr>
          <p:nvPr/>
        </p:nvPicPr>
        <p:blipFill>
          <a:blip r:embed="rId7"/>
          <a:stretch>
            <a:fillRect/>
          </a:stretch>
        </p:blipFill>
        <p:spPr>
          <a:xfrm>
            <a:off x="5634080" y="3958279"/>
            <a:ext cx="1553864" cy="2321814"/>
          </a:xfrm>
          <a:prstGeom prst="rect">
            <a:avLst/>
          </a:prstGeom>
        </p:spPr>
      </p:pic>
    </p:spTree>
    <p:extLst>
      <p:ext uri="{BB962C8B-B14F-4D97-AF65-F5344CB8AC3E}">
        <p14:creationId xmlns:p14="http://schemas.microsoft.com/office/powerpoint/2010/main" val="1672417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136397" y="546828"/>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sp>
        <p:nvSpPr>
          <p:cNvPr id="14" name="TextBox 13">
            <a:extLst>
              <a:ext uri="{FF2B5EF4-FFF2-40B4-BE49-F238E27FC236}">
                <a16:creationId xmlns:a16="http://schemas.microsoft.com/office/drawing/2014/main" id="{FE1DDE49-2953-41B5-8403-9434C90B7442}"/>
              </a:ext>
            </a:extLst>
          </p:cNvPr>
          <p:cNvSpPr txBox="1"/>
          <p:nvPr/>
        </p:nvSpPr>
        <p:spPr>
          <a:xfrm>
            <a:off x="1396453" y="1333389"/>
            <a:ext cx="5063659" cy="461665"/>
          </a:xfrm>
          <a:prstGeom prst="rect">
            <a:avLst/>
          </a:prstGeom>
          <a:noFill/>
        </p:spPr>
        <p:txBody>
          <a:bodyPr wrap="square" rtlCol="0">
            <a:spAutoFit/>
          </a:bodyPr>
          <a:lstStyle/>
          <a:p>
            <a:pPr algn="ctr"/>
            <a:r>
              <a:rPr lang="en-GB" sz="2400" dirty="0"/>
              <a:t>Blue (Sutherland, 2017)</a:t>
            </a:r>
          </a:p>
        </p:txBody>
      </p:sp>
      <p:pic>
        <p:nvPicPr>
          <p:cNvPr id="15" name="Picture 14">
            <a:extLst>
              <a:ext uri="{FF2B5EF4-FFF2-40B4-BE49-F238E27FC236}">
                <a16:creationId xmlns:a16="http://schemas.microsoft.com/office/drawing/2014/main" id="{B0532E3E-28BD-431C-A044-FF8CC263E933}"/>
              </a:ext>
            </a:extLst>
          </p:cNvPr>
          <p:cNvPicPr>
            <a:picLocks noChangeAspect="1"/>
          </p:cNvPicPr>
          <p:nvPr/>
        </p:nvPicPr>
        <p:blipFill>
          <a:blip r:embed="rId3"/>
          <a:stretch>
            <a:fillRect/>
          </a:stretch>
        </p:blipFill>
        <p:spPr>
          <a:xfrm>
            <a:off x="945503" y="2405894"/>
            <a:ext cx="2036236" cy="3082247"/>
          </a:xfrm>
          <a:prstGeom prst="rect">
            <a:avLst/>
          </a:prstGeom>
        </p:spPr>
      </p:pic>
      <p:pic>
        <p:nvPicPr>
          <p:cNvPr id="16" name="Picture 15">
            <a:extLst>
              <a:ext uri="{FF2B5EF4-FFF2-40B4-BE49-F238E27FC236}">
                <a16:creationId xmlns:a16="http://schemas.microsoft.com/office/drawing/2014/main" id="{54AC582B-D8E2-413F-A43B-AD7E37B5D806}"/>
              </a:ext>
            </a:extLst>
          </p:cNvPr>
          <p:cNvPicPr>
            <a:picLocks noChangeAspect="1"/>
          </p:cNvPicPr>
          <p:nvPr/>
        </p:nvPicPr>
        <p:blipFill>
          <a:blip r:embed="rId4"/>
          <a:stretch>
            <a:fillRect/>
          </a:stretch>
        </p:blipFill>
        <p:spPr>
          <a:xfrm>
            <a:off x="3583512" y="2405894"/>
            <a:ext cx="3004152" cy="1820091"/>
          </a:xfrm>
          <a:prstGeom prst="rect">
            <a:avLst/>
          </a:prstGeom>
        </p:spPr>
      </p:pic>
    </p:spTree>
    <p:extLst>
      <p:ext uri="{BB962C8B-B14F-4D97-AF65-F5344CB8AC3E}">
        <p14:creationId xmlns:p14="http://schemas.microsoft.com/office/powerpoint/2010/main" val="36764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136397" y="546828"/>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sp>
        <p:nvSpPr>
          <p:cNvPr id="14" name="TextBox 13">
            <a:extLst>
              <a:ext uri="{FF2B5EF4-FFF2-40B4-BE49-F238E27FC236}">
                <a16:creationId xmlns:a16="http://schemas.microsoft.com/office/drawing/2014/main" id="{FE1DDE49-2953-41B5-8403-9434C90B7442}"/>
              </a:ext>
            </a:extLst>
          </p:cNvPr>
          <p:cNvSpPr txBox="1"/>
          <p:nvPr/>
        </p:nvSpPr>
        <p:spPr>
          <a:xfrm>
            <a:off x="1396453" y="1333389"/>
            <a:ext cx="5063659" cy="461665"/>
          </a:xfrm>
          <a:prstGeom prst="rect">
            <a:avLst/>
          </a:prstGeom>
          <a:noFill/>
        </p:spPr>
        <p:txBody>
          <a:bodyPr wrap="square" rtlCol="0">
            <a:spAutoFit/>
          </a:bodyPr>
          <a:lstStyle/>
          <a:p>
            <a:pPr algn="ctr"/>
            <a:r>
              <a:rPr lang="en-GB" sz="2400" dirty="0"/>
              <a:t>Blue (Sutherland, 2017)</a:t>
            </a:r>
          </a:p>
        </p:txBody>
      </p:sp>
      <p:pic>
        <p:nvPicPr>
          <p:cNvPr id="15" name="Picture 14">
            <a:extLst>
              <a:ext uri="{FF2B5EF4-FFF2-40B4-BE49-F238E27FC236}">
                <a16:creationId xmlns:a16="http://schemas.microsoft.com/office/drawing/2014/main" id="{B0532E3E-28BD-431C-A044-FF8CC263E933}"/>
              </a:ext>
            </a:extLst>
          </p:cNvPr>
          <p:cNvPicPr>
            <a:picLocks noChangeAspect="1"/>
          </p:cNvPicPr>
          <p:nvPr/>
        </p:nvPicPr>
        <p:blipFill>
          <a:blip r:embed="rId3"/>
          <a:stretch>
            <a:fillRect/>
          </a:stretch>
        </p:blipFill>
        <p:spPr>
          <a:xfrm>
            <a:off x="945503" y="2405894"/>
            <a:ext cx="2036236" cy="3082247"/>
          </a:xfrm>
          <a:prstGeom prst="rect">
            <a:avLst/>
          </a:prstGeom>
        </p:spPr>
      </p:pic>
      <p:sp>
        <p:nvSpPr>
          <p:cNvPr id="2" name="TextBox 1">
            <a:extLst>
              <a:ext uri="{FF2B5EF4-FFF2-40B4-BE49-F238E27FC236}">
                <a16:creationId xmlns:a16="http://schemas.microsoft.com/office/drawing/2014/main" id="{720832CE-1EA0-4ED3-92EA-97C4D597D096}"/>
              </a:ext>
            </a:extLst>
          </p:cNvPr>
          <p:cNvSpPr txBox="1"/>
          <p:nvPr/>
        </p:nvSpPr>
        <p:spPr>
          <a:xfrm>
            <a:off x="3470114" y="2379598"/>
            <a:ext cx="3291840" cy="3108543"/>
          </a:xfrm>
          <a:prstGeom prst="rect">
            <a:avLst/>
          </a:prstGeom>
          <a:noFill/>
        </p:spPr>
        <p:txBody>
          <a:bodyPr wrap="square" rtlCol="0">
            <a:spAutoFit/>
          </a:bodyPr>
          <a:lstStyle/>
          <a:p>
            <a:r>
              <a:rPr lang="en-GB" sz="1400" dirty="0"/>
              <a:t>But I didn’t speak to anyone at work – partly because I didn’t understand, partly because I was supposed to be the strong one.  </a:t>
            </a:r>
            <a:r>
              <a:rPr lang="en-GB" sz="1400" b="1" dirty="0"/>
              <a:t>I was supposed to be the strong one.  I was supposed to be in charge. </a:t>
            </a:r>
            <a:r>
              <a:rPr lang="en-GB" sz="1400" dirty="0"/>
              <a:t> Bafflingly, it genuinely didn’t occur to me to talk to a doctor, or seek any kind of medial help.</a:t>
            </a:r>
          </a:p>
          <a:p>
            <a:endParaRPr lang="en-GB" sz="1400" dirty="0"/>
          </a:p>
          <a:p>
            <a:r>
              <a:rPr lang="en-GB" sz="1400" dirty="0"/>
              <a:t>Over the course of a few short weeks, the exhaustion intensified.  And the anxiety cut deeper.  And then the depression came.  </a:t>
            </a:r>
            <a:r>
              <a:rPr lang="en-GB" sz="1400" b="1" dirty="0"/>
              <a:t>The depression: a thing of raw horror and bling terror.  A water-boarding of the mind.</a:t>
            </a:r>
          </a:p>
        </p:txBody>
      </p:sp>
    </p:spTree>
    <p:extLst>
      <p:ext uri="{BB962C8B-B14F-4D97-AF65-F5344CB8AC3E}">
        <p14:creationId xmlns:p14="http://schemas.microsoft.com/office/powerpoint/2010/main" val="1906415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136397" y="546828"/>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sp>
        <p:nvSpPr>
          <p:cNvPr id="14" name="TextBox 13">
            <a:extLst>
              <a:ext uri="{FF2B5EF4-FFF2-40B4-BE49-F238E27FC236}">
                <a16:creationId xmlns:a16="http://schemas.microsoft.com/office/drawing/2014/main" id="{FE1DDE49-2953-41B5-8403-9434C90B7442}"/>
              </a:ext>
            </a:extLst>
          </p:cNvPr>
          <p:cNvSpPr txBox="1"/>
          <p:nvPr/>
        </p:nvSpPr>
        <p:spPr>
          <a:xfrm>
            <a:off x="1396453" y="1333389"/>
            <a:ext cx="5063659" cy="461665"/>
          </a:xfrm>
          <a:prstGeom prst="rect">
            <a:avLst/>
          </a:prstGeom>
          <a:noFill/>
        </p:spPr>
        <p:txBody>
          <a:bodyPr wrap="square" rtlCol="0">
            <a:spAutoFit/>
          </a:bodyPr>
          <a:lstStyle/>
          <a:p>
            <a:pPr algn="ctr"/>
            <a:r>
              <a:rPr lang="en-GB" sz="2400" dirty="0"/>
              <a:t>Blue (Sutherland, 2017)</a:t>
            </a:r>
          </a:p>
        </p:txBody>
      </p:sp>
      <p:pic>
        <p:nvPicPr>
          <p:cNvPr id="15" name="Picture 14">
            <a:extLst>
              <a:ext uri="{FF2B5EF4-FFF2-40B4-BE49-F238E27FC236}">
                <a16:creationId xmlns:a16="http://schemas.microsoft.com/office/drawing/2014/main" id="{B0532E3E-28BD-431C-A044-FF8CC263E933}"/>
              </a:ext>
            </a:extLst>
          </p:cNvPr>
          <p:cNvPicPr>
            <a:picLocks noChangeAspect="1"/>
          </p:cNvPicPr>
          <p:nvPr/>
        </p:nvPicPr>
        <p:blipFill>
          <a:blip r:embed="rId3"/>
          <a:stretch>
            <a:fillRect/>
          </a:stretch>
        </p:blipFill>
        <p:spPr>
          <a:xfrm>
            <a:off x="945503" y="2405894"/>
            <a:ext cx="2036236" cy="3082247"/>
          </a:xfrm>
          <a:prstGeom prst="rect">
            <a:avLst/>
          </a:prstGeom>
        </p:spPr>
      </p:pic>
      <p:sp>
        <p:nvSpPr>
          <p:cNvPr id="2" name="TextBox 1">
            <a:extLst>
              <a:ext uri="{FF2B5EF4-FFF2-40B4-BE49-F238E27FC236}">
                <a16:creationId xmlns:a16="http://schemas.microsoft.com/office/drawing/2014/main" id="{D1213BF4-68C7-415D-BF80-C5717F01BDD6}"/>
              </a:ext>
            </a:extLst>
          </p:cNvPr>
          <p:cNvSpPr txBox="1"/>
          <p:nvPr/>
        </p:nvSpPr>
        <p:spPr>
          <a:xfrm>
            <a:off x="3798254" y="2532888"/>
            <a:ext cx="3032314" cy="2862322"/>
          </a:xfrm>
          <a:prstGeom prst="rect">
            <a:avLst/>
          </a:prstGeom>
          <a:noFill/>
        </p:spPr>
        <p:txBody>
          <a:bodyPr wrap="square" rtlCol="0">
            <a:spAutoFit/>
          </a:bodyPr>
          <a:lstStyle/>
          <a:p>
            <a:r>
              <a:rPr lang="en-GB" dirty="0"/>
              <a:t>‘The length of life as we shall think of it here is not its duration or its longevity, but it is the push of life forward to achieve its personal ends and ambitions.  </a:t>
            </a:r>
            <a:r>
              <a:rPr lang="en-GB" b="1" dirty="0"/>
              <a:t>It is the inward concern for one’s own welfare.’</a:t>
            </a:r>
          </a:p>
          <a:p>
            <a:endParaRPr lang="en-GB" b="1" dirty="0"/>
          </a:p>
          <a:p>
            <a:r>
              <a:rPr lang="en-GB" dirty="0"/>
              <a:t>Martin Luther King</a:t>
            </a:r>
          </a:p>
        </p:txBody>
      </p:sp>
    </p:spTree>
    <p:extLst>
      <p:ext uri="{BB962C8B-B14F-4D97-AF65-F5344CB8AC3E}">
        <p14:creationId xmlns:p14="http://schemas.microsoft.com/office/powerpoint/2010/main" val="1455820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136397" y="546828"/>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sp>
        <p:nvSpPr>
          <p:cNvPr id="12" name="TextBox 11">
            <a:extLst>
              <a:ext uri="{FF2B5EF4-FFF2-40B4-BE49-F238E27FC236}">
                <a16:creationId xmlns:a16="http://schemas.microsoft.com/office/drawing/2014/main" id="{B9985B06-F2F4-47E6-B9C7-6C63B513B113}"/>
              </a:ext>
            </a:extLst>
          </p:cNvPr>
          <p:cNvSpPr txBox="1"/>
          <p:nvPr/>
        </p:nvSpPr>
        <p:spPr>
          <a:xfrm>
            <a:off x="3636194" y="2429283"/>
            <a:ext cx="3131846" cy="2031325"/>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Building resilience requires the development of cognitive, behavioural and relational dimensions.  </a:t>
            </a:r>
          </a:p>
          <a:p>
            <a:endParaRPr lang="en-GB" dirty="0">
              <a:latin typeface="Arial" panose="020B0604020202020204" pitchFamily="34"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The latter being the most important. </a:t>
            </a:r>
            <a:endParaRPr lang="en-GB" dirty="0"/>
          </a:p>
        </p:txBody>
      </p:sp>
      <p:pic>
        <p:nvPicPr>
          <p:cNvPr id="3074" name="Picture 8">
            <a:extLst>
              <a:ext uri="{FF2B5EF4-FFF2-40B4-BE49-F238E27FC236}">
                <a16:creationId xmlns:a16="http://schemas.microsoft.com/office/drawing/2014/main" id="{2B978355-E196-4F71-893E-51CA8234D7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304" y="2315887"/>
            <a:ext cx="2152650" cy="333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a:extLst>
              <a:ext uri="{FF2B5EF4-FFF2-40B4-BE49-F238E27FC236}">
                <a16:creationId xmlns:a16="http://schemas.microsoft.com/office/drawing/2014/main" id="{FE1DDE49-2953-41B5-8403-9434C90B7442}"/>
              </a:ext>
            </a:extLst>
          </p:cNvPr>
          <p:cNvSpPr txBox="1"/>
          <p:nvPr/>
        </p:nvSpPr>
        <p:spPr>
          <a:xfrm>
            <a:off x="1396453" y="1333389"/>
            <a:ext cx="5063659" cy="461665"/>
          </a:xfrm>
          <a:prstGeom prst="rect">
            <a:avLst/>
          </a:prstGeom>
          <a:noFill/>
        </p:spPr>
        <p:txBody>
          <a:bodyPr wrap="square" rtlCol="0">
            <a:spAutoFit/>
          </a:bodyPr>
          <a:lstStyle/>
          <a:p>
            <a:r>
              <a:rPr lang="en-GB" sz="2400" dirty="0"/>
              <a:t>The Resilience Toolkit (Rees, 2019)</a:t>
            </a:r>
          </a:p>
        </p:txBody>
      </p:sp>
    </p:spTree>
    <p:extLst>
      <p:ext uri="{BB962C8B-B14F-4D97-AF65-F5344CB8AC3E}">
        <p14:creationId xmlns:p14="http://schemas.microsoft.com/office/powerpoint/2010/main" val="1439567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136397" y="546828"/>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sp>
        <p:nvSpPr>
          <p:cNvPr id="12" name="TextBox 11">
            <a:extLst>
              <a:ext uri="{FF2B5EF4-FFF2-40B4-BE49-F238E27FC236}">
                <a16:creationId xmlns:a16="http://schemas.microsoft.com/office/drawing/2014/main" id="{B9985B06-F2F4-47E6-B9C7-6C63B513B113}"/>
              </a:ext>
            </a:extLst>
          </p:cNvPr>
          <p:cNvSpPr txBox="1"/>
          <p:nvPr/>
        </p:nvSpPr>
        <p:spPr>
          <a:xfrm>
            <a:off x="3688871" y="2325650"/>
            <a:ext cx="3131846" cy="3323987"/>
          </a:xfrm>
          <a:prstGeom prst="rect">
            <a:avLst/>
          </a:prstGeom>
          <a:noFill/>
        </p:spPr>
        <p:txBody>
          <a:bodyPr wrap="square">
            <a:spAutoFit/>
          </a:bodyPr>
          <a:lstStyle/>
          <a:p>
            <a:r>
              <a:rPr lang="en-GB" sz="1400" dirty="0">
                <a:effectLst/>
                <a:latin typeface="Arial" panose="020B0604020202020204" pitchFamily="34" charset="0"/>
                <a:ea typeface="Calibri" panose="020F0502020204030204" pitchFamily="34" charset="0"/>
              </a:rPr>
              <a:t>Coping Strategies (</a:t>
            </a:r>
            <a:r>
              <a:rPr lang="en-GB" sz="1400" dirty="0" err="1">
                <a:effectLst/>
                <a:latin typeface="Arial" panose="020B0604020202020204" pitchFamily="34" charset="0"/>
                <a:ea typeface="Calibri" panose="020F0502020204030204" pitchFamily="34" charset="0"/>
              </a:rPr>
              <a:t>Weiten</a:t>
            </a:r>
            <a:r>
              <a:rPr lang="en-GB" sz="1400" dirty="0">
                <a:effectLst/>
                <a:latin typeface="Arial" panose="020B0604020202020204" pitchFamily="34" charset="0"/>
                <a:ea typeface="Calibri" panose="020F0502020204030204" pitchFamily="34" charset="0"/>
              </a:rPr>
              <a:t> and Lloyd, 2008):</a:t>
            </a:r>
          </a:p>
          <a:p>
            <a:endParaRPr lang="en-GB" sz="1400" dirty="0">
              <a:latin typeface="Arial" panose="020B0604020202020204" pitchFamily="34" charset="0"/>
              <a:ea typeface="Calibri" panose="020F0502020204030204" pitchFamily="34" charset="0"/>
            </a:endParaRPr>
          </a:p>
          <a:p>
            <a:pPr marL="285750" indent="-285750">
              <a:buFont typeface="Arial" panose="020B0604020202020204" pitchFamily="34" charset="0"/>
              <a:buChar char="•"/>
            </a:pPr>
            <a:r>
              <a:rPr lang="en-GB" sz="1400" b="1" dirty="0">
                <a:effectLst/>
                <a:latin typeface="Arial" panose="020B0604020202020204" pitchFamily="34" charset="0"/>
                <a:ea typeface="Calibri" panose="020F0502020204030204" pitchFamily="34" charset="0"/>
              </a:rPr>
              <a:t>Adaptive strategies </a:t>
            </a:r>
            <a:r>
              <a:rPr lang="en-GB" sz="1400" dirty="0">
                <a:effectLst/>
                <a:latin typeface="Arial" panose="020B0604020202020204" pitchFamily="34" charset="0"/>
                <a:ea typeface="Calibri" panose="020F0502020204030204" pitchFamily="34" charset="0"/>
              </a:rPr>
              <a:t>– changing how we </a:t>
            </a:r>
            <a:r>
              <a:rPr lang="en-GB" sz="1400" i="1" dirty="0">
                <a:effectLst/>
                <a:latin typeface="Arial" panose="020B0604020202020204" pitchFamily="34" charset="0"/>
                <a:ea typeface="Calibri" panose="020F0502020204030204" pitchFamily="34" charset="0"/>
              </a:rPr>
              <a:t>think</a:t>
            </a:r>
            <a:r>
              <a:rPr lang="en-GB" sz="1400" dirty="0">
                <a:effectLst/>
                <a:latin typeface="Arial" panose="020B0604020202020204" pitchFamily="34" charset="0"/>
                <a:ea typeface="Calibri" panose="020F0502020204030204" pitchFamily="34" charset="0"/>
              </a:rPr>
              <a:t> and </a:t>
            </a:r>
            <a:r>
              <a:rPr lang="en-GB" sz="1400" i="1" dirty="0">
                <a:effectLst/>
                <a:latin typeface="Arial" panose="020B0604020202020204" pitchFamily="34" charset="0"/>
                <a:ea typeface="Calibri" panose="020F0502020204030204" pitchFamily="34" charset="0"/>
              </a:rPr>
              <a:t>feel</a:t>
            </a:r>
            <a:r>
              <a:rPr lang="en-GB" sz="1400" dirty="0">
                <a:effectLst/>
                <a:latin typeface="Arial" panose="020B0604020202020204" pitchFamily="34" charset="0"/>
                <a:ea typeface="Calibri" panose="020F0502020204030204" pitchFamily="34" charset="0"/>
              </a:rPr>
              <a:t> about a challenging situation. (Disputing)</a:t>
            </a:r>
          </a:p>
          <a:p>
            <a:endParaRPr lang="en-GB" sz="1400" dirty="0">
              <a:effectLst/>
              <a:latin typeface="Arial" panose="020B0604020202020204" pitchFamily="34" charset="0"/>
              <a:ea typeface="Calibri" panose="020F0502020204030204" pitchFamily="34" charset="0"/>
            </a:endParaRPr>
          </a:p>
          <a:p>
            <a:pPr marL="285750" indent="-285750">
              <a:buFont typeface="Arial" panose="020B0604020202020204" pitchFamily="34" charset="0"/>
              <a:buChar char="•"/>
            </a:pPr>
            <a:r>
              <a:rPr lang="en-GB" sz="1400" b="1" dirty="0">
                <a:latin typeface="Arial" panose="020B0604020202020204" pitchFamily="34" charset="0"/>
                <a:ea typeface="Calibri" panose="020F0502020204030204" pitchFamily="34" charset="0"/>
              </a:rPr>
              <a:t>Constructive strategies </a:t>
            </a:r>
            <a:r>
              <a:rPr lang="en-GB" sz="1400" dirty="0">
                <a:latin typeface="Arial" panose="020B0604020202020204" pitchFamily="34" charset="0"/>
                <a:ea typeface="Calibri" panose="020F0502020204030204" pitchFamily="34" charset="0"/>
              </a:rPr>
              <a:t>– finding ways to </a:t>
            </a:r>
            <a:r>
              <a:rPr lang="en-GB" sz="1400" i="1" dirty="0">
                <a:latin typeface="Arial" panose="020B0604020202020204" pitchFamily="34" charset="0"/>
                <a:ea typeface="Calibri" panose="020F0502020204030204" pitchFamily="34" charset="0"/>
              </a:rPr>
              <a:t>change</a:t>
            </a:r>
            <a:r>
              <a:rPr lang="en-GB" sz="1400" dirty="0">
                <a:latin typeface="Arial" panose="020B0604020202020204" pitchFamily="34" charset="0"/>
                <a:ea typeface="Calibri" panose="020F0502020204030204" pitchFamily="34" charset="0"/>
              </a:rPr>
              <a:t> a situation by reducing the stressful impact or eliminating it. (Learning)</a:t>
            </a:r>
          </a:p>
          <a:p>
            <a:endParaRPr lang="en-GB" sz="1400" dirty="0">
              <a:latin typeface="Arial" panose="020B0604020202020204" pitchFamily="34" charset="0"/>
              <a:ea typeface="Calibri" panose="020F0502020204030204" pitchFamily="34" charset="0"/>
            </a:endParaRPr>
          </a:p>
          <a:p>
            <a:pPr marL="285750" indent="-285750">
              <a:buFont typeface="Arial" panose="020B0604020202020204" pitchFamily="34" charset="0"/>
              <a:buChar char="•"/>
            </a:pPr>
            <a:r>
              <a:rPr lang="en-GB" sz="1400" b="1" dirty="0">
                <a:effectLst/>
                <a:latin typeface="Arial" panose="020B0604020202020204" pitchFamily="34" charset="0"/>
                <a:ea typeface="Calibri" panose="020F0502020204030204" pitchFamily="34" charset="0"/>
              </a:rPr>
              <a:t>Proactive strategi</a:t>
            </a:r>
            <a:r>
              <a:rPr lang="en-GB" sz="1400" b="1" dirty="0">
                <a:latin typeface="Arial" panose="020B0604020202020204" pitchFamily="34" charset="0"/>
                <a:ea typeface="Calibri" panose="020F0502020204030204" pitchFamily="34" charset="0"/>
              </a:rPr>
              <a:t>es </a:t>
            </a:r>
            <a:r>
              <a:rPr lang="en-GB" sz="1400" dirty="0">
                <a:latin typeface="Arial" panose="020B0604020202020204" pitchFamily="34" charset="0"/>
                <a:ea typeface="Calibri" panose="020F0502020204030204" pitchFamily="34" charset="0"/>
              </a:rPr>
              <a:t>– techniques to </a:t>
            </a:r>
            <a:r>
              <a:rPr lang="en-GB" sz="1400" i="1" dirty="0">
                <a:latin typeface="Arial" panose="020B0604020202020204" pitchFamily="34" charset="0"/>
                <a:ea typeface="Calibri" panose="020F0502020204030204" pitchFamily="34" charset="0"/>
              </a:rPr>
              <a:t>prepare</a:t>
            </a:r>
            <a:r>
              <a:rPr lang="en-GB" sz="1400" dirty="0">
                <a:latin typeface="Arial" panose="020B0604020202020204" pitchFamily="34" charset="0"/>
                <a:ea typeface="Calibri" panose="020F0502020204030204" pitchFamily="34" charset="0"/>
              </a:rPr>
              <a:t> ourselves for challenges in advance.</a:t>
            </a:r>
            <a:endParaRPr lang="en-GB" dirty="0"/>
          </a:p>
        </p:txBody>
      </p:sp>
      <p:pic>
        <p:nvPicPr>
          <p:cNvPr id="3074" name="Picture 8">
            <a:extLst>
              <a:ext uri="{FF2B5EF4-FFF2-40B4-BE49-F238E27FC236}">
                <a16:creationId xmlns:a16="http://schemas.microsoft.com/office/drawing/2014/main" id="{2B978355-E196-4F71-893E-51CA8234D7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304" y="2315887"/>
            <a:ext cx="2152650" cy="333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a:extLst>
              <a:ext uri="{FF2B5EF4-FFF2-40B4-BE49-F238E27FC236}">
                <a16:creationId xmlns:a16="http://schemas.microsoft.com/office/drawing/2014/main" id="{FE1DDE49-2953-41B5-8403-9434C90B7442}"/>
              </a:ext>
            </a:extLst>
          </p:cNvPr>
          <p:cNvSpPr txBox="1"/>
          <p:nvPr/>
        </p:nvSpPr>
        <p:spPr>
          <a:xfrm>
            <a:off x="1396453" y="1333389"/>
            <a:ext cx="5063659" cy="461665"/>
          </a:xfrm>
          <a:prstGeom prst="rect">
            <a:avLst/>
          </a:prstGeom>
          <a:noFill/>
        </p:spPr>
        <p:txBody>
          <a:bodyPr wrap="square" rtlCol="0">
            <a:spAutoFit/>
          </a:bodyPr>
          <a:lstStyle/>
          <a:p>
            <a:r>
              <a:rPr lang="en-GB" sz="2400" dirty="0"/>
              <a:t>The Resilience Toolkit (Rees, 2019)</a:t>
            </a:r>
          </a:p>
        </p:txBody>
      </p:sp>
    </p:spTree>
    <p:extLst>
      <p:ext uri="{BB962C8B-B14F-4D97-AF65-F5344CB8AC3E}">
        <p14:creationId xmlns:p14="http://schemas.microsoft.com/office/powerpoint/2010/main" val="3195323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136397" y="546828"/>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pic>
        <p:nvPicPr>
          <p:cNvPr id="3074" name="Picture 8">
            <a:extLst>
              <a:ext uri="{FF2B5EF4-FFF2-40B4-BE49-F238E27FC236}">
                <a16:creationId xmlns:a16="http://schemas.microsoft.com/office/drawing/2014/main" id="{2B978355-E196-4F71-893E-51CA8234D7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068" y="2311482"/>
            <a:ext cx="2152650" cy="333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a:extLst>
              <a:ext uri="{FF2B5EF4-FFF2-40B4-BE49-F238E27FC236}">
                <a16:creationId xmlns:a16="http://schemas.microsoft.com/office/drawing/2014/main" id="{FE1DDE49-2953-41B5-8403-9434C90B7442}"/>
              </a:ext>
            </a:extLst>
          </p:cNvPr>
          <p:cNvSpPr txBox="1"/>
          <p:nvPr/>
        </p:nvSpPr>
        <p:spPr>
          <a:xfrm>
            <a:off x="1396453" y="1333389"/>
            <a:ext cx="5063659" cy="461665"/>
          </a:xfrm>
          <a:prstGeom prst="rect">
            <a:avLst/>
          </a:prstGeom>
          <a:noFill/>
        </p:spPr>
        <p:txBody>
          <a:bodyPr wrap="square" rtlCol="0">
            <a:spAutoFit/>
          </a:bodyPr>
          <a:lstStyle/>
          <a:p>
            <a:r>
              <a:rPr lang="en-GB" sz="2400" dirty="0"/>
              <a:t>The Resilience Toolkit (Rees, 2019)</a:t>
            </a:r>
          </a:p>
        </p:txBody>
      </p:sp>
      <p:pic>
        <p:nvPicPr>
          <p:cNvPr id="1026" name="Picture 2">
            <a:extLst>
              <a:ext uri="{FF2B5EF4-FFF2-40B4-BE49-F238E27FC236}">
                <a16:creationId xmlns:a16="http://schemas.microsoft.com/office/drawing/2014/main" id="{C3AF5FCB-8D83-404E-8B48-E641FF14B8E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38" t="-2074" r="2593" b="3881"/>
          <a:stretch/>
        </p:blipFill>
        <p:spPr bwMode="auto">
          <a:xfrm rot="16200000">
            <a:off x="3721864" y="1732403"/>
            <a:ext cx="3333751" cy="44919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Box 16">
            <a:extLst>
              <a:ext uri="{FF2B5EF4-FFF2-40B4-BE49-F238E27FC236}">
                <a16:creationId xmlns:a16="http://schemas.microsoft.com/office/drawing/2014/main" id="{EE9AA349-8570-49BC-949A-3447F5D30BB5}"/>
              </a:ext>
            </a:extLst>
          </p:cNvPr>
          <p:cNvSpPr txBox="1"/>
          <p:nvPr/>
        </p:nvSpPr>
        <p:spPr>
          <a:xfrm>
            <a:off x="2802434" y="5859515"/>
            <a:ext cx="5637327" cy="369332"/>
          </a:xfrm>
          <a:prstGeom prst="rect">
            <a:avLst/>
          </a:prstGeom>
          <a:noFill/>
        </p:spPr>
        <p:txBody>
          <a:bodyPr wrap="square">
            <a:spAutoFit/>
          </a:bodyPr>
          <a:lstStyle/>
          <a:p>
            <a:r>
              <a:rPr lang="en-GB" dirty="0">
                <a:latin typeface="Arial" panose="020B0604020202020204" pitchFamily="34" charset="0"/>
                <a:ea typeface="Calibri" panose="020F0502020204030204" pitchFamily="34" charset="0"/>
              </a:rPr>
              <a:t>C</a:t>
            </a:r>
            <a:r>
              <a:rPr lang="en-GB" sz="1800" dirty="0">
                <a:effectLst/>
                <a:latin typeface="Arial" panose="020B0604020202020204" pitchFamily="34" charset="0"/>
                <a:ea typeface="Calibri" panose="020F0502020204030204" pitchFamily="34" charset="0"/>
              </a:rPr>
              <a:t>ognitive, behavioural and relational dimensions</a:t>
            </a:r>
            <a:endParaRPr lang="en-GB" dirty="0"/>
          </a:p>
        </p:txBody>
      </p:sp>
    </p:spTree>
    <p:extLst>
      <p:ext uri="{BB962C8B-B14F-4D97-AF65-F5344CB8AC3E}">
        <p14:creationId xmlns:p14="http://schemas.microsoft.com/office/powerpoint/2010/main" val="3460664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260893" y="612064"/>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1C37393A-28C2-4775-830D-0985DA4320EA}"/>
              </a:ext>
            </a:extLst>
          </p:cNvPr>
          <p:cNvSpPr txBox="1"/>
          <p:nvPr/>
        </p:nvSpPr>
        <p:spPr>
          <a:xfrm>
            <a:off x="1396453" y="1333389"/>
            <a:ext cx="5063659" cy="461665"/>
          </a:xfrm>
          <a:prstGeom prst="rect">
            <a:avLst/>
          </a:prstGeom>
          <a:noFill/>
        </p:spPr>
        <p:txBody>
          <a:bodyPr wrap="square" rtlCol="0">
            <a:spAutoFit/>
          </a:bodyPr>
          <a:lstStyle/>
          <a:p>
            <a:r>
              <a:rPr lang="en-GB" sz="2400" dirty="0"/>
              <a:t>Visual CBT (Joseph &amp; Chapman, 2013)</a:t>
            </a:r>
          </a:p>
        </p:txBody>
      </p:sp>
      <p:sp>
        <p:nvSpPr>
          <p:cNvPr id="4" name="TextBox 3">
            <a:extLst>
              <a:ext uri="{FF2B5EF4-FFF2-40B4-BE49-F238E27FC236}">
                <a16:creationId xmlns:a16="http://schemas.microsoft.com/office/drawing/2014/main" id="{204F3EE7-3FAD-4DDB-AE63-A88AA54A034F}"/>
              </a:ext>
            </a:extLst>
          </p:cNvPr>
          <p:cNvSpPr txBox="1"/>
          <p:nvPr/>
        </p:nvSpPr>
        <p:spPr>
          <a:xfrm>
            <a:off x="1976402" y="5271129"/>
            <a:ext cx="4170530" cy="461665"/>
          </a:xfrm>
          <a:prstGeom prst="rect">
            <a:avLst/>
          </a:prstGeom>
          <a:noFill/>
        </p:spPr>
        <p:txBody>
          <a:bodyPr wrap="square" rtlCol="0">
            <a:spAutoFit/>
          </a:bodyPr>
          <a:lstStyle/>
          <a:p>
            <a:r>
              <a:rPr lang="en-GB" sz="2400" dirty="0"/>
              <a:t>Cognitive Behavioural Therapy</a:t>
            </a:r>
          </a:p>
        </p:txBody>
      </p:sp>
      <p:pic>
        <p:nvPicPr>
          <p:cNvPr id="2050" name="Picture 2">
            <a:extLst>
              <a:ext uri="{FF2B5EF4-FFF2-40B4-BE49-F238E27FC236}">
                <a16:creationId xmlns:a16="http://schemas.microsoft.com/office/drawing/2014/main" id="{8BBB69B8-F402-4BB6-B171-EA82B87080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9680"/>
          <a:stretch/>
        </p:blipFill>
        <p:spPr bwMode="auto">
          <a:xfrm>
            <a:off x="964847" y="2099414"/>
            <a:ext cx="7799501" cy="2865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a:extLst>
              <a:ext uri="{FF2B5EF4-FFF2-40B4-BE49-F238E27FC236}">
                <a16:creationId xmlns:a16="http://schemas.microsoft.com/office/drawing/2014/main" id="{277BCECB-1F7C-403D-A635-FF6692643196}"/>
              </a:ext>
            </a:extLst>
          </p:cNvPr>
          <p:cNvPicPr>
            <a:picLocks noChangeAspect="1"/>
          </p:cNvPicPr>
          <p:nvPr/>
        </p:nvPicPr>
        <p:blipFill>
          <a:blip r:embed="rId3"/>
          <a:stretch>
            <a:fillRect/>
          </a:stretch>
        </p:blipFill>
        <p:spPr>
          <a:xfrm>
            <a:off x="340133" y="2380915"/>
            <a:ext cx="1723103" cy="2096146"/>
          </a:xfrm>
          <a:prstGeom prst="rect">
            <a:avLst/>
          </a:prstGeom>
        </p:spPr>
      </p:pic>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38129" y="1027210"/>
            <a:ext cx="4170530" cy="5009645"/>
          </a:xfrm>
          <a:prstGeom prst="rect">
            <a:avLst/>
          </a:prstGeom>
        </p:spPr>
      </p:pic>
      <p:sp>
        <p:nvSpPr>
          <p:cNvPr id="5" name="Rectangle 4">
            <a:extLst>
              <a:ext uri="{FF2B5EF4-FFF2-40B4-BE49-F238E27FC236}">
                <a16:creationId xmlns:a16="http://schemas.microsoft.com/office/drawing/2014/main" id="{21500369-ADFD-48B0-BD0D-6D5E29016181}"/>
              </a:ext>
            </a:extLst>
          </p:cNvPr>
          <p:cNvSpPr/>
          <p:nvPr/>
        </p:nvSpPr>
        <p:spPr>
          <a:xfrm>
            <a:off x="3997234" y="4660289"/>
            <a:ext cx="940526" cy="24263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01677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260893" y="612064"/>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sp>
        <p:nvSpPr>
          <p:cNvPr id="2" name="TextBox 1">
            <a:extLst>
              <a:ext uri="{FF2B5EF4-FFF2-40B4-BE49-F238E27FC236}">
                <a16:creationId xmlns:a16="http://schemas.microsoft.com/office/drawing/2014/main" id="{1C37393A-28C2-4775-830D-0985DA4320EA}"/>
              </a:ext>
            </a:extLst>
          </p:cNvPr>
          <p:cNvSpPr txBox="1"/>
          <p:nvPr/>
        </p:nvSpPr>
        <p:spPr>
          <a:xfrm>
            <a:off x="1396453" y="1333389"/>
            <a:ext cx="5063659" cy="461665"/>
          </a:xfrm>
          <a:prstGeom prst="rect">
            <a:avLst/>
          </a:prstGeom>
          <a:noFill/>
        </p:spPr>
        <p:txBody>
          <a:bodyPr wrap="square" rtlCol="0">
            <a:spAutoFit/>
          </a:bodyPr>
          <a:lstStyle/>
          <a:p>
            <a:r>
              <a:rPr lang="en-GB" sz="2400" dirty="0"/>
              <a:t>Visual CBT (Joseph &amp; Chapman, 2013)</a:t>
            </a:r>
          </a:p>
        </p:txBody>
      </p:sp>
      <p:pic>
        <p:nvPicPr>
          <p:cNvPr id="14" name="Picture 13">
            <a:extLst>
              <a:ext uri="{FF2B5EF4-FFF2-40B4-BE49-F238E27FC236}">
                <a16:creationId xmlns:a16="http://schemas.microsoft.com/office/drawing/2014/main" id="{277BCECB-1F7C-403D-A635-FF6692643196}"/>
              </a:ext>
            </a:extLst>
          </p:cNvPr>
          <p:cNvPicPr>
            <a:picLocks noChangeAspect="1"/>
          </p:cNvPicPr>
          <p:nvPr/>
        </p:nvPicPr>
        <p:blipFill>
          <a:blip r:embed="rId3"/>
          <a:stretch>
            <a:fillRect/>
          </a:stretch>
        </p:blipFill>
        <p:spPr>
          <a:xfrm>
            <a:off x="634963" y="2626004"/>
            <a:ext cx="1723103" cy="2096146"/>
          </a:xfrm>
          <a:prstGeom prst="rect">
            <a:avLst/>
          </a:prstGeom>
        </p:spPr>
      </p:pic>
      <p:pic>
        <p:nvPicPr>
          <p:cNvPr id="6" name="Picture 5">
            <a:extLst>
              <a:ext uri="{FF2B5EF4-FFF2-40B4-BE49-F238E27FC236}">
                <a16:creationId xmlns:a16="http://schemas.microsoft.com/office/drawing/2014/main" id="{1123E3F8-02F8-4BAE-A1AC-9CE97E160BAA}"/>
              </a:ext>
            </a:extLst>
          </p:cNvPr>
          <p:cNvPicPr>
            <a:picLocks noChangeAspect="1"/>
          </p:cNvPicPr>
          <p:nvPr/>
        </p:nvPicPr>
        <p:blipFill>
          <a:blip r:embed="rId4"/>
          <a:stretch>
            <a:fillRect/>
          </a:stretch>
        </p:blipFill>
        <p:spPr>
          <a:xfrm>
            <a:off x="3127429" y="1891009"/>
            <a:ext cx="2628163" cy="4147457"/>
          </a:xfrm>
          <a:prstGeom prst="rect">
            <a:avLst/>
          </a:prstGeom>
        </p:spPr>
      </p:pic>
    </p:spTree>
    <p:extLst>
      <p:ext uri="{BB962C8B-B14F-4D97-AF65-F5344CB8AC3E}">
        <p14:creationId xmlns:p14="http://schemas.microsoft.com/office/powerpoint/2010/main" val="81699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260893" y="612064"/>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sp>
        <p:nvSpPr>
          <p:cNvPr id="2" name="TextBox 1">
            <a:extLst>
              <a:ext uri="{FF2B5EF4-FFF2-40B4-BE49-F238E27FC236}">
                <a16:creationId xmlns:a16="http://schemas.microsoft.com/office/drawing/2014/main" id="{1C37393A-28C2-4775-830D-0985DA4320EA}"/>
              </a:ext>
            </a:extLst>
          </p:cNvPr>
          <p:cNvSpPr txBox="1"/>
          <p:nvPr/>
        </p:nvSpPr>
        <p:spPr>
          <a:xfrm>
            <a:off x="1396453" y="1333389"/>
            <a:ext cx="5063659" cy="461665"/>
          </a:xfrm>
          <a:prstGeom prst="rect">
            <a:avLst/>
          </a:prstGeom>
          <a:noFill/>
        </p:spPr>
        <p:txBody>
          <a:bodyPr wrap="square" rtlCol="0">
            <a:spAutoFit/>
          </a:bodyPr>
          <a:lstStyle/>
          <a:p>
            <a:r>
              <a:rPr lang="en-GB" sz="2400" dirty="0"/>
              <a:t>Visual CBT (Joseph &amp; Chapman, 2013)</a:t>
            </a:r>
          </a:p>
        </p:txBody>
      </p:sp>
      <p:pic>
        <p:nvPicPr>
          <p:cNvPr id="14" name="Picture 13">
            <a:extLst>
              <a:ext uri="{FF2B5EF4-FFF2-40B4-BE49-F238E27FC236}">
                <a16:creationId xmlns:a16="http://schemas.microsoft.com/office/drawing/2014/main" id="{277BCECB-1F7C-403D-A635-FF6692643196}"/>
              </a:ext>
            </a:extLst>
          </p:cNvPr>
          <p:cNvPicPr>
            <a:picLocks noChangeAspect="1"/>
          </p:cNvPicPr>
          <p:nvPr/>
        </p:nvPicPr>
        <p:blipFill>
          <a:blip r:embed="rId3"/>
          <a:stretch>
            <a:fillRect/>
          </a:stretch>
        </p:blipFill>
        <p:spPr>
          <a:xfrm>
            <a:off x="634963" y="2626004"/>
            <a:ext cx="1723103" cy="2096146"/>
          </a:xfrm>
          <a:prstGeom prst="rect">
            <a:avLst/>
          </a:prstGeom>
        </p:spPr>
      </p:pic>
      <p:pic>
        <p:nvPicPr>
          <p:cNvPr id="5" name="Picture 4">
            <a:extLst>
              <a:ext uri="{FF2B5EF4-FFF2-40B4-BE49-F238E27FC236}">
                <a16:creationId xmlns:a16="http://schemas.microsoft.com/office/drawing/2014/main" id="{8C0C8700-E0F4-4DA2-B2BF-7BBAAEB72815}"/>
              </a:ext>
            </a:extLst>
          </p:cNvPr>
          <p:cNvPicPr>
            <a:picLocks noChangeAspect="1"/>
          </p:cNvPicPr>
          <p:nvPr/>
        </p:nvPicPr>
        <p:blipFill>
          <a:blip r:embed="rId4"/>
          <a:stretch>
            <a:fillRect/>
          </a:stretch>
        </p:blipFill>
        <p:spPr>
          <a:xfrm>
            <a:off x="3256071" y="2158817"/>
            <a:ext cx="2968910" cy="4029235"/>
          </a:xfrm>
          <a:prstGeom prst="rect">
            <a:avLst/>
          </a:prstGeom>
        </p:spPr>
      </p:pic>
    </p:spTree>
    <p:extLst>
      <p:ext uri="{BB962C8B-B14F-4D97-AF65-F5344CB8AC3E}">
        <p14:creationId xmlns:p14="http://schemas.microsoft.com/office/powerpoint/2010/main" val="823574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260893" y="612064"/>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sp>
        <p:nvSpPr>
          <p:cNvPr id="2" name="TextBox 1">
            <a:extLst>
              <a:ext uri="{FF2B5EF4-FFF2-40B4-BE49-F238E27FC236}">
                <a16:creationId xmlns:a16="http://schemas.microsoft.com/office/drawing/2014/main" id="{1C37393A-28C2-4775-830D-0985DA4320EA}"/>
              </a:ext>
            </a:extLst>
          </p:cNvPr>
          <p:cNvSpPr txBox="1"/>
          <p:nvPr/>
        </p:nvSpPr>
        <p:spPr>
          <a:xfrm>
            <a:off x="1396453" y="1333389"/>
            <a:ext cx="5063659" cy="461665"/>
          </a:xfrm>
          <a:prstGeom prst="rect">
            <a:avLst/>
          </a:prstGeom>
          <a:noFill/>
        </p:spPr>
        <p:txBody>
          <a:bodyPr wrap="square" rtlCol="0">
            <a:spAutoFit/>
          </a:bodyPr>
          <a:lstStyle/>
          <a:p>
            <a:r>
              <a:rPr lang="en-GB" sz="2400" dirty="0"/>
              <a:t>Visual CBT (Joseph &amp; Chapman, 2013)</a:t>
            </a:r>
          </a:p>
        </p:txBody>
      </p:sp>
      <p:pic>
        <p:nvPicPr>
          <p:cNvPr id="14" name="Picture 13">
            <a:extLst>
              <a:ext uri="{FF2B5EF4-FFF2-40B4-BE49-F238E27FC236}">
                <a16:creationId xmlns:a16="http://schemas.microsoft.com/office/drawing/2014/main" id="{277BCECB-1F7C-403D-A635-FF6692643196}"/>
              </a:ext>
            </a:extLst>
          </p:cNvPr>
          <p:cNvPicPr>
            <a:picLocks noChangeAspect="1"/>
          </p:cNvPicPr>
          <p:nvPr/>
        </p:nvPicPr>
        <p:blipFill>
          <a:blip r:embed="rId3"/>
          <a:stretch>
            <a:fillRect/>
          </a:stretch>
        </p:blipFill>
        <p:spPr>
          <a:xfrm>
            <a:off x="634963" y="2626004"/>
            <a:ext cx="1723103" cy="2096146"/>
          </a:xfrm>
          <a:prstGeom prst="rect">
            <a:avLst/>
          </a:prstGeom>
        </p:spPr>
      </p:pic>
      <p:pic>
        <p:nvPicPr>
          <p:cNvPr id="5" name="Picture 4">
            <a:extLst>
              <a:ext uri="{FF2B5EF4-FFF2-40B4-BE49-F238E27FC236}">
                <a16:creationId xmlns:a16="http://schemas.microsoft.com/office/drawing/2014/main" id="{BE5C5782-CB43-4397-8A00-08E8FBC1CC49}"/>
              </a:ext>
            </a:extLst>
          </p:cNvPr>
          <p:cNvPicPr>
            <a:picLocks noChangeAspect="1"/>
          </p:cNvPicPr>
          <p:nvPr/>
        </p:nvPicPr>
        <p:blipFill>
          <a:blip r:embed="rId4"/>
          <a:stretch>
            <a:fillRect/>
          </a:stretch>
        </p:blipFill>
        <p:spPr>
          <a:xfrm>
            <a:off x="3090516" y="1860260"/>
            <a:ext cx="3364947" cy="4771832"/>
          </a:xfrm>
          <a:prstGeom prst="rect">
            <a:avLst/>
          </a:prstGeom>
        </p:spPr>
      </p:pic>
    </p:spTree>
    <p:extLst>
      <p:ext uri="{BB962C8B-B14F-4D97-AF65-F5344CB8AC3E}">
        <p14:creationId xmlns:p14="http://schemas.microsoft.com/office/powerpoint/2010/main" val="1429734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136397" y="546828"/>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pic>
        <p:nvPicPr>
          <p:cNvPr id="4" name="Picture 3">
            <a:extLst>
              <a:ext uri="{FF2B5EF4-FFF2-40B4-BE49-F238E27FC236}">
                <a16:creationId xmlns:a16="http://schemas.microsoft.com/office/drawing/2014/main" id="{CBB3F769-217A-4E2E-B424-5FFC7A54DCC8}"/>
              </a:ext>
            </a:extLst>
          </p:cNvPr>
          <p:cNvPicPr>
            <a:picLocks noChangeAspect="1"/>
          </p:cNvPicPr>
          <p:nvPr/>
        </p:nvPicPr>
        <p:blipFill>
          <a:blip r:embed="rId3"/>
          <a:stretch>
            <a:fillRect/>
          </a:stretch>
        </p:blipFill>
        <p:spPr>
          <a:xfrm>
            <a:off x="1872014" y="2462411"/>
            <a:ext cx="2795342" cy="1791381"/>
          </a:xfrm>
          <a:prstGeom prst="rect">
            <a:avLst/>
          </a:prstGeom>
        </p:spPr>
      </p:pic>
      <p:pic>
        <p:nvPicPr>
          <p:cNvPr id="10" name="Picture 9">
            <a:extLst>
              <a:ext uri="{FF2B5EF4-FFF2-40B4-BE49-F238E27FC236}">
                <a16:creationId xmlns:a16="http://schemas.microsoft.com/office/drawing/2014/main" id="{0FDC514A-7560-4C53-BC0F-D34E0E9948D4}"/>
              </a:ext>
            </a:extLst>
          </p:cNvPr>
          <p:cNvPicPr>
            <a:picLocks noChangeAspect="1"/>
          </p:cNvPicPr>
          <p:nvPr/>
        </p:nvPicPr>
        <p:blipFill>
          <a:blip r:embed="rId4"/>
          <a:stretch>
            <a:fillRect/>
          </a:stretch>
        </p:blipFill>
        <p:spPr>
          <a:xfrm>
            <a:off x="4478244" y="2314551"/>
            <a:ext cx="3193694" cy="2015987"/>
          </a:xfrm>
          <a:prstGeom prst="rect">
            <a:avLst/>
          </a:prstGeom>
        </p:spPr>
      </p:pic>
      <p:sp>
        <p:nvSpPr>
          <p:cNvPr id="11" name="TextBox 10">
            <a:extLst>
              <a:ext uri="{FF2B5EF4-FFF2-40B4-BE49-F238E27FC236}">
                <a16:creationId xmlns:a16="http://schemas.microsoft.com/office/drawing/2014/main" id="{1CA0E344-B055-4706-AFC7-FBDF6AFF988B}"/>
              </a:ext>
            </a:extLst>
          </p:cNvPr>
          <p:cNvSpPr txBox="1"/>
          <p:nvPr/>
        </p:nvSpPr>
        <p:spPr>
          <a:xfrm>
            <a:off x="1144923" y="1562549"/>
            <a:ext cx="4971034" cy="461665"/>
          </a:xfrm>
          <a:prstGeom prst="rect">
            <a:avLst/>
          </a:prstGeom>
          <a:noFill/>
        </p:spPr>
        <p:txBody>
          <a:bodyPr wrap="square" rtlCol="0">
            <a:spAutoFit/>
          </a:bodyPr>
          <a:lstStyle/>
          <a:p>
            <a:pPr algn="ctr"/>
            <a:r>
              <a:rPr lang="en-GB" sz="2400" dirty="0"/>
              <a:t>The Chimp Paradox (Peters, 2012)</a:t>
            </a:r>
          </a:p>
        </p:txBody>
      </p:sp>
      <p:sp>
        <p:nvSpPr>
          <p:cNvPr id="12" name="TextBox 11">
            <a:extLst>
              <a:ext uri="{FF2B5EF4-FFF2-40B4-BE49-F238E27FC236}">
                <a16:creationId xmlns:a16="http://schemas.microsoft.com/office/drawing/2014/main" id="{DBBF1F05-9E14-4C2A-8D85-8B83B29AEAE8}"/>
              </a:ext>
            </a:extLst>
          </p:cNvPr>
          <p:cNvSpPr txBox="1"/>
          <p:nvPr/>
        </p:nvSpPr>
        <p:spPr>
          <a:xfrm>
            <a:off x="2927341" y="4620875"/>
            <a:ext cx="3624943" cy="461665"/>
          </a:xfrm>
          <a:prstGeom prst="rect">
            <a:avLst/>
          </a:prstGeom>
          <a:noFill/>
        </p:spPr>
        <p:txBody>
          <a:bodyPr wrap="square" rtlCol="0">
            <a:spAutoFit/>
          </a:bodyPr>
          <a:lstStyle/>
          <a:p>
            <a:pPr algn="ctr"/>
            <a:r>
              <a:rPr lang="en-GB" sz="2400" dirty="0"/>
              <a:t>The Psychological Mind</a:t>
            </a:r>
          </a:p>
        </p:txBody>
      </p:sp>
      <p:pic>
        <p:nvPicPr>
          <p:cNvPr id="19" name="Picture 18">
            <a:extLst>
              <a:ext uri="{FF2B5EF4-FFF2-40B4-BE49-F238E27FC236}">
                <a16:creationId xmlns:a16="http://schemas.microsoft.com/office/drawing/2014/main" id="{DD2DA26B-2D96-492E-A511-92471F314587}"/>
              </a:ext>
            </a:extLst>
          </p:cNvPr>
          <p:cNvPicPr>
            <a:picLocks noChangeAspect="1"/>
          </p:cNvPicPr>
          <p:nvPr/>
        </p:nvPicPr>
        <p:blipFill>
          <a:blip r:embed="rId5"/>
          <a:stretch>
            <a:fillRect/>
          </a:stretch>
        </p:blipFill>
        <p:spPr>
          <a:xfrm>
            <a:off x="297696" y="2405894"/>
            <a:ext cx="1510110" cy="2331939"/>
          </a:xfrm>
          <a:prstGeom prst="rect">
            <a:avLst/>
          </a:prstGeom>
        </p:spPr>
      </p:pic>
    </p:spTree>
    <p:extLst>
      <p:ext uri="{BB962C8B-B14F-4D97-AF65-F5344CB8AC3E}">
        <p14:creationId xmlns:p14="http://schemas.microsoft.com/office/powerpoint/2010/main" val="124119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136397" y="546828"/>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sp>
        <p:nvSpPr>
          <p:cNvPr id="11" name="TextBox 10">
            <a:extLst>
              <a:ext uri="{FF2B5EF4-FFF2-40B4-BE49-F238E27FC236}">
                <a16:creationId xmlns:a16="http://schemas.microsoft.com/office/drawing/2014/main" id="{1CA0E344-B055-4706-AFC7-FBDF6AFF988B}"/>
              </a:ext>
            </a:extLst>
          </p:cNvPr>
          <p:cNvSpPr txBox="1"/>
          <p:nvPr/>
        </p:nvSpPr>
        <p:spPr>
          <a:xfrm>
            <a:off x="1144923" y="1562549"/>
            <a:ext cx="4971034" cy="461665"/>
          </a:xfrm>
          <a:prstGeom prst="rect">
            <a:avLst/>
          </a:prstGeom>
          <a:noFill/>
        </p:spPr>
        <p:txBody>
          <a:bodyPr wrap="square" rtlCol="0">
            <a:spAutoFit/>
          </a:bodyPr>
          <a:lstStyle/>
          <a:p>
            <a:pPr algn="ctr"/>
            <a:r>
              <a:rPr lang="en-GB" sz="2400" dirty="0"/>
              <a:t>The Chimp Paradox (Peters, 2012)</a:t>
            </a:r>
          </a:p>
        </p:txBody>
      </p:sp>
      <p:pic>
        <p:nvPicPr>
          <p:cNvPr id="4" name="Picture 3">
            <a:extLst>
              <a:ext uri="{FF2B5EF4-FFF2-40B4-BE49-F238E27FC236}">
                <a16:creationId xmlns:a16="http://schemas.microsoft.com/office/drawing/2014/main" id="{C058BEA1-7907-4802-871D-33A4E5C7A1DB}"/>
              </a:ext>
            </a:extLst>
          </p:cNvPr>
          <p:cNvPicPr>
            <a:picLocks noChangeAspect="1"/>
          </p:cNvPicPr>
          <p:nvPr/>
        </p:nvPicPr>
        <p:blipFill>
          <a:blip r:embed="rId3"/>
          <a:stretch>
            <a:fillRect/>
          </a:stretch>
        </p:blipFill>
        <p:spPr>
          <a:xfrm>
            <a:off x="3126740" y="2227953"/>
            <a:ext cx="3142916" cy="3890963"/>
          </a:xfrm>
          <a:prstGeom prst="rect">
            <a:avLst/>
          </a:prstGeom>
        </p:spPr>
      </p:pic>
      <p:pic>
        <p:nvPicPr>
          <p:cNvPr id="14" name="Picture 13">
            <a:extLst>
              <a:ext uri="{FF2B5EF4-FFF2-40B4-BE49-F238E27FC236}">
                <a16:creationId xmlns:a16="http://schemas.microsoft.com/office/drawing/2014/main" id="{ADD3202D-311E-4246-A67C-4E7E7E068C55}"/>
              </a:ext>
            </a:extLst>
          </p:cNvPr>
          <p:cNvPicPr>
            <a:picLocks noChangeAspect="1"/>
          </p:cNvPicPr>
          <p:nvPr/>
        </p:nvPicPr>
        <p:blipFill>
          <a:blip r:embed="rId4"/>
          <a:stretch>
            <a:fillRect/>
          </a:stretch>
        </p:blipFill>
        <p:spPr>
          <a:xfrm>
            <a:off x="656620" y="2405894"/>
            <a:ext cx="1510110" cy="2331939"/>
          </a:xfrm>
          <a:prstGeom prst="rect">
            <a:avLst/>
          </a:prstGeom>
        </p:spPr>
      </p:pic>
    </p:spTree>
    <p:extLst>
      <p:ext uri="{BB962C8B-B14F-4D97-AF65-F5344CB8AC3E}">
        <p14:creationId xmlns:p14="http://schemas.microsoft.com/office/powerpoint/2010/main" val="1682368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136397" y="546828"/>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1CA0E344-B055-4706-AFC7-FBDF6AFF988B}"/>
              </a:ext>
            </a:extLst>
          </p:cNvPr>
          <p:cNvSpPr txBox="1"/>
          <p:nvPr/>
        </p:nvSpPr>
        <p:spPr>
          <a:xfrm>
            <a:off x="1144923" y="1562549"/>
            <a:ext cx="4971034" cy="461665"/>
          </a:xfrm>
          <a:prstGeom prst="rect">
            <a:avLst/>
          </a:prstGeom>
          <a:noFill/>
        </p:spPr>
        <p:txBody>
          <a:bodyPr wrap="square" rtlCol="0">
            <a:spAutoFit/>
          </a:bodyPr>
          <a:lstStyle/>
          <a:p>
            <a:pPr algn="ctr"/>
            <a:r>
              <a:rPr lang="en-GB" sz="2400" dirty="0"/>
              <a:t>The Chimp Paradox (Peters, 2012)</a:t>
            </a:r>
          </a:p>
        </p:txBody>
      </p:sp>
      <p:pic>
        <p:nvPicPr>
          <p:cNvPr id="5" name="Picture 4">
            <a:extLst>
              <a:ext uri="{FF2B5EF4-FFF2-40B4-BE49-F238E27FC236}">
                <a16:creationId xmlns:a16="http://schemas.microsoft.com/office/drawing/2014/main" id="{7ECB88A5-EEA5-4DEA-B8DB-E8B2B22BA937}"/>
              </a:ext>
            </a:extLst>
          </p:cNvPr>
          <p:cNvPicPr>
            <a:picLocks noChangeAspect="1"/>
          </p:cNvPicPr>
          <p:nvPr/>
        </p:nvPicPr>
        <p:blipFill>
          <a:blip r:embed="rId2"/>
          <a:stretch>
            <a:fillRect/>
          </a:stretch>
        </p:blipFill>
        <p:spPr>
          <a:xfrm>
            <a:off x="1291638" y="2414931"/>
            <a:ext cx="6831695" cy="2766415"/>
          </a:xfrm>
          <a:prstGeom prst="rect">
            <a:avLst/>
          </a:prstGeom>
        </p:spPr>
      </p:pic>
      <p:pic>
        <p:nvPicPr>
          <p:cNvPr id="16" name="Picture 15">
            <a:extLst>
              <a:ext uri="{FF2B5EF4-FFF2-40B4-BE49-F238E27FC236}">
                <a16:creationId xmlns:a16="http://schemas.microsoft.com/office/drawing/2014/main" id="{5BBA05DD-07C5-4811-B539-64396AF994F4}"/>
              </a:ext>
            </a:extLst>
          </p:cNvPr>
          <p:cNvPicPr>
            <a:picLocks noChangeAspect="1"/>
          </p:cNvPicPr>
          <p:nvPr/>
        </p:nvPicPr>
        <p:blipFill>
          <a:blip r:embed="rId3"/>
          <a:stretch>
            <a:fillRect/>
          </a:stretch>
        </p:blipFill>
        <p:spPr>
          <a:xfrm>
            <a:off x="389868" y="2420793"/>
            <a:ext cx="1510110" cy="2331939"/>
          </a:xfrm>
          <a:prstGeom prst="rect">
            <a:avLst/>
          </a:prstGeom>
        </p:spPr>
      </p:pic>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spTree>
    <p:extLst>
      <p:ext uri="{BB962C8B-B14F-4D97-AF65-F5344CB8AC3E}">
        <p14:creationId xmlns:p14="http://schemas.microsoft.com/office/powerpoint/2010/main" val="3374450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136397" y="546828"/>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sp>
        <p:nvSpPr>
          <p:cNvPr id="12" name="TextBox 11">
            <a:extLst>
              <a:ext uri="{FF2B5EF4-FFF2-40B4-BE49-F238E27FC236}">
                <a16:creationId xmlns:a16="http://schemas.microsoft.com/office/drawing/2014/main" id="{B9985B06-F2F4-47E6-B9C7-6C63B513B113}"/>
              </a:ext>
            </a:extLst>
          </p:cNvPr>
          <p:cNvSpPr txBox="1"/>
          <p:nvPr/>
        </p:nvSpPr>
        <p:spPr>
          <a:xfrm>
            <a:off x="3642532" y="2262111"/>
            <a:ext cx="3131846" cy="3539430"/>
          </a:xfrm>
          <a:prstGeom prst="rect">
            <a:avLst/>
          </a:prstGeom>
          <a:noFill/>
        </p:spPr>
        <p:txBody>
          <a:bodyPr wrap="square">
            <a:spAutoFit/>
          </a:bodyPr>
          <a:lstStyle/>
          <a:p>
            <a:r>
              <a:rPr lang="en-GB" sz="1400" dirty="0"/>
              <a:t>‘Routinely sleeping less than six hours a night weakens your immune system, substantially increasing your risk of certain forms of cancer.  Insufficient sleep appears to be a key lifestyle factor linked to your risk of developing Alzheimer's disease.  Inadequate sleep-even moderate reductions for just one week – disrupts blood sugar levels so profoundly that you would be classified as a pre-diabetic…</a:t>
            </a:r>
          </a:p>
          <a:p>
            <a:endParaRPr lang="en-GB" sz="1400" dirty="0"/>
          </a:p>
          <a:p>
            <a:r>
              <a:rPr lang="en-GB" sz="1400" dirty="0"/>
              <a:t>… sleep disruption further contributes to all major psychiatric conditions, including depression, anxiety, and suicidality.’</a:t>
            </a:r>
          </a:p>
        </p:txBody>
      </p:sp>
      <p:sp>
        <p:nvSpPr>
          <p:cNvPr id="14" name="TextBox 13">
            <a:extLst>
              <a:ext uri="{FF2B5EF4-FFF2-40B4-BE49-F238E27FC236}">
                <a16:creationId xmlns:a16="http://schemas.microsoft.com/office/drawing/2014/main" id="{FE1DDE49-2953-41B5-8403-9434C90B7442}"/>
              </a:ext>
            </a:extLst>
          </p:cNvPr>
          <p:cNvSpPr txBox="1"/>
          <p:nvPr/>
        </p:nvSpPr>
        <p:spPr>
          <a:xfrm>
            <a:off x="1646677" y="1342755"/>
            <a:ext cx="3968649" cy="461665"/>
          </a:xfrm>
          <a:prstGeom prst="rect">
            <a:avLst/>
          </a:prstGeom>
          <a:noFill/>
        </p:spPr>
        <p:txBody>
          <a:bodyPr wrap="square" rtlCol="0">
            <a:spAutoFit/>
          </a:bodyPr>
          <a:lstStyle/>
          <a:p>
            <a:r>
              <a:rPr lang="en-GB" sz="2400" dirty="0"/>
              <a:t>Why We Sleep (Walker, 2017)</a:t>
            </a:r>
          </a:p>
        </p:txBody>
      </p:sp>
      <p:pic>
        <p:nvPicPr>
          <p:cNvPr id="13" name="Picture 12">
            <a:extLst>
              <a:ext uri="{FF2B5EF4-FFF2-40B4-BE49-F238E27FC236}">
                <a16:creationId xmlns:a16="http://schemas.microsoft.com/office/drawing/2014/main" id="{CE49D71C-4254-4CF0-B059-FB2E4E9FECBC}"/>
              </a:ext>
            </a:extLst>
          </p:cNvPr>
          <p:cNvPicPr>
            <a:picLocks noChangeAspect="1"/>
          </p:cNvPicPr>
          <p:nvPr/>
        </p:nvPicPr>
        <p:blipFill>
          <a:blip r:embed="rId3"/>
          <a:stretch>
            <a:fillRect/>
          </a:stretch>
        </p:blipFill>
        <p:spPr>
          <a:xfrm>
            <a:off x="687723" y="2262111"/>
            <a:ext cx="2267086" cy="3387525"/>
          </a:xfrm>
          <a:prstGeom prst="rect">
            <a:avLst/>
          </a:prstGeom>
        </p:spPr>
      </p:pic>
    </p:spTree>
    <p:extLst>
      <p:ext uri="{BB962C8B-B14F-4D97-AF65-F5344CB8AC3E}">
        <p14:creationId xmlns:p14="http://schemas.microsoft.com/office/powerpoint/2010/main" val="101142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136397" y="546828"/>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sp>
        <p:nvSpPr>
          <p:cNvPr id="12" name="TextBox 11">
            <a:extLst>
              <a:ext uri="{FF2B5EF4-FFF2-40B4-BE49-F238E27FC236}">
                <a16:creationId xmlns:a16="http://schemas.microsoft.com/office/drawing/2014/main" id="{B9985B06-F2F4-47E6-B9C7-6C63B513B113}"/>
              </a:ext>
            </a:extLst>
          </p:cNvPr>
          <p:cNvSpPr txBox="1"/>
          <p:nvPr/>
        </p:nvSpPr>
        <p:spPr>
          <a:xfrm>
            <a:off x="3642532" y="2331697"/>
            <a:ext cx="3131846" cy="3170099"/>
          </a:xfrm>
          <a:prstGeom prst="rect">
            <a:avLst/>
          </a:prstGeom>
          <a:noFill/>
        </p:spPr>
        <p:txBody>
          <a:bodyPr wrap="square">
            <a:spAutoFit/>
          </a:bodyPr>
          <a:lstStyle/>
          <a:p>
            <a:r>
              <a:rPr lang="en-GB" dirty="0"/>
              <a:t>‘</a:t>
            </a:r>
            <a:r>
              <a:rPr lang="en-GB" sz="1400" dirty="0"/>
              <a:t>Too little sleep swells concentrations of a hormone that makes you feel hungry while supressing a companion hormone that otherwise signals food satisfaction.  Despite being full, you still want to eat more…</a:t>
            </a:r>
          </a:p>
          <a:p>
            <a:endParaRPr lang="en-GB" sz="1400" dirty="0"/>
          </a:p>
          <a:p>
            <a:r>
              <a:rPr lang="en-GB" sz="1400" dirty="0"/>
              <a:t>…The old maxim ‘I’ll sleep when I’m dead’ is therefore unfortunate.  Adopt this mindset and it is possible that </a:t>
            </a:r>
            <a:r>
              <a:rPr lang="en-GB" sz="1400" b="1" dirty="0"/>
              <a:t>you will be dead sooner and the quality of that (shorter) life will be worse.  </a:t>
            </a:r>
            <a:r>
              <a:rPr lang="en-GB" sz="1400" dirty="0"/>
              <a:t>The elastic band of sleep deprivation can stretch only so far before it snaps.’</a:t>
            </a:r>
          </a:p>
        </p:txBody>
      </p:sp>
      <p:sp>
        <p:nvSpPr>
          <p:cNvPr id="14" name="TextBox 13">
            <a:extLst>
              <a:ext uri="{FF2B5EF4-FFF2-40B4-BE49-F238E27FC236}">
                <a16:creationId xmlns:a16="http://schemas.microsoft.com/office/drawing/2014/main" id="{FE1DDE49-2953-41B5-8403-9434C90B7442}"/>
              </a:ext>
            </a:extLst>
          </p:cNvPr>
          <p:cNvSpPr txBox="1"/>
          <p:nvPr/>
        </p:nvSpPr>
        <p:spPr>
          <a:xfrm>
            <a:off x="1646677" y="1342755"/>
            <a:ext cx="3968649" cy="461665"/>
          </a:xfrm>
          <a:prstGeom prst="rect">
            <a:avLst/>
          </a:prstGeom>
          <a:noFill/>
        </p:spPr>
        <p:txBody>
          <a:bodyPr wrap="square" rtlCol="0">
            <a:spAutoFit/>
          </a:bodyPr>
          <a:lstStyle/>
          <a:p>
            <a:r>
              <a:rPr lang="en-GB" sz="2400" dirty="0"/>
              <a:t>Why We Sleep (Walker, 2017)</a:t>
            </a:r>
          </a:p>
        </p:txBody>
      </p:sp>
      <p:pic>
        <p:nvPicPr>
          <p:cNvPr id="13" name="Picture 12">
            <a:extLst>
              <a:ext uri="{FF2B5EF4-FFF2-40B4-BE49-F238E27FC236}">
                <a16:creationId xmlns:a16="http://schemas.microsoft.com/office/drawing/2014/main" id="{CE49D71C-4254-4CF0-B059-FB2E4E9FECBC}"/>
              </a:ext>
            </a:extLst>
          </p:cNvPr>
          <p:cNvPicPr>
            <a:picLocks noChangeAspect="1"/>
          </p:cNvPicPr>
          <p:nvPr/>
        </p:nvPicPr>
        <p:blipFill>
          <a:blip r:embed="rId3"/>
          <a:stretch>
            <a:fillRect/>
          </a:stretch>
        </p:blipFill>
        <p:spPr>
          <a:xfrm>
            <a:off x="687723" y="2262111"/>
            <a:ext cx="2267086" cy="3387525"/>
          </a:xfrm>
          <a:prstGeom prst="rect">
            <a:avLst/>
          </a:prstGeom>
        </p:spPr>
      </p:pic>
    </p:spTree>
    <p:extLst>
      <p:ext uri="{BB962C8B-B14F-4D97-AF65-F5344CB8AC3E}">
        <p14:creationId xmlns:p14="http://schemas.microsoft.com/office/powerpoint/2010/main" val="1481831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136397" y="546828"/>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sp>
        <p:nvSpPr>
          <p:cNvPr id="12" name="TextBox 11">
            <a:extLst>
              <a:ext uri="{FF2B5EF4-FFF2-40B4-BE49-F238E27FC236}">
                <a16:creationId xmlns:a16="http://schemas.microsoft.com/office/drawing/2014/main" id="{B9985B06-F2F4-47E6-B9C7-6C63B513B113}"/>
              </a:ext>
            </a:extLst>
          </p:cNvPr>
          <p:cNvSpPr txBox="1"/>
          <p:nvPr/>
        </p:nvSpPr>
        <p:spPr>
          <a:xfrm>
            <a:off x="3328266" y="2186158"/>
            <a:ext cx="3131846" cy="3539430"/>
          </a:xfrm>
          <a:prstGeom prst="rect">
            <a:avLst/>
          </a:prstGeom>
          <a:noFill/>
        </p:spPr>
        <p:txBody>
          <a:bodyPr wrap="square">
            <a:spAutoFit/>
          </a:bodyPr>
          <a:lstStyle/>
          <a:p>
            <a:r>
              <a:rPr lang="en-GB" sz="1400" dirty="0"/>
              <a:t>‘Scientists such as myself have even started lobbying doctors to start ‘prescribing’ sleep.  As medical advice goes, its perhaps the most painless and enjoyable to follow…</a:t>
            </a:r>
          </a:p>
          <a:p>
            <a:endParaRPr lang="en-GB" sz="1400" dirty="0"/>
          </a:p>
          <a:p>
            <a:r>
              <a:rPr lang="en-GB" sz="1400" dirty="0"/>
              <a:t>…Within the brain, sleep enriches a diversity of functions, including our ability to learn memorise, and make logical decisions and choices.  Benevolently servicing our psychological health, sleep recalibrates our emotional brain circuits, allowing us to navigate next-day social and psychological challenges with cool-headed composure.’</a:t>
            </a:r>
          </a:p>
        </p:txBody>
      </p:sp>
      <p:sp>
        <p:nvSpPr>
          <p:cNvPr id="14" name="TextBox 13">
            <a:extLst>
              <a:ext uri="{FF2B5EF4-FFF2-40B4-BE49-F238E27FC236}">
                <a16:creationId xmlns:a16="http://schemas.microsoft.com/office/drawing/2014/main" id="{FE1DDE49-2953-41B5-8403-9434C90B7442}"/>
              </a:ext>
            </a:extLst>
          </p:cNvPr>
          <p:cNvSpPr txBox="1"/>
          <p:nvPr/>
        </p:nvSpPr>
        <p:spPr>
          <a:xfrm>
            <a:off x="1646677" y="1342755"/>
            <a:ext cx="3968649" cy="461665"/>
          </a:xfrm>
          <a:prstGeom prst="rect">
            <a:avLst/>
          </a:prstGeom>
          <a:noFill/>
        </p:spPr>
        <p:txBody>
          <a:bodyPr wrap="square" rtlCol="0">
            <a:spAutoFit/>
          </a:bodyPr>
          <a:lstStyle/>
          <a:p>
            <a:r>
              <a:rPr lang="en-GB" sz="2400" dirty="0"/>
              <a:t>Why We Sleep (Walker, 2017)</a:t>
            </a:r>
          </a:p>
        </p:txBody>
      </p:sp>
      <p:pic>
        <p:nvPicPr>
          <p:cNvPr id="13" name="Picture 12">
            <a:extLst>
              <a:ext uri="{FF2B5EF4-FFF2-40B4-BE49-F238E27FC236}">
                <a16:creationId xmlns:a16="http://schemas.microsoft.com/office/drawing/2014/main" id="{CE49D71C-4254-4CF0-B059-FB2E4E9FECBC}"/>
              </a:ext>
            </a:extLst>
          </p:cNvPr>
          <p:cNvPicPr>
            <a:picLocks noChangeAspect="1"/>
          </p:cNvPicPr>
          <p:nvPr/>
        </p:nvPicPr>
        <p:blipFill>
          <a:blip r:embed="rId3"/>
          <a:stretch>
            <a:fillRect/>
          </a:stretch>
        </p:blipFill>
        <p:spPr>
          <a:xfrm>
            <a:off x="687723" y="2262111"/>
            <a:ext cx="2267086" cy="3387525"/>
          </a:xfrm>
          <a:prstGeom prst="rect">
            <a:avLst/>
          </a:prstGeom>
        </p:spPr>
      </p:pic>
    </p:spTree>
    <p:extLst>
      <p:ext uri="{BB962C8B-B14F-4D97-AF65-F5344CB8AC3E}">
        <p14:creationId xmlns:p14="http://schemas.microsoft.com/office/powerpoint/2010/main" val="146224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602928" y="544483"/>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sp>
        <p:nvSpPr>
          <p:cNvPr id="12" name="TextBox 11">
            <a:extLst>
              <a:ext uri="{FF2B5EF4-FFF2-40B4-BE49-F238E27FC236}">
                <a16:creationId xmlns:a16="http://schemas.microsoft.com/office/drawing/2014/main" id="{B9985B06-F2F4-47E6-B9C7-6C63B513B113}"/>
              </a:ext>
            </a:extLst>
          </p:cNvPr>
          <p:cNvSpPr txBox="1"/>
          <p:nvPr/>
        </p:nvSpPr>
        <p:spPr>
          <a:xfrm>
            <a:off x="1240168" y="2143071"/>
            <a:ext cx="6104020" cy="3968907"/>
          </a:xfrm>
          <a:prstGeom prst="rect">
            <a:avLst/>
          </a:prstGeom>
          <a:noFill/>
        </p:spPr>
        <p:txBody>
          <a:bodyPr wrap="square">
            <a:spAutoFit/>
          </a:bodyPr>
          <a:lstStyle/>
          <a:p>
            <a:pPr marL="285750" indent="-285750">
              <a:lnSpc>
                <a:spcPct val="115000"/>
              </a:lnSpc>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Cognitive</a:t>
            </a:r>
          </a:p>
          <a:p>
            <a:pPr marL="742950" lvl="1" indent="-285750">
              <a:lnSpc>
                <a:spcPct val="115000"/>
              </a:lnSpc>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CBT</a:t>
            </a:r>
          </a:p>
          <a:p>
            <a:pPr marL="742950" lvl="1" indent="-285750">
              <a:lnSpc>
                <a:spcPct val="115000"/>
              </a:lnSpc>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Chimp taming</a:t>
            </a:r>
          </a:p>
          <a:p>
            <a:pPr marL="342900" indent="-342900">
              <a:lnSpc>
                <a:spcPct val="115000"/>
              </a:lnSpc>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Behavioural</a:t>
            </a:r>
          </a:p>
          <a:p>
            <a:pPr marL="800100" lvl="1" indent="-342900">
              <a:lnSpc>
                <a:spcPct val="115000"/>
              </a:lnSpc>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T</a:t>
            </a:r>
            <a:r>
              <a:rPr lang="en-GB" dirty="0">
                <a:effectLst/>
                <a:latin typeface="Arial" panose="020B0604020202020204" pitchFamily="34" charset="0"/>
                <a:ea typeface="Calibri" panose="020F0502020204030204" pitchFamily="34" charset="0"/>
                <a:cs typeface="Times New Roman" panose="02020603050405020304" pitchFamily="18" charset="0"/>
              </a:rPr>
              <a:t>he three key health pillars: diet, exercise and sleep (Walker, 2017) </a:t>
            </a:r>
          </a:p>
          <a:p>
            <a:pPr marL="800100" lvl="1" indent="-342900">
              <a:lnSpc>
                <a:spcPct val="115000"/>
              </a:lnSpc>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‘Magic Hours’</a:t>
            </a:r>
            <a:r>
              <a:rPr lang="en-GB" dirty="0">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non-negotiable space in the diary to decompress</a:t>
            </a:r>
          </a:p>
          <a:p>
            <a:pPr marL="285750" indent="-285750">
              <a:lnSpc>
                <a:spcPct val="115000"/>
              </a:lnSpc>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Relational</a:t>
            </a:r>
          </a:p>
          <a:p>
            <a:pPr marL="742950" lvl="1" indent="-285750">
              <a:lnSpc>
                <a:spcPct val="115000"/>
              </a:lnSpc>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cs typeface="Times New Roman" panose="02020603050405020304" pitchFamily="18" charset="0"/>
              </a:rPr>
              <a:t>B</a:t>
            </a:r>
            <a:r>
              <a:rPr lang="en-GB" dirty="0">
                <a:effectLst/>
                <a:latin typeface="Arial" panose="020B0604020202020204" pitchFamily="34" charset="0"/>
                <a:ea typeface="Calibri" panose="020F0502020204030204" pitchFamily="34" charset="0"/>
                <a:cs typeface="Times New Roman" panose="02020603050405020304" pitchFamily="18" charset="0"/>
              </a:rPr>
              <a:t>uild and maintain a good support network</a:t>
            </a:r>
          </a:p>
        </p:txBody>
      </p:sp>
      <p:sp>
        <p:nvSpPr>
          <p:cNvPr id="13" name="TextBox 12">
            <a:extLst>
              <a:ext uri="{FF2B5EF4-FFF2-40B4-BE49-F238E27FC236}">
                <a16:creationId xmlns:a16="http://schemas.microsoft.com/office/drawing/2014/main" id="{4D54601C-0F57-488D-88BE-32B5ABC93AC6}"/>
              </a:ext>
            </a:extLst>
          </p:cNvPr>
          <p:cNvSpPr txBox="1"/>
          <p:nvPr/>
        </p:nvSpPr>
        <p:spPr>
          <a:xfrm>
            <a:off x="1144923" y="1323141"/>
            <a:ext cx="6689526" cy="646331"/>
          </a:xfrm>
          <a:prstGeom prst="rect">
            <a:avLst/>
          </a:prstGeom>
          <a:noFill/>
        </p:spPr>
        <p:txBody>
          <a:bodyPr wrap="square">
            <a:spAutoFit/>
          </a:bodyPr>
          <a:lstStyle/>
          <a:p>
            <a:r>
              <a:rPr lang="en-GB" dirty="0">
                <a:latin typeface="Arial" panose="020B0604020202020204" pitchFamily="34" charset="0"/>
                <a:ea typeface="Calibri" panose="020F0502020204030204" pitchFamily="34" charset="0"/>
              </a:rPr>
              <a:t>The three dimensions of resilience: </a:t>
            </a:r>
          </a:p>
          <a:p>
            <a:r>
              <a:rPr lang="en-GB" sz="1800" dirty="0">
                <a:effectLst/>
                <a:latin typeface="Arial" panose="020B0604020202020204" pitchFamily="34" charset="0"/>
                <a:ea typeface="Calibri" panose="020F0502020204030204" pitchFamily="34" charset="0"/>
              </a:rPr>
              <a:t>Cognitive, Behavioural and Relational </a:t>
            </a:r>
            <a:r>
              <a:rPr lang="en-GB" dirty="0">
                <a:latin typeface="Arial" panose="020B0604020202020204" pitchFamily="34" charset="0"/>
                <a:ea typeface="Calibri" panose="020F0502020204030204" pitchFamily="34" charset="0"/>
              </a:rPr>
              <a:t>(Rees, 2019)</a:t>
            </a:r>
            <a:endParaRPr lang="en-GB" dirty="0"/>
          </a:p>
        </p:txBody>
      </p:sp>
      <p:pic>
        <p:nvPicPr>
          <p:cNvPr id="14" name="Picture 8">
            <a:extLst>
              <a:ext uri="{FF2B5EF4-FFF2-40B4-BE49-F238E27FC236}">
                <a16:creationId xmlns:a16="http://schemas.microsoft.com/office/drawing/2014/main" id="{D88CE591-4B22-4C10-9629-1F90D5D1BD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377" y="1355874"/>
            <a:ext cx="552830" cy="856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a:extLst>
              <a:ext uri="{FF2B5EF4-FFF2-40B4-BE49-F238E27FC236}">
                <a16:creationId xmlns:a16="http://schemas.microsoft.com/office/drawing/2014/main" id="{13B48C64-4B19-4EC5-A5E8-AD98135371EF}"/>
              </a:ext>
            </a:extLst>
          </p:cNvPr>
          <p:cNvPicPr>
            <a:picLocks noChangeAspect="1"/>
          </p:cNvPicPr>
          <p:nvPr/>
        </p:nvPicPr>
        <p:blipFill>
          <a:blip r:embed="rId4"/>
          <a:stretch>
            <a:fillRect/>
          </a:stretch>
        </p:blipFill>
        <p:spPr>
          <a:xfrm>
            <a:off x="213669" y="2935789"/>
            <a:ext cx="513346" cy="792718"/>
          </a:xfrm>
          <a:prstGeom prst="rect">
            <a:avLst/>
          </a:prstGeom>
        </p:spPr>
      </p:pic>
      <p:pic>
        <p:nvPicPr>
          <p:cNvPr id="5" name="Picture 4">
            <a:extLst>
              <a:ext uri="{FF2B5EF4-FFF2-40B4-BE49-F238E27FC236}">
                <a16:creationId xmlns:a16="http://schemas.microsoft.com/office/drawing/2014/main" id="{8CA94042-0992-4D24-BB41-78B904A19A0C}"/>
              </a:ext>
            </a:extLst>
          </p:cNvPr>
          <p:cNvPicPr>
            <a:picLocks noChangeAspect="1"/>
          </p:cNvPicPr>
          <p:nvPr/>
        </p:nvPicPr>
        <p:blipFill>
          <a:blip r:embed="rId5"/>
          <a:stretch>
            <a:fillRect/>
          </a:stretch>
        </p:blipFill>
        <p:spPr>
          <a:xfrm>
            <a:off x="214643" y="4467647"/>
            <a:ext cx="574544" cy="858495"/>
          </a:xfrm>
          <a:prstGeom prst="rect">
            <a:avLst/>
          </a:prstGeom>
        </p:spPr>
      </p:pic>
    </p:spTree>
    <p:extLst>
      <p:ext uri="{BB962C8B-B14F-4D97-AF65-F5344CB8AC3E}">
        <p14:creationId xmlns:p14="http://schemas.microsoft.com/office/powerpoint/2010/main" val="628206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F140F40-8B1A-4BC4-9943-D9BE6F17512F}"/>
              </a:ext>
            </a:extLst>
          </p:cNvPr>
          <p:cNvSpPr txBox="1">
            <a:spLocks/>
          </p:cNvSpPr>
          <p:nvPr/>
        </p:nvSpPr>
        <p:spPr>
          <a:xfrm>
            <a:off x="1136397" y="546828"/>
            <a:ext cx="5323715" cy="65611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b="1" kern="1200" dirty="0">
                <a:solidFill>
                  <a:schemeClr val="tx1"/>
                </a:solidFill>
                <a:latin typeface="+mj-lt"/>
                <a:ea typeface="+mj-ea"/>
                <a:cs typeface="+mj-cs"/>
              </a:rPr>
              <a:t>Resilience in Leadership</a:t>
            </a:r>
          </a:p>
        </p:txBody>
      </p:sp>
      <p:sp>
        <p:nvSpPr>
          <p:cNvPr id="3" name="TextBox 2">
            <a:extLst>
              <a:ext uri="{FF2B5EF4-FFF2-40B4-BE49-F238E27FC236}">
                <a16:creationId xmlns:a16="http://schemas.microsoft.com/office/drawing/2014/main" id="{1877BCC9-E4AB-496E-93B6-48831A39F129}"/>
              </a:ext>
            </a:extLst>
          </p:cNvPr>
          <p:cNvSpPr txBox="1"/>
          <p:nvPr/>
        </p:nvSpPr>
        <p:spPr>
          <a:xfrm>
            <a:off x="1144923" y="2405894"/>
            <a:ext cx="5315189" cy="3535083"/>
          </a:xfrm>
          <a:prstGeom prst="rect">
            <a:avLst/>
          </a:prstGeom>
        </p:spPr>
        <p:txBody>
          <a:bodyPr vert="horz" lIns="91440" tIns="45720" rIns="91440" bIns="45720" rtlCol="0" anchor="t">
            <a:normAutofit/>
          </a:bodyPr>
          <a:lstStyle/>
          <a:p>
            <a:pPr marL="57150">
              <a:lnSpc>
                <a:spcPct val="90000"/>
              </a:lnSpc>
              <a:spcAft>
                <a:spcPts val="600"/>
              </a:spcAft>
            </a:pPr>
            <a:endParaRPr lang="en-US" sz="2000" dirty="0"/>
          </a:p>
        </p:txBody>
      </p:sp>
      <p:sp>
        <p:nvSpPr>
          <p:cNvPr id="73"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diagram&#10;&#10;Description automatically generated">
            <a:extLst>
              <a:ext uri="{FF2B5EF4-FFF2-40B4-BE49-F238E27FC236}">
                <a16:creationId xmlns:a16="http://schemas.microsoft.com/office/drawing/2014/main" id="{317565A8-1270-4407-B023-6810C7B93C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75967" y="940124"/>
            <a:ext cx="4170530" cy="5009645"/>
          </a:xfrm>
          <a:prstGeom prst="rect">
            <a:avLst/>
          </a:prstGeom>
        </p:spPr>
      </p:pic>
      <p:sp>
        <p:nvSpPr>
          <p:cNvPr id="13" name="TextBox 12">
            <a:extLst>
              <a:ext uri="{FF2B5EF4-FFF2-40B4-BE49-F238E27FC236}">
                <a16:creationId xmlns:a16="http://schemas.microsoft.com/office/drawing/2014/main" id="{15D37471-F8C3-4A62-AAEB-EA8C9F20E40D}"/>
              </a:ext>
            </a:extLst>
          </p:cNvPr>
          <p:cNvSpPr txBox="1"/>
          <p:nvPr/>
        </p:nvSpPr>
        <p:spPr>
          <a:xfrm>
            <a:off x="1491458" y="1299177"/>
            <a:ext cx="6108192" cy="369332"/>
          </a:xfrm>
          <a:prstGeom prst="rect">
            <a:avLst/>
          </a:prstGeom>
          <a:noFill/>
        </p:spPr>
        <p:txBody>
          <a:bodyPr wrap="square">
            <a:spAutoFit/>
          </a:bodyPr>
          <a:lstStyle/>
          <a:p>
            <a:r>
              <a:rPr lang="en-GB" sz="1800" b="1" dirty="0">
                <a:effectLst/>
                <a:latin typeface="Arial" panose="020B0604020202020204" pitchFamily="34" charset="0"/>
                <a:ea typeface="Calibri" panose="020F0502020204030204" pitchFamily="34" charset="0"/>
              </a:rPr>
              <a:t>… and the fourth dimension … Passion</a:t>
            </a:r>
            <a:endParaRPr lang="en-GB" b="1" dirty="0"/>
          </a:p>
        </p:txBody>
      </p:sp>
      <p:grpSp>
        <p:nvGrpSpPr>
          <p:cNvPr id="4" name="Group 3">
            <a:extLst>
              <a:ext uri="{FF2B5EF4-FFF2-40B4-BE49-F238E27FC236}">
                <a16:creationId xmlns:a16="http://schemas.microsoft.com/office/drawing/2014/main" id="{0CCE50C3-D02D-4215-9BEC-0B8BC2080FDB}"/>
              </a:ext>
            </a:extLst>
          </p:cNvPr>
          <p:cNvGrpSpPr/>
          <p:nvPr/>
        </p:nvGrpSpPr>
        <p:grpSpPr>
          <a:xfrm>
            <a:off x="626429" y="1835997"/>
            <a:ext cx="6759067" cy="3015159"/>
            <a:chOff x="630863" y="1856686"/>
            <a:chExt cx="6759067" cy="3015159"/>
          </a:xfrm>
        </p:grpSpPr>
        <p:sp>
          <p:nvSpPr>
            <p:cNvPr id="5" name="Freeform: Shape 4">
              <a:extLst>
                <a:ext uri="{FF2B5EF4-FFF2-40B4-BE49-F238E27FC236}">
                  <a16:creationId xmlns:a16="http://schemas.microsoft.com/office/drawing/2014/main" id="{76467998-9C55-4C24-A6B2-8233E735BDE6}"/>
                </a:ext>
              </a:extLst>
            </p:cNvPr>
            <p:cNvSpPr/>
            <p:nvPr/>
          </p:nvSpPr>
          <p:spPr>
            <a:xfrm rot="21600000">
              <a:off x="630863" y="1897328"/>
              <a:ext cx="2974517" cy="2974517"/>
            </a:xfrm>
            <a:custGeom>
              <a:avLst/>
              <a:gdLst>
                <a:gd name="connsiteX0" fmla="*/ 0 w 2974517"/>
                <a:gd name="connsiteY0" fmla="*/ 1933436 h 2974517"/>
                <a:gd name="connsiteX1" fmla="*/ 743629 w 2974517"/>
                <a:gd name="connsiteY1" fmla="*/ 1933436 h 2974517"/>
                <a:gd name="connsiteX2" fmla="*/ 743629 w 2974517"/>
                <a:gd name="connsiteY2" fmla="*/ 0 h 2974517"/>
                <a:gd name="connsiteX3" fmla="*/ 2230888 w 2974517"/>
                <a:gd name="connsiteY3" fmla="*/ 0 h 2974517"/>
                <a:gd name="connsiteX4" fmla="*/ 2230888 w 2974517"/>
                <a:gd name="connsiteY4" fmla="*/ 1933436 h 2974517"/>
                <a:gd name="connsiteX5" fmla="*/ 2974517 w 2974517"/>
                <a:gd name="connsiteY5" fmla="*/ 1933436 h 2974517"/>
                <a:gd name="connsiteX6" fmla="*/ 1487259 w 2974517"/>
                <a:gd name="connsiteY6" fmla="*/ 2974517 h 2974517"/>
                <a:gd name="connsiteX7" fmla="*/ 0 w 2974517"/>
                <a:gd name="connsiteY7" fmla="*/ 1933436 h 2974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4517" h="2974517">
                  <a:moveTo>
                    <a:pt x="1933436" y="2974517"/>
                  </a:moveTo>
                  <a:lnTo>
                    <a:pt x="1933436" y="2230888"/>
                  </a:lnTo>
                  <a:lnTo>
                    <a:pt x="0" y="2230888"/>
                  </a:lnTo>
                  <a:lnTo>
                    <a:pt x="0" y="743629"/>
                  </a:lnTo>
                  <a:lnTo>
                    <a:pt x="1933436" y="743629"/>
                  </a:lnTo>
                  <a:lnTo>
                    <a:pt x="1933436" y="0"/>
                  </a:lnTo>
                  <a:lnTo>
                    <a:pt x="2974517" y="1487258"/>
                  </a:lnTo>
                  <a:lnTo>
                    <a:pt x="1933436" y="297451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8016" tIns="871644" rIns="648556" bIns="871645" numCol="1" spcCol="1270" anchor="ctr" anchorCtr="0">
              <a:noAutofit/>
            </a:bodyPr>
            <a:lstStyle/>
            <a:p>
              <a:pPr marL="0" lvl="0" indent="0" algn="ctr" defTabSz="800100">
                <a:lnSpc>
                  <a:spcPct val="90000"/>
                </a:lnSpc>
                <a:spcBef>
                  <a:spcPct val="0"/>
                </a:spcBef>
                <a:spcAft>
                  <a:spcPct val="35000"/>
                </a:spcAft>
                <a:buNone/>
              </a:pPr>
              <a:r>
                <a:rPr lang="en-GB" sz="1800" kern="1200"/>
                <a:t>Give yourself the space and energy to reflect and be more passionate.  </a:t>
              </a:r>
              <a:endParaRPr lang="en-US" sz="1800" kern="1200"/>
            </a:p>
          </p:txBody>
        </p:sp>
        <p:sp>
          <p:nvSpPr>
            <p:cNvPr id="6" name="Freeform: Shape 5">
              <a:extLst>
                <a:ext uri="{FF2B5EF4-FFF2-40B4-BE49-F238E27FC236}">
                  <a16:creationId xmlns:a16="http://schemas.microsoft.com/office/drawing/2014/main" id="{577EE7FA-0053-4E96-B05D-F62F0E4C6D38}"/>
                </a:ext>
              </a:extLst>
            </p:cNvPr>
            <p:cNvSpPr/>
            <p:nvPr/>
          </p:nvSpPr>
          <p:spPr>
            <a:xfrm>
              <a:off x="4415413" y="1856686"/>
              <a:ext cx="2974517" cy="2974517"/>
            </a:xfrm>
            <a:custGeom>
              <a:avLst/>
              <a:gdLst>
                <a:gd name="connsiteX0" fmla="*/ 0 w 2974517"/>
                <a:gd name="connsiteY0" fmla="*/ 1933436 h 2974517"/>
                <a:gd name="connsiteX1" fmla="*/ 743629 w 2974517"/>
                <a:gd name="connsiteY1" fmla="*/ 1933436 h 2974517"/>
                <a:gd name="connsiteX2" fmla="*/ 743629 w 2974517"/>
                <a:gd name="connsiteY2" fmla="*/ 0 h 2974517"/>
                <a:gd name="connsiteX3" fmla="*/ 2230888 w 2974517"/>
                <a:gd name="connsiteY3" fmla="*/ 0 h 2974517"/>
                <a:gd name="connsiteX4" fmla="*/ 2230888 w 2974517"/>
                <a:gd name="connsiteY4" fmla="*/ 1933436 h 2974517"/>
                <a:gd name="connsiteX5" fmla="*/ 2974517 w 2974517"/>
                <a:gd name="connsiteY5" fmla="*/ 1933436 h 2974517"/>
                <a:gd name="connsiteX6" fmla="*/ 1487259 w 2974517"/>
                <a:gd name="connsiteY6" fmla="*/ 2974517 h 2974517"/>
                <a:gd name="connsiteX7" fmla="*/ 0 w 2974517"/>
                <a:gd name="connsiteY7" fmla="*/ 1933436 h 2974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4517" h="2974517">
                  <a:moveTo>
                    <a:pt x="1041081" y="0"/>
                  </a:moveTo>
                  <a:lnTo>
                    <a:pt x="1041081" y="743629"/>
                  </a:lnTo>
                  <a:lnTo>
                    <a:pt x="2974517" y="743629"/>
                  </a:lnTo>
                  <a:lnTo>
                    <a:pt x="2974517" y="2230888"/>
                  </a:lnTo>
                  <a:lnTo>
                    <a:pt x="1041081" y="2230888"/>
                  </a:lnTo>
                  <a:lnTo>
                    <a:pt x="1041081" y="2974517"/>
                  </a:lnTo>
                  <a:lnTo>
                    <a:pt x="0" y="1487259"/>
                  </a:lnTo>
                  <a:lnTo>
                    <a:pt x="104108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48556" tIns="871645" rIns="128016" bIns="871645" numCol="1" spcCol="1270" anchor="ctr" anchorCtr="0">
              <a:noAutofit/>
            </a:bodyPr>
            <a:lstStyle/>
            <a:p>
              <a:pPr marL="0" lvl="0" indent="0" algn="ctr" defTabSz="800100">
                <a:lnSpc>
                  <a:spcPct val="90000"/>
                </a:lnSpc>
                <a:spcBef>
                  <a:spcPct val="0"/>
                </a:spcBef>
                <a:spcAft>
                  <a:spcPct val="35000"/>
                </a:spcAft>
                <a:buNone/>
              </a:pPr>
              <a:r>
                <a:rPr lang="en-GB" sz="1800" kern="1200" dirty="0"/>
                <a:t>Demonstrating passion is an important ingredient of being an effective executive. </a:t>
              </a:r>
              <a:endParaRPr lang="en-US" sz="1800" kern="1200" dirty="0"/>
            </a:p>
          </p:txBody>
        </p:sp>
      </p:grpSp>
      <p:grpSp>
        <p:nvGrpSpPr>
          <p:cNvPr id="14" name="Group 13">
            <a:extLst>
              <a:ext uri="{FF2B5EF4-FFF2-40B4-BE49-F238E27FC236}">
                <a16:creationId xmlns:a16="http://schemas.microsoft.com/office/drawing/2014/main" id="{0406DA56-B2BA-4A4D-92D9-64CFCC42D00A}"/>
              </a:ext>
            </a:extLst>
          </p:cNvPr>
          <p:cNvGrpSpPr/>
          <p:nvPr/>
        </p:nvGrpSpPr>
        <p:grpSpPr>
          <a:xfrm rot="17974632">
            <a:off x="2945067" y="3982015"/>
            <a:ext cx="2095451" cy="2663532"/>
            <a:chOff x="1437306" y="1436688"/>
            <a:chExt cx="1309338" cy="1514083"/>
          </a:xfrm>
          <a:solidFill>
            <a:srgbClr val="FF0000"/>
          </a:solidFill>
        </p:grpSpPr>
        <p:sp>
          <p:nvSpPr>
            <p:cNvPr id="15" name="Arrow: Down 14">
              <a:extLst>
                <a:ext uri="{FF2B5EF4-FFF2-40B4-BE49-F238E27FC236}">
                  <a16:creationId xmlns:a16="http://schemas.microsoft.com/office/drawing/2014/main" id="{004A487D-D9C2-4A91-8DFA-6F1F2D269D4C}"/>
                </a:ext>
              </a:extLst>
            </p:cNvPr>
            <p:cNvSpPr/>
            <p:nvPr/>
          </p:nvSpPr>
          <p:spPr>
            <a:xfrm rot="14400000">
              <a:off x="1351610" y="1555737"/>
              <a:ext cx="1514083" cy="1275985"/>
            </a:xfrm>
            <a:prstGeom prst="downArrow">
              <a:avLst>
                <a:gd name="adj1" fmla="val 50000"/>
                <a:gd name="adj2" fmla="val 35000"/>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6" name="Arrow: Down 4">
              <a:extLst>
                <a:ext uri="{FF2B5EF4-FFF2-40B4-BE49-F238E27FC236}">
                  <a16:creationId xmlns:a16="http://schemas.microsoft.com/office/drawing/2014/main" id="{465F029B-A048-4D28-9F7A-41FAB62A5AE7}"/>
                </a:ext>
              </a:extLst>
            </p:cNvPr>
            <p:cNvSpPr txBox="1"/>
            <p:nvPr/>
          </p:nvSpPr>
          <p:spPr>
            <a:xfrm rot="3625368">
              <a:off x="1550457" y="1746133"/>
              <a:ext cx="821268" cy="1047569"/>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1200" kern="1200" dirty="0">
                  <a:solidFill>
                    <a:schemeClr val="bg1"/>
                  </a:solidFill>
                </a:rPr>
                <a:t>“Unless there is fire</a:t>
              </a:r>
            </a:p>
            <a:p>
              <a:pPr marL="0" lvl="0" indent="0" algn="ctr" defTabSz="400050">
                <a:lnSpc>
                  <a:spcPct val="90000"/>
                </a:lnSpc>
                <a:spcBef>
                  <a:spcPct val="0"/>
                </a:spcBef>
                <a:spcAft>
                  <a:spcPct val="35000"/>
                </a:spcAft>
                <a:buNone/>
              </a:pPr>
              <a:r>
                <a:rPr lang="en-GB" sz="1200" kern="1200" dirty="0">
                  <a:solidFill>
                    <a:schemeClr val="bg1"/>
                  </a:solidFill>
                </a:rPr>
                <a:t> in your belly, </a:t>
              </a:r>
            </a:p>
            <a:p>
              <a:pPr marL="0" lvl="0" indent="0" algn="ctr" defTabSz="400050">
                <a:lnSpc>
                  <a:spcPct val="90000"/>
                </a:lnSpc>
                <a:spcBef>
                  <a:spcPct val="0"/>
                </a:spcBef>
                <a:spcAft>
                  <a:spcPct val="35000"/>
                </a:spcAft>
                <a:buNone/>
              </a:pPr>
              <a:r>
                <a:rPr lang="en-GB" sz="1200" kern="1200" dirty="0">
                  <a:solidFill>
                    <a:schemeClr val="bg1"/>
                  </a:solidFill>
                </a:rPr>
                <a:t>you won’t be </a:t>
              </a:r>
            </a:p>
            <a:p>
              <a:pPr marL="0" lvl="0" indent="0" algn="ctr" defTabSz="400050">
                <a:lnSpc>
                  <a:spcPct val="90000"/>
                </a:lnSpc>
                <a:spcBef>
                  <a:spcPct val="0"/>
                </a:spcBef>
                <a:spcAft>
                  <a:spcPct val="35000"/>
                </a:spcAft>
                <a:buNone/>
              </a:pPr>
              <a:r>
                <a:rPr lang="en-GB" sz="1200" kern="1200" dirty="0">
                  <a:solidFill>
                    <a:schemeClr val="bg1"/>
                  </a:solidFill>
                </a:rPr>
                <a:t>a good </a:t>
              </a:r>
            </a:p>
            <a:p>
              <a:pPr marL="0" lvl="0" indent="0" algn="ctr" defTabSz="400050">
                <a:lnSpc>
                  <a:spcPct val="90000"/>
                </a:lnSpc>
                <a:spcBef>
                  <a:spcPct val="0"/>
                </a:spcBef>
                <a:spcAft>
                  <a:spcPct val="35000"/>
                </a:spcAft>
                <a:buNone/>
              </a:pPr>
              <a:r>
                <a:rPr lang="en-GB" sz="1200" kern="1200" dirty="0">
                  <a:solidFill>
                    <a:schemeClr val="bg1"/>
                  </a:solidFill>
                </a:rPr>
                <a:t>senior leader”.</a:t>
              </a:r>
              <a:endParaRPr lang="en-US" sz="1200" kern="1200" dirty="0">
                <a:solidFill>
                  <a:schemeClr val="bg1"/>
                </a:solidFill>
              </a:endParaRPr>
            </a:p>
          </p:txBody>
        </p:sp>
      </p:grpSp>
    </p:spTree>
    <p:extLst>
      <p:ext uri="{BB962C8B-B14F-4D97-AF65-F5344CB8AC3E}">
        <p14:creationId xmlns:p14="http://schemas.microsoft.com/office/powerpoint/2010/main" val="3146764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2" name="Rectangle 70">
            <a:extLst>
              <a:ext uri="{FF2B5EF4-FFF2-40B4-BE49-F238E27FC236}">
                <a16:creationId xmlns:a16="http://schemas.microsoft.com/office/drawing/2014/main" id="{C5772175-955A-4811-B3D9-A03023BEF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Rectangle 72">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80619" y="381383"/>
            <a:ext cx="6858000" cy="6095233"/>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Rectangle 74">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24724" y="126724"/>
            <a:ext cx="6346209" cy="6113044"/>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Rectangle 76">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792937" y="2554938"/>
            <a:ext cx="2501979" cy="6104139"/>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Oval 78">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245782" y="1257085"/>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85457" y="385455"/>
            <a:ext cx="6858001" cy="6087091"/>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00C86EF7-5EC4-4682-A7BD-444DA4916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760" y="10141"/>
            <a:ext cx="5608469" cy="6858864"/>
          </a:xfrm>
          <a:prstGeom prst="rect">
            <a:avLst/>
          </a:prstGeom>
          <a:gradFill>
            <a:gsLst>
              <a:gs pos="21000">
                <a:schemeClr val="accent1">
                  <a:lumMod val="75000"/>
                  <a:alpha val="6000"/>
                </a:schemeClr>
              </a:gs>
              <a:gs pos="99000">
                <a:schemeClr val="accent1">
                  <a:lumMod val="50000"/>
                  <a:alpha val="33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B05FBD-B7DC-49D9-9E8D-C1CBA21F4725}"/>
              </a:ext>
            </a:extLst>
          </p:cNvPr>
          <p:cNvSpPr>
            <a:spLocks noGrp="1"/>
          </p:cNvSpPr>
          <p:nvPr>
            <p:ph type="ctrTitle"/>
          </p:nvPr>
        </p:nvSpPr>
        <p:spPr>
          <a:xfrm>
            <a:off x="932431" y="2312806"/>
            <a:ext cx="4494652" cy="3465177"/>
          </a:xfrm>
        </p:spPr>
        <p:txBody>
          <a:bodyPr anchor="b">
            <a:normAutofit fontScale="90000"/>
          </a:bodyPr>
          <a:lstStyle/>
          <a:p>
            <a:pPr algn="l"/>
            <a:r>
              <a:rPr lang="it-IT" sz="4400" dirty="0">
                <a:solidFill>
                  <a:srgbClr val="FFFFFF"/>
                </a:solidFill>
              </a:rPr>
              <a:t>Diolch i ti am wrando</a:t>
            </a:r>
            <a:br>
              <a:rPr lang="it-IT" sz="4400" dirty="0">
                <a:solidFill>
                  <a:srgbClr val="FFFFFF"/>
                </a:solidFill>
              </a:rPr>
            </a:br>
            <a:br>
              <a:rPr lang="it-IT" sz="4400" dirty="0">
                <a:solidFill>
                  <a:srgbClr val="FFFFFF"/>
                </a:solidFill>
              </a:rPr>
            </a:br>
            <a:r>
              <a:rPr lang="en-GB" sz="4400" dirty="0">
                <a:solidFill>
                  <a:srgbClr val="FFFFFF"/>
                </a:solidFill>
              </a:rPr>
              <a:t>Thank you for listening</a:t>
            </a:r>
            <a:br>
              <a:rPr lang="en-GB" sz="4400" dirty="0">
                <a:solidFill>
                  <a:srgbClr val="FFFFFF"/>
                </a:solidFill>
              </a:rPr>
            </a:br>
            <a:br>
              <a:rPr lang="en-GB" sz="4400" dirty="0">
                <a:solidFill>
                  <a:srgbClr val="FFFFFF"/>
                </a:solidFill>
              </a:rPr>
            </a:br>
            <a:endParaRPr lang="en-GB" sz="4400" dirty="0">
              <a:solidFill>
                <a:srgbClr val="FFFFFF"/>
              </a:solidFill>
            </a:endParaRPr>
          </a:p>
        </p:txBody>
      </p:sp>
      <p:pic>
        <p:nvPicPr>
          <p:cNvPr id="4" name="Picture 3" descr="A picture containing diagram&#10;&#10;Description automatically generated">
            <a:extLst>
              <a:ext uri="{FF2B5EF4-FFF2-40B4-BE49-F238E27FC236}">
                <a16:creationId xmlns:a16="http://schemas.microsoft.com/office/drawing/2014/main" id="{319C3748-1E08-42F5-B06E-763767C035A5}"/>
              </a:ext>
            </a:extLst>
          </p:cNvPr>
          <p:cNvPicPr>
            <a:picLocks noChangeAspect="1"/>
          </p:cNvPicPr>
          <p:nvPr/>
        </p:nvPicPr>
        <p:blipFill rotWithShape="1">
          <a:blip r:embed="rId2">
            <a:extLst>
              <a:ext uri="{28A0092B-C50C-407E-A947-70E740481C1C}">
                <a14:useLocalDpi xmlns:a14="http://schemas.microsoft.com/office/drawing/2010/main" val="0"/>
              </a:ext>
            </a:extLst>
          </a:blip>
          <a:srcRect t="236" r="3" b="3"/>
          <a:stretch/>
        </p:blipFill>
        <p:spPr>
          <a:xfrm>
            <a:off x="7101840" y="1028701"/>
            <a:ext cx="4033520" cy="4833620"/>
          </a:xfrm>
          <a:prstGeom prst="rect">
            <a:avLst/>
          </a:prstGeom>
        </p:spPr>
      </p:pic>
    </p:spTree>
    <p:extLst>
      <p:ext uri="{BB962C8B-B14F-4D97-AF65-F5344CB8AC3E}">
        <p14:creationId xmlns:p14="http://schemas.microsoft.com/office/powerpoint/2010/main" val="787914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2940</TotalTime>
  <Words>1253</Words>
  <Application>Microsoft Office PowerPoint</Application>
  <PresentationFormat>Widescreen</PresentationFormat>
  <Paragraphs>163</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Tahoma</vt:lpstr>
      <vt:lpstr>Office Theme</vt:lpstr>
      <vt:lpstr>Gwydnwch mewn Arweinyddiaeth ACC Dave Thorne  Resilience in Leadership ACC Dave Thorne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Diolch i ti am wrando  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Drugs Strategy</dc:title>
  <dc:creator>Povey,Kaylee swp5568</dc:creator>
  <cp:lastModifiedBy>Thorne,David swp6726</cp:lastModifiedBy>
  <cp:revision>52</cp:revision>
  <dcterms:created xsi:type="dcterms:W3CDTF">2022-01-24T17:47:38Z</dcterms:created>
  <dcterms:modified xsi:type="dcterms:W3CDTF">2022-02-15T16:04:37Z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2022-01-24T17:51:22Z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58a388d0-b86f-44d3-9503-d0580b1bfb21</vt:lpwstr>
  </property>
  <property fmtid="{D5CDD505-2E9C-101B-9397-08002B2CF9AE}" pid="8" name="MSIP_Label_66cf8fe5-b7b7-4df7-b38d-1c61ac2f6639_ContentBits">
    <vt:lpwstr>0</vt:lpwstr>
  </property>
</Properties>
</file>