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tags/tag7.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8.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9.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0.xml" ContentType="application/vnd.openxmlformats-officedocument.presentationml.tags+xml"/>
  <Override PartName="/ppt/notesSlides/notesSlide24.xml" ContentType="application/vnd.openxmlformats-officedocument.presentationml.notesSlide+xml"/>
  <Override PartName="/ppt/tags/tag11.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handoutMasterIdLst>
    <p:handoutMasterId r:id="rId40"/>
  </p:handoutMasterIdLst>
  <p:sldIdLst>
    <p:sldId id="257" r:id="rId2"/>
    <p:sldId id="309" r:id="rId3"/>
    <p:sldId id="258" r:id="rId4"/>
    <p:sldId id="310" r:id="rId5"/>
    <p:sldId id="259" r:id="rId6"/>
    <p:sldId id="306" r:id="rId7"/>
    <p:sldId id="311" r:id="rId8"/>
    <p:sldId id="279" r:id="rId9"/>
    <p:sldId id="307" r:id="rId10"/>
    <p:sldId id="305" r:id="rId11"/>
    <p:sldId id="308" r:id="rId12"/>
    <p:sldId id="312" r:id="rId13"/>
    <p:sldId id="280" r:id="rId14"/>
    <p:sldId id="295" r:id="rId15"/>
    <p:sldId id="296" r:id="rId16"/>
    <p:sldId id="300" r:id="rId17"/>
    <p:sldId id="313" r:id="rId18"/>
    <p:sldId id="297" r:id="rId19"/>
    <p:sldId id="298" r:id="rId20"/>
    <p:sldId id="315" r:id="rId21"/>
    <p:sldId id="316" r:id="rId22"/>
    <p:sldId id="317" r:id="rId23"/>
    <p:sldId id="281" r:id="rId24"/>
    <p:sldId id="301" r:id="rId25"/>
    <p:sldId id="290" r:id="rId26"/>
    <p:sldId id="318" r:id="rId27"/>
    <p:sldId id="319" r:id="rId28"/>
    <p:sldId id="291" r:id="rId29"/>
    <p:sldId id="302" r:id="rId30"/>
    <p:sldId id="303" r:id="rId31"/>
    <p:sldId id="304" r:id="rId32"/>
    <p:sldId id="292" r:id="rId33"/>
    <p:sldId id="293" r:id="rId34"/>
    <p:sldId id="287" r:id="rId35"/>
    <p:sldId id="272" r:id="rId36"/>
    <p:sldId id="314" r:id="rId37"/>
    <p:sldId id="273"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166" autoAdjust="0"/>
  </p:normalViewPr>
  <p:slideViewPr>
    <p:cSldViewPr>
      <p:cViewPr>
        <p:scale>
          <a:sx n="47" d="100"/>
          <a:sy n="47" d="100"/>
        </p:scale>
        <p:origin x="1962"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image" Target="../media/image5.png"/><Relationship Id="rId4"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image" Target="../media/image5.png"/><Relationship Id="rId4"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0B373A-A6DB-45F4-B259-CF6BFDE27CF6}" type="doc">
      <dgm:prSet loTypeId="urn:microsoft.com/office/officeart/2005/8/layout/vList3" loCatId="list" qsTypeId="urn:microsoft.com/office/officeart/2005/8/quickstyle/simple1" qsCatId="simple" csTypeId="urn:microsoft.com/office/officeart/2005/8/colors/colorful4" csCatId="colorful" phldr="1"/>
      <dgm:spPr/>
    </dgm:pt>
    <dgm:pt modelId="{B14BB2AF-9CD7-4FA4-8B4D-47DA29FCD64F}">
      <dgm:prSet phldrT="[Text]"/>
      <dgm:spPr/>
      <dgm:t>
        <a:bodyPr/>
        <a:lstStyle/>
        <a:p>
          <a:r>
            <a:rPr lang="en-US" dirty="0" err="1">
              <a:latin typeface="Calibri" panose="020F0502020204030204" pitchFamily="34" charset="0"/>
            </a:rPr>
            <a:t>Monitro</a:t>
          </a:r>
          <a:r>
            <a:rPr lang="en-US" dirty="0">
              <a:latin typeface="Calibri" panose="020F0502020204030204" pitchFamily="34" charset="0"/>
            </a:rPr>
            <a:t>/</a:t>
          </a:r>
          <a:r>
            <a:rPr lang="en-US" dirty="0" err="1">
              <a:latin typeface="Calibri" panose="020F0502020204030204" pitchFamily="34" charset="0"/>
            </a:rPr>
            <a:t>tracio</a:t>
          </a:r>
          <a:r>
            <a:rPr lang="en-US" dirty="0">
              <a:latin typeface="Calibri" panose="020F0502020204030204" pitchFamily="34" charset="0"/>
            </a:rPr>
            <a:t> </a:t>
          </a:r>
          <a:r>
            <a:rPr lang="en-US" dirty="0" err="1">
              <a:latin typeface="Calibri" panose="020F0502020204030204" pitchFamily="34" charset="0"/>
            </a:rPr>
            <a:t>cynnydd</a:t>
          </a:r>
          <a:endParaRPr lang="en-US" dirty="0">
            <a:latin typeface="Calibri" panose="020F0502020204030204" pitchFamily="34" charset="0"/>
          </a:endParaRPr>
        </a:p>
      </dgm:t>
    </dgm:pt>
    <dgm:pt modelId="{E802DC0F-2D1D-4000-AFB4-0D9F2A8EE746}" type="parTrans" cxnId="{1647AB4A-1419-4BFE-B09C-AEAAA27C3BB3}">
      <dgm:prSet/>
      <dgm:spPr/>
      <dgm:t>
        <a:bodyPr/>
        <a:lstStyle/>
        <a:p>
          <a:endParaRPr lang="en-US"/>
        </a:p>
      </dgm:t>
    </dgm:pt>
    <dgm:pt modelId="{C6D7EFAF-C5D9-48EB-9F26-036088BA1AA5}" type="sibTrans" cxnId="{1647AB4A-1419-4BFE-B09C-AEAAA27C3BB3}">
      <dgm:prSet/>
      <dgm:spPr/>
      <dgm:t>
        <a:bodyPr/>
        <a:lstStyle/>
        <a:p>
          <a:endParaRPr lang="en-US"/>
        </a:p>
      </dgm:t>
    </dgm:pt>
    <dgm:pt modelId="{F609C5EF-4511-4E8A-B232-3DC959DC37F6}">
      <dgm:prSet phldrT="[Text]"/>
      <dgm:spPr/>
      <dgm:t>
        <a:bodyPr/>
        <a:lstStyle/>
        <a:p>
          <a:r>
            <a:rPr lang="en-US" dirty="0" err="1">
              <a:latin typeface="Calibri" panose="020F0502020204030204" pitchFamily="34" charset="0"/>
            </a:rPr>
            <a:t>Gweld</a:t>
          </a:r>
          <a:r>
            <a:rPr lang="en-US" dirty="0">
              <a:latin typeface="Calibri" panose="020F0502020204030204" pitchFamily="34" charset="0"/>
            </a:rPr>
            <a:t> </a:t>
          </a:r>
          <a:r>
            <a:rPr lang="en-US" dirty="0" err="1">
              <a:latin typeface="Calibri" panose="020F0502020204030204" pitchFamily="34" charset="0"/>
            </a:rPr>
            <a:t>beth</a:t>
          </a:r>
          <a:r>
            <a:rPr lang="en-US" dirty="0">
              <a:latin typeface="Calibri" panose="020F0502020204030204" pitchFamily="34" charset="0"/>
            </a:rPr>
            <a:t> </a:t>
          </a:r>
          <a:r>
            <a:rPr lang="en-US" dirty="0" err="1">
              <a:latin typeface="Calibri" panose="020F0502020204030204" pitchFamily="34" charset="0"/>
            </a:rPr>
            <a:t>mae</a:t>
          </a:r>
          <a:r>
            <a:rPr lang="en-US" dirty="0">
              <a:latin typeface="Calibri" panose="020F0502020204030204" pitchFamily="34" charset="0"/>
            </a:rPr>
            <a:t> </a:t>
          </a:r>
          <a:r>
            <a:rPr lang="en-US" dirty="0" err="1">
              <a:latin typeface="Calibri" panose="020F0502020204030204" pitchFamily="34" charset="0"/>
            </a:rPr>
            <a:t>disgyblion</a:t>
          </a:r>
          <a:r>
            <a:rPr lang="en-US" dirty="0">
              <a:latin typeface="Calibri" panose="020F0502020204030204" pitchFamily="34" charset="0"/>
            </a:rPr>
            <a:t> </a:t>
          </a:r>
          <a:r>
            <a:rPr lang="en-US" dirty="0" err="1">
              <a:latin typeface="Calibri" panose="020F0502020204030204" pitchFamily="34" charset="0"/>
            </a:rPr>
            <a:t>yn</a:t>
          </a:r>
          <a:r>
            <a:rPr lang="en-US" dirty="0">
              <a:latin typeface="Calibri" panose="020F0502020204030204" pitchFamily="34" charset="0"/>
            </a:rPr>
            <a:t> </a:t>
          </a:r>
          <a:r>
            <a:rPr lang="en-US" dirty="0" err="1">
              <a:latin typeface="Calibri" panose="020F0502020204030204" pitchFamily="34" charset="0"/>
            </a:rPr>
            <a:t>deall</a:t>
          </a:r>
          <a:endParaRPr lang="en-US" dirty="0">
            <a:latin typeface="Calibri" panose="020F0502020204030204" pitchFamily="34" charset="0"/>
          </a:endParaRPr>
        </a:p>
      </dgm:t>
    </dgm:pt>
    <dgm:pt modelId="{7E8B4B38-16F0-4DBD-A0CE-BA9B02C3EAC1}" type="parTrans" cxnId="{1EAA1E35-BBDA-4E2A-81D5-B7F6E5A51E53}">
      <dgm:prSet/>
      <dgm:spPr/>
      <dgm:t>
        <a:bodyPr/>
        <a:lstStyle/>
        <a:p>
          <a:endParaRPr lang="en-US"/>
        </a:p>
      </dgm:t>
    </dgm:pt>
    <dgm:pt modelId="{3A403591-D132-4315-8135-305EB8208784}" type="sibTrans" cxnId="{1EAA1E35-BBDA-4E2A-81D5-B7F6E5A51E53}">
      <dgm:prSet/>
      <dgm:spPr/>
      <dgm:t>
        <a:bodyPr/>
        <a:lstStyle/>
        <a:p>
          <a:endParaRPr lang="en-US"/>
        </a:p>
      </dgm:t>
    </dgm:pt>
    <dgm:pt modelId="{3756921A-2D85-404F-AC79-2EE0D837AC00}">
      <dgm:prSet phldrT="[Text]"/>
      <dgm:spPr/>
      <dgm:t>
        <a:bodyPr/>
        <a:lstStyle/>
        <a:p>
          <a:r>
            <a:rPr lang="en-US" dirty="0" err="1">
              <a:latin typeface="Calibri" panose="020F0502020204030204" pitchFamily="34" charset="0"/>
            </a:rPr>
            <a:t>Gweld</a:t>
          </a:r>
          <a:r>
            <a:rPr lang="en-US" dirty="0">
              <a:latin typeface="Calibri" panose="020F0502020204030204" pitchFamily="34" charset="0"/>
            </a:rPr>
            <a:t> </a:t>
          </a:r>
          <a:r>
            <a:rPr lang="en-US" dirty="0" err="1">
              <a:latin typeface="Calibri" panose="020F0502020204030204" pitchFamily="34" charset="0"/>
            </a:rPr>
            <a:t>ble</a:t>
          </a:r>
          <a:r>
            <a:rPr lang="en-US" dirty="0">
              <a:latin typeface="Calibri" panose="020F0502020204030204" pitchFamily="34" charset="0"/>
            </a:rPr>
            <a:t> </a:t>
          </a:r>
          <a:r>
            <a:rPr lang="en-US" dirty="0" err="1">
              <a:latin typeface="Calibri" panose="020F0502020204030204" pitchFamily="34" charset="0"/>
            </a:rPr>
            <a:t>sydd</a:t>
          </a:r>
          <a:r>
            <a:rPr lang="en-US" dirty="0">
              <a:latin typeface="Calibri" panose="020F0502020204030204" pitchFamily="34" charset="0"/>
            </a:rPr>
            <a:t> </a:t>
          </a:r>
          <a:r>
            <a:rPr lang="en-US" dirty="0" err="1">
              <a:latin typeface="Calibri" panose="020F0502020204030204" pitchFamily="34" charset="0"/>
            </a:rPr>
            <a:t>angen</a:t>
          </a:r>
          <a:r>
            <a:rPr lang="en-US" dirty="0">
              <a:latin typeface="Calibri" panose="020F0502020204030204" pitchFamily="34" charset="0"/>
            </a:rPr>
            <a:t> </a:t>
          </a:r>
          <a:r>
            <a:rPr lang="en-US" dirty="0" err="1">
              <a:latin typeface="Calibri" panose="020F0502020204030204" pitchFamily="34" charset="0"/>
            </a:rPr>
            <a:t>gwella</a:t>
          </a:r>
          <a:r>
            <a:rPr lang="en-US" dirty="0">
              <a:latin typeface="Calibri" panose="020F0502020204030204" pitchFamily="34" charset="0"/>
            </a:rPr>
            <a:t> </a:t>
          </a:r>
          <a:r>
            <a:rPr lang="en-US" dirty="0" err="1">
              <a:latin typeface="Calibri" panose="020F0502020204030204" pitchFamily="34" charset="0"/>
            </a:rPr>
            <a:t>gwybodaeth</a:t>
          </a:r>
          <a:endParaRPr lang="en-US" dirty="0">
            <a:latin typeface="Calibri" panose="020F0502020204030204" pitchFamily="34" charset="0"/>
          </a:endParaRPr>
        </a:p>
      </dgm:t>
    </dgm:pt>
    <dgm:pt modelId="{CE43C7FC-2663-4FE0-ABED-4534ADFC5F71}" type="parTrans" cxnId="{0F16BAC8-0210-45BB-BF15-06D58F56FC65}">
      <dgm:prSet/>
      <dgm:spPr/>
      <dgm:t>
        <a:bodyPr/>
        <a:lstStyle/>
        <a:p>
          <a:endParaRPr lang="en-US"/>
        </a:p>
      </dgm:t>
    </dgm:pt>
    <dgm:pt modelId="{BB5F6B59-F088-4849-B8A6-FD323D31CB1C}" type="sibTrans" cxnId="{0F16BAC8-0210-45BB-BF15-06D58F56FC65}">
      <dgm:prSet/>
      <dgm:spPr/>
      <dgm:t>
        <a:bodyPr/>
        <a:lstStyle/>
        <a:p>
          <a:endParaRPr lang="en-US"/>
        </a:p>
      </dgm:t>
    </dgm:pt>
    <dgm:pt modelId="{69167E04-53BE-4D9A-814F-A41A27608546}">
      <dgm:prSet phldrT="[Text]"/>
      <dgm:spPr/>
      <dgm:t>
        <a:bodyPr/>
        <a:lstStyle/>
        <a:p>
          <a:r>
            <a:rPr lang="en-US" dirty="0" err="1">
              <a:latin typeface="Calibri" panose="020F0502020204030204" pitchFamily="34" charset="0"/>
            </a:rPr>
            <a:t>Gosod</a:t>
          </a:r>
          <a:r>
            <a:rPr lang="en-US" dirty="0">
              <a:latin typeface="Calibri" panose="020F0502020204030204" pitchFamily="34" charset="0"/>
            </a:rPr>
            <a:t> </a:t>
          </a:r>
          <a:r>
            <a:rPr lang="en-US" dirty="0" err="1">
              <a:latin typeface="Calibri" panose="020F0502020204030204" pitchFamily="34" charset="0"/>
            </a:rPr>
            <a:t>targedau</a:t>
          </a:r>
          <a:r>
            <a:rPr lang="en-US" dirty="0">
              <a:latin typeface="Calibri" panose="020F0502020204030204" pitchFamily="34" charset="0"/>
            </a:rPr>
            <a:t> </a:t>
          </a:r>
          <a:r>
            <a:rPr lang="en-US" dirty="0" err="1">
              <a:latin typeface="Calibri" panose="020F0502020204030204" pitchFamily="34" charset="0"/>
            </a:rPr>
            <a:t>i</a:t>
          </a:r>
          <a:r>
            <a:rPr lang="en-US" dirty="0">
              <a:latin typeface="Calibri" panose="020F0502020204030204" pitchFamily="34" charset="0"/>
            </a:rPr>
            <a:t> </a:t>
          </a:r>
          <a:r>
            <a:rPr lang="en-US" dirty="0" err="1">
              <a:latin typeface="Calibri" panose="020F0502020204030204" pitchFamily="34" charset="0"/>
            </a:rPr>
            <a:t>ddisgyblion</a:t>
          </a:r>
          <a:endParaRPr lang="en-US" dirty="0">
            <a:latin typeface="Calibri" panose="020F0502020204030204" pitchFamily="34" charset="0"/>
          </a:endParaRPr>
        </a:p>
      </dgm:t>
    </dgm:pt>
    <dgm:pt modelId="{0302D171-A5CB-4E9F-8E4E-9B45F6EFAE4E}" type="parTrans" cxnId="{62CE3E85-9145-4FB2-B4C7-B870FABC8F65}">
      <dgm:prSet/>
      <dgm:spPr/>
      <dgm:t>
        <a:bodyPr/>
        <a:lstStyle/>
        <a:p>
          <a:endParaRPr lang="en-US"/>
        </a:p>
      </dgm:t>
    </dgm:pt>
    <dgm:pt modelId="{B8527400-95E1-4F57-98F7-0F02AD672523}" type="sibTrans" cxnId="{62CE3E85-9145-4FB2-B4C7-B870FABC8F65}">
      <dgm:prSet/>
      <dgm:spPr/>
      <dgm:t>
        <a:bodyPr/>
        <a:lstStyle/>
        <a:p>
          <a:endParaRPr lang="en-US"/>
        </a:p>
      </dgm:t>
    </dgm:pt>
    <dgm:pt modelId="{ED87A273-68DB-4FE4-A65F-234E31A06B08}" type="pres">
      <dgm:prSet presAssocID="{310B373A-A6DB-45F4-B259-CF6BFDE27CF6}" presName="linearFlow" presStyleCnt="0">
        <dgm:presLayoutVars>
          <dgm:dir/>
          <dgm:resizeHandles val="exact"/>
        </dgm:presLayoutVars>
      </dgm:prSet>
      <dgm:spPr/>
    </dgm:pt>
    <dgm:pt modelId="{04042CC9-EB6B-4A3C-999A-5F7B8D271F51}" type="pres">
      <dgm:prSet presAssocID="{B14BB2AF-9CD7-4FA4-8B4D-47DA29FCD64F}" presName="composite" presStyleCnt="0"/>
      <dgm:spPr/>
    </dgm:pt>
    <dgm:pt modelId="{8123A01A-8E31-4FD7-AF00-A37ADCAAF061}" type="pres">
      <dgm:prSet presAssocID="{B14BB2AF-9CD7-4FA4-8B4D-47DA29FCD64F}" presName="imgShp" presStyleLbl="fgImgPlac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18000" r="-18000"/>
          </a:stretch>
        </a:blipFill>
      </dgm:spPr>
    </dgm:pt>
    <dgm:pt modelId="{A46C3CC7-7A7A-4A7C-9A43-5DEF88BE63C6}" type="pres">
      <dgm:prSet presAssocID="{B14BB2AF-9CD7-4FA4-8B4D-47DA29FCD64F}" presName="txShp" presStyleLbl="node1" presStyleIdx="0" presStyleCnt="4">
        <dgm:presLayoutVars>
          <dgm:bulletEnabled val="1"/>
        </dgm:presLayoutVars>
      </dgm:prSet>
      <dgm:spPr/>
    </dgm:pt>
    <dgm:pt modelId="{7C19BAD5-B2EE-4526-8253-D2A049BF58E4}" type="pres">
      <dgm:prSet presAssocID="{C6D7EFAF-C5D9-48EB-9F26-036088BA1AA5}" presName="spacing" presStyleCnt="0"/>
      <dgm:spPr/>
    </dgm:pt>
    <dgm:pt modelId="{D1CA70CE-10D2-4BFB-B5E4-D36B0B5C05BF}" type="pres">
      <dgm:prSet presAssocID="{F609C5EF-4511-4E8A-B232-3DC959DC37F6}" presName="composite" presStyleCnt="0"/>
      <dgm:spPr/>
    </dgm:pt>
    <dgm:pt modelId="{A4039D41-391E-43BC-BC88-76AC9F6E207A}" type="pres">
      <dgm:prSet presAssocID="{F609C5EF-4511-4E8A-B232-3DC959DC37F6}" presName="imgShp" presStyleLbl="fgImgPlace1" presStyleIdx="1" presStyleCnt="4" custLinFactNeighborX="-6049" custLinFactNeighborY="-127"/>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9000" b="-9000"/>
          </a:stretch>
        </a:blipFill>
      </dgm:spPr>
    </dgm:pt>
    <dgm:pt modelId="{5D6D2C86-47D3-41AB-A616-15ECA2A0FF8E}" type="pres">
      <dgm:prSet presAssocID="{F609C5EF-4511-4E8A-B232-3DC959DC37F6}" presName="txShp" presStyleLbl="node1" presStyleIdx="1" presStyleCnt="4">
        <dgm:presLayoutVars>
          <dgm:bulletEnabled val="1"/>
        </dgm:presLayoutVars>
      </dgm:prSet>
      <dgm:spPr/>
    </dgm:pt>
    <dgm:pt modelId="{8DE55A55-548D-493B-A683-DD1BB3ECE33E}" type="pres">
      <dgm:prSet presAssocID="{3A403591-D132-4315-8135-305EB8208784}" presName="spacing" presStyleCnt="0"/>
      <dgm:spPr/>
    </dgm:pt>
    <dgm:pt modelId="{C8057416-2ADD-494C-9127-150FB9D5AE78}" type="pres">
      <dgm:prSet presAssocID="{3756921A-2D85-404F-AC79-2EE0D837AC00}" presName="composite" presStyleCnt="0"/>
      <dgm:spPr/>
    </dgm:pt>
    <dgm:pt modelId="{D4CEB3BB-F314-4EAE-970E-9B40F4515438}" type="pres">
      <dgm:prSet presAssocID="{3756921A-2D85-404F-AC79-2EE0D837AC00}"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805EB603-E2D9-4B2B-AB57-3115A2F114BB}" type="pres">
      <dgm:prSet presAssocID="{3756921A-2D85-404F-AC79-2EE0D837AC00}" presName="txShp" presStyleLbl="node1" presStyleIdx="2" presStyleCnt="4">
        <dgm:presLayoutVars>
          <dgm:bulletEnabled val="1"/>
        </dgm:presLayoutVars>
      </dgm:prSet>
      <dgm:spPr/>
    </dgm:pt>
    <dgm:pt modelId="{9D6A4ACC-D5B8-4D70-9034-FB770B631D03}" type="pres">
      <dgm:prSet presAssocID="{BB5F6B59-F088-4849-B8A6-FD323D31CB1C}" presName="spacing" presStyleCnt="0"/>
      <dgm:spPr/>
    </dgm:pt>
    <dgm:pt modelId="{D216948B-5450-4CB4-9918-57DF830F8F45}" type="pres">
      <dgm:prSet presAssocID="{69167E04-53BE-4D9A-814F-A41A27608546}" presName="composite" presStyleCnt="0"/>
      <dgm:spPr/>
    </dgm:pt>
    <dgm:pt modelId="{37299EE5-4AE9-4D5B-A1D8-89828CC3937B}" type="pres">
      <dgm:prSet presAssocID="{69167E04-53BE-4D9A-814F-A41A27608546}" presName="imgShp" presStyleLbl="fgImgPlac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dgm:spPr>
    </dgm:pt>
    <dgm:pt modelId="{5AC52F27-8488-46A3-85D0-DA366B48DD46}" type="pres">
      <dgm:prSet presAssocID="{69167E04-53BE-4D9A-814F-A41A27608546}" presName="txShp" presStyleLbl="node1" presStyleIdx="3" presStyleCnt="4">
        <dgm:presLayoutVars>
          <dgm:bulletEnabled val="1"/>
        </dgm:presLayoutVars>
      </dgm:prSet>
      <dgm:spPr/>
    </dgm:pt>
  </dgm:ptLst>
  <dgm:cxnLst>
    <dgm:cxn modelId="{D68F0135-205A-4101-9054-DE4F25BC0B54}" type="presOf" srcId="{310B373A-A6DB-45F4-B259-CF6BFDE27CF6}" destId="{ED87A273-68DB-4FE4-A65F-234E31A06B08}" srcOrd="0" destOrd="0" presId="urn:microsoft.com/office/officeart/2005/8/layout/vList3"/>
    <dgm:cxn modelId="{1EAA1E35-BBDA-4E2A-81D5-B7F6E5A51E53}" srcId="{310B373A-A6DB-45F4-B259-CF6BFDE27CF6}" destId="{F609C5EF-4511-4E8A-B232-3DC959DC37F6}" srcOrd="1" destOrd="0" parTransId="{7E8B4B38-16F0-4DBD-A0CE-BA9B02C3EAC1}" sibTransId="{3A403591-D132-4315-8135-305EB8208784}"/>
    <dgm:cxn modelId="{3D284660-351A-4E92-82D7-4BCA616B27EB}" type="presOf" srcId="{3756921A-2D85-404F-AC79-2EE0D837AC00}" destId="{805EB603-E2D9-4B2B-AB57-3115A2F114BB}" srcOrd="0" destOrd="0" presId="urn:microsoft.com/office/officeart/2005/8/layout/vList3"/>
    <dgm:cxn modelId="{B178A941-5995-487E-AC31-08BCCFE96776}" type="presOf" srcId="{F609C5EF-4511-4E8A-B232-3DC959DC37F6}" destId="{5D6D2C86-47D3-41AB-A616-15ECA2A0FF8E}" srcOrd="0" destOrd="0" presId="urn:microsoft.com/office/officeart/2005/8/layout/vList3"/>
    <dgm:cxn modelId="{1647AB4A-1419-4BFE-B09C-AEAAA27C3BB3}" srcId="{310B373A-A6DB-45F4-B259-CF6BFDE27CF6}" destId="{B14BB2AF-9CD7-4FA4-8B4D-47DA29FCD64F}" srcOrd="0" destOrd="0" parTransId="{E802DC0F-2D1D-4000-AFB4-0D9F2A8EE746}" sibTransId="{C6D7EFAF-C5D9-48EB-9F26-036088BA1AA5}"/>
    <dgm:cxn modelId="{FFC98772-6C20-4B86-914A-C617B1B57AA8}" type="presOf" srcId="{69167E04-53BE-4D9A-814F-A41A27608546}" destId="{5AC52F27-8488-46A3-85D0-DA366B48DD46}" srcOrd="0" destOrd="0" presId="urn:microsoft.com/office/officeart/2005/8/layout/vList3"/>
    <dgm:cxn modelId="{0C602774-0365-472C-B6E3-1DC71FC5690C}" type="presOf" srcId="{B14BB2AF-9CD7-4FA4-8B4D-47DA29FCD64F}" destId="{A46C3CC7-7A7A-4A7C-9A43-5DEF88BE63C6}" srcOrd="0" destOrd="0" presId="urn:microsoft.com/office/officeart/2005/8/layout/vList3"/>
    <dgm:cxn modelId="{62CE3E85-9145-4FB2-B4C7-B870FABC8F65}" srcId="{310B373A-A6DB-45F4-B259-CF6BFDE27CF6}" destId="{69167E04-53BE-4D9A-814F-A41A27608546}" srcOrd="3" destOrd="0" parTransId="{0302D171-A5CB-4E9F-8E4E-9B45F6EFAE4E}" sibTransId="{B8527400-95E1-4F57-98F7-0F02AD672523}"/>
    <dgm:cxn modelId="{0F16BAC8-0210-45BB-BF15-06D58F56FC65}" srcId="{310B373A-A6DB-45F4-B259-CF6BFDE27CF6}" destId="{3756921A-2D85-404F-AC79-2EE0D837AC00}" srcOrd="2" destOrd="0" parTransId="{CE43C7FC-2663-4FE0-ABED-4534ADFC5F71}" sibTransId="{BB5F6B59-F088-4849-B8A6-FD323D31CB1C}"/>
    <dgm:cxn modelId="{266F93B8-F5FD-4124-8477-6B6FE3F37039}" type="presParOf" srcId="{ED87A273-68DB-4FE4-A65F-234E31A06B08}" destId="{04042CC9-EB6B-4A3C-999A-5F7B8D271F51}" srcOrd="0" destOrd="0" presId="urn:microsoft.com/office/officeart/2005/8/layout/vList3"/>
    <dgm:cxn modelId="{6A854D0A-9611-4042-B44A-36A53371F2E1}" type="presParOf" srcId="{04042CC9-EB6B-4A3C-999A-5F7B8D271F51}" destId="{8123A01A-8E31-4FD7-AF00-A37ADCAAF061}" srcOrd="0" destOrd="0" presId="urn:microsoft.com/office/officeart/2005/8/layout/vList3"/>
    <dgm:cxn modelId="{78AD919A-3FC9-4B59-B988-331693D95BEE}" type="presParOf" srcId="{04042CC9-EB6B-4A3C-999A-5F7B8D271F51}" destId="{A46C3CC7-7A7A-4A7C-9A43-5DEF88BE63C6}" srcOrd="1" destOrd="0" presId="urn:microsoft.com/office/officeart/2005/8/layout/vList3"/>
    <dgm:cxn modelId="{E7A428FA-8188-4F72-9515-C5DBE98829C1}" type="presParOf" srcId="{ED87A273-68DB-4FE4-A65F-234E31A06B08}" destId="{7C19BAD5-B2EE-4526-8253-D2A049BF58E4}" srcOrd="1" destOrd="0" presId="urn:microsoft.com/office/officeart/2005/8/layout/vList3"/>
    <dgm:cxn modelId="{A5A5C56D-6C01-4C4E-B309-57E758909431}" type="presParOf" srcId="{ED87A273-68DB-4FE4-A65F-234E31A06B08}" destId="{D1CA70CE-10D2-4BFB-B5E4-D36B0B5C05BF}" srcOrd="2" destOrd="0" presId="urn:microsoft.com/office/officeart/2005/8/layout/vList3"/>
    <dgm:cxn modelId="{479426F4-A497-4D7E-BCDB-569A628B2E9F}" type="presParOf" srcId="{D1CA70CE-10D2-4BFB-B5E4-D36B0B5C05BF}" destId="{A4039D41-391E-43BC-BC88-76AC9F6E207A}" srcOrd="0" destOrd="0" presId="urn:microsoft.com/office/officeart/2005/8/layout/vList3"/>
    <dgm:cxn modelId="{C061C021-2FB3-436C-88F4-71A452E50DD2}" type="presParOf" srcId="{D1CA70CE-10D2-4BFB-B5E4-D36B0B5C05BF}" destId="{5D6D2C86-47D3-41AB-A616-15ECA2A0FF8E}" srcOrd="1" destOrd="0" presId="urn:microsoft.com/office/officeart/2005/8/layout/vList3"/>
    <dgm:cxn modelId="{3CAFC190-3EF2-4707-9EDD-AC4CE8A7016A}" type="presParOf" srcId="{ED87A273-68DB-4FE4-A65F-234E31A06B08}" destId="{8DE55A55-548D-493B-A683-DD1BB3ECE33E}" srcOrd="3" destOrd="0" presId="urn:microsoft.com/office/officeart/2005/8/layout/vList3"/>
    <dgm:cxn modelId="{B5756861-8C7F-444E-8931-FD7F42B39A36}" type="presParOf" srcId="{ED87A273-68DB-4FE4-A65F-234E31A06B08}" destId="{C8057416-2ADD-494C-9127-150FB9D5AE78}" srcOrd="4" destOrd="0" presId="urn:microsoft.com/office/officeart/2005/8/layout/vList3"/>
    <dgm:cxn modelId="{83C6A8D7-4DFC-4DDE-8430-F14167555335}" type="presParOf" srcId="{C8057416-2ADD-494C-9127-150FB9D5AE78}" destId="{D4CEB3BB-F314-4EAE-970E-9B40F4515438}" srcOrd="0" destOrd="0" presId="urn:microsoft.com/office/officeart/2005/8/layout/vList3"/>
    <dgm:cxn modelId="{631A0D11-293E-4878-A83D-02B092C95F9D}" type="presParOf" srcId="{C8057416-2ADD-494C-9127-150FB9D5AE78}" destId="{805EB603-E2D9-4B2B-AB57-3115A2F114BB}" srcOrd="1" destOrd="0" presId="urn:microsoft.com/office/officeart/2005/8/layout/vList3"/>
    <dgm:cxn modelId="{5737AC99-EC77-4B5B-A888-47779ED3145F}" type="presParOf" srcId="{ED87A273-68DB-4FE4-A65F-234E31A06B08}" destId="{9D6A4ACC-D5B8-4D70-9034-FB770B631D03}" srcOrd="5" destOrd="0" presId="urn:microsoft.com/office/officeart/2005/8/layout/vList3"/>
    <dgm:cxn modelId="{459C8B72-7D38-42C2-9EE6-0E7FDCF3A322}" type="presParOf" srcId="{ED87A273-68DB-4FE4-A65F-234E31A06B08}" destId="{D216948B-5450-4CB4-9918-57DF830F8F45}" srcOrd="6" destOrd="0" presId="urn:microsoft.com/office/officeart/2005/8/layout/vList3"/>
    <dgm:cxn modelId="{AC7FFF4E-1F82-45A5-9920-A1D26A4F66F9}" type="presParOf" srcId="{D216948B-5450-4CB4-9918-57DF830F8F45}" destId="{37299EE5-4AE9-4D5B-A1D8-89828CC3937B}" srcOrd="0" destOrd="0" presId="urn:microsoft.com/office/officeart/2005/8/layout/vList3"/>
    <dgm:cxn modelId="{61CE5419-9F5D-492B-8E1F-79DCF1FB309F}" type="presParOf" srcId="{D216948B-5450-4CB4-9918-57DF830F8F45}" destId="{5AC52F27-8488-46A3-85D0-DA366B48DD46}"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1FA5ED-C58D-4A73-9141-FB9AFAB843F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F5F7BA7-A832-4C72-BE34-07C0F4887C81}">
      <dgm:prSet phldrT="[Text]"/>
      <dgm:spPr/>
      <dgm:t>
        <a:bodyPr/>
        <a:lstStyle/>
        <a:p>
          <a:r>
            <a:rPr lang="en-US" dirty="0" err="1">
              <a:latin typeface="Calibri" panose="020F0502020204030204" pitchFamily="34" charset="0"/>
            </a:rPr>
            <a:t>Lefel</a:t>
          </a:r>
          <a:r>
            <a:rPr lang="en-US" dirty="0">
              <a:latin typeface="Calibri" panose="020F0502020204030204" pitchFamily="34" charset="0"/>
            </a:rPr>
            <a:t> 7 </a:t>
          </a:r>
          <a:r>
            <a:rPr lang="en-US" dirty="0" err="1">
              <a:latin typeface="Calibri" panose="020F0502020204030204" pitchFamily="34" charset="0"/>
            </a:rPr>
            <a:t>Gwyddoniaeth</a:t>
          </a:r>
          <a:r>
            <a:rPr lang="en-US" dirty="0">
              <a:latin typeface="Calibri" panose="020F0502020204030204" pitchFamily="34" charset="0"/>
            </a:rPr>
            <a:t> CA3</a:t>
          </a:r>
        </a:p>
      </dgm:t>
    </dgm:pt>
    <dgm:pt modelId="{206F2FF5-EBE0-4173-916E-22EA5978E433}" type="parTrans" cxnId="{5BC3B4D2-08B3-4F70-B717-020A37A91F7A}">
      <dgm:prSet/>
      <dgm:spPr/>
      <dgm:t>
        <a:bodyPr/>
        <a:lstStyle/>
        <a:p>
          <a:endParaRPr lang="en-US"/>
        </a:p>
      </dgm:t>
    </dgm:pt>
    <dgm:pt modelId="{2BA53E2D-262D-4ADE-9707-8F01068C4F42}" type="sibTrans" cxnId="{5BC3B4D2-08B3-4F70-B717-020A37A91F7A}">
      <dgm:prSet/>
      <dgm:spPr/>
      <dgm:t>
        <a:bodyPr/>
        <a:lstStyle/>
        <a:p>
          <a:endParaRPr lang="en-US"/>
        </a:p>
      </dgm:t>
    </dgm:pt>
    <dgm:pt modelId="{203C415D-2442-4B6B-89A4-4A18605D1E30}">
      <dgm:prSet phldrT="[Text]"/>
      <dgm:spPr/>
      <dgm:t>
        <a:bodyPr/>
        <a:lstStyle/>
        <a:p>
          <a:r>
            <a:rPr lang="en-US" dirty="0" err="1">
              <a:latin typeface="Calibri" panose="020F0502020204030204" pitchFamily="34" charset="0"/>
            </a:rPr>
            <a:t>Gradd</a:t>
          </a:r>
          <a:r>
            <a:rPr lang="en-US" dirty="0">
              <a:latin typeface="Calibri" panose="020F0502020204030204" pitchFamily="34" charset="0"/>
            </a:rPr>
            <a:t> B TGAU </a:t>
          </a:r>
          <a:r>
            <a:rPr lang="en-US" dirty="0" err="1">
              <a:latin typeface="Calibri" panose="020F0502020204030204" pitchFamily="34" charset="0"/>
            </a:rPr>
            <a:t>Celf</a:t>
          </a:r>
          <a:endParaRPr lang="en-US" dirty="0">
            <a:latin typeface="Calibri" panose="020F0502020204030204" pitchFamily="34" charset="0"/>
          </a:endParaRPr>
        </a:p>
      </dgm:t>
    </dgm:pt>
    <dgm:pt modelId="{18540C19-90B5-466D-899C-C3502959021D}" type="parTrans" cxnId="{B061EBBB-B387-4C93-A82E-6EE0A9E265E0}">
      <dgm:prSet/>
      <dgm:spPr/>
      <dgm:t>
        <a:bodyPr/>
        <a:lstStyle/>
        <a:p>
          <a:endParaRPr lang="en-US"/>
        </a:p>
      </dgm:t>
    </dgm:pt>
    <dgm:pt modelId="{63B4137C-68ED-4DD9-AC5F-3FA29BD8F452}" type="sibTrans" cxnId="{B061EBBB-B387-4C93-A82E-6EE0A9E265E0}">
      <dgm:prSet/>
      <dgm:spPr/>
      <dgm:t>
        <a:bodyPr/>
        <a:lstStyle/>
        <a:p>
          <a:endParaRPr lang="en-US"/>
        </a:p>
      </dgm:t>
    </dgm:pt>
    <dgm:pt modelId="{17F84EB1-D712-4816-93E0-1282FB6CF684}">
      <dgm:prSet phldrT="[Text]"/>
      <dgm:spPr/>
      <dgm:t>
        <a:bodyPr/>
        <a:lstStyle/>
        <a:p>
          <a:r>
            <a:rPr lang="en-US" dirty="0" err="1">
              <a:latin typeface="Calibri" panose="020F0502020204030204" pitchFamily="34" charset="0"/>
            </a:rPr>
            <a:t>Adroddiad</a:t>
          </a:r>
          <a:r>
            <a:rPr lang="en-US" dirty="0">
              <a:latin typeface="Calibri" panose="020F0502020204030204" pitchFamily="34" charset="0"/>
            </a:rPr>
            <a:t> </a:t>
          </a:r>
          <a:r>
            <a:rPr lang="en-US" dirty="0" err="1">
              <a:latin typeface="Calibri" panose="020F0502020204030204" pitchFamily="34" charset="0"/>
            </a:rPr>
            <a:t>diwedd</a:t>
          </a:r>
          <a:r>
            <a:rPr lang="en-US" dirty="0">
              <a:latin typeface="Calibri" panose="020F0502020204030204" pitchFamily="34" charset="0"/>
            </a:rPr>
            <a:t> </a:t>
          </a:r>
          <a:r>
            <a:rPr lang="en-US" dirty="0" err="1">
              <a:latin typeface="Calibri" panose="020F0502020204030204" pitchFamily="34" charset="0"/>
            </a:rPr>
            <a:t>blwyddyn</a:t>
          </a:r>
          <a:r>
            <a:rPr lang="en-US" dirty="0">
              <a:latin typeface="Calibri" panose="020F0502020204030204" pitchFamily="34" charset="0"/>
            </a:rPr>
            <a:t> 8</a:t>
          </a:r>
        </a:p>
      </dgm:t>
    </dgm:pt>
    <dgm:pt modelId="{7730C50B-E20C-46DD-BD96-6EF321816CAF}" type="parTrans" cxnId="{6140341E-4A82-4F44-840A-6BEB6B5BDFAE}">
      <dgm:prSet/>
      <dgm:spPr/>
      <dgm:t>
        <a:bodyPr/>
        <a:lstStyle/>
        <a:p>
          <a:endParaRPr lang="en-US"/>
        </a:p>
      </dgm:t>
    </dgm:pt>
    <dgm:pt modelId="{862668B9-9B3E-46AA-86DA-F339996C9FD3}" type="sibTrans" cxnId="{6140341E-4A82-4F44-840A-6BEB6B5BDFAE}">
      <dgm:prSet/>
      <dgm:spPr/>
      <dgm:t>
        <a:bodyPr/>
        <a:lstStyle/>
        <a:p>
          <a:endParaRPr lang="en-US"/>
        </a:p>
      </dgm:t>
    </dgm:pt>
    <dgm:pt modelId="{1C5F1337-4558-46A5-B4B1-B717E8C4329D}">
      <dgm:prSet phldrT="[Text]"/>
      <dgm:spPr/>
      <dgm:t>
        <a:bodyPr/>
        <a:lstStyle/>
        <a:p>
          <a:r>
            <a:rPr lang="en-US" dirty="0" err="1">
              <a:latin typeface="Calibri" panose="020F0502020204030204" pitchFamily="34" charset="0"/>
            </a:rPr>
            <a:t>Llwyddo</a:t>
          </a:r>
          <a:r>
            <a:rPr lang="en-US" dirty="0">
              <a:latin typeface="Calibri" panose="020F0502020204030204" pitchFamily="34" charset="0"/>
            </a:rPr>
            <a:t> – Y </a:t>
          </a:r>
          <a:r>
            <a:rPr lang="en-US" dirty="0" err="1">
              <a:latin typeface="Calibri" panose="020F0502020204030204" pitchFamily="34" charset="0"/>
            </a:rPr>
            <a:t>Fagloriaeth</a:t>
          </a:r>
          <a:r>
            <a:rPr lang="en-US" dirty="0">
              <a:latin typeface="Calibri" panose="020F0502020204030204" pitchFamily="34" charset="0"/>
            </a:rPr>
            <a:t> </a:t>
          </a:r>
          <a:r>
            <a:rPr lang="en-US" dirty="0" err="1">
              <a:latin typeface="Calibri" panose="020F0502020204030204" pitchFamily="34" charset="0"/>
            </a:rPr>
            <a:t>Gymreig</a:t>
          </a:r>
          <a:endParaRPr lang="en-US" dirty="0">
            <a:latin typeface="Calibri" panose="020F0502020204030204" pitchFamily="34" charset="0"/>
          </a:endParaRPr>
        </a:p>
      </dgm:t>
    </dgm:pt>
    <dgm:pt modelId="{956C65A0-B218-46EB-885C-65432BC8DEFE}" type="parTrans" cxnId="{8D2C0873-8F81-4D62-8731-FF497CCE8DAC}">
      <dgm:prSet/>
      <dgm:spPr/>
      <dgm:t>
        <a:bodyPr/>
        <a:lstStyle/>
        <a:p>
          <a:endParaRPr lang="en-US"/>
        </a:p>
      </dgm:t>
    </dgm:pt>
    <dgm:pt modelId="{B8811885-96BD-4A3A-8E98-60B93CD26135}" type="sibTrans" cxnId="{8D2C0873-8F81-4D62-8731-FF497CCE8DAC}">
      <dgm:prSet/>
      <dgm:spPr/>
      <dgm:t>
        <a:bodyPr/>
        <a:lstStyle/>
        <a:p>
          <a:endParaRPr lang="en-US"/>
        </a:p>
      </dgm:t>
    </dgm:pt>
    <dgm:pt modelId="{78C86B1F-0FF6-47DC-9AED-F450A18F30EC}">
      <dgm:prSet phldrT="[Text]"/>
      <dgm:spPr/>
      <dgm:t>
        <a:bodyPr/>
        <a:lstStyle/>
        <a:p>
          <a:r>
            <a:rPr lang="en-US" dirty="0" err="1">
              <a:latin typeface="Calibri" panose="020F0502020204030204" pitchFamily="34" charset="0"/>
            </a:rPr>
            <a:t>Sgôr</a:t>
          </a:r>
          <a:r>
            <a:rPr lang="en-US" dirty="0">
              <a:latin typeface="Calibri" panose="020F0502020204030204" pitchFamily="34" charset="0"/>
            </a:rPr>
            <a:t> </a:t>
          </a:r>
          <a:r>
            <a:rPr lang="en-US" dirty="0" err="1">
              <a:latin typeface="Calibri" panose="020F0502020204030204" pitchFamily="34" charset="0"/>
            </a:rPr>
            <a:t>safonedig</a:t>
          </a:r>
          <a:r>
            <a:rPr lang="en-US" dirty="0">
              <a:latin typeface="Calibri" panose="020F0502020204030204" pitchFamily="34" charset="0"/>
            </a:rPr>
            <a:t> 108 </a:t>
          </a:r>
          <a:r>
            <a:rPr lang="en-US" dirty="0" err="1">
              <a:latin typeface="Calibri" panose="020F0502020204030204" pitchFamily="34" charset="0"/>
            </a:rPr>
            <a:t>Rhifedd</a:t>
          </a:r>
          <a:endParaRPr lang="en-US" dirty="0">
            <a:latin typeface="Calibri" panose="020F0502020204030204" pitchFamily="34" charset="0"/>
          </a:endParaRPr>
        </a:p>
      </dgm:t>
    </dgm:pt>
    <dgm:pt modelId="{89241A1B-6D26-4A76-86B1-54578CF4A680}" type="parTrans" cxnId="{F92712EE-519E-430C-BC40-4CF7739D74AD}">
      <dgm:prSet/>
      <dgm:spPr/>
      <dgm:t>
        <a:bodyPr/>
        <a:lstStyle/>
        <a:p>
          <a:endParaRPr lang="en-US"/>
        </a:p>
      </dgm:t>
    </dgm:pt>
    <dgm:pt modelId="{A6349D72-CB8D-46D1-A0E3-11745D04876D}" type="sibTrans" cxnId="{F92712EE-519E-430C-BC40-4CF7739D74AD}">
      <dgm:prSet/>
      <dgm:spPr/>
      <dgm:t>
        <a:bodyPr/>
        <a:lstStyle/>
        <a:p>
          <a:endParaRPr lang="en-US"/>
        </a:p>
      </dgm:t>
    </dgm:pt>
    <dgm:pt modelId="{A610002F-0199-4F0B-9F8A-C9D9DF965ACF}">
      <dgm:prSet phldrT="[Text]"/>
      <dgm:spPr/>
      <dgm:t>
        <a:bodyPr/>
        <a:lstStyle/>
        <a:p>
          <a:r>
            <a:rPr lang="en-US" dirty="0">
              <a:latin typeface="Calibri" panose="020F0502020204030204" pitchFamily="34" charset="0"/>
            </a:rPr>
            <a:t>7/10 </a:t>
          </a:r>
          <a:r>
            <a:rPr lang="en-US" dirty="0" err="1">
              <a:latin typeface="Calibri" panose="020F0502020204030204" pitchFamily="34" charset="0"/>
            </a:rPr>
            <a:t>prawf</a:t>
          </a:r>
          <a:r>
            <a:rPr lang="en-US" dirty="0">
              <a:latin typeface="Calibri" panose="020F0502020204030204" pitchFamily="34" charset="0"/>
            </a:rPr>
            <a:t> </a:t>
          </a:r>
          <a:r>
            <a:rPr lang="en-US" dirty="0" err="1">
              <a:latin typeface="Calibri" panose="020F0502020204030204" pitchFamily="34" charset="0"/>
            </a:rPr>
            <a:t>sillafu</a:t>
          </a:r>
          <a:endParaRPr lang="en-US" dirty="0">
            <a:latin typeface="Calibri" panose="020F0502020204030204" pitchFamily="34" charset="0"/>
          </a:endParaRPr>
        </a:p>
      </dgm:t>
    </dgm:pt>
    <dgm:pt modelId="{B8ED719C-F815-4F71-B3A6-2EDE7CE0BBCE}" type="parTrans" cxnId="{8578D694-3F98-4894-AB4D-4EEAAEC99DFF}">
      <dgm:prSet/>
      <dgm:spPr/>
      <dgm:t>
        <a:bodyPr/>
        <a:lstStyle/>
        <a:p>
          <a:endParaRPr lang="en-US"/>
        </a:p>
      </dgm:t>
    </dgm:pt>
    <dgm:pt modelId="{68337DC2-9781-4FEE-9426-AB49C0DC8774}" type="sibTrans" cxnId="{8578D694-3F98-4894-AB4D-4EEAAEC99DFF}">
      <dgm:prSet/>
      <dgm:spPr/>
      <dgm:t>
        <a:bodyPr/>
        <a:lstStyle/>
        <a:p>
          <a:endParaRPr lang="en-US"/>
        </a:p>
      </dgm:t>
    </dgm:pt>
    <dgm:pt modelId="{37156FBD-C3F2-4AAE-B64E-5E5D387B583F}" type="pres">
      <dgm:prSet presAssocID="{6D1FA5ED-C58D-4A73-9141-FB9AFAB843F6}" presName="diagram" presStyleCnt="0">
        <dgm:presLayoutVars>
          <dgm:dir/>
          <dgm:resizeHandles val="exact"/>
        </dgm:presLayoutVars>
      </dgm:prSet>
      <dgm:spPr/>
    </dgm:pt>
    <dgm:pt modelId="{978CD990-A090-47D1-A316-3C540AFE7AC1}" type="pres">
      <dgm:prSet presAssocID="{0F5F7BA7-A832-4C72-BE34-07C0F4887C81}" presName="node" presStyleLbl="node1" presStyleIdx="0" presStyleCnt="6">
        <dgm:presLayoutVars>
          <dgm:bulletEnabled val="1"/>
        </dgm:presLayoutVars>
      </dgm:prSet>
      <dgm:spPr/>
    </dgm:pt>
    <dgm:pt modelId="{99C8F955-2B5B-4B3A-96C4-A83235B57057}" type="pres">
      <dgm:prSet presAssocID="{2BA53E2D-262D-4ADE-9707-8F01068C4F42}" presName="sibTrans" presStyleCnt="0"/>
      <dgm:spPr/>
    </dgm:pt>
    <dgm:pt modelId="{062BF6BB-6A15-4E54-9E02-AB8EA5118ED7}" type="pres">
      <dgm:prSet presAssocID="{203C415D-2442-4B6B-89A4-4A18605D1E30}" presName="node" presStyleLbl="node1" presStyleIdx="1" presStyleCnt="6">
        <dgm:presLayoutVars>
          <dgm:bulletEnabled val="1"/>
        </dgm:presLayoutVars>
      </dgm:prSet>
      <dgm:spPr/>
    </dgm:pt>
    <dgm:pt modelId="{0E5BBD99-6D3F-453C-88B3-E598898C95F7}" type="pres">
      <dgm:prSet presAssocID="{63B4137C-68ED-4DD9-AC5F-3FA29BD8F452}" presName="sibTrans" presStyleCnt="0"/>
      <dgm:spPr/>
    </dgm:pt>
    <dgm:pt modelId="{634F19F5-3768-4FE9-B0F8-43CC4BF78628}" type="pres">
      <dgm:prSet presAssocID="{17F84EB1-D712-4816-93E0-1282FB6CF684}" presName="node" presStyleLbl="node1" presStyleIdx="2" presStyleCnt="6">
        <dgm:presLayoutVars>
          <dgm:bulletEnabled val="1"/>
        </dgm:presLayoutVars>
      </dgm:prSet>
      <dgm:spPr/>
    </dgm:pt>
    <dgm:pt modelId="{02625463-DCA7-4FCF-979A-FDA7A93CFA05}" type="pres">
      <dgm:prSet presAssocID="{862668B9-9B3E-46AA-86DA-F339996C9FD3}" presName="sibTrans" presStyleCnt="0"/>
      <dgm:spPr/>
    </dgm:pt>
    <dgm:pt modelId="{788917ED-7C58-4DE9-9DA2-F69D14CB565A}" type="pres">
      <dgm:prSet presAssocID="{1C5F1337-4558-46A5-B4B1-B717E8C4329D}" presName="node" presStyleLbl="node1" presStyleIdx="3" presStyleCnt="6">
        <dgm:presLayoutVars>
          <dgm:bulletEnabled val="1"/>
        </dgm:presLayoutVars>
      </dgm:prSet>
      <dgm:spPr/>
    </dgm:pt>
    <dgm:pt modelId="{E36ABA74-0A5B-4908-9A96-D668199BBA4B}" type="pres">
      <dgm:prSet presAssocID="{B8811885-96BD-4A3A-8E98-60B93CD26135}" presName="sibTrans" presStyleCnt="0"/>
      <dgm:spPr/>
    </dgm:pt>
    <dgm:pt modelId="{D538BF5F-D4CC-414B-AAE9-70DD6596DF4A}" type="pres">
      <dgm:prSet presAssocID="{78C86B1F-0FF6-47DC-9AED-F450A18F30EC}" presName="node" presStyleLbl="node1" presStyleIdx="4" presStyleCnt="6">
        <dgm:presLayoutVars>
          <dgm:bulletEnabled val="1"/>
        </dgm:presLayoutVars>
      </dgm:prSet>
      <dgm:spPr/>
    </dgm:pt>
    <dgm:pt modelId="{13C5FD4F-D00C-4AC4-8172-6219C3F07025}" type="pres">
      <dgm:prSet presAssocID="{A6349D72-CB8D-46D1-A0E3-11745D04876D}" presName="sibTrans" presStyleCnt="0"/>
      <dgm:spPr/>
    </dgm:pt>
    <dgm:pt modelId="{55DC3C5E-62A5-405A-8E49-777A88326D89}" type="pres">
      <dgm:prSet presAssocID="{A610002F-0199-4F0B-9F8A-C9D9DF965ACF}" presName="node" presStyleLbl="node1" presStyleIdx="5" presStyleCnt="6">
        <dgm:presLayoutVars>
          <dgm:bulletEnabled val="1"/>
        </dgm:presLayoutVars>
      </dgm:prSet>
      <dgm:spPr/>
    </dgm:pt>
  </dgm:ptLst>
  <dgm:cxnLst>
    <dgm:cxn modelId="{9CA55418-14D7-4AA4-9201-F331ACD6793F}" type="presOf" srcId="{78C86B1F-0FF6-47DC-9AED-F450A18F30EC}" destId="{D538BF5F-D4CC-414B-AAE9-70DD6596DF4A}" srcOrd="0" destOrd="0" presId="urn:microsoft.com/office/officeart/2005/8/layout/default"/>
    <dgm:cxn modelId="{6140341E-4A82-4F44-840A-6BEB6B5BDFAE}" srcId="{6D1FA5ED-C58D-4A73-9141-FB9AFAB843F6}" destId="{17F84EB1-D712-4816-93E0-1282FB6CF684}" srcOrd="2" destOrd="0" parTransId="{7730C50B-E20C-46DD-BD96-6EF321816CAF}" sibTransId="{862668B9-9B3E-46AA-86DA-F339996C9FD3}"/>
    <dgm:cxn modelId="{6C59186F-F753-4EE7-9BD9-F39A0B4F26D2}" type="presOf" srcId="{0F5F7BA7-A832-4C72-BE34-07C0F4887C81}" destId="{978CD990-A090-47D1-A316-3C540AFE7AC1}" srcOrd="0" destOrd="0" presId="urn:microsoft.com/office/officeart/2005/8/layout/default"/>
    <dgm:cxn modelId="{8D2C0873-8F81-4D62-8731-FF497CCE8DAC}" srcId="{6D1FA5ED-C58D-4A73-9141-FB9AFAB843F6}" destId="{1C5F1337-4558-46A5-B4B1-B717E8C4329D}" srcOrd="3" destOrd="0" parTransId="{956C65A0-B218-46EB-885C-65432BC8DEFE}" sibTransId="{B8811885-96BD-4A3A-8E98-60B93CD26135}"/>
    <dgm:cxn modelId="{8578D694-3F98-4894-AB4D-4EEAAEC99DFF}" srcId="{6D1FA5ED-C58D-4A73-9141-FB9AFAB843F6}" destId="{A610002F-0199-4F0B-9F8A-C9D9DF965ACF}" srcOrd="5" destOrd="0" parTransId="{B8ED719C-F815-4F71-B3A6-2EDE7CE0BBCE}" sibTransId="{68337DC2-9781-4FEE-9426-AB49C0DC8774}"/>
    <dgm:cxn modelId="{822334A7-6FBE-4CDB-9F7B-46576ABA9F81}" type="presOf" srcId="{17F84EB1-D712-4816-93E0-1282FB6CF684}" destId="{634F19F5-3768-4FE9-B0F8-43CC4BF78628}" srcOrd="0" destOrd="0" presId="urn:microsoft.com/office/officeart/2005/8/layout/default"/>
    <dgm:cxn modelId="{B061EBBB-B387-4C93-A82E-6EE0A9E265E0}" srcId="{6D1FA5ED-C58D-4A73-9141-FB9AFAB843F6}" destId="{203C415D-2442-4B6B-89A4-4A18605D1E30}" srcOrd="1" destOrd="0" parTransId="{18540C19-90B5-466D-899C-C3502959021D}" sibTransId="{63B4137C-68ED-4DD9-AC5F-3FA29BD8F452}"/>
    <dgm:cxn modelId="{92F905CE-342A-4DA8-85AB-CA1123429569}" type="presOf" srcId="{1C5F1337-4558-46A5-B4B1-B717E8C4329D}" destId="{788917ED-7C58-4DE9-9DA2-F69D14CB565A}" srcOrd="0" destOrd="0" presId="urn:microsoft.com/office/officeart/2005/8/layout/default"/>
    <dgm:cxn modelId="{19BD8ED1-60B2-47DB-AFE2-FE24B6573203}" type="presOf" srcId="{6D1FA5ED-C58D-4A73-9141-FB9AFAB843F6}" destId="{37156FBD-C3F2-4AAE-B64E-5E5D387B583F}" srcOrd="0" destOrd="0" presId="urn:microsoft.com/office/officeart/2005/8/layout/default"/>
    <dgm:cxn modelId="{575B9DD1-4123-4EF3-BF43-16A56583D8E6}" type="presOf" srcId="{203C415D-2442-4B6B-89A4-4A18605D1E30}" destId="{062BF6BB-6A15-4E54-9E02-AB8EA5118ED7}" srcOrd="0" destOrd="0" presId="urn:microsoft.com/office/officeart/2005/8/layout/default"/>
    <dgm:cxn modelId="{5BC3B4D2-08B3-4F70-B717-020A37A91F7A}" srcId="{6D1FA5ED-C58D-4A73-9141-FB9AFAB843F6}" destId="{0F5F7BA7-A832-4C72-BE34-07C0F4887C81}" srcOrd="0" destOrd="0" parTransId="{206F2FF5-EBE0-4173-916E-22EA5978E433}" sibTransId="{2BA53E2D-262D-4ADE-9707-8F01068C4F42}"/>
    <dgm:cxn modelId="{B1EC25E0-7D8F-4498-B236-983D766F6F27}" type="presOf" srcId="{A610002F-0199-4F0B-9F8A-C9D9DF965ACF}" destId="{55DC3C5E-62A5-405A-8E49-777A88326D89}" srcOrd="0" destOrd="0" presId="urn:microsoft.com/office/officeart/2005/8/layout/default"/>
    <dgm:cxn modelId="{F92712EE-519E-430C-BC40-4CF7739D74AD}" srcId="{6D1FA5ED-C58D-4A73-9141-FB9AFAB843F6}" destId="{78C86B1F-0FF6-47DC-9AED-F450A18F30EC}" srcOrd="4" destOrd="0" parTransId="{89241A1B-6D26-4A76-86B1-54578CF4A680}" sibTransId="{A6349D72-CB8D-46D1-A0E3-11745D04876D}"/>
    <dgm:cxn modelId="{F29AEAE4-B985-4B47-8D7D-03168DF2FC2A}" type="presParOf" srcId="{37156FBD-C3F2-4AAE-B64E-5E5D387B583F}" destId="{978CD990-A090-47D1-A316-3C540AFE7AC1}" srcOrd="0" destOrd="0" presId="urn:microsoft.com/office/officeart/2005/8/layout/default"/>
    <dgm:cxn modelId="{463143CC-4621-4A4D-8AB8-2EFE3CA6783E}" type="presParOf" srcId="{37156FBD-C3F2-4AAE-B64E-5E5D387B583F}" destId="{99C8F955-2B5B-4B3A-96C4-A83235B57057}" srcOrd="1" destOrd="0" presId="urn:microsoft.com/office/officeart/2005/8/layout/default"/>
    <dgm:cxn modelId="{190BCD0E-334E-49D7-B85D-E59799EDE089}" type="presParOf" srcId="{37156FBD-C3F2-4AAE-B64E-5E5D387B583F}" destId="{062BF6BB-6A15-4E54-9E02-AB8EA5118ED7}" srcOrd="2" destOrd="0" presId="urn:microsoft.com/office/officeart/2005/8/layout/default"/>
    <dgm:cxn modelId="{A73E25D0-66DC-4C5D-A616-64721EF396CE}" type="presParOf" srcId="{37156FBD-C3F2-4AAE-B64E-5E5D387B583F}" destId="{0E5BBD99-6D3F-453C-88B3-E598898C95F7}" srcOrd="3" destOrd="0" presId="urn:microsoft.com/office/officeart/2005/8/layout/default"/>
    <dgm:cxn modelId="{FD6162D9-DDC1-4F37-8CCF-3F3080DDFC7A}" type="presParOf" srcId="{37156FBD-C3F2-4AAE-B64E-5E5D387B583F}" destId="{634F19F5-3768-4FE9-B0F8-43CC4BF78628}" srcOrd="4" destOrd="0" presId="urn:microsoft.com/office/officeart/2005/8/layout/default"/>
    <dgm:cxn modelId="{A262BAB3-4DFE-4A61-B766-646E6EB9457C}" type="presParOf" srcId="{37156FBD-C3F2-4AAE-B64E-5E5D387B583F}" destId="{02625463-DCA7-4FCF-979A-FDA7A93CFA05}" srcOrd="5" destOrd="0" presId="urn:microsoft.com/office/officeart/2005/8/layout/default"/>
    <dgm:cxn modelId="{19E16C86-C51B-4149-A605-736B0E697E56}" type="presParOf" srcId="{37156FBD-C3F2-4AAE-B64E-5E5D387B583F}" destId="{788917ED-7C58-4DE9-9DA2-F69D14CB565A}" srcOrd="6" destOrd="0" presId="urn:microsoft.com/office/officeart/2005/8/layout/default"/>
    <dgm:cxn modelId="{A3E48EA5-6625-4DE4-A87D-7B1C1FBD28B0}" type="presParOf" srcId="{37156FBD-C3F2-4AAE-B64E-5E5D387B583F}" destId="{E36ABA74-0A5B-4908-9A96-D668199BBA4B}" srcOrd="7" destOrd="0" presId="urn:microsoft.com/office/officeart/2005/8/layout/default"/>
    <dgm:cxn modelId="{9C82C74D-B5A8-48A4-AF6A-B53DA06AFF56}" type="presParOf" srcId="{37156FBD-C3F2-4AAE-B64E-5E5D387B583F}" destId="{D538BF5F-D4CC-414B-AAE9-70DD6596DF4A}" srcOrd="8" destOrd="0" presId="urn:microsoft.com/office/officeart/2005/8/layout/default"/>
    <dgm:cxn modelId="{9AF7E2EF-2F4F-4438-BF5E-632154D62143}" type="presParOf" srcId="{37156FBD-C3F2-4AAE-B64E-5E5D387B583F}" destId="{13C5FD4F-D00C-4AC4-8172-6219C3F07025}" srcOrd="9" destOrd="0" presId="urn:microsoft.com/office/officeart/2005/8/layout/default"/>
    <dgm:cxn modelId="{73ED0750-81F3-4CBF-BB77-E44166E34CD4}" type="presParOf" srcId="{37156FBD-C3F2-4AAE-B64E-5E5D387B583F}" destId="{55DC3C5E-62A5-405A-8E49-777A88326D89}"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C3CC7-7A7A-4A7C-9A43-5DEF88BE63C6}">
      <dsp:nvSpPr>
        <dsp:cNvPr id="0" name=""/>
        <dsp:cNvSpPr/>
      </dsp:nvSpPr>
      <dsp:spPr>
        <a:xfrm rot="10800000">
          <a:off x="1692165" y="973"/>
          <a:ext cx="5506811" cy="1220445"/>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Monitro</a:t>
          </a:r>
          <a:r>
            <a:rPr lang="en-US" sz="3400" kern="1200" dirty="0">
              <a:latin typeface="Calibri" panose="020F0502020204030204" pitchFamily="34" charset="0"/>
            </a:rPr>
            <a:t>/</a:t>
          </a:r>
          <a:r>
            <a:rPr lang="en-US" sz="3400" kern="1200" dirty="0" err="1">
              <a:latin typeface="Calibri" panose="020F0502020204030204" pitchFamily="34" charset="0"/>
            </a:rPr>
            <a:t>tracio</a:t>
          </a:r>
          <a:r>
            <a:rPr lang="en-US" sz="3400" kern="1200" dirty="0">
              <a:latin typeface="Calibri" panose="020F0502020204030204" pitchFamily="34" charset="0"/>
            </a:rPr>
            <a:t> </a:t>
          </a:r>
          <a:r>
            <a:rPr lang="en-US" sz="3400" kern="1200" dirty="0" err="1">
              <a:latin typeface="Calibri" panose="020F0502020204030204" pitchFamily="34" charset="0"/>
            </a:rPr>
            <a:t>cynnydd</a:t>
          </a:r>
          <a:endParaRPr lang="en-US" sz="3400" kern="1200" dirty="0">
            <a:latin typeface="Calibri" panose="020F0502020204030204" pitchFamily="34" charset="0"/>
          </a:endParaRPr>
        </a:p>
      </dsp:txBody>
      <dsp:txXfrm rot="10800000">
        <a:off x="1997276" y="973"/>
        <a:ext cx="5201700" cy="1220445"/>
      </dsp:txXfrm>
    </dsp:sp>
    <dsp:sp modelId="{8123A01A-8E31-4FD7-AF00-A37ADCAAF061}">
      <dsp:nvSpPr>
        <dsp:cNvPr id="0" name=""/>
        <dsp:cNvSpPr/>
      </dsp:nvSpPr>
      <dsp:spPr>
        <a:xfrm>
          <a:off x="1081942" y="973"/>
          <a:ext cx="1220445" cy="1220445"/>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8000" r="-18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6D2C86-47D3-41AB-A616-15ECA2A0FF8E}">
      <dsp:nvSpPr>
        <dsp:cNvPr id="0" name=""/>
        <dsp:cNvSpPr/>
      </dsp:nvSpPr>
      <dsp:spPr>
        <a:xfrm rot="10800000">
          <a:off x="1692165" y="1585730"/>
          <a:ext cx="5506811" cy="1220445"/>
        </a:xfrm>
        <a:prstGeom prst="homePlate">
          <a:avLst/>
        </a:prstGeom>
        <a:solidFill>
          <a:schemeClr val="accent4">
            <a:hueOff val="6807678"/>
            <a:satOff val="-7995"/>
            <a:lumOff val="307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Gweld</a:t>
          </a:r>
          <a:r>
            <a:rPr lang="en-US" sz="3400" kern="1200" dirty="0">
              <a:latin typeface="Calibri" panose="020F0502020204030204" pitchFamily="34" charset="0"/>
            </a:rPr>
            <a:t> </a:t>
          </a:r>
          <a:r>
            <a:rPr lang="en-US" sz="3400" kern="1200" dirty="0" err="1">
              <a:latin typeface="Calibri" panose="020F0502020204030204" pitchFamily="34" charset="0"/>
            </a:rPr>
            <a:t>beth</a:t>
          </a:r>
          <a:r>
            <a:rPr lang="en-US" sz="3400" kern="1200" dirty="0">
              <a:latin typeface="Calibri" panose="020F0502020204030204" pitchFamily="34" charset="0"/>
            </a:rPr>
            <a:t> </a:t>
          </a:r>
          <a:r>
            <a:rPr lang="en-US" sz="3400" kern="1200" dirty="0" err="1">
              <a:latin typeface="Calibri" panose="020F0502020204030204" pitchFamily="34" charset="0"/>
            </a:rPr>
            <a:t>mae</a:t>
          </a:r>
          <a:r>
            <a:rPr lang="en-US" sz="3400" kern="1200" dirty="0">
              <a:latin typeface="Calibri" panose="020F0502020204030204" pitchFamily="34" charset="0"/>
            </a:rPr>
            <a:t> </a:t>
          </a:r>
          <a:r>
            <a:rPr lang="en-US" sz="3400" kern="1200" dirty="0" err="1">
              <a:latin typeface="Calibri" panose="020F0502020204030204" pitchFamily="34" charset="0"/>
            </a:rPr>
            <a:t>disgyblion</a:t>
          </a:r>
          <a:r>
            <a:rPr lang="en-US" sz="3400" kern="1200" dirty="0">
              <a:latin typeface="Calibri" panose="020F0502020204030204" pitchFamily="34" charset="0"/>
            </a:rPr>
            <a:t> </a:t>
          </a:r>
          <a:r>
            <a:rPr lang="en-US" sz="3400" kern="1200" dirty="0" err="1">
              <a:latin typeface="Calibri" panose="020F0502020204030204" pitchFamily="34" charset="0"/>
            </a:rPr>
            <a:t>yn</a:t>
          </a:r>
          <a:r>
            <a:rPr lang="en-US" sz="3400" kern="1200" dirty="0">
              <a:latin typeface="Calibri" panose="020F0502020204030204" pitchFamily="34" charset="0"/>
            </a:rPr>
            <a:t> </a:t>
          </a:r>
          <a:r>
            <a:rPr lang="en-US" sz="3400" kern="1200" dirty="0" err="1">
              <a:latin typeface="Calibri" panose="020F0502020204030204" pitchFamily="34" charset="0"/>
            </a:rPr>
            <a:t>deall</a:t>
          </a:r>
          <a:endParaRPr lang="en-US" sz="3400" kern="1200" dirty="0">
            <a:latin typeface="Calibri" panose="020F0502020204030204" pitchFamily="34" charset="0"/>
          </a:endParaRPr>
        </a:p>
      </dsp:txBody>
      <dsp:txXfrm rot="10800000">
        <a:off x="1997276" y="1585730"/>
        <a:ext cx="5201700" cy="1220445"/>
      </dsp:txXfrm>
    </dsp:sp>
    <dsp:sp modelId="{A4039D41-391E-43BC-BC88-76AC9F6E207A}">
      <dsp:nvSpPr>
        <dsp:cNvPr id="0" name=""/>
        <dsp:cNvSpPr/>
      </dsp:nvSpPr>
      <dsp:spPr>
        <a:xfrm>
          <a:off x="1008118" y="1584180"/>
          <a:ext cx="1220445" cy="1220445"/>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9000" b="-9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5EB603-E2D9-4B2B-AB57-3115A2F114BB}">
      <dsp:nvSpPr>
        <dsp:cNvPr id="0" name=""/>
        <dsp:cNvSpPr/>
      </dsp:nvSpPr>
      <dsp:spPr>
        <a:xfrm rot="10800000">
          <a:off x="1692165" y="3170487"/>
          <a:ext cx="5506811" cy="1220445"/>
        </a:xfrm>
        <a:prstGeom prst="homePlate">
          <a:avLst/>
        </a:prstGeom>
        <a:solidFill>
          <a:schemeClr val="accent4">
            <a:hueOff val="13615356"/>
            <a:satOff val="-15991"/>
            <a:lumOff val="614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Gweld</a:t>
          </a:r>
          <a:r>
            <a:rPr lang="en-US" sz="3400" kern="1200" dirty="0">
              <a:latin typeface="Calibri" panose="020F0502020204030204" pitchFamily="34" charset="0"/>
            </a:rPr>
            <a:t> </a:t>
          </a:r>
          <a:r>
            <a:rPr lang="en-US" sz="3400" kern="1200" dirty="0" err="1">
              <a:latin typeface="Calibri" panose="020F0502020204030204" pitchFamily="34" charset="0"/>
            </a:rPr>
            <a:t>ble</a:t>
          </a:r>
          <a:r>
            <a:rPr lang="en-US" sz="3400" kern="1200" dirty="0">
              <a:latin typeface="Calibri" panose="020F0502020204030204" pitchFamily="34" charset="0"/>
            </a:rPr>
            <a:t> </a:t>
          </a:r>
          <a:r>
            <a:rPr lang="en-US" sz="3400" kern="1200" dirty="0" err="1">
              <a:latin typeface="Calibri" panose="020F0502020204030204" pitchFamily="34" charset="0"/>
            </a:rPr>
            <a:t>sydd</a:t>
          </a:r>
          <a:r>
            <a:rPr lang="en-US" sz="3400" kern="1200" dirty="0">
              <a:latin typeface="Calibri" panose="020F0502020204030204" pitchFamily="34" charset="0"/>
            </a:rPr>
            <a:t> </a:t>
          </a:r>
          <a:r>
            <a:rPr lang="en-US" sz="3400" kern="1200" dirty="0" err="1">
              <a:latin typeface="Calibri" panose="020F0502020204030204" pitchFamily="34" charset="0"/>
            </a:rPr>
            <a:t>angen</a:t>
          </a:r>
          <a:r>
            <a:rPr lang="en-US" sz="3400" kern="1200" dirty="0">
              <a:latin typeface="Calibri" panose="020F0502020204030204" pitchFamily="34" charset="0"/>
            </a:rPr>
            <a:t> </a:t>
          </a:r>
          <a:r>
            <a:rPr lang="en-US" sz="3400" kern="1200" dirty="0" err="1">
              <a:latin typeface="Calibri" panose="020F0502020204030204" pitchFamily="34" charset="0"/>
            </a:rPr>
            <a:t>gwella</a:t>
          </a:r>
          <a:r>
            <a:rPr lang="en-US" sz="3400" kern="1200" dirty="0">
              <a:latin typeface="Calibri" panose="020F0502020204030204" pitchFamily="34" charset="0"/>
            </a:rPr>
            <a:t> </a:t>
          </a:r>
          <a:r>
            <a:rPr lang="en-US" sz="3400" kern="1200" dirty="0" err="1">
              <a:latin typeface="Calibri" panose="020F0502020204030204" pitchFamily="34" charset="0"/>
            </a:rPr>
            <a:t>gwybodaeth</a:t>
          </a:r>
          <a:endParaRPr lang="en-US" sz="3400" kern="1200" dirty="0">
            <a:latin typeface="Calibri" panose="020F0502020204030204" pitchFamily="34" charset="0"/>
          </a:endParaRPr>
        </a:p>
      </dsp:txBody>
      <dsp:txXfrm rot="10800000">
        <a:off x="1997276" y="3170487"/>
        <a:ext cx="5201700" cy="1220445"/>
      </dsp:txXfrm>
    </dsp:sp>
    <dsp:sp modelId="{D4CEB3BB-F314-4EAE-970E-9B40F4515438}">
      <dsp:nvSpPr>
        <dsp:cNvPr id="0" name=""/>
        <dsp:cNvSpPr/>
      </dsp:nvSpPr>
      <dsp:spPr>
        <a:xfrm>
          <a:off x="1081942" y="3170487"/>
          <a:ext cx="1220445" cy="122044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C52F27-8488-46A3-85D0-DA366B48DD46}">
      <dsp:nvSpPr>
        <dsp:cNvPr id="0" name=""/>
        <dsp:cNvSpPr/>
      </dsp:nvSpPr>
      <dsp:spPr>
        <a:xfrm rot="10800000">
          <a:off x="1692165" y="4755245"/>
          <a:ext cx="5506811" cy="1220445"/>
        </a:xfrm>
        <a:prstGeom prst="homePlate">
          <a:avLst/>
        </a:prstGeom>
        <a:solidFill>
          <a:schemeClr val="accent4">
            <a:hueOff val="20423033"/>
            <a:satOff val="-23986"/>
            <a:lumOff val="9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Gosod</a:t>
          </a:r>
          <a:r>
            <a:rPr lang="en-US" sz="3400" kern="1200" dirty="0">
              <a:latin typeface="Calibri" panose="020F0502020204030204" pitchFamily="34" charset="0"/>
            </a:rPr>
            <a:t> </a:t>
          </a:r>
          <a:r>
            <a:rPr lang="en-US" sz="3400" kern="1200" dirty="0" err="1">
              <a:latin typeface="Calibri" panose="020F0502020204030204" pitchFamily="34" charset="0"/>
            </a:rPr>
            <a:t>targedau</a:t>
          </a:r>
          <a:r>
            <a:rPr lang="en-US" sz="3400" kern="1200" dirty="0">
              <a:latin typeface="Calibri" panose="020F0502020204030204" pitchFamily="34" charset="0"/>
            </a:rPr>
            <a:t> </a:t>
          </a:r>
          <a:r>
            <a:rPr lang="en-US" sz="3400" kern="1200" dirty="0" err="1">
              <a:latin typeface="Calibri" panose="020F0502020204030204" pitchFamily="34" charset="0"/>
            </a:rPr>
            <a:t>i</a:t>
          </a:r>
          <a:r>
            <a:rPr lang="en-US" sz="3400" kern="1200" dirty="0">
              <a:latin typeface="Calibri" panose="020F0502020204030204" pitchFamily="34" charset="0"/>
            </a:rPr>
            <a:t> </a:t>
          </a:r>
          <a:r>
            <a:rPr lang="en-US" sz="3400" kern="1200" dirty="0" err="1">
              <a:latin typeface="Calibri" panose="020F0502020204030204" pitchFamily="34" charset="0"/>
            </a:rPr>
            <a:t>ddisgyblion</a:t>
          </a:r>
          <a:endParaRPr lang="en-US" sz="3400" kern="1200" dirty="0">
            <a:latin typeface="Calibri" panose="020F0502020204030204" pitchFamily="34" charset="0"/>
          </a:endParaRPr>
        </a:p>
      </dsp:txBody>
      <dsp:txXfrm rot="10800000">
        <a:off x="1997276" y="4755245"/>
        <a:ext cx="5201700" cy="1220445"/>
      </dsp:txXfrm>
    </dsp:sp>
    <dsp:sp modelId="{37299EE5-4AE9-4D5B-A1D8-89828CC3937B}">
      <dsp:nvSpPr>
        <dsp:cNvPr id="0" name=""/>
        <dsp:cNvSpPr/>
      </dsp:nvSpPr>
      <dsp:spPr>
        <a:xfrm>
          <a:off x="1081942" y="4755245"/>
          <a:ext cx="1220445" cy="1220445"/>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CD990-A090-47D1-A316-3C540AFE7AC1}">
      <dsp:nvSpPr>
        <dsp:cNvPr id="0" name=""/>
        <dsp:cNvSpPr/>
      </dsp:nvSpPr>
      <dsp:spPr>
        <a:xfrm>
          <a:off x="0" y="739886"/>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Lefel</a:t>
          </a:r>
          <a:r>
            <a:rPr lang="en-US" sz="3000" kern="1200" dirty="0">
              <a:latin typeface="Calibri" panose="020F0502020204030204" pitchFamily="34" charset="0"/>
            </a:rPr>
            <a:t> 7 </a:t>
          </a:r>
          <a:r>
            <a:rPr lang="en-US" sz="3000" kern="1200" dirty="0" err="1">
              <a:latin typeface="Calibri" panose="020F0502020204030204" pitchFamily="34" charset="0"/>
            </a:rPr>
            <a:t>Gwyddoniaeth</a:t>
          </a:r>
          <a:r>
            <a:rPr lang="en-US" sz="3000" kern="1200" dirty="0">
              <a:latin typeface="Calibri" panose="020F0502020204030204" pitchFamily="34" charset="0"/>
            </a:rPr>
            <a:t> CA3</a:t>
          </a:r>
        </a:p>
      </dsp:txBody>
      <dsp:txXfrm>
        <a:off x="0" y="739886"/>
        <a:ext cx="2571749" cy="1543050"/>
      </dsp:txXfrm>
    </dsp:sp>
    <dsp:sp modelId="{062BF6BB-6A15-4E54-9E02-AB8EA5118ED7}">
      <dsp:nvSpPr>
        <dsp:cNvPr id="0" name=""/>
        <dsp:cNvSpPr/>
      </dsp:nvSpPr>
      <dsp:spPr>
        <a:xfrm>
          <a:off x="2828925" y="739886"/>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Gradd</a:t>
          </a:r>
          <a:r>
            <a:rPr lang="en-US" sz="3000" kern="1200" dirty="0">
              <a:latin typeface="Calibri" panose="020F0502020204030204" pitchFamily="34" charset="0"/>
            </a:rPr>
            <a:t> B TGAU </a:t>
          </a:r>
          <a:r>
            <a:rPr lang="en-US" sz="3000" kern="1200" dirty="0" err="1">
              <a:latin typeface="Calibri" panose="020F0502020204030204" pitchFamily="34" charset="0"/>
            </a:rPr>
            <a:t>Celf</a:t>
          </a:r>
          <a:endParaRPr lang="en-US" sz="3000" kern="1200" dirty="0">
            <a:latin typeface="Calibri" panose="020F0502020204030204" pitchFamily="34" charset="0"/>
          </a:endParaRPr>
        </a:p>
      </dsp:txBody>
      <dsp:txXfrm>
        <a:off x="2828925" y="739886"/>
        <a:ext cx="2571749" cy="1543050"/>
      </dsp:txXfrm>
    </dsp:sp>
    <dsp:sp modelId="{634F19F5-3768-4FE9-B0F8-43CC4BF78628}">
      <dsp:nvSpPr>
        <dsp:cNvPr id="0" name=""/>
        <dsp:cNvSpPr/>
      </dsp:nvSpPr>
      <dsp:spPr>
        <a:xfrm>
          <a:off x="5657849" y="739886"/>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Adroddiad</a:t>
          </a:r>
          <a:r>
            <a:rPr lang="en-US" sz="3000" kern="1200" dirty="0">
              <a:latin typeface="Calibri" panose="020F0502020204030204" pitchFamily="34" charset="0"/>
            </a:rPr>
            <a:t> </a:t>
          </a:r>
          <a:r>
            <a:rPr lang="en-US" sz="3000" kern="1200" dirty="0" err="1">
              <a:latin typeface="Calibri" panose="020F0502020204030204" pitchFamily="34" charset="0"/>
            </a:rPr>
            <a:t>diwedd</a:t>
          </a:r>
          <a:r>
            <a:rPr lang="en-US" sz="3000" kern="1200" dirty="0">
              <a:latin typeface="Calibri" panose="020F0502020204030204" pitchFamily="34" charset="0"/>
            </a:rPr>
            <a:t> </a:t>
          </a:r>
          <a:r>
            <a:rPr lang="en-US" sz="3000" kern="1200" dirty="0" err="1">
              <a:latin typeface="Calibri" panose="020F0502020204030204" pitchFamily="34" charset="0"/>
            </a:rPr>
            <a:t>blwyddyn</a:t>
          </a:r>
          <a:r>
            <a:rPr lang="en-US" sz="3000" kern="1200" dirty="0">
              <a:latin typeface="Calibri" panose="020F0502020204030204" pitchFamily="34" charset="0"/>
            </a:rPr>
            <a:t> 8</a:t>
          </a:r>
        </a:p>
      </dsp:txBody>
      <dsp:txXfrm>
        <a:off x="5657849" y="739886"/>
        <a:ext cx="2571749" cy="1543050"/>
      </dsp:txXfrm>
    </dsp:sp>
    <dsp:sp modelId="{788917ED-7C58-4DE9-9DA2-F69D14CB565A}">
      <dsp:nvSpPr>
        <dsp:cNvPr id="0" name=""/>
        <dsp:cNvSpPr/>
      </dsp:nvSpPr>
      <dsp:spPr>
        <a:xfrm>
          <a:off x="0" y="2540111"/>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Llwyddo</a:t>
          </a:r>
          <a:r>
            <a:rPr lang="en-US" sz="3000" kern="1200" dirty="0">
              <a:latin typeface="Calibri" panose="020F0502020204030204" pitchFamily="34" charset="0"/>
            </a:rPr>
            <a:t> – Y </a:t>
          </a:r>
          <a:r>
            <a:rPr lang="en-US" sz="3000" kern="1200" dirty="0" err="1">
              <a:latin typeface="Calibri" panose="020F0502020204030204" pitchFamily="34" charset="0"/>
            </a:rPr>
            <a:t>Fagloriaeth</a:t>
          </a:r>
          <a:r>
            <a:rPr lang="en-US" sz="3000" kern="1200" dirty="0">
              <a:latin typeface="Calibri" panose="020F0502020204030204" pitchFamily="34" charset="0"/>
            </a:rPr>
            <a:t> </a:t>
          </a:r>
          <a:r>
            <a:rPr lang="en-US" sz="3000" kern="1200" dirty="0" err="1">
              <a:latin typeface="Calibri" panose="020F0502020204030204" pitchFamily="34" charset="0"/>
            </a:rPr>
            <a:t>Gymreig</a:t>
          </a:r>
          <a:endParaRPr lang="en-US" sz="3000" kern="1200" dirty="0">
            <a:latin typeface="Calibri" panose="020F0502020204030204" pitchFamily="34" charset="0"/>
          </a:endParaRPr>
        </a:p>
      </dsp:txBody>
      <dsp:txXfrm>
        <a:off x="0" y="2540111"/>
        <a:ext cx="2571749" cy="1543050"/>
      </dsp:txXfrm>
    </dsp:sp>
    <dsp:sp modelId="{D538BF5F-D4CC-414B-AAE9-70DD6596DF4A}">
      <dsp:nvSpPr>
        <dsp:cNvPr id="0" name=""/>
        <dsp:cNvSpPr/>
      </dsp:nvSpPr>
      <dsp:spPr>
        <a:xfrm>
          <a:off x="2828925" y="2540111"/>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Sgôr</a:t>
          </a:r>
          <a:r>
            <a:rPr lang="en-US" sz="3000" kern="1200" dirty="0">
              <a:latin typeface="Calibri" panose="020F0502020204030204" pitchFamily="34" charset="0"/>
            </a:rPr>
            <a:t> </a:t>
          </a:r>
          <a:r>
            <a:rPr lang="en-US" sz="3000" kern="1200" dirty="0" err="1">
              <a:latin typeface="Calibri" panose="020F0502020204030204" pitchFamily="34" charset="0"/>
            </a:rPr>
            <a:t>safonedig</a:t>
          </a:r>
          <a:r>
            <a:rPr lang="en-US" sz="3000" kern="1200" dirty="0">
              <a:latin typeface="Calibri" panose="020F0502020204030204" pitchFamily="34" charset="0"/>
            </a:rPr>
            <a:t> 108 </a:t>
          </a:r>
          <a:r>
            <a:rPr lang="en-US" sz="3000" kern="1200" dirty="0" err="1">
              <a:latin typeface="Calibri" panose="020F0502020204030204" pitchFamily="34" charset="0"/>
            </a:rPr>
            <a:t>Rhifedd</a:t>
          </a:r>
          <a:endParaRPr lang="en-US" sz="3000" kern="1200" dirty="0">
            <a:latin typeface="Calibri" panose="020F0502020204030204" pitchFamily="34" charset="0"/>
          </a:endParaRPr>
        </a:p>
      </dsp:txBody>
      <dsp:txXfrm>
        <a:off x="2828925" y="2540111"/>
        <a:ext cx="2571749" cy="1543050"/>
      </dsp:txXfrm>
    </dsp:sp>
    <dsp:sp modelId="{55DC3C5E-62A5-405A-8E49-777A88326D89}">
      <dsp:nvSpPr>
        <dsp:cNvPr id="0" name=""/>
        <dsp:cNvSpPr/>
      </dsp:nvSpPr>
      <dsp:spPr>
        <a:xfrm>
          <a:off x="5657849" y="2540111"/>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latin typeface="Calibri" panose="020F0502020204030204" pitchFamily="34" charset="0"/>
            </a:rPr>
            <a:t>7/10 </a:t>
          </a:r>
          <a:r>
            <a:rPr lang="en-US" sz="3000" kern="1200" dirty="0" err="1">
              <a:latin typeface="Calibri" panose="020F0502020204030204" pitchFamily="34" charset="0"/>
            </a:rPr>
            <a:t>prawf</a:t>
          </a:r>
          <a:r>
            <a:rPr lang="en-US" sz="3000" kern="1200" dirty="0">
              <a:latin typeface="Calibri" panose="020F0502020204030204" pitchFamily="34" charset="0"/>
            </a:rPr>
            <a:t> </a:t>
          </a:r>
          <a:r>
            <a:rPr lang="en-US" sz="3000" kern="1200" dirty="0" err="1">
              <a:latin typeface="Calibri" panose="020F0502020204030204" pitchFamily="34" charset="0"/>
            </a:rPr>
            <a:t>sillafu</a:t>
          </a:r>
          <a:endParaRPr lang="en-US" sz="3000" kern="1200" dirty="0">
            <a:latin typeface="Calibri" panose="020F0502020204030204" pitchFamily="34" charset="0"/>
          </a:endParaRPr>
        </a:p>
      </dsp:txBody>
      <dsp:txXfrm>
        <a:off x="5657849" y="2540111"/>
        <a:ext cx="2571749" cy="1543050"/>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DCFB3FA7-1935-4C48-A0DC-AB29D439D2BC}" type="datetimeFigureOut">
              <a:rPr lang="en-GB" smtClean="0"/>
              <a:t>28/09/2018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3C92D2E-9C0A-4529-A74F-FBC6C10D7DF9}" type="slidenum">
              <a:rPr lang="en-GB" smtClean="0"/>
              <a:t>‹#›</a:t>
            </a:fld>
            <a:endParaRPr lang="en-GB"/>
          </a:p>
        </p:txBody>
      </p:sp>
    </p:spTree>
    <p:extLst>
      <p:ext uri="{BB962C8B-B14F-4D97-AF65-F5344CB8AC3E}">
        <p14:creationId xmlns:p14="http://schemas.microsoft.com/office/powerpoint/2010/main" val="231471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886FF7B-B180-4A47-AF93-ECA049D58239}" type="datetimeFigureOut">
              <a:rPr lang="en-GB" smtClean="0"/>
              <a:t>28/09/2018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9902DAC-7D19-4A83-928E-C9984FCD9667}" type="slidenum">
              <a:rPr lang="en-GB" smtClean="0"/>
              <a:t>‹#›</a:t>
            </a:fld>
            <a:endParaRPr lang="en-GB"/>
          </a:p>
        </p:txBody>
      </p:sp>
    </p:spTree>
    <p:extLst>
      <p:ext uri="{BB962C8B-B14F-4D97-AF65-F5344CB8AC3E}">
        <p14:creationId xmlns:p14="http://schemas.microsoft.com/office/powerpoint/2010/main" val="3597929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a:t>
            </a:fld>
            <a:endParaRPr lang="en-GB"/>
          </a:p>
        </p:txBody>
      </p:sp>
    </p:spTree>
    <p:extLst>
      <p:ext uri="{BB962C8B-B14F-4D97-AF65-F5344CB8AC3E}">
        <p14:creationId xmlns:p14="http://schemas.microsoft.com/office/powerpoint/2010/main" val="4023941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a:t>
            </a:fld>
            <a:endParaRPr lang="en-GB"/>
          </a:p>
        </p:txBody>
      </p:sp>
    </p:spTree>
    <p:extLst>
      <p:ext uri="{BB962C8B-B14F-4D97-AF65-F5344CB8AC3E}">
        <p14:creationId xmlns:p14="http://schemas.microsoft.com/office/powerpoint/2010/main" val="4071431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79902DAC-7D19-4A83-928E-C9984FCD9667}" type="slidenum">
              <a:rPr lang="en-GB" smtClean="0"/>
              <a:t>4</a:t>
            </a:fld>
            <a:endParaRPr lang="en-GB"/>
          </a:p>
        </p:txBody>
      </p:sp>
    </p:spTree>
    <p:extLst>
      <p:ext uri="{BB962C8B-B14F-4D97-AF65-F5344CB8AC3E}">
        <p14:creationId xmlns:p14="http://schemas.microsoft.com/office/powerpoint/2010/main" val="1345811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5</a:t>
            </a:fld>
            <a:endParaRPr lang="en-GB"/>
          </a:p>
        </p:txBody>
      </p:sp>
    </p:spTree>
    <p:extLst>
      <p:ext uri="{BB962C8B-B14F-4D97-AF65-F5344CB8AC3E}">
        <p14:creationId xmlns:p14="http://schemas.microsoft.com/office/powerpoint/2010/main" val="1438655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6</a:t>
            </a:fld>
            <a:endParaRPr lang="en-GB"/>
          </a:p>
        </p:txBody>
      </p:sp>
    </p:spTree>
    <p:extLst>
      <p:ext uri="{BB962C8B-B14F-4D97-AF65-F5344CB8AC3E}">
        <p14:creationId xmlns:p14="http://schemas.microsoft.com/office/powerpoint/2010/main" val="1388173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9902DAC-7D19-4A83-928E-C9984FCD9667}" type="slidenum">
              <a:rPr lang="en-GB" smtClean="0"/>
              <a:t>8</a:t>
            </a:fld>
            <a:endParaRPr lang="en-GB"/>
          </a:p>
        </p:txBody>
      </p:sp>
    </p:spTree>
    <p:extLst>
      <p:ext uri="{BB962C8B-B14F-4D97-AF65-F5344CB8AC3E}">
        <p14:creationId xmlns:p14="http://schemas.microsoft.com/office/powerpoint/2010/main" val="3962630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Link to click to the website</a:t>
            </a:r>
          </a:p>
        </p:txBody>
      </p:sp>
      <p:sp>
        <p:nvSpPr>
          <p:cNvPr id="4" name="Slide Number Placeholder 3"/>
          <p:cNvSpPr>
            <a:spLocks noGrp="1"/>
          </p:cNvSpPr>
          <p:nvPr>
            <p:ph type="sldNum" sz="quarter" idx="10"/>
          </p:nvPr>
        </p:nvSpPr>
        <p:spPr/>
        <p:txBody>
          <a:bodyPr/>
          <a:lstStyle/>
          <a:p>
            <a:fld id="{79902DAC-7D19-4A83-928E-C9984FCD9667}" type="slidenum">
              <a:rPr lang="en-GB" smtClean="0"/>
              <a:t>9</a:t>
            </a:fld>
            <a:endParaRPr lang="en-GB"/>
          </a:p>
        </p:txBody>
      </p:sp>
    </p:spTree>
    <p:extLst>
      <p:ext uri="{BB962C8B-B14F-4D97-AF65-F5344CB8AC3E}">
        <p14:creationId xmlns:p14="http://schemas.microsoft.com/office/powerpoint/2010/main" val="1115693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79902DAC-7D19-4A83-928E-C9984FCD9667}" type="slidenum">
              <a:rPr lang="en-GB" smtClean="0"/>
              <a:t>10</a:t>
            </a:fld>
            <a:endParaRPr lang="en-GB"/>
          </a:p>
        </p:txBody>
      </p:sp>
    </p:spTree>
    <p:extLst>
      <p:ext uri="{BB962C8B-B14F-4D97-AF65-F5344CB8AC3E}">
        <p14:creationId xmlns:p14="http://schemas.microsoft.com/office/powerpoint/2010/main" val="3082319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That links nicely into formative assessment...</a:t>
            </a:r>
          </a:p>
        </p:txBody>
      </p:sp>
      <p:sp>
        <p:nvSpPr>
          <p:cNvPr id="4" name="Slide Number Placeholder 3"/>
          <p:cNvSpPr>
            <a:spLocks noGrp="1"/>
          </p:cNvSpPr>
          <p:nvPr>
            <p:ph type="sldNum" sz="quarter" idx="10"/>
          </p:nvPr>
        </p:nvSpPr>
        <p:spPr/>
        <p:txBody>
          <a:bodyPr/>
          <a:lstStyle/>
          <a:p>
            <a:fld id="{79902DAC-7D19-4A83-928E-C9984FCD9667}" type="slidenum">
              <a:rPr lang="en-GB" smtClean="0"/>
              <a:t>11</a:t>
            </a:fld>
            <a:endParaRPr lang="en-GB"/>
          </a:p>
        </p:txBody>
      </p:sp>
    </p:spTree>
    <p:extLst>
      <p:ext uri="{BB962C8B-B14F-4D97-AF65-F5344CB8AC3E}">
        <p14:creationId xmlns:p14="http://schemas.microsoft.com/office/powerpoint/2010/main" val="603904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That links nicely into formative assessment...</a:t>
            </a:r>
          </a:p>
        </p:txBody>
      </p:sp>
      <p:sp>
        <p:nvSpPr>
          <p:cNvPr id="4" name="Slide Number Placeholder 3"/>
          <p:cNvSpPr>
            <a:spLocks noGrp="1"/>
          </p:cNvSpPr>
          <p:nvPr>
            <p:ph type="sldNum" sz="quarter" idx="10"/>
          </p:nvPr>
        </p:nvSpPr>
        <p:spPr/>
        <p:txBody>
          <a:bodyPr/>
          <a:lstStyle/>
          <a:p>
            <a:fld id="{79902DAC-7D19-4A83-928E-C9984FCD9667}" type="slidenum">
              <a:rPr lang="en-GB" smtClean="0"/>
              <a:t>12</a:t>
            </a:fld>
            <a:endParaRPr lang="en-GB"/>
          </a:p>
        </p:txBody>
      </p:sp>
    </p:spTree>
    <p:extLst>
      <p:ext uri="{BB962C8B-B14F-4D97-AF65-F5344CB8AC3E}">
        <p14:creationId xmlns:p14="http://schemas.microsoft.com/office/powerpoint/2010/main" val="199563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You need to know </a:t>
            </a:r>
            <a:r>
              <a:rPr lang="en-GB" b="1" baseline="0" dirty="0"/>
              <a:t>AT THE POINT OF TEACHING </a:t>
            </a:r>
            <a:r>
              <a:rPr lang="en-GB" baseline="0" dirty="0"/>
              <a:t>how well  pupils are learning.  Too late to find out at the end of the course! </a:t>
            </a:r>
          </a:p>
        </p:txBody>
      </p:sp>
      <p:sp>
        <p:nvSpPr>
          <p:cNvPr id="4" name="Slide Number Placeholder 3"/>
          <p:cNvSpPr>
            <a:spLocks noGrp="1"/>
          </p:cNvSpPr>
          <p:nvPr>
            <p:ph type="sldNum" sz="quarter" idx="10"/>
          </p:nvPr>
        </p:nvSpPr>
        <p:spPr/>
        <p:txBody>
          <a:bodyPr/>
          <a:lstStyle/>
          <a:p>
            <a:fld id="{79902DAC-7D19-4A83-928E-C9984FCD9667}" type="slidenum">
              <a:rPr lang="en-GB" smtClean="0"/>
              <a:t>13</a:t>
            </a:fld>
            <a:endParaRPr lang="en-GB"/>
          </a:p>
        </p:txBody>
      </p:sp>
    </p:spTree>
    <p:extLst>
      <p:ext uri="{BB962C8B-B14F-4D97-AF65-F5344CB8AC3E}">
        <p14:creationId xmlns:p14="http://schemas.microsoft.com/office/powerpoint/2010/main" val="369388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14</a:t>
            </a:fld>
            <a:endParaRPr lang="en-GB"/>
          </a:p>
        </p:txBody>
      </p:sp>
    </p:spTree>
    <p:extLst>
      <p:ext uri="{BB962C8B-B14F-4D97-AF65-F5344CB8AC3E}">
        <p14:creationId xmlns:p14="http://schemas.microsoft.com/office/powerpoint/2010/main" val="38135204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15</a:t>
            </a:fld>
            <a:endParaRPr lang="en-GB"/>
          </a:p>
        </p:txBody>
      </p:sp>
    </p:spTree>
    <p:extLst>
      <p:ext uri="{BB962C8B-B14F-4D97-AF65-F5344CB8AC3E}">
        <p14:creationId xmlns:p14="http://schemas.microsoft.com/office/powerpoint/2010/main" val="368538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16</a:t>
            </a:fld>
            <a:endParaRPr lang="en-GB"/>
          </a:p>
        </p:txBody>
      </p:sp>
    </p:spTree>
    <p:extLst>
      <p:ext uri="{BB962C8B-B14F-4D97-AF65-F5344CB8AC3E}">
        <p14:creationId xmlns:p14="http://schemas.microsoft.com/office/powerpoint/2010/main" val="24101432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dirty="0"/>
              <a:t>Addressing</a:t>
            </a:r>
            <a:r>
              <a:rPr lang="en-GB" baseline="0" dirty="0"/>
              <a:t> this issue, </a:t>
            </a:r>
            <a:r>
              <a:rPr lang="en-GB" baseline="0" dirty="0" err="1"/>
              <a:t>Klenowski</a:t>
            </a:r>
            <a:r>
              <a:rPr lang="en-GB" baseline="0" dirty="0"/>
              <a:t> (2009) argued that a “second generation definition of </a:t>
            </a:r>
            <a:r>
              <a:rPr lang="en-GB" baseline="0" dirty="0" err="1"/>
              <a:t>AfL</a:t>
            </a:r>
            <a:r>
              <a:rPr lang="en-GB" baseline="0" dirty="0"/>
              <a:t>” was needed</a:t>
            </a:r>
          </a:p>
          <a:p>
            <a:pPr marL="170061" indent="-170061">
              <a:buFont typeface="Arial" panose="020B0604020202020204" pitchFamily="34" charset="0"/>
              <a:buChar char="•"/>
            </a:pPr>
            <a:endParaRPr lang="en-GB" baseline="0" dirty="0"/>
          </a:p>
          <a:p>
            <a:pPr marL="170061" indent="-170061">
              <a:buFont typeface="Arial" panose="020B0604020202020204" pitchFamily="34" charset="0"/>
              <a:buChar char="•"/>
            </a:pPr>
            <a:r>
              <a:rPr lang="en-GB" baseline="0" dirty="0"/>
              <a:t>Compare the definition offered above to the ARG’s definition 7 years earlier</a:t>
            </a:r>
          </a:p>
          <a:p>
            <a:pPr marL="170061" indent="-170061">
              <a:buFont typeface="Arial" panose="020B0604020202020204" pitchFamily="34" charset="0"/>
              <a:buChar char="•"/>
            </a:pPr>
            <a:endParaRPr lang="en-GB" baseline="0" dirty="0"/>
          </a:p>
          <a:p>
            <a:pPr marL="170061" indent="-170061">
              <a:buFont typeface="Arial" panose="020B0604020202020204" pitchFamily="34" charset="0"/>
              <a:buChar char="•"/>
            </a:pPr>
            <a:r>
              <a:rPr lang="en-GB" baseline="0" dirty="0"/>
              <a:t>There are lots of definitions which all focus on </a:t>
            </a:r>
            <a:r>
              <a:rPr lang="en-GB" baseline="0" dirty="0" err="1"/>
              <a:t>AfL</a:t>
            </a:r>
            <a:r>
              <a:rPr lang="en-GB" baseline="0" dirty="0"/>
              <a:t> being a positive process, wholly focused on having an impact on learning</a:t>
            </a:r>
            <a:endParaRPr lang="en-GB" dirty="0"/>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18</a:t>
            </a:fld>
            <a:endParaRPr lang="en-GB"/>
          </a:p>
        </p:txBody>
      </p:sp>
    </p:spTree>
    <p:extLst>
      <p:ext uri="{BB962C8B-B14F-4D97-AF65-F5344CB8AC3E}">
        <p14:creationId xmlns:p14="http://schemas.microsoft.com/office/powerpoint/2010/main" val="22402855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dirty="0"/>
              <a:t>AfL is founded on a constructivist view of learning, which strongly recognises that </a:t>
            </a:r>
            <a:r>
              <a:rPr lang="en-GB" u="sng" dirty="0"/>
              <a:t>learning is something that</a:t>
            </a:r>
            <a:r>
              <a:rPr lang="en-GB" u="sng" baseline="0" dirty="0"/>
              <a:t> happens inside the mind of the learner – it is something they DO.  </a:t>
            </a:r>
          </a:p>
          <a:p>
            <a:pPr marL="170061" indent="-170061">
              <a:buFont typeface="Arial" panose="020B0604020202020204" pitchFamily="34" charset="0"/>
              <a:buChar char="•"/>
            </a:pPr>
            <a:endParaRPr lang="en-GB" u="sng" baseline="0" dirty="0"/>
          </a:p>
          <a:p>
            <a:pPr marL="170061" indent="-170061">
              <a:buFont typeface="Arial" panose="020B0604020202020204" pitchFamily="34" charset="0"/>
              <a:buChar char="•"/>
            </a:pPr>
            <a:r>
              <a:rPr lang="en-GB" u="none" baseline="0" dirty="0"/>
              <a:t>No matter what ARTISTRY we employ as teachers, learning is still something that learners do for themselves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It’s all too easy to get in to the habit of talking about learning as a product – as the outcome of teaching.  AfL focuses on learning as a PROCESS, giving pupils the opportunity to reflect and make sense of their recent learning experiences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Question should NOT be “How can I teach better?” but “How can I help my pupils to become better learners?”</a:t>
            </a:r>
          </a:p>
          <a:p>
            <a:pPr marL="170061" indent="-170061">
              <a:buFont typeface="Arial" panose="020B0604020202020204" pitchFamily="34" charset="0"/>
              <a:buChar char="•"/>
            </a:pPr>
            <a:r>
              <a:rPr lang="en-GB" u="none" baseline="0" dirty="0"/>
              <a:t>Therefore, the role of the teacher is to provide sufficient structure to SCAFFOLD tasks and activities and to REGULATE learning by intervening and providing FEEDBACK </a:t>
            </a:r>
          </a:p>
          <a:p>
            <a:pPr marL="170061" indent="-170061">
              <a:buFont typeface="Arial" panose="020B0604020202020204" pitchFamily="34" charset="0"/>
              <a:buChar char="•"/>
            </a:pPr>
            <a:r>
              <a:rPr lang="en-GB" u="none" baseline="0" dirty="0"/>
              <a:t>Each new task will generate a different ZPD </a:t>
            </a:r>
            <a:endParaRPr lang="en-GB" u="none" dirty="0"/>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19</a:t>
            </a:fld>
            <a:endParaRPr lang="en-GB"/>
          </a:p>
        </p:txBody>
      </p:sp>
    </p:spTree>
    <p:extLst>
      <p:ext uri="{BB962C8B-B14F-4D97-AF65-F5344CB8AC3E}">
        <p14:creationId xmlns:p14="http://schemas.microsoft.com/office/powerpoint/2010/main" val="2903595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t>If pupils are not learning effectively, you will be required to modify your teaching.  Assessing DURING lesson so that you can support progress and at the END of lesson so that</a:t>
            </a:r>
            <a:r>
              <a:rPr lang="en-GB" baseline="0" dirty="0"/>
              <a:t> you can plan the following sequence of lessons.  </a:t>
            </a:r>
          </a:p>
          <a:p>
            <a:pPr marL="0" indent="0">
              <a:buNone/>
            </a:pPr>
            <a:endParaRPr lang="en-GB" baseline="0" dirty="0"/>
          </a:p>
          <a:p>
            <a:r>
              <a:rPr lang="en-GB" b="1" baseline="0" dirty="0"/>
              <a:t>(2)</a:t>
            </a:r>
            <a:r>
              <a:rPr lang="en-GB" baseline="0" dirty="0"/>
              <a:t>  10 principles of </a:t>
            </a:r>
            <a:r>
              <a:rPr lang="en-GB" baseline="0" dirty="0" err="1"/>
              <a:t>AfL</a:t>
            </a:r>
            <a:r>
              <a:rPr lang="en-GB" baseline="0" dirty="0"/>
              <a:t> to guide classroom practice.  Assessment Reform Group, 2002. </a:t>
            </a: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23</a:t>
            </a:fld>
            <a:endParaRPr lang="en-GB"/>
          </a:p>
        </p:txBody>
      </p:sp>
    </p:spTree>
    <p:extLst>
      <p:ext uri="{BB962C8B-B14F-4D97-AF65-F5344CB8AC3E}">
        <p14:creationId xmlns:p14="http://schemas.microsoft.com/office/powerpoint/2010/main" val="221169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u="none" dirty="0"/>
              <a:t>AfL</a:t>
            </a:r>
            <a:r>
              <a:rPr lang="en-GB" u="none" baseline="0" dirty="0"/>
              <a:t> places emphasis on helping pupils to achieve success through their own efforts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Being wrong, making mistakes and struggling to understand or do something is a necessary and formative part of learning</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Carol </a:t>
            </a:r>
            <a:r>
              <a:rPr lang="en-GB" u="none" baseline="0" dirty="0" err="1"/>
              <a:t>Dweck</a:t>
            </a:r>
            <a:r>
              <a:rPr lang="en-GB" u="none" baseline="0" dirty="0"/>
              <a:t> has done research over the last 20 years on primary and secondary students in the USA</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Particularly interested in how pupils view themselves as learners – this SELF-THEORY is likely to have a major effect on their motivation to learn and aspirations for the future</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The hallmark of successful individuals is that they love learning, they value effort and they persist in the face of obstacles</a:t>
            </a:r>
            <a:endParaRPr lang="en-GB" u="none" dirty="0"/>
          </a:p>
          <a:p>
            <a:pPr marL="170061" indent="-170061">
              <a:buFont typeface="Arial" panose="020B0604020202020204" pitchFamily="34" charset="0"/>
              <a:buChar char="•"/>
            </a:pPr>
            <a:r>
              <a:rPr lang="en-GB" u="none" dirty="0"/>
              <a:t>Dweck’s research demonstrates that,</a:t>
            </a:r>
            <a:r>
              <a:rPr lang="en-GB" u="none" baseline="0" dirty="0"/>
              <a:t> through the LANGUAGE we use with pupils, adults can have a huge influence over the </a:t>
            </a:r>
            <a:r>
              <a:rPr lang="en-GB" u="none" baseline="0" dirty="0" err="1"/>
              <a:t>mindset</a:t>
            </a:r>
            <a:r>
              <a:rPr lang="en-GB" u="none" baseline="0" dirty="0"/>
              <a:t>  young person adopts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How we frame success and failure, the way we promote STRUGGLE in a positive way are all important.  </a:t>
            </a:r>
            <a:endParaRPr lang="en-GB" u="none" dirty="0"/>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24</a:t>
            </a:fld>
            <a:endParaRPr lang="en-GB"/>
          </a:p>
        </p:txBody>
      </p:sp>
    </p:spTree>
    <p:extLst>
      <p:ext uri="{BB962C8B-B14F-4D97-AF65-F5344CB8AC3E}">
        <p14:creationId xmlns:p14="http://schemas.microsoft.com/office/powerpoint/2010/main" val="19043320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Notice I’ve said </a:t>
            </a:r>
            <a:r>
              <a:rPr lang="en-GB" b="1" dirty="0"/>
              <a:t>EFFECTIVE questioning</a:t>
            </a:r>
            <a:r>
              <a:rPr lang="en-GB" dirty="0"/>
              <a:t>.  </a:t>
            </a:r>
          </a:p>
          <a:p>
            <a:pPr marL="0" indent="0">
              <a:buNone/>
            </a:pPr>
            <a:endParaRPr lang="en-GB" dirty="0"/>
          </a:p>
          <a:p>
            <a:pPr marL="0" indent="0">
              <a:buNone/>
            </a:pPr>
            <a:r>
              <a:rPr lang="en-GB" dirty="0"/>
              <a:t>Research has shown much of the questioning used by teachers is </a:t>
            </a:r>
            <a:r>
              <a:rPr lang="en-GB" b="1" dirty="0"/>
              <a:t>CLOSED</a:t>
            </a:r>
            <a:r>
              <a:rPr lang="en-GB" baseline="0" dirty="0"/>
              <a:t> and teachers typically restrict their ‘</a:t>
            </a:r>
            <a:r>
              <a:rPr lang="en-GB" b="1" baseline="0" dirty="0"/>
              <a:t>wait time’ to 1-3 seconds</a:t>
            </a:r>
            <a:r>
              <a:rPr lang="en-GB" baseline="0" dirty="0"/>
              <a:t>.  </a:t>
            </a:r>
          </a:p>
          <a:p>
            <a:pPr marL="0" indent="0">
              <a:buNone/>
            </a:pPr>
            <a:r>
              <a:rPr lang="en-GB" baseline="0" dirty="0"/>
              <a:t>The problem is this really only gives pupils time to </a:t>
            </a:r>
            <a:r>
              <a:rPr lang="en-GB" b="1" baseline="0" dirty="0"/>
              <a:t>recall OLD learning</a:t>
            </a:r>
            <a:r>
              <a:rPr lang="en-GB" baseline="0" dirty="0"/>
              <a:t>, and </a:t>
            </a:r>
            <a:r>
              <a:rPr lang="en-GB" b="1" baseline="0" dirty="0"/>
              <a:t>not construct NEW learning</a:t>
            </a:r>
            <a:r>
              <a:rPr lang="en-GB" baseline="0" dirty="0"/>
              <a:t>. </a:t>
            </a:r>
            <a:endParaRPr lang="en-GB" dirty="0"/>
          </a:p>
          <a:p>
            <a:pPr marL="228600" indent="-228600">
              <a:buAutoNum type="arabicPeriod"/>
            </a:pPr>
            <a:endParaRPr lang="en-GB" dirty="0"/>
          </a:p>
          <a:p>
            <a:pPr marL="0" indent="0">
              <a:buNone/>
            </a:pPr>
            <a:r>
              <a:rPr lang="en-GB" b="1" dirty="0"/>
              <a:t>Links to Blooms</a:t>
            </a:r>
            <a:r>
              <a:rPr lang="en-GB" b="1" baseline="0" dirty="0"/>
              <a:t> Taxonomy</a:t>
            </a:r>
          </a:p>
          <a:p>
            <a:pPr marL="0" indent="0">
              <a:buNone/>
            </a:pPr>
            <a:endParaRPr lang="en-GB" b="1" baseline="0" dirty="0"/>
          </a:p>
          <a:p>
            <a:pPr marL="0" indent="0">
              <a:buNone/>
            </a:pPr>
            <a:r>
              <a:rPr lang="en-GB" baseline="0" dirty="0"/>
              <a:t>To check understanding, ask closed question – </a:t>
            </a:r>
            <a:r>
              <a:rPr lang="en-GB" b="1" baseline="0" dirty="0"/>
              <a:t>only one right answer</a:t>
            </a:r>
          </a:p>
          <a:p>
            <a:pPr marL="0" indent="0">
              <a:buNone/>
            </a:pPr>
            <a:endParaRPr lang="en-GB" baseline="0" dirty="0"/>
          </a:p>
          <a:p>
            <a:pPr marL="0" indent="0">
              <a:buNone/>
            </a:pPr>
            <a:r>
              <a:rPr lang="en-GB" baseline="0" dirty="0"/>
              <a:t>To probe understanding, as open question  - </a:t>
            </a:r>
            <a:r>
              <a:rPr lang="en-GB" b="1" baseline="0" dirty="0"/>
              <a:t>prompts pupils to keep talking </a:t>
            </a:r>
          </a:p>
          <a:p>
            <a:pPr marL="228600" indent="-228600">
              <a:buAutoNum type="arabicPeriod"/>
            </a:pPr>
            <a:endParaRPr lang="en-GB" b="1" baseline="0" dirty="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25</a:t>
            </a:fld>
            <a:endParaRPr lang="en-GB"/>
          </a:p>
        </p:txBody>
      </p:sp>
    </p:spTree>
    <p:extLst>
      <p:ext uri="{BB962C8B-B14F-4D97-AF65-F5344CB8AC3E}">
        <p14:creationId xmlns:p14="http://schemas.microsoft.com/office/powerpoint/2010/main" val="1758981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Good quality feedback </a:t>
            </a:r>
            <a:r>
              <a:rPr lang="en-GB" dirty="0"/>
              <a:t>can significantly </a:t>
            </a:r>
            <a:r>
              <a:rPr lang="en-GB" b="1" dirty="0"/>
              <a:t>raise both pupils’</a:t>
            </a:r>
            <a:r>
              <a:rPr lang="en-GB" b="1" baseline="0" dirty="0"/>
              <a:t> self esteem </a:t>
            </a:r>
            <a:r>
              <a:rPr lang="en-GB" baseline="0" dirty="0"/>
              <a:t>and their </a:t>
            </a:r>
            <a:r>
              <a:rPr lang="en-GB" b="1" baseline="0" dirty="0"/>
              <a:t>performanc</a:t>
            </a:r>
            <a:r>
              <a:rPr lang="en-GB" baseline="0" dirty="0"/>
              <a:t>e.  </a:t>
            </a:r>
          </a:p>
          <a:p>
            <a:endParaRPr lang="en-GB" baseline="0" dirty="0"/>
          </a:p>
          <a:p>
            <a:r>
              <a:rPr lang="en-GB" baseline="0" dirty="0" err="1"/>
              <a:t>AfL</a:t>
            </a:r>
            <a:r>
              <a:rPr lang="en-GB" baseline="0" dirty="0"/>
              <a:t> culture embraces the notion that </a:t>
            </a:r>
            <a:r>
              <a:rPr lang="en-GB" b="1" baseline="0" dirty="0"/>
              <a:t>everyone can have areas for improvement, even the best</a:t>
            </a:r>
            <a:r>
              <a:rPr lang="en-GB" baseline="0" dirty="0"/>
              <a:t>.</a:t>
            </a:r>
          </a:p>
          <a:p>
            <a:endParaRPr lang="en-GB" baseline="0" dirty="0"/>
          </a:p>
          <a:p>
            <a:r>
              <a:rPr lang="en-GB" b="1" baseline="0" dirty="0"/>
              <a:t>Model process of giving feedback </a:t>
            </a:r>
            <a:r>
              <a:rPr lang="en-GB" baseline="0" dirty="0"/>
              <a:t>and help </a:t>
            </a:r>
            <a:r>
              <a:rPr lang="en-GB" b="1" baseline="0" dirty="0"/>
              <a:t>pupils develop the skills </a:t>
            </a:r>
            <a:r>
              <a:rPr lang="en-GB" baseline="0" dirty="0"/>
              <a:t>and approaches to do it themselves.  </a:t>
            </a:r>
          </a:p>
          <a:p>
            <a:endParaRPr lang="en-GB" baseline="0" dirty="0"/>
          </a:p>
          <a:p>
            <a:r>
              <a:rPr lang="en-GB" baseline="0" dirty="0"/>
              <a:t>TYPES:</a:t>
            </a:r>
          </a:p>
          <a:p>
            <a:r>
              <a:rPr lang="en-GB" baseline="0" dirty="0"/>
              <a:t>Oral, quality marking by teacher, quality marking by pupil, </a:t>
            </a:r>
            <a:r>
              <a:rPr lang="en-GB" baseline="0" dirty="0" err="1"/>
              <a:t>etc</a:t>
            </a:r>
            <a:r>
              <a:rPr lang="en-GB" baseline="0" dirty="0"/>
              <a:t> </a:t>
            </a: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28</a:t>
            </a:fld>
            <a:endParaRPr lang="en-GB"/>
          </a:p>
        </p:txBody>
      </p:sp>
    </p:spTree>
    <p:extLst>
      <p:ext uri="{BB962C8B-B14F-4D97-AF65-F5344CB8AC3E}">
        <p14:creationId xmlns:p14="http://schemas.microsoft.com/office/powerpoint/2010/main" val="17194551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September</a:t>
            </a:r>
            <a:r>
              <a:rPr lang="en-GB" baseline="0" dirty="0"/>
              <a:t> 2017 – schools issued with “Do” and “Do not” guidance in a bid to cut teacher workload</a:t>
            </a:r>
          </a:p>
          <a:p>
            <a:pPr marL="171450" indent="-171450">
              <a:buFont typeface="Arial" panose="020B0604020202020204" pitchFamily="34" charset="0"/>
              <a:buChar char="•"/>
            </a:pPr>
            <a:r>
              <a:rPr lang="en-GB" baseline="0" dirty="0"/>
              <a:t>Included advice on assessment, lesson planning and feedback to pupils</a:t>
            </a:r>
          </a:p>
          <a:p>
            <a:pPr marL="171450" indent="-171450">
              <a:buFont typeface="Arial" panose="020B0604020202020204" pitchFamily="34" charset="0"/>
              <a:buChar char="•"/>
            </a:pPr>
            <a:r>
              <a:rPr lang="en-GB" baseline="0" dirty="0"/>
              <a:t>Guide agreed with Unions, WG and Estyn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DO</a:t>
            </a:r>
          </a:p>
          <a:p>
            <a:pPr marL="628650" lvl="1" indent="-171450">
              <a:buFont typeface="Arial" panose="020B0604020202020204" pitchFamily="34" charset="0"/>
              <a:buChar char="•"/>
            </a:pPr>
            <a:r>
              <a:rPr lang="en-GB" baseline="0" dirty="0"/>
              <a:t>Feedback should be timely</a:t>
            </a:r>
          </a:p>
          <a:p>
            <a:pPr marL="628650" lvl="1" indent="-171450">
              <a:buFont typeface="Arial" panose="020B0604020202020204" pitchFamily="34" charset="0"/>
              <a:buChar char="•"/>
            </a:pPr>
            <a:r>
              <a:rPr lang="en-GB" baseline="0" dirty="0"/>
              <a:t>Quality rather than quantity</a:t>
            </a:r>
          </a:p>
          <a:p>
            <a:pPr marL="628650" lvl="1" indent="-171450">
              <a:buFont typeface="Arial" panose="020B0604020202020204" pitchFamily="34" charset="0"/>
              <a:buChar char="•"/>
            </a:pPr>
            <a:r>
              <a:rPr lang="en-GB" baseline="0" dirty="0"/>
              <a:t>Feedback must lead to progress</a:t>
            </a:r>
          </a:p>
          <a:p>
            <a:pPr marL="457200" lvl="1" indent="0">
              <a:buFont typeface="Arial" panose="020B0604020202020204" pitchFamily="34" charset="0"/>
              <a:buNone/>
            </a:pPr>
            <a:r>
              <a:rPr lang="en-GB" baseline="0" dirty="0"/>
              <a:t>DO NOT</a:t>
            </a:r>
          </a:p>
          <a:p>
            <a:pPr marL="628650" lvl="1" indent="-171450">
              <a:buFont typeface="Arial" panose="020B0604020202020204" pitchFamily="34" charset="0"/>
              <a:buChar char="•"/>
            </a:pPr>
            <a:r>
              <a:rPr lang="en-GB" baseline="0" dirty="0"/>
              <a:t>Give marking a disproportionate value in relation to other types of feedback</a:t>
            </a:r>
          </a:p>
          <a:p>
            <a:pPr marL="457200" lvl="1" indent="0">
              <a:buFont typeface="Arial" panose="020B0604020202020204" pitchFamily="34" charset="0"/>
              <a:buNone/>
            </a:pPr>
            <a:r>
              <a:rPr lang="en-GB" baseline="0" dirty="0"/>
              <a:t>ESTYN</a:t>
            </a:r>
          </a:p>
          <a:p>
            <a:pPr marL="628650" lvl="1" indent="-171450">
              <a:buFont typeface="Arial" panose="020B0604020202020204" pitchFamily="34" charset="0"/>
              <a:buChar char="•"/>
            </a:pPr>
            <a:r>
              <a:rPr lang="en-GB" baseline="0" dirty="0"/>
              <a:t>Look at how teachers and pupils use written and oral feedback to promote learning </a:t>
            </a:r>
          </a:p>
          <a:p>
            <a:pPr marL="628650" lvl="1" indent="-171450">
              <a:buFont typeface="Arial" panose="020B0604020202020204" pitchFamily="34" charset="0"/>
              <a:buChar char="•"/>
            </a:pPr>
            <a:r>
              <a:rPr lang="en-GB" baseline="0" dirty="0"/>
              <a:t>Provide excessive amounts of written feedback</a:t>
            </a:r>
          </a:p>
        </p:txBody>
      </p:sp>
      <p:sp>
        <p:nvSpPr>
          <p:cNvPr id="4" name="Slide Number Placeholder 3"/>
          <p:cNvSpPr>
            <a:spLocks noGrp="1"/>
          </p:cNvSpPr>
          <p:nvPr>
            <p:ph type="sldNum" sz="quarter" idx="10"/>
          </p:nvPr>
        </p:nvSpPr>
        <p:spPr/>
        <p:txBody>
          <a:bodyPr/>
          <a:lstStyle/>
          <a:p>
            <a:fld id="{79902DAC-7D19-4A83-928E-C9984FCD9667}" type="slidenum">
              <a:rPr lang="en-GB" smtClean="0"/>
              <a:t>29</a:t>
            </a:fld>
            <a:endParaRPr lang="en-GB"/>
          </a:p>
        </p:txBody>
      </p:sp>
    </p:spTree>
    <p:extLst>
      <p:ext uri="{BB962C8B-B14F-4D97-AF65-F5344CB8AC3E}">
        <p14:creationId xmlns:p14="http://schemas.microsoft.com/office/powerpoint/2010/main" val="11530502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30</a:t>
            </a:fld>
            <a:endParaRPr lang="en-GB"/>
          </a:p>
        </p:txBody>
      </p:sp>
    </p:spTree>
    <p:extLst>
      <p:ext uri="{BB962C8B-B14F-4D97-AF65-F5344CB8AC3E}">
        <p14:creationId xmlns:p14="http://schemas.microsoft.com/office/powerpoint/2010/main" val="39873368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31</a:t>
            </a:fld>
            <a:endParaRPr lang="en-GB"/>
          </a:p>
        </p:txBody>
      </p:sp>
    </p:spTree>
    <p:extLst>
      <p:ext uri="{BB962C8B-B14F-4D97-AF65-F5344CB8AC3E}">
        <p14:creationId xmlns:p14="http://schemas.microsoft.com/office/powerpoint/2010/main" val="20141751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32</a:t>
            </a:fld>
            <a:endParaRPr lang="en-GB"/>
          </a:p>
        </p:txBody>
      </p:sp>
    </p:spTree>
    <p:extLst>
      <p:ext uri="{BB962C8B-B14F-4D97-AF65-F5344CB8AC3E}">
        <p14:creationId xmlns:p14="http://schemas.microsoft.com/office/powerpoint/2010/main" val="39890006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33</a:t>
            </a:fld>
            <a:endParaRPr lang="en-GB"/>
          </a:p>
        </p:txBody>
      </p:sp>
    </p:spTree>
    <p:extLst>
      <p:ext uri="{BB962C8B-B14F-4D97-AF65-F5344CB8AC3E}">
        <p14:creationId xmlns:p14="http://schemas.microsoft.com/office/powerpoint/2010/main" val="20437024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34</a:t>
            </a:fld>
            <a:endParaRPr lang="en-GB"/>
          </a:p>
        </p:txBody>
      </p:sp>
    </p:spTree>
    <p:extLst>
      <p:ext uri="{BB962C8B-B14F-4D97-AF65-F5344CB8AC3E}">
        <p14:creationId xmlns:p14="http://schemas.microsoft.com/office/powerpoint/2010/main" val="39792067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35</a:t>
            </a:fld>
            <a:endParaRPr lang="en-GB"/>
          </a:p>
        </p:txBody>
      </p:sp>
    </p:spTree>
    <p:extLst>
      <p:ext uri="{BB962C8B-B14F-4D97-AF65-F5344CB8AC3E}">
        <p14:creationId xmlns:p14="http://schemas.microsoft.com/office/powerpoint/2010/main" val="8141466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36</a:t>
            </a:fld>
            <a:endParaRPr lang="en-GB"/>
          </a:p>
        </p:txBody>
      </p:sp>
    </p:spTree>
    <p:extLst>
      <p:ext uri="{BB962C8B-B14F-4D97-AF65-F5344CB8AC3E}">
        <p14:creationId xmlns:p14="http://schemas.microsoft.com/office/powerpoint/2010/main" val="10144672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37</a:t>
            </a:fld>
            <a:endParaRPr lang="en-GB"/>
          </a:p>
        </p:txBody>
      </p:sp>
    </p:spTree>
    <p:extLst>
      <p:ext uri="{BB962C8B-B14F-4D97-AF65-F5344CB8AC3E}">
        <p14:creationId xmlns:p14="http://schemas.microsoft.com/office/powerpoint/2010/main" val="1521673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BA390FC-FBC9-4BF6-9A70-8C5F01748034}" type="datetimeFigureOut">
              <a:rPr lang="en-GB" smtClean="0"/>
              <a:t>28/09/2018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2C76AB58-D6E6-4204-8913-AE37556CC591}"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4BA390FC-FBC9-4BF6-9A70-8C5F01748034}" type="datetimeFigureOut">
              <a:rPr lang="en-GB" smtClean="0"/>
              <a:t>28/09/2018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BA390FC-FBC9-4BF6-9A70-8C5F01748034}" type="datetimeFigureOut">
              <a:rPr lang="en-GB" smtClean="0"/>
              <a:t>28/09/2018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2C76AB58-D6E6-4204-8913-AE37556CC59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4BA390FC-FBC9-4BF6-9A70-8C5F01748034}" type="datetimeFigureOut">
              <a:rPr lang="en-GB" smtClean="0"/>
              <a:t>28/09/2018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76AB58-D6E6-4204-8913-AE37556CC591}"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4BA390FC-FBC9-4BF6-9A70-8C5F01748034}" type="datetimeFigureOut">
              <a:rPr lang="en-GB" smtClean="0"/>
              <a:t>28/09/2018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76AB58-D6E6-4204-8913-AE37556CC591}"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BA390FC-FBC9-4BF6-9A70-8C5F01748034}" type="datetimeFigureOut">
              <a:rPr lang="en-GB" smtClean="0"/>
              <a:t>28/09/2018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A390FC-FBC9-4BF6-9A70-8C5F01748034}" type="datetimeFigureOut">
              <a:rPr lang="en-GB" smtClean="0"/>
              <a:t>28/09/2018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BA390FC-FBC9-4BF6-9A70-8C5F01748034}" type="datetimeFigureOut">
              <a:rPr lang="en-GB" smtClean="0"/>
              <a:t>28/09/2018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76AB58-D6E6-4204-8913-AE37556CC591}"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BA390FC-FBC9-4BF6-9A70-8C5F01748034}" type="datetimeFigureOut">
              <a:rPr lang="en-GB" smtClean="0"/>
              <a:t>28/09/2018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2C76AB58-D6E6-4204-8913-AE37556CC591}"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A390FC-FBC9-4BF6-9A70-8C5F01748034}" type="datetimeFigureOut">
              <a:rPr lang="en-GB" smtClean="0"/>
              <a:t>28/09/2018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A390FC-FBC9-4BF6-9A70-8C5F01748034}" type="datetimeFigureOut">
              <a:rPr lang="en-GB" smtClean="0"/>
              <a:t>28/09/2018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4BA390FC-FBC9-4BF6-9A70-8C5F01748034}" type="datetimeFigureOut">
              <a:rPr lang="en-GB" smtClean="0"/>
              <a:t>28/09/2018</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2C76AB58-D6E6-4204-8913-AE37556CC59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6.xml"/><Relationship Id="rId4"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www.qualificationswales.org/" TargetMode="External"/><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2.png"/><Relationship Id="rId2" Type="http://schemas.microsoft.com/office/2007/relationships/media" Target="../media/media10.m4a"/><Relationship Id="rId1" Type="http://schemas.openxmlformats.org/officeDocument/2006/relationships/tags" Target="../tags/tag4.xml"/><Relationship Id="rId6" Type="http://schemas.openxmlformats.org/officeDocument/2006/relationships/image" Target="../media/image10.png"/><Relationship Id="rId5" Type="http://schemas.openxmlformats.org/officeDocument/2006/relationships/notesSlide" Target="../notesSlides/notesSlide8.xml"/><Relationship Id="rId4"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microsoft.com/office/2007/relationships/hdphoto" Target="../media/hdphoto1.wdp"/><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microsoft.com/office/2007/relationships/hdphoto" Target="../media/hdphoto1.wdp"/><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7" Type="http://schemas.openxmlformats.org/officeDocument/2006/relationships/image" Target="../media/image2.png"/><Relationship Id="rId2" Type="http://schemas.microsoft.com/office/2007/relationships/media" Target="../media/media17.m4a"/><Relationship Id="rId1" Type="http://schemas.openxmlformats.org/officeDocument/2006/relationships/tags" Target="../tags/tag6.xml"/><Relationship Id="rId6" Type="http://schemas.openxmlformats.org/officeDocument/2006/relationships/image" Target="../media/image14.png"/><Relationship Id="rId5" Type="http://schemas.openxmlformats.org/officeDocument/2006/relationships/image" Target="../media/image15.jpeg"/><Relationship Id="rId4"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2.png"/><Relationship Id="rId2" Type="http://schemas.microsoft.com/office/2007/relationships/media" Target="../media/media19.m4a"/><Relationship Id="rId1" Type="http://schemas.openxmlformats.org/officeDocument/2006/relationships/tags" Target="../tags/tag7.xml"/><Relationship Id="rId6" Type="http://schemas.openxmlformats.org/officeDocument/2006/relationships/image" Target="../media/image18.png"/><Relationship Id="rId5" Type="http://schemas.openxmlformats.org/officeDocument/2006/relationships/notesSlide" Target="../notesSlides/notesSlide16.xml"/><Relationship Id="rId4"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1.m4a"/><Relationship Id="rId1" Type="http://schemas.microsoft.com/office/2007/relationships/media" Target="../media/media21.m4a"/><Relationship Id="rId6" Type="http://schemas.microsoft.com/office/2007/relationships/hdphoto" Target="../media/hdphoto2.wdp"/><Relationship Id="rId5" Type="http://schemas.openxmlformats.org/officeDocument/2006/relationships/image" Target="../media/image2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18.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notesSlide" Target="../notesSlides/notesSlide19.xml"/><Relationship Id="rId4"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audio" Target="../media/media30.m4a"/><Relationship Id="rId7" Type="http://schemas.openxmlformats.org/officeDocument/2006/relationships/image" Target="../media/image29.png"/><Relationship Id="rId2" Type="http://schemas.microsoft.com/office/2007/relationships/media" Target="../media/media30.m4a"/><Relationship Id="rId1" Type="http://schemas.openxmlformats.org/officeDocument/2006/relationships/tags" Target="../tags/tag9.xml"/><Relationship Id="rId6" Type="http://schemas.openxmlformats.org/officeDocument/2006/relationships/image" Target="../media/image28.png"/><Relationship Id="rId5" Type="http://schemas.openxmlformats.org/officeDocument/2006/relationships/notesSlide" Target="../notesSlides/notesSlide22.xml"/><Relationship Id="rId4" Type="http://schemas.openxmlformats.org/officeDocument/2006/relationships/slideLayout" Target="../slideLayouts/slideLayout7.xml"/><Relationship Id="rId9"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23.xml"/></Relationships>
</file>

<file path=ppt/slides/_rels/slide32.xml.rels><?xml version="1.0" encoding="UTF-8" standalone="yes"?>
<Relationships xmlns="http://schemas.openxmlformats.org/package/2006/relationships"><Relationship Id="rId3" Type="http://schemas.openxmlformats.org/officeDocument/2006/relationships/audio" Target="../media/media32.m4a"/><Relationship Id="rId7" Type="http://schemas.openxmlformats.org/officeDocument/2006/relationships/image" Target="../media/image2.png"/><Relationship Id="rId2" Type="http://schemas.microsoft.com/office/2007/relationships/media" Target="../media/media32.m4a"/><Relationship Id="rId1" Type="http://schemas.openxmlformats.org/officeDocument/2006/relationships/tags" Target="../tags/tag10.xml"/><Relationship Id="rId6" Type="http://schemas.openxmlformats.org/officeDocument/2006/relationships/image" Target="../media/image32.png"/><Relationship Id="rId5" Type="http://schemas.openxmlformats.org/officeDocument/2006/relationships/notesSlide" Target="../notesSlides/notesSlide24.xml"/><Relationship Id="rId4"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audio" Target="../media/media33.m4a"/><Relationship Id="rId2" Type="http://schemas.microsoft.com/office/2007/relationships/media" Target="../media/media33.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notesSlide" Target="../notesSlides/notesSlide25.xml"/><Relationship Id="rId4"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33.png"/><Relationship Id="rId4" Type="http://schemas.openxmlformats.org/officeDocument/2006/relationships/notesSlide" Target="../notesSlides/notesSlide26.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notesSlide" Target="../notesSlides/notesSlide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sz="8000" dirty="0"/>
              <a:t>ASESU</a:t>
            </a:r>
            <a:endParaRPr lang="cy-GB" dirty="0"/>
          </a:p>
        </p:txBody>
      </p:sp>
      <p:sp>
        <p:nvSpPr>
          <p:cNvPr id="4" name="Subtitle 3"/>
          <p:cNvSpPr>
            <a:spLocks noGrp="1"/>
          </p:cNvSpPr>
          <p:nvPr>
            <p:ph type="subTitle" idx="1"/>
          </p:nvPr>
        </p:nvSpPr>
        <p:spPr>
          <a:xfrm>
            <a:off x="611560" y="3845024"/>
            <a:ext cx="8173144" cy="1600200"/>
          </a:xfrm>
        </p:spPr>
        <p:txBody>
          <a:bodyPr>
            <a:noAutofit/>
          </a:bodyPr>
          <a:lstStyle/>
          <a:p>
            <a:r>
              <a:rPr lang="en-GB" sz="3600" dirty="0" err="1">
                <a:solidFill>
                  <a:schemeClr val="bg1"/>
                </a:solidFill>
                <a:latin typeface="Calibri" panose="020F0502020204030204" pitchFamily="34" charset="0"/>
              </a:rPr>
              <a:t>Asesu</a:t>
            </a:r>
            <a:r>
              <a:rPr lang="en-GB" sz="3600" dirty="0">
                <a:solidFill>
                  <a:schemeClr val="bg1"/>
                </a:solidFill>
                <a:latin typeface="Calibri" panose="020F0502020204030204" pitchFamily="34" charset="0"/>
              </a:rPr>
              <a:t> </a:t>
            </a:r>
            <a:r>
              <a:rPr lang="en-GB" sz="3600" dirty="0" err="1">
                <a:solidFill>
                  <a:srgbClr val="FF0000"/>
                </a:solidFill>
                <a:latin typeface="Calibri" panose="020F0502020204030204" pitchFamily="34" charset="0"/>
              </a:rPr>
              <a:t>crynodol</a:t>
            </a:r>
            <a:r>
              <a:rPr lang="en-GB" sz="3600" dirty="0">
                <a:solidFill>
                  <a:srgbClr val="FF0000"/>
                </a:solidFill>
                <a:latin typeface="Calibri" panose="020F0502020204030204" pitchFamily="34" charset="0"/>
              </a:rPr>
              <a:t> </a:t>
            </a:r>
            <a:r>
              <a:rPr lang="en-GB" sz="3600" dirty="0">
                <a:solidFill>
                  <a:schemeClr val="bg1"/>
                </a:solidFill>
                <a:latin typeface="Calibri" panose="020F0502020204030204" pitchFamily="34" charset="0"/>
              </a:rPr>
              <a:t>a </a:t>
            </a:r>
            <a:r>
              <a:rPr lang="en-GB" sz="3600" dirty="0" err="1">
                <a:solidFill>
                  <a:srgbClr val="92D050"/>
                </a:solidFill>
                <a:latin typeface="Calibri" panose="020F0502020204030204" pitchFamily="34" charset="0"/>
              </a:rPr>
              <a:t>ffurfiannol</a:t>
            </a:r>
            <a:endParaRPr lang="en-GB" sz="3600" dirty="0">
              <a:solidFill>
                <a:srgbClr val="92D050"/>
              </a:solidFill>
              <a:latin typeface="Calibri" panose="020F0502020204030204" pitchFamily="34" charset="0"/>
            </a:endParaRPr>
          </a:p>
          <a:p>
            <a:r>
              <a:rPr lang="en-GB" sz="3600" dirty="0">
                <a:solidFill>
                  <a:srgbClr val="FF0000"/>
                </a:solidFill>
                <a:latin typeface="Calibri" panose="020F0502020204030204" pitchFamily="34" charset="0"/>
              </a:rPr>
              <a:t>Summative</a:t>
            </a:r>
            <a:r>
              <a:rPr lang="en-GB" sz="3600" dirty="0">
                <a:solidFill>
                  <a:schemeClr val="accent1">
                    <a:lumMod val="75000"/>
                  </a:schemeClr>
                </a:solidFill>
                <a:latin typeface="Calibri" panose="020F0502020204030204" pitchFamily="34" charset="0"/>
              </a:rPr>
              <a:t> </a:t>
            </a:r>
            <a:r>
              <a:rPr lang="en-GB" sz="3600" dirty="0">
                <a:solidFill>
                  <a:schemeClr val="bg1">
                    <a:lumMod val="65000"/>
                  </a:schemeClr>
                </a:solidFill>
                <a:latin typeface="Calibri" panose="020F0502020204030204" pitchFamily="34" charset="0"/>
              </a:rPr>
              <a:t>and </a:t>
            </a:r>
            <a:r>
              <a:rPr lang="en-GB" sz="3600" dirty="0">
                <a:solidFill>
                  <a:srgbClr val="92D050"/>
                </a:solidFill>
                <a:latin typeface="Calibri" panose="020F0502020204030204" pitchFamily="34" charset="0"/>
              </a:rPr>
              <a:t>formative</a:t>
            </a:r>
            <a:r>
              <a:rPr lang="en-GB" sz="3600" dirty="0">
                <a:solidFill>
                  <a:schemeClr val="bg1">
                    <a:lumMod val="65000"/>
                  </a:schemeClr>
                </a:solidFill>
                <a:latin typeface="Calibri" panose="020F0502020204030204" pitchFamily="34" charset="0"/>
              </a:rPr>
              <a:t> assessment</a:t>
            </a:r>
            <a:endParaRPr lang="cy-GB" sz="3600" dirty="0">
              <a:solidFill>
                <a:schemeClr val="bg1">
                  <a:lumMod val="65000"/>
                </a:schemeClr>
              </a:solidFill>
              <a:latin typeface="Calibri" panose="020F0502020204030204" pitchFamily="34" charset="0"/>
            </a:endParaRPr>
          </a:p>
        </p:txBody>
      </p:sp>
      <p:pic>
        <p:nvPicPr>
          <p:cNvPr id="2" name="Audio 1">
            <a:hlinkClick r:id="" action="ppaction://media"/>
            <a:extLst>
              <a:ext uri="{FF2B5EF4-FFF2-40B4-BE49-F238E27FC236}">
                <a16:creationId xmlns:a16="http://schemas.microsoft.com/office/drawing/2014/main" id="{C2B90E17-A6A3-47D4-9FB3-F976FA2591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74033182"/>
      </p:ext>
    </p:extLst>
  </p:cSld>
  <p:clrMapOvr>
    <a:masterClrMapping/>
  </p:clrMapOvr>
  <mc:AlternateContent xmlns:mc="http://schemas.openxmlformats.org/markup-compatibility/2006" xmlns:p14="http://schemas.microsoft.com/office/powerpoint/2010/main">
    <mc:Choice Requires="p14">
      <p:transition spd="slow" p14:dur="2000" advTm="18186"/>
    </mc:Choice>
    <mc:Fallback xmlns="">
      <p:transition spd="slow" advTm="18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3ED6DD-D53B-4770-B808-0B7E010F3E20}"/>
              </a:ext>
            </a:extLst>
          </p:cNvPr>
          <p:cNvPicPr>
            <a:picLocks noChangeAspect="1"/>
          </p:cNvPicPr>
          <p:nvPr/>
        </p:nvPicPr>
        <p:blipFill>
          <a:blip r:embed="rId4"/>
          <a:stretch>
            <a:fillRect/>
          </a:stretch>
        </p:blipFill>
        <p:spPr>
          <a:xfrm>
            <a:off x="-1524000" y="0"/>
            <a:ext cx="12360696" cy="6952892"/>
          </a:xfrm>
          <a:prstGeom prst="rect">
            <a:avLst/>
          </a:prstGeom>
        </p:spPr>
      </p:pic>
      <p:pic>
        <p:nvPicPr>
          <p:cNvPr id="3" name="Audio 2">
            <a:hlinkClick r:id="" action="ppaction://media"/>
            <a:extLst>
              <a:ext uri="{FF2B5EF4-FFF2-40B4-BE49-F238E27FC236}">
                <a16:creationId xmlns:a16="http://schemas.microsoft.com/office/drawing/2014/main" id="{A888A46C-A025-44F3-97C6-9431EAA78E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53316323"/>
      </p:ext>
    </p:extLst>
  </p:cSld>
  <p:clrMapOvr>
    <a:masterClrMapping/>
  </p:clrMapOvr>
  <mc:AlternateContent xmlns:mc="http://schemas.openxmlformats.org/markup-compatibility/2006" xmlns:p14="http://schemas.microsoft.com/office/powerpoint/2010/main">
    <mc:Choice Requires="p14">
      <p:transition spd="slow" p14:dur="2000" advTm="34845"/>
    </mc:Choice>
    <mc:Fallback xmlns="">
      <p:transition spd="slow" advTm="34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30808" y="-1179512"/>
            <a:ext cx="9293720" cy="9293720"/>
          </a:xfrm>
          <a:prstGeom prst="rect">
            <a:avLst/>
          </a:prstGeom>
        </p:spPr>
      </p:pic>
      <p:sp>
        <p:nvSpPr>
          <p:cNvPr id="7" name="TextBox 6"/>
          <p:cNvSpPr txBox="1"/>
          <p:nvPr/>
        </p:nvSpPr>
        <p:spPr>
          <a:xfrm>
            <a:off x="539552" y="665401"/>
            <a:ext cx="8712968" cy="1323439"/>
          </a:xfrm>
          <a:prstGeom prst="rect">
            <a:avLst/>
          </a:prstGeom>
          <a:noFill/>
        </p:spPr>
        <p:txBody>
          <a:bodyPr wrap="square" rtlCol="0">
            <a:spAutoFit/>
          </a:bodyPr>
          <a:lstStyle/>
          <a:p>
            <a:pPr algn="ctr"/>
            <a:r>
              <a:rPr lang="en-GB" sz="8000" b="1" dirty="0">
                <a:latin typeface="Calibri" panose="020F0502020204030204" pitchFamily="34" charset="0"/>
              </a:rPr>
              <a:t>Pam </a:t>
            </a:r>
            <a:r>
              <a:rPr lang="en-GB" sz="8000" b="1" dirty="0" err="1">
                <a:latin typeface="Calibri" panose="020F0502020204030204" pitchFamily="34" charset="0"/>
              </a:rPr>
              <a:t>asesu</a:t>
            </a:r>
            <a:r>
              <a:rPr lang="en-GB" sz="8000" b="1" dirty="0">
                <a:latin typeface="Calibri" panose="020F0502020204030204" pitchFamily="34" charset="0"/>
              </a:rPr>
              <a:t>? </a:t>
            </a:r>
          </a:p>
        </p:txBody>
      </p:sp>
      <p:pic>
        <p:nvPicPr>
          <p:cNvPr id="3" name="Audio 2">
            <a:hlinkClick r:id="" action="ppaction://media"/>
            <a:extLst>
              <a:ext uri="{FF2B5EF4-FFF2-40B4-BE49-F238E27FC236}">
                <a16:creationId xmlns:a16="http://schemas.microsoft.com/office/drawing/2014/main" id="{B25203F5-A24D-408D-8666-9DB8250728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206895524"/>
      </p:ext>
    </p:extLst>
  </p:cSld>
  <p:clrMapOvr>
    <a:masterClrMapping/>
  </p:clrMapOvr>
  <mc:AlternateContent xmlns:mc="http://schemas.openxmlformats.org/markup-compatibility/2006" xmlns:p14="http://schemas.microsoft.com/office/powerpoint/2010/main">
    <mc:Choice Requires="p14">
      <p:transition spd="slow" p14:dur="2000" advTm="15775"/>
    </mc:Choice>
    <mc:Fallback xmlns="">
      <p:transition spd="slow" advTm="1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09AA116-D7A2-4B9A-98C3-A442989C5553}"/>
              </a:ext>
            </a:extLst>
          </p:cNvPr>
          <p:cNvGraphicFramePr/>
          <p:nvPr>
            <p:extLst>
              <p:ext uri="{D42A27DB-BD31-4B8C-83A1-F6EECF244321}">
                <p14:modId xmlns:p14="http://schemas.microsoft.com/office/powerpoint/2010/main" val="2388771330"/>
              </p:ext>
            </p:extLst>
          </p:nvPr>
        </p:nvGraphicFramePr>
        <p:xfrm>
          <a:off x="395536" y="404664"/>
          <a:ext cx="8280920" cy="59766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4E77BD80-C6F5-49C8-A6FD-6A797B56727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372317229"/>
      </p:ext>
    </p:extLst>
  </p:cSld>
  <p:clrMapOvr>
    <a:masterClrMapping/>
  </p:clrMapOvr>
  <mc:AlternateContent xmlns:mc="http://schemas.openxmlformats.org/markup-compatibility/2006" xmlns:p14="http://schemas.microsoft.com/office/powerpoint/2010/main">
    <mc:Choice Requires="p14">
      <p:transition spd="slow" p14:dur="2000" advTm="85046"/>
    </mc:Choice>
    <mc:Fallback xmlns="">
      <p:transition spd="slow" advTm="85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200294673"/>
              </p:ext>
            </p:extLst>
          </p:nvPr>
        </p:nvGraphicFramePr>
        <p:xfrm>
          <a:off x="323528" y="476672"/>
          <a:ext cx="8568952" cy="5760640"/>
        </p:xfrm>
        <a:graphic>
          <a:graphicData uri="http://schemas.openxmlformats.org/drawingml/2006/table">
            <a:tbl>
              <a:tblPr firstRow="1" firstCol="1" bandRow="1"/>
              <a:tblGrid>
                <a:gridCol w="2880320">
                  <a:extLst>
                    <a:ext uri="{9D8B030D-6E8A-4147-A177-3AD203B41FA5}">
                      <a16:colId xmlns:a16="http://schemas.microsoft.com/office/drawing/2014/main" val="20000"/>
                    </a:ext>
                  </a:extLst>
                </a:gridCol>
                <a:gridCol w="5688632">
                  <a:extLst>
                    <a:ext uri="{9D8B030D-6E8A-4147-A177-3AD203B41FA5}">
                      <a16:colId xmlns:a16="http://schemas.microsoft.com/office/drawing/2014/main" val="20001"/>
                    </a:ext>
                  </a:extLst>
                </a:gridCol>
              </a:tblGrid>
              <a:tr h="1536170">
                <a:tc>
                  <a:txBody>
                    <a:bodyPr/>
                    <a:lstStyle/>
                    <a:p>
                      <a:pPr>
                        <a:lnSpc>
                          <a:spcPct val="115000"/>
                        </a:lnSpc>
                        <a:spcAft>
                          <a:spcPts val="0"/>
                        </a:spcAft>
                      </a:pPr>
                      <a:r>
                        <a:rPr lang="en-GB" sz="3600" b="1" dirty="0" err="1">
                          <a:solidFill>
                            <a:schemeClr val="bg1"/>
                          </a:solidFill>
                          <a:effectLst/>
                          <a:latin typeface="Calibri"/>
                          <a:ea typeface="Calibri"/>
                          <a:cs typeface="Times New Roman"/>
                        </a:rPr>
                        <a:t>Asesu</a:t>
                      </a:r>
                      <a:r>
                        <a:rPr lang="en-GB" sz="3600" b="1" dirty="0">
                          <a:solidFill>
                            <a:schemeClr val="bg1"/>
                          </a:solidFill>
                          <a:effectLst/>
                          <a:latin typeface="Calibri"/>
                          <a:ea typeface="Calibri"/>
                          <a:cs typeface="Times New Roman"/>
                        </a:rPr>
                        <a:t> </a:t>
                      </a:r>
                      <a:r>
                        <a:rPr lang="en-GB" sz="3600" b="1" dirty="0" err="1">
                          <a:solidFill>
                            <a:schemeClr val="bg1"/>
                          </a:solidFill>
                          <a:effectLst/>
                          <a:latin typeface="Calibri"/>
                          <a:ea typeface="Calibri"/>
                          <a:cs typeface="Times New Roman"/>
                        </a:rPr>
                        <a:t>Dysgu</a:t>
                      </a:r>
                      <a:endParaRPr lang="en-GB" sz="36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a:solidFill>
                            <a:srgbClr val="FF0000"/>
                          </a:solidFill>
                          <a:effectLst/>
                          <a:latin typeface="Calibri"/>
                          <a:ea typeface="Calibri"/>
                          <a:cs typeface="Times New Roman"/>
                        </a:rPr>
                        <a:t>crynodol</a:t>
                      </a:r>
                      <a:r>
                        <a:rPr lang="en-GB" sz="2400" dirty="0">
                          <a:solidFill>
                            <a:schemeClr val="bg1"/>
                          </a:solidFill>
                          <a:effectLst/>
                          <a:latin typeface="Calibri"/>
                          <a:ea typeface="Calibri"/>
                          <a:cs typeface="Times New Roman"/>
                        </a:rPr>
                        <a:t> </a:t>
                      </a:r>
                    </a:p>
                    <a:p>
                      <a:pPr marL="0" lvl="0" indent="0">
                        <a:lnSpc>
                          <a:spcPct val="115000"/>
                        </a:lnSpc>
                        <a:spcAft>
                          <a:spcPts val="0"/>
                        </a:spcAft>
                        <a:buFont typeface="Symbol"/>
                        <a:buNone/>
                      </a:pPr>
                      <a:r>
                        <a:rPr lang="en-GB" sz="2400" dirty="0">
                          <a:solidFill>
                            <a:schemeClr val="bg1"/>
                          </a:solidFill>
                          <a:effectLst/>
                          <a:latin typeface="Calibri"/>
                          <a:ea typeface="Calibri"/>
                          <a:cs typeface="Times New Roman"/>
                        </a:rPr>
                        <a:t>(</a:t>
                      </a:r>
                      <a:r>
                        <a:rPr lang="en-GB" sz="2400" dirty="0">
                          <a:solidFill>
                            <a:srgbClr val="FF0000"/>
                          </a:solidFill>
                          <a:effectLst/>
                          <a:latin typeface="Calibri"/>
                          <a:ea typeface="Calibri"/>
                          <a:cs typeface="Times New Roman"/>
                        </a:rPr>
                        <a:t>summative</a:t>
                      </a:r>
                      <a:r>
                        <a:rPr lang="en-GB" sz="2400" dirty="0">
                          <a:solidFill>
                            <a:schemeClr val="bg1"/>
                          </a:solidFill>
                          <a:effectLst/>
                          <a:latin typeface="Calibri"/>
                          <a:ea typeface="Calibri"/>
                          <a:cs typeface="Times New Roman"/>
                        </a:rPr>
                        <a:t> assessment)</a:t>
                      </a:r>
                    </a:p>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cyrhaeddiad</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erbyn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safonau</a:t>
                      </a:r>
                      <a:endParaRPr lang="en-GB" sz="24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920214">
                <a:tc>
                  <a:txBody>
                    <a:bodyPr/>
                    <a:lstStyle/>
                    <a:p>
                      <a:pPr>
                        <a:lnSpc>
                          <a:spcPct val="115000"/>
                        </a:lnSpc>
                        <a:spcAft>
                          <a:spcPts val="0"/>
                        </a:spcAft>
                      </a:pPr>
                      <a:r>
                        <a:rPr lang="en-GB" sz="3600" b="1" dirty="0" err="1">
                          <a:solidFill>
                            <a:schemeClr val="bg1"/>
                          </a:solidFill>
                          <a:effectLst/>
                          <a:latin typeface="Calibri"/>
                          <a:ea typeface="Calibri"/>
                          <a:cs typeface="Times New Roman"/>
                        </a:rPr>
                        <a:t>Asesu</a:t>
                      </a:r>
                      <a:r>
                        <a:rPr lang="en-GB" sz="3600" b="1" dirty="0">
                          <a:solidFill>
                            <a:schemeClr val="bg1"/>
                          </a:solidFill>
                          <a:effectLst/>
                          <a:latin typeface="Calibri"/>
                          <a:ea typeface="Calibri"/>
                          <a:cs typeface="Times New Roman"/>
                        </a:rPr>
                        <a:t> </a:t>
                      </a:r>
                      <a:r>
                        <a:rPr lang="en-GB" sz="3600" b="1" dirty="0" err="1">
                          <a:solidFill>
                            <a:srgbClr val="FF0000"/>
                          </a:solidFill>
                          <a:effectLst/>
                          <a:latin typeface="Calibri"/>
                          <a:ea typeface="Calibri"/>
                          <a:cs typeface="Times New Roman"/>
                        </a:rPr>
                        <a:t>ar</a:t>
                      </a:r>
                      <a:r>
                        <a:rPr lang="en-GB" sz="3600" b="1" dirty="0">
                          <a:solidFill>
                            <a:srgbClr val="FF0000"/>
                          </a:solidFill>
                          <a:effectLst/>
                          <a:latin typeface="Calibri"/>
                          <a:ea typeface="Calibri"/>
                          <a:cs typeface="Times New Roman"/>
                        </a:rPr>
                        <a:t> </a:t>
                      </a:r>
                      <a:r>
                        <a:rPr lang="en-GB" sz="3600" b="1" dirty="0" err="1">
                          <a:solidFill>
                            <a:srgbClr val="FF0000"/>
                          </a:solidFill>
                          <a:effectLst/>
                          <a:latin typeface="Calibri"/>
                          <a:ea typeface="Calibri"/>
                          <a:cs typeface="Times New Roman"/>
                        </a:rPr>
                        <a:t>gyfer</a:t>
                      </a:r>
                      <a:r>
                        <a:rPr lang="en-GB" sz="3600" b="1" dirty="0">
                          <a:solidFill>
                            <a:srgbClr val="FF0000"/>
                          </a:solidFill>
                          <a:effectLst/>
                          <a:latin typeface="Calibri"/>
                          <a:ea typeface="Calibri"/>
                          <a:cs typeface="Times New Roman"/>
                        </a:rPr>
                        <a:t> </a:t>
                      </a:r>
                      <a:r>
                        <a:rPr lang="en-GB" sz="3600" b="1" dirty="0" err="1">
                          <a:solidFill>
                            <a:schemeClr val="bg1"/>
                          </a:solidFill>
                          <a:effectLst/>
                          <a:latin typeface="Calibri"/>
                          <a:ea typeface="Calibri"/>
                          <a:cs typeface="Times New Roman"/>
                        </a:rPr>
                        <a:t>Dysgu</a:t>
                      </a:r>
                      <a:r>
                        <a:rPr lang="en-GB" sz="3600" b="1" dirty="0">
                          <a:solidFill>
                            <a:schemeClr val="bg1"/>
                          </a:solidFill>
                          <a:effectLst/>
                          <a:latin typeface="Calibri"/>
                          <a:ea typeface="Calibri"/>
                          <a:cs typeface="Times New Roman"/>
                        </a:rPr>
                        <a:t> </a:t>
                      </a:r>
                      <a:endParaRPr lang="en-GB" sz="36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err="1">
                          <a:solidFill>
                            <a:srgbClr val="FF0000"/>
                          </a:solidFill>
                          <a:effectLst/>
                          <a:latin typeface="Calibri"/>
                          <a:ea typeface="Calibri"/>
                          <a:cs typeface="Times New Roman"/>
                        </a:rPr>
                        <a:t>ffurfiannol</a:t>
                      </a:r>
                      <a:r>
                        <a:rPr lang="en-GB" sz="2400" baseline="0" dirty="0">
                          <a:solidFill>
                            <a:schemeClr val="bg1"/>
                          </a:solidFill>
                          <a:effectLst/>
                          <a:latin typeface="Calibri"/>
                          <a:ea typeface="Calibri"/>
                          <a:cs typeface="Times New Roman"/>
                        </a:rPr>
                        <a:t> </a:t>
                      </a:r>
                      <a:r>
                        <a:rPr lang="en-GB" sz="2400" dirty="0">
                          <a:solidFill>
                            <a:schemeClr val="bg1"/>
                          </a:solidFill>
                          <a:effectLst/>
                          <a:latin typeface="Calibri"/>
                          <a:ea typeface="Calibri"/>
                          <a:cs typeface="Times New Roman"/>
                        </a:rPr>
                        <a:t>(</a:t>
                      </a:r>
                      <a:r>
                        <a:rPr lang="en-GB" sz="2400" b="1" dirty="0">
                          <a:solidFill>
                            <a:srgbClr val="FF0000"/>
                          </a:solidFill>
                          <a:effectLst/>
                          <a:latin typeface="Calibri"/>
                          <a:ea typeface="Calibri"/>
                          <a:cs typeface="Times New Roman"/>
                        </a:rPr>
                        <a:t>formative</a:t>
                      </a:r>
                      <a:r>
                        <a:rPr lang="en-GB" sz="2400" dirty="0">
                          <a:solidFill>
                            <a:schemeClr val="bg1"/>
                          </a:solidFill>
                          <a:effectLst/>
                          <a:latin typeface="Calibri"/>
                          <a:ea typeface="Calibri"/>
                          <a:cs typeface="Times New Roman"/>
                        </a:rPr>
                        <a:t> assessment)</a:t>
                      </a:r>
                    </a:p>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cynnydd</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g</a:t>
                      </a:r>
                      <a:r>
                        <a:rPr lang="en-GB" sz="2400" dirty="0" err="1">
                          <a:solidFill>
                            <a:schemeClr val="bg1"/>
                          </a:solidFill>
                          <a:effectLst/>
                          <a:latin typeface="Calibri"/>
                          <a:ea typeface="Calibri"/>
                          <a:cs typeface="Times New Roman"/>
                        </a:rPr>
                        <a:t>yson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gan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roi</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adborth</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i</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ddisgyblion</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sy’n</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eu</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helpu</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i</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wella</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perfformiad</a:t>
                      </a:r>
                      <a:r>
                        <a:rPr lang="en-GB" sz="2400" dirty="0">
                          <a:solidFill>
                            <a:schemeClr val="bg1"/>
                          </a:solidFill>
                          <a:effectLst/>
                          <a:latin typeface="Calibri"/>
                          <a:ea typeface="Calibri"/>
                          <a:cs typeface="Times New Roman"/>
                        </a:rPr>
                        <a:t> </a:t>
                      </a: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304256">
                <a:tc>
                  <a:txBody>
                    <a:bodyPr/>
                    <a:lstStyle/>
                    <a:p>
                      <a:pPr>
                        <a:lnSpc>
                          <a:spcPct val="115000"/>
                        </a:lnSpc>
                        <a:spcAft>
                          <a:spcPts val="0"/>
                        </a:spcAft>
                      </a:pPr>
                      <a:r>
                        <a:rPr lang="en-GB" sz="3600" b="1" dirty="0" err="1">
                          <a:solidFill>
                            <a:schemeClr val="bg1"/>
                          </a:solidFill>
                          <a:effectLst/>
                          <a:latin typeface="Calibri"/>
                          <a:ea typeface="Calibri"/>
                          <a:cs typeface="Times New Roman"/>
                        </a:rPr>
                        <a:t>Asesu</a:t>
                      </a:r>
                      <a:r>
                        <a:rPr lang="en-GB" sz="3600" b="1" dirty="0">
                          <a:solidFill>
                            <a:schemeClr val="bg1"/>
                          </a:solidFill>
                          <a:effectLst/>
                          <a:latin typeface="Calibri"/>
                          <a:ea typeface="Calibri"/>
                          <a:cs typeface="Times New Roman"/>
                        </a:rPr>
                        <a:t> </a:t>
                      </a:r>
                      <a:r>
                        <a:rPr lang="en-GB" sz="3600" b="1" dirty="0" err="1">
                          <a:solidFill>
                            <a:srgbClr val="FF0000"/>
                          </a:solidFill>
                          <a:effectLst/>
                          <a:latin typeface="Calibri"/>
                          <a:ea typeface="Calibri"/>
                          <a:cs typeface="Times New Roman"/>
                        </a:rPr>
                        <a:t>fel</a:t>
                      </a:r>
                      <a:r>
                        <a:rPr lang="en-GB" sz="3600" b="1" dirty="0">
                          <a:solidFill>
                            <a:schemeClr val="bg1"/>
                          </a:solidFill>
                          <a:effectLst/>
                          <a:latin typeface="Calibri"/>
                          <a:ea typeface="Calibri"/>
                          <a:cs typeface="Times New Roman"/>
                        </a:rPr>
                        <a:t> </a:t>
                      </a:r>
                      <a:r>
                        <a:rPr lang="en-GB" sz="3600" b="1" dirty="0" err="1">
                          <a:solidFill>
                            <a:schemeClr val="bg1"/>
                          </a:solidFill>
                          <a:effectLst/>
                          <a:latin typeface="Calibri"/>
                          <a:ea typeface="Calibri"/>
                          <a:cs typeface="Times New Roman"/>
                        </a:rPr>
                        <a:t>dysgu</a:t>
                      </a:r>
                      <a:endParaRPr lang="en-GB" sz="36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Cynnwys</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disgyblion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dirty="0">
                          <a:solidFill>
                            <a:schemeClr val="bg1"/>
                          </a:solidFill>
                          <a:effectLst/>
                          <a:latin typeface="Calibri"/>
                          <a:ea typeface="Calibri"/>
                          <a:cs typeface="Times New Roman"/>
                        </a:rPr>
                        <a:t> y broses </a:t>
                      </a:r>
                      <a:r>
                        <a:rPr lang="en-GB" sz="2400" dirty="0" err="1">
                          <a:solidFill>
                            <a:schemeClr val="bg1"/>
                          </a:solidFill>
                          <a:effectLst/>
                          <a:latin typeface="Calibri"/>
                          <a:ea typeface="Calibri"/>
                          <a:cs typeface="Times New Roman"/>
                        </a:rPr>
                        <a:t>ddysgu</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fel</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eu</a:t>
                      </a:r>
                      <a:r>
                        <a:rPr lang="en-GB" sz="2400" dirty="0">
                          <a:solidFill>
                            <a:schemeClr val="bg1"/>
                          </a:solidFill>
                          <a:effectLst/>
                          <a:latin typeface="Calibri"/>
                          <a:ea typeface="Calibri"/>
                          <a:cs typeface="Times New Roman"/>
                        </a:rPr>
                        <a:t> bod </a:t>
                      </a:r>
                      <a:r>
                        <a:rPr lang="en-GB" sz="2400" dirty="0" err="1">
                          <a:solidFill>
                            <a:schemeClr val="bg1"/>
                          </a:solidFill>
                          <a:effectLst/>
                          <a:latin typeface="Calibri"/>
                          <a:ea typeface="Calibri"/>
                          <a:cs typeface="Times New Roman"/>
                        </a:rPr>
                        <a:t>nhw</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gallu</a:t>
                      </a:r>
                      <a:r>
                        <a:rPr lang="en-GB" sz="2400" dirty="0">
                          <a:solidFill>
                            <a:schemeClr val="bg1"/>
                          </a:solidFill>
                          <a:effectLst/>
                          <a:latin typeface="Calibri"/>
                          <a:ea typeface="Calibri"/>
                          <a:cs typeface="Times New Roman"/>
                        </a:rPr>
                        <a:t> monito </a:t>
                      </a:r>
                      <a:r>
                        <a:rPr lang="en-GB" sz="2400" dirty="0" err="1">
                          <a:solidFill>
                            <a:schemeClr val="bg1"/>
                          </a:solidFill>
                          <a:effectLst/>
                          <a:latin typeface="Calibri"/>
                          <a:ea typeface="Calibri"/>
                          <a:cs typeface="Times New Roman"/>
                        </a:rPr>
                        <a:t>cynnydd</a:t>
                      </a:r>
                      <a:endParaRPr lang="en-GB" sz="2400" dirty="0">
                        <a:solidFill>
                          <a:schemeClr val="bg1"/>
                        </a:solidFill>
                        <a:effectLst/>
                        <a:latin typeface="Calibri"/>
                        <a:ea typeface="Calibri"/>
                        <a:cs typeface="Times New Roman"/>
                      </a:endParaRPr>
                    </a:p>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Disgyblion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hunan-asesu</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a’r</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athro</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annog</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adfyfyrio</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wrth</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anelu</a:t>
                      </a:r>
                      <a:r>
                        <a:rPr lang="en-GB" sz="2400" dirty="0">
                          <a:solidFill>
                            <a:schemeClr val="bg1"/>
                          </a:solidFill>
                          <a:effectLst/>
                          <a:latin typeface="Calibri"/>
                          <a:ea typeface="Calibri"/>
                          <a:cs typeface="Times New Roman"/>
                        </a:rPr>
                        <a:t> at </a:t>
                      </a:r>
                      <a:r>
                        <a:rPr lang="en-GB" sz="2400" dirty="0" err="1">
                          <a:solidFill>
                            <a:schemeClr val="bg1"/>
                          </a:solidFill>
                          <a:effectLst/>
                          <a:latin typeface="Calibri"/>
                          <a:ea typeface="Calibri"/>
                          <a:cs typeface="Times New Roman"/>
                        </a:rPr>
                        <a:t>dargedau</a:t>
                      </a:r>
                      <a:endParaRPr lang="en-GB" sz="24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extBox 1"/>
          <p:cNvSpPr txBox="1"/>
          <p:nvPr/>
        </p:nvSpPr>
        <p:spPr>
          <a:xfrm>
            <a:off x="6156176" y="6381328"/>
            <a:ext cx="2232248" cy="369332"/>
          </a:xfrm>
          <a:prstGeom prst="rect">
            <a:avLst/>
          </a:prstGeom>
          <a:noFill/>
        </p:spPr>
        <p:txBody>
          <a:bodyPr wrap="square" rtlCol="0">
            <a:spAutoFit/>
          </a:bodyPr>
          <a:lstStyle/>
          <a:p>
            <a:r>
              <a:rPr lang="en-GB" dirty="0"/>
              <a:t>S Clarke, 2008</a:t>
            </a:r>
          </a:p>
        </p:txBody>
      </p:sp>
      <p:sp>
        <p:nvSpPr>
          <p:cNvPr id="4" name="Rectangle 3"/>
          <p:cNvSpPr/>
          <p:nvPr/>
        </p:nvSpPr>
        <p:spPr>
          <a:xfrm>
            <a:off x="3203848" y="476672"/>
            <a:ext cx="5688632" cy="151216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y-GB"/>
          </a:p>
        </p:txBody>
      </p:sp>
      <p:sp>
        <p:nvSpPr>
          <p:cNvPr id="5" name="Rectangle 4"/>
          <p:cNvSpPr/>
          <p:nvPr/>
        </p:nvSpPr>
        <p:spPr>
          <a:xfrm>
            <a:off x="3203848" y="3861048"/>
            <a:ext cx="5688632" cy="237626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y-GB"/>
          </a:p>
        </p:txBody>
      </p:sp>
      <p:sp>
        <p:nvSpPr>
          <p:cNvPr id="6" name="Rectangle 5"/>
          <p:cNvSpPr/>
          <p:nvPr/>
        </p:nvSpPr>
        <p:spPr>
          <a:xfrm>
            <a:off x="3203848" y="1973800"/>
            <a:ext cx="5688632" cy="190228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y-GB"/>
          </a:p>
        </p:txBody>
      </p:sp>
      <p:pic>
        <p:nvPicPr>
          <p:cNvPr id="7" name="Audio 6">
            <a:hlinkClick r:id="" action="ppaction://media"/>
            <a:extLst>
              <a:ext uri="{FF2B5EF4-FFF2-40B4-BE49-F238E27FC236}">
                <a16:creationId xmlns:a16="http://schemas.microsoft.com/office/drawing/2014/main" id="{FA7557F0-EB20-4CB5-A9C1-142AD41608B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784948448"/>
      </p:ext>
    </p:extLst>
  </p:cSld>
  <p:clrMapOvr>
    <a:masterClrMapping/>
  </p:clrMapOvr>
  <mc:AlternateContent xmlns:mc="http://schemas.openxmlformats.org/markup-compatibility/2006" xmlns:p14="http://schemas.microsoft.com/office/powerpoint/2010/main">
    <mc:Choice Requires="p14">
      <p:transition spd="slow" p14:dur="2000" advTm="101145"/>
    </mc:Choice>
    <mc:Fallback xmlns="">
      <p:transition spd="slow" advTm="101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4" presetClass="exit" presetSubtype="10" fill="hold" grpId="0" nodeType="clickEffect">
                                  <p:stCondLst>
                                    <p:cond delay="0"/>
                                  </p:stCondLst>
                                  <p:childTnLst>
                                    <p:animEffect transition="out" filter="randombar(horizontal)">
                                      <p:cBhvr>
                                        <p:cTn id="10" dur="500"/>
                                        <p:tgtEl>
                                          <p:spTgt spid="4"/>
                                        </p:tgtEl>
                                      </p:cBhvr>
                                    </p:animEffect>
                                    <p:set>
                                      <p:cBhvr>
                                        <p:cTn id="11" dur="1" fill="hold">
                                          <p:stCondLst>
                                            <p:cond delay="499"/>
                                          </p:stCondLst>
                                        </p:cTn>
                                        <p:tgtEl>
                                          <p:spTgt spid="4"/>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1"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randombar(horizontal)">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xit" presetSubtype="10" fill="hold" grpId="0" nodeType="clickEffect">
                                  <p:stCondLst>
                                    <p:cond delay="0"/>
                                  </p:stCondLst>
                                  <p:childTnLst>
                                    <p:animEffect transition="out" filter="randombar(horizontal)">
                                      <p:cBhvr>
                                        <p:cTn id="20" dur="500"/>
                                        <p:tgtEl>
                                          <p:spTgt spid="6"/>
                                        </p:tgtEl>
                                      </p:cBhvr>
                                    </p:animEffect>
                                    <p:set>
                                      <p:cBhvr>
                                        <p:cTn id="21" dur="1" fill="hold">
                                          <p:stCondLst>
                                            <p:cond delay="499"/>
                                          </p:stCondLst>
                                        </p:cTn>
                                        <p:tgtEl>
                                          <p:spTgt spid="6"/>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1"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randombar(horizontal)">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xit" presetSubtype="10" fill="hold" grpId="0" nodeType="clickEffect">
                                  <p:stCondLst>
                                    <p:cond delay="0"/>
                                  </p:stCondLst>
                                  <p:childTnLst>
                                    <p:animEffect transition="out" filter="randombar(horizontal)">
                                      <p:cBhvr>
                                        <p:cTn id="30" dur="500"/>
                                        <p:tgtEl>
                                          <p:spTgt spid="5"/>
                                        </p:tgtEl>
                                      </p:cBhvr>
                                    </p:animEffect>
                                    <p:set>
                                      <p:cBhvr>
                                        <p:cTn id="31"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7"/>
                </p:tgtEl>
              </p:cMediaNode>
            </p:audio>
          </p:childTnLst>
        </p:cTn>
      </p:par>
    </p:tnLst>
    <p:bldLst>
      <p:bldP spid="4" grpId="0" animBg="1"/>
      <p:bldP spid="4" grpId="1" animBg="1"/>
      <p:bldP spid="5" grpId="0" animBg="1"/>
      <p:bldP spid="6" grpId="0" animBg="1"/>
      <p:bldP spid="6"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260648"/>
            <a:ext cx="8712968" cy="923330"/>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crynodol</a:t>
            </a:r>
          </a:p>
        </p:txBody>
      </p:sp>
      <p:sp>
        <p:nvSpPr>
          <p:cNvPr id="4" name="TextBox 3"/>
          <p:cNvSpPr txBox="1"/>
          <p:nvPr/>
        </p:nvSpPr>
        <p:spPr>
          <a:xfrm>
            <a:off x="467544" y="1548075"/>
            <a:ext cx="8280920" cy="1508105"/>
          </a:xfrm>
          <a:prstGeom prst="rect">
            <a:avLst/>
          </a:prstGeom>
          <a:noFill/>
        </p:spPr>
        <p:txBody>
          <a:bodyPr wrap="square" rtlCol="0">
            <a:spAutoFit/>
          </a:bodyPr>
          <a:lstStyle/>
          <a:p>
            <a:pPr marL="342900" indent="-342900">
              <a:buFont typeface="Arial" panose="020B0604020202020204" pitchFamily="34" charset="0"/>
              <a:buChar char="•"/>
            </a:pPr>
            <a:r>
              <a:rPr lang="en-GB" sz="3200" dirty="0" err="1">
                <a:solidFill>
                  <a:srgbClr val="FF0000"/>
                </a:solidFill>
                <a:latin typeface="Calibri" panose="020F0502020204030204" pitchFamily="34" charset="0"/>
              </a:rPr>
              <a:t>Crynhoi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mesur</a:t>
            </a:r>
            <a:r>
              <a:rPr lang="en-GB" sz="3200" dirty="0">
                <a:solidFill>
                  <a:schemeClr val="bg1"/>
                </a:solidFill>
                <a:latin typeface="Calibri" panose="020F0502020204030204" pitchFamily="34" charset="0"/>
              </a:rPr>
              <a:t> y </a:t>
            </a:r>
            <a:r>
              <a:rPr lang="en-GB" sz="3200" dirty="0" err="1">
                <a:solidFill>
                  <a:schemeClr val="bg1"/>
                </a:solidFill>
                <a:latin typeface="Calibri" panose="020F0502020204030204" pitchFamily="34" charset="0"/>
              </a:rPr>
              <a:t>dysgu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ddiwedd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uned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neu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gyfnod</a:t>
            </a:r>
            <a:endParaRPr lang="en-GB" sz="2800" dirty="0">
              <a:solidFill>
                <a:schemeClr val="bg1"/>
              </a:solidFill>
              <a:latin typeface="Calibri" panose="020F0502020204030204" pitchFamily="34" charset="0"/>
            </a:endParaRPr>
          </a:p>
          <a:p>
            <a:endParaRPr lang="en-GB" sz="2800" dirty="0">
              <a:latin typeface="Calibri" panose="020F0502020204030204" pitchFamily="34" charset="0"/>
            </a:endParaRPr>
          </a:p>
        </p:txBody>
      </p:sp>
      <p:sp>
        <p:nvSpPr>
          <p:cNvPr id="5" name="TextBox 4">
            <a:extLst>
              <a:ext uri="{FF2B5EF4-FFF2-40B4-BE49-F238E27FC236}">
                <a16:creationId xmlns:a16="http://schemas.microsoft.com/office/drawing/2014/main" id="{24206BD5-F6C6-4E0B-81E6-F2EE7EEE8C21}"/>
              </a:ext>
            </a:extLst>
          </p:cNvPr>
          <p:cNvSpPr txBox="1"/>
          <p:nvPr/>
        </p:nvSpPr>
        <p:spPr>
          <a:xfrm>
            <a:off x="483771" y="2753164"/>
            <a:ext cx="8280920" cy="1354217"/>
          </a:xfrm>
          <a:prstGeom prst="rect">
            <a:avLst/>
          </a:prstGeom>
          <a:noFill/>
        </p:spPr>
        <p:txBody>
          <a:bodyPr wrap="square" rtlCol="0">
            <a:spAutoFit/>
          </a:bodyPr>
          <a:lstStyle/>
          <a:p>
            <a:pPr marL="457200" indent="-457200">
              <a:buFont typeface="Arial" panose="020B0604020202020204" pitchFamily="34" charset="0"/>
              <a:buChar char="•"/>
            </a:pPr>
            <a:r>
              <a:rPr lang="en-GB" sz="3200" dirty="0" err="1">
                <a:solidFill>
                  <a:schemeClr val="bg1"/>
                </a:solidFill>
                <a:latin typeface="Calibri" panose="020F0502020204030204" pitchFamily="34" charset="0"/>
              </a:rPr>
              <a:t>Asesiadau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allanol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wedi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rheoli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gan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gyrff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tu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allan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i’r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ysgol</a:t>
            </a:r>
            <a:endParaRPr lang="en-GB" sz="3200" dirty="0">
              <a:solidFill>
                <a:schemeClr val="bg1"/>
              </a:solidFill>
              <a:latin typeface="Calibri" panose="020F0502020204030204" pitchFamily="34" charset="0"/>
            </a:endParaRPr>
          </a:p>
          <a:p>
            <a:endParaRPr lang="cy-GB" dirty="0"/>
          </a:p>
        </p:txBody>
      </p:sp>
      <p:sp>
        <p:nvSpPr>
          <p:cNvPr id="6" name="TextBox 5">
            <a:extLst>
              <a:ext uri="{FF2B5EF4-FFF2-40B4-BE49-F238E27FC236}">
                <a16:creationId xmlns:a16="http://schemas.microsoft.com/office/drawing/2014/main" id="{1672426A-3CD4-4EF3-B3F6-7FD0C5883E10}"/>
              </a:ext>
            </a:extLst>
          </p:cNvPr>
          <p:cNvSpPr txBox="1"/>
          <p:nvPr/>
        </p:nvSpPr>
        <p:spPr>
          <a:xfrm>
            <a:off x="483771" y="5157192"/>
            <a:ext cx="8280920" cy="1354217"/>
          </a:xfrm>
          <a:prstGeom prst="rect">
            <a:avLst/>
          </a:prstGeom>
          <a:noFill/>
        </p:spPr>
        <p:txBody>
          <a:bodyPr wrap="square" rtlCol="0">
            <a:spAutoFit/>
          </a:bodyPr>
          <a:lstStyle/>
          <a:p>
            <a:pPr marL="342900" indent="-342900">
              <a:buFont typeface="Arial" panose="020B0604020202020204" pitchFamily="34" charset="0"/>
              <a:buChar char="•"/>
            </a:pPr>
            <a:r>
              <a:rPr lang="en-GB" sz="3200" dirty="0" err="1">
                <a:solidFill>
                  <a:schemeClr val="bg1"/>
                </a:solidFill>
                <a:latin typeface="Calibri" panose="020F0502020204030204" pitchFamily="34" charset="0"/>
              </a:rPr>
              <a:t>Athrawon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asesu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gwaith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disgyblion</a:t>
            </a:r>
            <a:r>
              <a:rPr lang="en-GB" sz="3200" dirty="0">
                <a:solidFill>
                  <a:schemeClr val="bg1"/>
                </a:solidFill>
                <a:latin typeface="Calibri" panose="020F0502020204030204" pitchFamily="34" charset="0"/>
              </a:rPr>
              <a:t> a </a:t>
            </a:r>
            <a:r>
              <a:rPr lang="en-GB" sz="3200" dirty="0" err="1">
                <a:solidFill>
                  <a:schemeClr val="bg1"/>
                </a:solidFill>
                <a:latin typeface="Calibri" panose="020F0502020204030204" pitchFamily="34" charset="0"/>
              </a:rPr>
              <a:t>rhoi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gradd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neu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farc</a:t>
            </a:r>
            <a:endParaRPr lang="en-GB" sz="3200" dirty="0">
              <a:solidFill>
                <a:schemeClr val="bg1"/>
              </a:solidFill>
              <a:latin typeface="Calibri" panose="020F0502020204030204" pitchFamily="34" charset="0"/>
            </a:endParaRPr>
          </a:p>
          <a:p>
            <a:endParaRPr lang="cy-GB" dirty="0"/>
          </a:p>
        </p:txBody>
      </p:sp>
      <p:sp>
        <p:nvSpPr>
          <p:cNvPr id="7" name="TextBox 6">
            <a:extLst>
              <a:ext uri="{FF2B5EF4-FFF2-40B4-BE49-F238E27FC236}">
                <a16:creationId xmlns:a16="http://schemas.microsoft.com/office/drawing/2014/main" id="{522BEA02-D9DD-4EF0-B6F4-A112E9CD537B}"/>
              </a:ext>
            </a:extLst>
          </p:cNvPr>
          <p:cNvSpPr txBox="1"/>
          <p:nvPr/>
        </p:nvSpPr>
        <p:spPr>
          <a:xfrm>
            <a:off x="483771" y="3886471"/>
            <a:ext cx="8280920" cy="1354217"/>
          </a:xfrm>
          <a:prstGeom prst="rect">
            <a:avLst/>
          </a:prstGeom>
          <a:noFill/>
        </p:spPr>
        <p:txBody>
          <a:bodyPr wrap="square" rtlCol="0">
            <a:spAutoFit/>
          </a:bodyPr>
          <a:lstStyle/>
          <a:p>
            <a:pPr marL="342900" indent="-342900">
              <a:buFont typeface="Arial" panose="020B0604020202020204" pitchFamily="34" charset="0"/>
              <a:buChar char="•"/>
            </a:pPr>
            <a:r>
              <a:rPr lang="en-GB" sz="3200" dirty="0" err="1">
                <a:solidFill>
                  <a:schemeClr val="bg1"/>
                </a:solidFill>
                <a:latin typeface="Calibri" panose="020F0502020204030204" pitchFamily="34" charset="0"/>
              </a:rPr>
              <a:t>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cael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fonitro</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gan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gyrff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allanol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e.e</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bwrdd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arholi</a:t>
            </a:r>
            <a:r>
              <a:rPr lang="en-GB" sz="3200" dirty="0">
                <a:solidFill>
                  <a:schemeClr val="bg1"/>
                </a:solidFill>
                <a:latin typeface="Calibri" panose="020F0502020204030204" pitchFamily="34" charset="0"/>
              </a:rPr>
              <a:t>, ESTYN, </a:t>
            </a:r>
            <a:r>
              <a:rPr lang="en-GB" sz="3200" dirty="0" err="1">
                <a:solidFill>
                  <a:schemeClr val="bg1"/>
                </a:solidFill>
                <a:latin typeface="Calibri" panose="020F0502020204030204" pitchFamily="34" charset="0"/>
              </a:rPr>
              <a:t>Llywodraeth</a:t>
            </a:r>
            <a:r>
              <a:rPr lang="en-GB" sz="3200" dirty="0">
                <a:solidFill>
                  <a:schemeClr val="bg1"/>
                </a:solidFill>
                <a:latin typeface="Calibri" panose="020F0502020204030204" pitchFamily="34" charset="0"/>
              </a:rPr>
              <a:t>, OECD)</a:t>
            </a:r>
          </a:p>
          <a:p>
            <a:endParaRPr lang="cy-GB" dirty="0"/>
          </a:p>
        </p:txBody>
      </p:sp>
      <p:pic>
        <p:nvPicPr>
          <p:cNvPr id="3" name="Audio 2">
            <a:hlinkClick r:id="" action="ppaction://media"/>
            <a:extLst>
              <a:ext uri="{FF2B5EF4-FFF2-40B4-BE49-F238E27FC236}">
                <a16:creationId xmlns:a16="http://schemas.microsoft.com/office/drawing/2014/main" id="{89FD91F8-331B-4C31-B3C1-C8AE9C45582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1813620791"/>
      </p:ext>
    </p:extLst>
  </p:cSld>
  <p:clrMapOvr>
    <a:masterClrMapping/>
  </p:clrMapOvr>
  <mc:AlternateContent xmlns:mc="http://schemas.openxmlformats.org/markup-compatibility/2006" xmlns:p14="http://schemas.microsoft.com/office/powerpoint/2010/main">
    <mc:Choice Requires="p14">
      <p:transition spd="slow" p14:dur="2000" advTm="88044"/>
    </mc:Choice>
    <mc:Fallback xmlns="">
      <p:transition spd="slow" advTm="88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subTnLst>
                                    <p:animClr clrSpc="rgb" dir="cw">
                                      <p:cBhvr override="childStyle">
                                        <p:cTn dur="1" fill="hold" display="0" masterRel="nextClick" afterEffect="1"/>
                                        <p:tgtEl>
                                          <p:spTgt spid="4"/>
                                        </p:tgtEl>
                                        <p:attrNameLst>
                                          <p:attrName>ppt_c</p:attrName>
                                        </p:attrNameLst>
                                      </p:cBhvr>
                                      <p:to>
                                        <a:schemeClr val="tx2"/>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tx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subTnLst>
                                    <p:animClr clrSpc="rgb" dir="cw">
                                      <p:cBhvr override="childStyle">
                                        <p:cTn dur="1" fill="hold" display="0" masterRel="nextClick" afterEffect="1"/>
                                        <p:tgtEl>
                                          <p:spTgt spid="7"/>
                                        </p:tgtEl>
                                        <p:attrNameLst>
                                          <p:attrName>ppt_c</p:attrName>
                                        </p:attrNameLst>
                                      </p:cBhvr>
                                      <p:to>
                                        <a:schemeClr val="tx2"/>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3"/>
                </p:tgtEl>
              </p:cMediaNode>
            </p:audio>
          </p:childTnLst>
        </p:cTn>
      </p:par>
    </p:tnLst>
    <p:bldLst>
      <p:bldP spid="4" grpId="0"/>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0766C5DF-639B-4F68-A38B-6385AB523AF5}"/>
              </a:ext>
            </a:extLst>
          </p:cNvPr>
          <p:cNvGraphicFramePr>
            <a:graphicFrameLocks noGrp="1"/>
          </p:cNvGraphicFramePr>
          <p:nvPr>
            <p:ph sz="quarter" idx="1"/>
            <p:extLst>
              <p:ext uri="{D42A27DB-BD31-4B8C-83A1-F6EECF244321}">
                <p14:modId xmlns:p14="http://schemas.microsoft.com/office/powerpoint/2010/main" val="2871907200"/>
              </p:ext>
            </p:extLst>
          </p:nvPr>
        </p:nvGraphicFramePr>
        <p:xfrm>
          <a:off x="467544" y="1340768"/>
          <a:ext cx="8229600" cy="48230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DB89C33A-A054-4821-9199-F466884FC698}"/>
              </a:ext>
            </a:extLst>
          </p:cNvPr>
          <p:cNvSpPr txBox="1"/>
          <p:nvPr/>
        </p:nvSpPr>
        <p:spPr>
          <a:xfrm>
            <a:off x="179512" y="365755"/>
            <a:ext cx="8712968" cy="830997"/>
          </a:xfrm>
          <a:prstGeom prst="rect">
            <a:avLst/>
          </a:prstGeom>
          <a:noFill/>
        </p:spPr>
        <p:txBody>
          <a:bodyPr wrap="square" rtlCol="0">
            <a:spAutoFit/>
          </a:bodyPr>
          <a:lstStyle/>
          <a:p>
            <a:pPr algn="ctr"/>
            <a:r>
              <a:rPr lang="en-GB" sz="4800" b="1" dirty="0">
                <a:solidFill>
                  <a:schemeClr val="bg1"/>
                </a:solidFill>
                <a:latin typeface="Calibri" panose="020F0502020204030204" pitchFamily="34" charset="0"/>
              </a:rPr>
              <a:t>Pa rai </a:t>
            </a:r>
            <a:r>
              <a:rPr lang="en-GB" sz="4800" b="1" dirty="0" err="1">
                <a:solidFill>
                  <a:schemeClr val="bg1"/>
                </a:solidFill>
                <a:latin typeface="Calibri" panose="020F0502020204030204" pitchFamily="34" charset="0"/>
              </a:rPr>
              <a:t>sy’n</a:t>
            </a:r>
            <a:r>
              <a:rPr lang="en-GB" sz="4800" b="1" dirty="0">
                <a:solidFill>
                  <a:schemeClr val="bg1"/>
                </a:solidFill>
                <a:latin typeface="Calibri" panose="020F0502020204030204" pitchFamily="34" charset="0"/>
              </a:rPr>
              <a:t> </a:t>
            </a:r>
            <a:r>
              <a:rPr lang="en-GB" sz="4800" b="1" dirty="0" err="1">
                <a:solidFill>
                  <a:schemeClr val="bg1"/>
                </a:solidFill>
                <a:latin typeface="Calibri" panose="020F0502020204030204" pitchFamily="34" charset="0"/>
              </a:rPr>
              <a:t>asesiadau</a:t>
            </a:r>
            <a:r>
              <a:rPr lang="en-GB" sz="4800" b="1" dirty="0">
                <a:solidFill>
                  <a:schemeClr val="bg1"/>
                </a:solidFill>
                <a:latin typeface="Calibri" panose="020F0502020204030204" pitchFamily="34" charset="0"/>
              </a:rPr>
              <a:t> crynodol?</a:t>
            </a:r>
          </a:p>
        </p:txBody>
      </p:sp>
      <p:pic>
        <p:nvPicPr>
          <p:cNvPr id="2" name="Audio 1">
            <a:hlinkClick r:id="" action="ppaction://media"/>
            <a:extLst>
              <a:ext uri="{FF2B5EF4-FFF2-40B4-BE49-F238E27FC236}">
                <a16:creationId xmlns:a16="http://schemas.microsoft.com/office/drawing/2014/main" id="{AFE2AD77-4237-4AD9-AFC5-F447057FFCA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09681034"/>
      </p:ext>
    </p:extLst>
  </p:cSld>
  <p:clrMapOvr>
    <a:masterClrMapping/>
  </p:clrMapOvr>
  <mc:AlternateContent xmlns:mc="http://schemas.openxmlformats.org/markup-compatibility/2006" xmlns:p14="http://schemas.microsoft.com/office/powerpoint/2010/main">
    <mc:Choice Requires="p14">
      <p:transition spd="slow" p14:dur="2000" advTm="51011"/>
    </mc:Choice>
    <mc:Fallback xmlns="">
      <p:transition spd="slow" advTm="51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2169825"/>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Gwerth</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crynodol</a:t>
            </a:r>
          </a:p>
          <a:p>
            <a:endParaRPr lang="en-GB" sz="2700"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3" name="TextBox 2"/>
          <p:cNvSpPr txBox="1"/>
          <p:nvPr/>
        </p:nvSpPr>
        <p:spPr>
          <a:xfrm>
            <a:off x="395536" y="1412776"/>
            <a:ext cx="8280920" cy="3908762"/>
          </a:xfrm>
          <a:prstGeom prst="rect">
            <a:avLst/>
          </a:prstGeom>
          <a:noFill/>
        </p:spPr>
        <p:txBody>
          <a:bodyPr wrap="square" rtlCol="0">
            <a:spAutoFit/>
          </a:bodyPr>
          <a:lstStyle/>
          <a:p>
            <a:endParaRPr lang="en-GB" sz="32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Adrodd</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i</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rieni</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Cefnogi</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pontio</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cynradd</a:t>
            </a:r>
            <a:r>
              <a:rPr lang="en-GB" sz="3600" dirty="0">
                <a:solidFill>
                  <a:schemeClr val="bg1"/>
                </a:solidFill>
                <a:latin typeface="Calibri" panose="020F0502020204030204" pitchFamily="34" charset="0"/>
              </a:rPr>
              <a:t>/</a:t>
            </a:r>
            <a:r>
              <a:rPr lang="en-GB" sz="3600" dirty="0" err="1">
                <a:solidFill>
                  <a:schemeClr val="bg1"/>
                </a:solidFill>
                <a:latin typeface="Calibri" panose="020F0502020204030204" pitchFamily="34" charset="0"/>
              </a:rPr>
              <a:t>uwchradd</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Cymharu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perfformiad</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ysgolion</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Adolygu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cynnydd</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disgyblion</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ar</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gyfnodau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penodol</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Ennill</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cymwysterau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trwy</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arholiadau</a:t>
            </a:r>
            <a:endParaRPr lang="en-GB" sz="3600" dirty="0">
              <a:solidFill>
                <a:schemeClr val="bg1"/>
              </a:solidFill>
              <a:latin typeface="Calibri" panose="020F0502020204030204" pitchFamily="34" charset="0"/>
            </a:endParaRPr>
          </a:p>
        </p:txBody>
      </p:sp>
      <p:pic>
        <p:nvPicPr>
          <p:cNvPr id="4" name="Audio 3">
            <a:hlinkClick r:id="" action="ppaction://media"/>
            <a:extLst>
              <a:ext uri="{FF2B5EF4-FFF2-40B4-BE49-F238E27FC236}">
                <a16:creationId xmlns:a16="http://schemas.microsoft.com/office/drawing/2014/main" id="{8B369CB8-BF27-4BF5-B5B2-4295F421CEE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306003572"/>
      </p:ext>
    </p:extLst>
  </p:cSld>
  <p:clrMapOvr>
    <a:masterClrMapping/>
  </p:clrMapOvr>
  <mc:AlternateContent xmlns:mc="http://schemas.openxmlformats.org/markup-compatibility/2006" xmlns:p14="http://schemas.microsoft.com/office/powerpoint/2010/main">
    <mc:Choice Requires="p14">
      <p:transition spd="slow" p14:dur="2000" advTm="129128"/>
    </mc:Choice>
    <mc:Fallback xmlns="">
      <p:transition spd="slow" advTm="129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4"/>
                </p:tgtEl>
              </p:cMediaNode>
            </p:audio>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4E4189-F8F9-432F-B9C2-2ED172845450}"/>
              </a:ext>
            </a:extLst>
          </p:cNvPr>
          <p:cNvPicPr>
            <a:picLocks noChangeAspect="1"/>
          </p:cNvPicPr>
          <p:nvPr/>
        </p:nvPicPr>
        <p:blipFill>
          <a:blip r:embed="rId5"/>
          <a:stretch>
            <a:fillRect/>
          </a:stretch>
        </p:blipFill>
        <p:spPr>
          <a:xfrm>
            <a:off x="2771800" y="1124744"/>
            <a:ext cx="3600400" cy="3600400"/>
          </a:xfrm>
          <a:prstGeom prst="rect">
            <a:avLst/>
          </a:prstGeom>
          <a:ln w="76200">
            <a:solidFill>
              <a:schemeClr val="bg1"/>
            </a:solidFill>
          </a:ln>
        </p:spPr>
      </p:pic>
      <p:sp>
        <p:nvSpPr>
          <p:cNvPr id="5" name="TextBox 4">
            <a:extLst>
              <a:ext uri="{FF2B5EF4-FFF2-40B4-BE49-F238E27FC236}">
                <a16:creationId xmlns:a16="http://schemas.microsoft.com/office/drawing/2014/main" id="{DAA0D3DB-0E9A-40F7-A01F-A361F82F91B7}"/>
              </a:ext>
            </a:extLst>
          </p:cNvPr>
          <p:cNvSpPr txBox="1"/>
          <p:nvPr/>
        </p:nvSpPr>
        <p:spPr>
          <a:xfrm>
            <a:off x="1115616" y="5373216"/>
            <a:ext cx="6840760" cy="769441"/>
          </a:xfrm>
          <a:prstGeom prst="rect">
            <a:avLst/>
          </a:prstGeom>
          <a:noFill/>
        </p:spPr>
        <p:txBody>
          <a:bodyPr wrap="square" rtlCol="0">
            <a:spAutoFit/>
          </a:bodyPr>
          <a:lstStyle/>
          <a:p>
            <a:r>
              <a:rPr lang="cy-GB" sz="4400" dirty="0">
                <a:solidFill>
                  <a:srgbClr val="0070C0"/>
                </a:solidFill>
                <a:latin typeface="Calibri" panose="020F0502020204030204" pitchFamily="34" charset="0"/>
              </a:rPr>
              <a:t>www.</a:t>
            </a:r>
            <a:r>
              <a:rPr lang="cy-GB" sz="4400" dirty="0">
                <a:solidFill>
                  <a:srgbClr val="0070C0"/>
                </a:solidFill>
                <a:latin typeface="Calibri" panose="020F0502020204030204" pitchFamily="34" charset="0"/>
                <a:hlinkClick r:id="rId6"/>
              </a:rPr>
              <a:t>qualificationswales</a:t>
            </a:r>
            <a:r>
              <a:rPr lang="cy-GB" sz="4400" dirty="0">
                <a:solidFill>
                  <a:srgbClr val="0070C0"/>
                </a:solidFill>
                <a:latin typeface="Calibri" panose="020F0502020204030204" pitchFamily="34" charset="0"/>
              </a:rPr>
              <a:t>.org</a:t>
            </a:r>
          </a:p>
        </p:txBody>
      </p:sp>
      <p:pic>
        <p:nvPicPr>
          <p:cNvPr id="3" name="Audio 2">
            <a:hlinkClick r:id="" action="ppaction://media"/>
            <a:extLst>
              <a:ext uri="{FF2B5EF4-FFF2-40B4-BE49-F238E27FC236}">
                <a16:creationId xmlns:a16="http://schemas.microsoft.com/office/drawing/2014/main" id="{DF5B762D-C292-4786-BA28-908361864F2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80710628"/>
      </p:ext>
    </p:extLst>
  </p:cSld>
  <p:clrMapOvr>
    <a:masterClrMapping/>
  </p:clrMapOvr>
  <mc:AlternateContent xmlns:mc="http://schemas.openxmlformats.org/markup-compatibility/2006" xmlns:p14="http://schemas.microsoft.com/office/powerpoint/2010/main">
    <mc:Choice Requires="p14">
      <p:transition spd="slow" p14:dur="2000" advTm="36827"/>
    </mc:Choice>
    <mc:Fallback xmlns="">
      <p:transition spd="slow" advTm="36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2D7497-2337-4F21-BA27-D74BF6E02F63}"/>
              </a:ext>
            </a:extLst>
          </p:cNvPr>
          <p:cNvPicPr>
            <a:picLocks noChangeAspect="1"/>
          </p:cNvPicPr>
          <p:nvPr/>
        </p:nvPicPr>
        <p:blipFill rotWithShape="1">
          <a:blip r:embed="rId6"/>
          <a:srcRect l="11412" t="20586" r="44488" b="20553"/>
          <a:stretch/>
        </p:blipFill>
        <p:spPr>
          <a:xfrm>
            <a:off x="395536" y="260648"/>
            <a:ext cx="8344886" cy="6262173"/>
          </a:xfrm>
          <a:prstGeom prst="rect">
            <a:avLst/>
          </a:prstGeom>
        </p:spPr>
      </p:pic>
      <p:sp>
        <p:nvSpPr>
          <p:cNvPr id="3" name="Rectangle: Rounded Corners 2">
            <a:extLst>
              <a:ext uri="{FF2B5EF4-FFF2-40B4-BE49-F238E27FC236}">
                <a16:creationId xmlns:a16="http://schemas.microsoft.com/office/drawing/2014/main" id="{25B05FFE-BAA7-4E43-A908-75C79306AA1C}"/>
              </a:ext>
            </a:extLst>
          </p:cNvPr>
          <p:cNvSpPr/>
          <p:nvPr/>
        </p:nvSpPr>
        <p:spPr>
          <a:xfrm>
            <a:off x="395536" y="4653136"/>
            <a:ext cx="8136904" cy="1728192"/>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pic>
        <p:nvPicPr>
          <p:cNvPr id="2" name="Audio 1">
            <a:hlinkClick r:id="" action="ppaction://media"/>
            <a:extLst>
              <a:ext uri="{FF2B5EF4-FFF2-40B4-BE49-F238E27FC236}">
                <a16:creationId xmlns:a16="http://schemas.microsoft.com/office/drawing/2014/main" id="{1E316AFA-C779-4BC7-915F-1170BE17B36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984364120"/>
      </p:ext>
    </p:extLst>
  </p:cSld>
  <p:clrMapOvr>
    <a:masterClrMapping/>
  </p:clrMapOvr>
  <mc:AlternateContent xmlns:mc="http://schemas.openxmlformats.org/markup-compatibility/2006" xmlns:p14="http://schemas.microsoft.com/office/powerpoint/2010/main">
    <mc:Choice Requires="p14">
      <p:transition spd="slow" p14:dur="2000" advTm="57370"/>
    </mc:Choice>
    <mc:Fallback xmlns="">
      <p:transition spd="slow" advTm="57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
                </p:tgtEl>
              </p:cMediaNode>
            </p:audio>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6C13BB-1ECE-4386-9D05-937A01647E6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94" b="89931" l="9961" r="89844">
                        <a14:foregroundMark x1="56445" y1="8160" x2="56445" y2="8160"/>
                        <a14:foregroundMark x1="55176" y1="3299" x2="55176" y2="3299"/>
                        <a14:foregroundMark x1="55176" y1="2257" x2="55176" y2="2257"/>
                        <a14:foregroundMark x1="52734" y1="694" x2="52734" y2="694"/>
                        <a14:foregroundMark x1="52734" y1="694" x2="52734" y2="694"/>
                        <a14:backgroundMark x1="51074" y1="1563" x2="51074" y2="1563"/>
                        <a14:backgroundMark x1="55176" y1="1042" x2="55176" y2="1042"/>
                      </a14:backgroundRemoval>
                    </a14:imgEffect>
                  </a14:imgLayer>
                </a14:imgProps>
              </a:ext>
            </a:extLst>
          </a:blip>
          <a:stretch>
            <a:fillRect/>
          </a:stretch>
        </p:blipFill>
        <p:spPr>
          <a:xfrm>
            <a:off x="1908720" y="2173932"/>
            <a:ext cx="9144000" cy="5143500"/>
          </a:xfrm>
          <a:prstGeom prst="rect">
            <a:avLst/>
          </a:prstGeom>
        </p:spPr>
      </p:pic>
      <p:sp>
        <p:nvSpPr>
          <p:cNvPr id="3" name="Speech Bubble: Rectangle with Corners Rounded 2">
            <a:extLst>
              <a:ext uri="{FF2B5EF4-FFF2-40B4-BE49-F238E27FC236}">
                <a16:creationId xmlns:a16="http://schemas.microsoft.com/office/drawing/2014/main" id="{8972D0E1-C17B-4E12-AE34-95D912D78853}"/>
              </a:ext>
            </a:extLst>
          </p:cNvPr>
          <p:cNvSpPr/>
          <p:nvPr/>
        </p:nvSpPr>
        <p:spPr>
          <a:xfrm>
            <a:off x="467544" y="620688"/>
            <a:ext cx="4896544" cy="3672408"/>
          </a:xfrm>
          <a:prstGeom prst="wedgeRoundRectCallout">
            <a:avLst>
              <a:gd name="adj1" fmla="val 62965"/>
              <a:gd name="adj2" fmla="val 32481"/>
              <a:gd name="adj3" fmla="val 1666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200" dirty="0">
                <a:latin typeface="Calibri" panose="020F0502020204030204" pitchFamily="34" charset="0"/>
              </a:rPr>
              <a:t>“Prif bwrpas asesu yw darparu gwybodaeth a all lywio penderfyniadau am y ffordd orau i symud dysgu’r disgyblion yn ei flaen ac adrodd ar hynny i’w rhieni.”</a:t>
            </a:r>
          </a:p>
        </p:txBody>
      </p:sp>
      <p:pic>
        <p:nvPicPr>
          <p:cNvPr id="4" name="Audio 3">
            <a:hlinkClick r:id="" action="ppaction://media"/>
            <a:extLst>
              <a:ext uri="{FF2B5EF4-FFF2-40B4-BE49-F238E27FC236}">
                <a16:creationId xmlns:a16="http://schemas.microsoft.com/office/drawing/2014/main" id="{48C65FE0-1D11-46D7-93F9-6EA0AB2B807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6756315"/>
      </p:ext>
    </p:extLst>
  </p:cSld>
  <p:clrMapOvr>
    <a:masterClrMapping/>
  </p:clrMapOvr>
  <mc:AlternateContent xmlns:mc="http://schemas.openxmlformats.org/markup-compatibility/2006" xmlns:p14="http://schemas.microsoft.com/office/powerpoint/2010/main">
    <mc:Choice Requires="p14">
      <p:transition spd="slow" p14:dur="2000" advTm="10753"/>
    </mc:Choice>
    <mc:Fallback xmlns="">
      <p:transition spd="slow" advTm="10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6C13BB-1ECE-4386-9D05-937A01647E6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94" b="89931" l="9961" r="89844">
                        <a14:foregroundMark x1="56445" y1="8160" x2="56445" y2="8160"/>
                        <a14:foregroundMark x1="55176" y1="3299" x2="55176" y2="3299"/>
                        <a14:foregroundMark x1="55176" y1="2257" x2="55176" y2="2257"/>
                        <a14:foregroundMark x1="52734" y1="694" x2="52734" y2="694"/>
                        <a14:foregroundMark x1="52734" y1="694" x2="52734" y2="694"/>
                        <a14:backgroundMark x1="51074" y1="1563" x2="51074" y2="1563"/>
                        <a14:backgroundMark x1="55176" y1="1042" x2="55176" y2="1042"/>
                      </a14:backgroundRemoval>
                    </a14:imgEffect>
                  </a14:imgLayer>
                </a14:imgProps>
              </a:ext>
            </a:extLst>
          </a:blip>
          <a:stretch>
            <a:fillRect/>
          </a:stretch>
        </p:blipFill>
        <p:spPr>
          <a:xfrm>
            <a:off x="1908720" y="2173932"/>
            <a:ext cx="9144000" cy="5143500"/>
          </a:xfrm>
          <a:prstGeom prst="rect">
            <a:avLst/>
          </a:prstGeom>
        </p:spPr>
      </p:pic>
      <p:sp>
        <p:nvSpPr>
          <p:cNvPr id="3" name="Speech Bubble: Rectangle with Corners Rounded 2">
            <a:extLst>
              <a:ext uri="{FF2B5EF4-FFF2-40B4-BE49-F238E27FC236}">
                <a16:creationId xmlns:a16="http://schemas.microsoft.com/office/drawing/2014/main" id="{8972D0E1-C17B-4E12-AE34-95D912D78853}"/>
              </a:ext>
            </a:extLst>
          </p:cNvPr>
          <p:cNvSpPr/>
          <p:nvPr/>
        </p:nvSpPr>
        <p:spPr>
          <a:xfrm>
            <a:off x="467544" y="620688"/>
            <a:ext cx="4320480" cy="5256584"/>
          </a:xfrm>
          <a:prstGeom prst="wedgeRoundRectCallout">
            <a:avLst>
              <a:gd name="adj1" fmla="val 75874"/>
              <a:gd name="adj2" fmla="val 11193"/>
              <a:gd name="adj3" fmla="val 16667"/>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cy-GB" sz="3200" dirty="0">
                <a:latin typeface="Calibri" panose="020F0502020204030204" pitchFamily="34" charset="0"/>
              </a:rPr>
              <a:t>“...dylai asesu wella dysgu dysgwyr, addysgu athrawon a dealltwriaeth rhieni. Dylid ei ddefnyddio er budd gorau’r disgyblion, gan alluogi athrawon i addasu eu strategaethau asesu a chefnogi eu cynnydd.”</a:t>
            </a:r>
          </a:p>
        </p:txBody>
      </p:sp>
      <p:pic>
        <p:nvPicPr>
          <p:cNvPr id="4" name="Audio 3">
            <a:hlinkClick r:id="" action="ppaction://media"/>
            <a:extLst>
              <a:ext uri="{FF2B5EF4-FFF2-40B4-BE49-F238E27FC236}">
                <a16:creationId xmlns:a16="http://schemas.microsoft.com/office/drawing/2014/main" id="{C2686DAC-A3DB-42CE-BBE9-D3CCD451449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640397296"/>
      </p:ext>
    </p:extLst>
  </p:cSld>
  <p:clrMapOvr>
    <a:masterClrMapping/>
  </p:clrMapOvr>
  <mc:AlternateContent xmlns:mc="http://schemas.openxmlformats.org/markup-compatibility/2006" xmlns:p14="http://schemas.microsoft.com/office/powerpoint/2010/main">
    <mc:Choice Requires="p14">
      <p:transition spd="slow" p14:dur="2000" advTm="15661"/>
    </mc:Choice>
    <mc:Fallback xmlns="">
      <p:transition spd="slow" advTm="15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378530"/>
            <a:ext cx="8712968" cy="1754326"/>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Defnyddio</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crynodol</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mewn</a:t>
            </a:r>
            <a:r>
              <a:rPr lang="en-GB" sz="5400" b="1" dirty="0">
                <a:solidFill>
                  <a:schemeClr val="bg1"/>
                </a:solidFill>
                <a:latin typeface="Calibri" panose="020F0502020204030204" pitchFamily="34" charset="0"/>
              </a:rPr>
              <a:t> dull </a:t>
            </a:r>
            <a:r>
              <a:rPr lang="en-GB" sz="5400" b="1" dirty="0" err="1">
                <a:solidFill>
                  <a:schemeClr val="bg1"/>
                </a:solidFill>
                <a:latin typeface="Calibri" panose="020F0502020204030204" pitchFamily="34" charset="0"/>
              </a:rPr>
              <a:t>ffurfiannol</a:t>
            </a:r>
            <a:r>
              <a:rPr lang="en-GB" sz="5400" b="1" dirty="0">
                <a:solidFill>
                  <a:schemeClr val="bg1"/>
                </a:solidFill>
                <a:latin typeface="Calibri" panose="020F0502020204030204" pitchFamily="34" charset="0"/>
              </a:rPr>
              <a:t>…</a:t>
            </a:r>
          </a:p>
        </p:txBody>
      </p:sp>
      <p:graphicFrame>
        <p:nvGraphicFramePr>
          <p:cNvPr id="4" name="Table 3"/>
          <p:cNvGraphicFramePr>
            <a:graphicFrameLocks noGrp="1"/>
          </p:cNvGraphicFramePr>
          <p:nvPr>
            <p:extLst>
              <p:ext uri="{D42A27DB-BD31-4B8C-83A1-F6EECF244321}">
                <p14:modId xmlns:p14="http://schemas.microsoft.com/office/powerpoint/2010/main" val="1812632230"/>
              </p:ext>
            </p:extLst>
          </p:nvPr>
        </p:nvGraphicFramePr>
        <p:xfrm>
          <a:off x="539552" y="2823935"/>
          <a:ext cx="8352928" cy="2590800"/>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20000"/>
                    </a:ext>
                  </a:extLst>
                </a:gridCol>
                <a:gridCol w="4176464">
                  <a:extLst>
                    <a:ext uri="{9D8B030D-6E8A-4147-A177-3AD203B41FA5}">
                      <a16:colId xmlns:a16="http://schemas.microsoft.com/office/drawing/2014/main" val="20001"/>
                    </a:ext>
                  </a:extLst>
                </a:gridCol>
              </a:tblGrid>
              <a:tr h="529308">
                <a:tc>
                  <a:txBody>
                    <a:bodyPr/>
                    <a:lstStyle/>
                    <a:p>
                      <a:pPr algn="ctr"/>
                      <a:r>
                        <a:rPr lang="en-GB" sz="2800" dirty="0" err="1">
                          <a:latin typeface="Calibri" panose="020F0502020204030204" pitchFamily="34" charset="0"/>
                        </a:rPr>
                        <a:t>Paratoi</a:t>
                      </a:r>
                      <a:r>
                        <a:rPr lang="en-GB" sz="2800" baseline="0" dirty="0">
                          <a:latin typeface="Calibri" panose="020F0502020204030204" pitchFamily="34" charset="0"/>
                        </a:rPr>
                        <a:t> </a:t>
                      </a:r>
                      <a:r>
                        <a:rPr lang="en-GB" sz="2800" baseline="0" dirty="0" err="1">
                          <a:latin typeface="Calibri" panose="020F0502020204030204" pitchFamily="34" charset="0"/>
                        </a:rPr>
                        <a:t>disgyblion</a:t>
                      </a:r>
                      <a:r>
                        <a:rPr lang="en-GB" sz="2800" baseline="0" dirty="0">
                          <a:latin typeface="Calibri" panose="020F0502020204030204" pitchFamily="34" charset="0"/>
                        </a:rPr>
                        <a:t> at </a:t>
                      </a:r>
                      <a:r>
                        <a:rPr lang="en-GB" sz="2800" baseline="0" dirty="0" err="1">
                          <a:latin typeface="Calibri" panose="020F0502020204030204" pitchFamily="34" charset="0"/>
                        </a:rPr>
                        <a:t>brofion</a:t>
                      </a:r>
                      <a:endParaRPr lang="en-GB" sz="2800" dirty="0">
                        <a:latin typeface="Calibri" panose="020F0502020204030204" pitchFamily="34" charset="0"/>
                      </a:endParaRPr>
                    </a:p>
                  </a:txBody>
                  <a:tcPr/>
                </a:tc>
                <a:tc>
                  <a:txBody>
                    <a:bodyPr/>
                    <a:lstStyle/>
                    <a:p>
                      <a:pPr algn="ctr"/>
                      <a:r>
                        <a:rPr lang="en-GB" sz="2800" dirty="0" err="1">
                          <a:latin typeface="Calibri" panose="020F0502020204030204" pitchFamily="34" charset="0"/>
                        </a:rPr>
                        <a:t>Defnyddio</a:t>
                      </a:r>
                      <a:r>
                        <a:rPr lang="en-GB" sz="2800" dirty="0">
                          <a:latin typeface="Calibri" panose="020F0502020204030204" pitchFamily="34" charset="0"/>
                        </a:rPr>
                        <a:t> </a:t>
                      </a:r>
                      <a:r>
                        <a:rPr lang="en-GB" sz="2800" dirty="0" err="1">
                          <a:latin typeface="Calibri" panose="020F0502020204030204" pitchFamily="34" charset="0"/>
                        </a:rPr>
                        <a:t>canlyniadau</a:t>
                      </a:r>
                      <a:r>
                        <a:rPr lang="en-GB" sz="2800" dirty="0">
                          <a:latin typeface="Calibri" panose="020F0502020204030204" pitchFamily="34" charset="0"/>
                        </a:rPr>
                        <a:t> </a:t>
                      </a:r>
                      <a:r>
                        <a:rPr lang="en-GB" sz="2800" dirty="0" err="1">
                          <a:latin typeface="Calibri" panose="020F0502020204030204" pitchFamily="34" charset="0"/>
                        </a:rPr>
                        <a:t>profion</a:t>
                      </a:r>
                      <a:endParaRPr lang="en-GB" sz="2800" dirty="0">
                        <a:latin typeface="Calibri" panose="020F0502020204030204" pitchFamily="34" charset="0"/>
                      </a:endParaRPr>
                    </a:p>
                  </a:txBody>
                  <a:tcPr/>
                </a:tc>
                <a:extLst>
                  <a:ext uri="{0D108BD9-81ED-4DB2-BD59-A6C34878D82A}">
                    <a16:rowId xmlns:a16="http://schemas.microsoft.com/office/drawing/2014/main" val="10000"/>
                  </a:ext>
                </a:extLst>
              </a:tr>
              <a:tr h="529308">
                <a:tc>
                  <a:txBody>
                    <a:bodyPr/>
                    <a:lstStyle/>
                    <a:p>
                      <a:r>
                        <a:rPr lang="en-GB" sz="2400" dirty="0" err="1">
                          <a:latin typeface="Calibri" panose="020F0502020204030204" pitchFamily="34" charset="0"/>
                        </a:rPr>
                        <a:t>Deall</a:t>
                      </a:r>
                      <a:r>
                        <a:rPr lang="en-GB" sz="2400" dirty="0">
                          <a:latin typeface="Calibri" panose="020F0502020204030204" pitchFamily="34" charset="0"/>
                        </a:rPr>
                        <a:t> </a:t>
                      </a:r>
                      <a:r>
                        <a:rPr lang="en-GB" sz="2400" dirty="0" err="1">
                          <a:latin typeface="Calibri" panose="020F0502020204030204" pitchFamily="34" charset="0"/>
                        </a:rPr>
                        <a:t>strwythur</a:t>
                      </a:r>
                      <a:r>
                        <a:rPr lang="en-GB" sz="2400" dirty="0">
                          <a:latin typeface="Calibri" panose="020F0502020204030204" pitchFamily="34" charset="0"/>
                        </a:rPr>
                        <a:t> a </a:t>
                      </a:r>
                      <a:r>
                        <a:rPr lang="en-GB" sz="2400" dirty="0" err="1">
                          <a:latin typeface="Calibri" panose="020F0502020204030204" pitchFamily="34" charset="0"/>
                        </a:rPr>
                        <a:t>threfn</a:t>
                      </a:r>
                      <a:r>
                        <a:rPr lang="en-GB" sz="2400" dirty="0">
                          <a:latin typeface="Calibri" panose="020F0502020204030204" pitchFamily="34" charset="0"/>
                        </a:rPr>
                        <a:t> (layout) </a:t>
                      </a:r>
                      <a:r>
                        <a:rPr lang="en-GB" sz="2400" dirty="0" err="1">
                          <a:latin typeface="Calibri" panose="020F0502020204030204" pitchFamily="34" charset="0"/>
                        </a:rPr>
                        <a:t>profion</a:t>
                      </a:r>
                      <a:endParaRPr lang="en-GB" sz="2400" dirty="0">
                        <a:latin typeface="Calibri" panose="020F0502020204030204" pitchFamily="34" charset="0"/>
                      </a:endParaRPr>
                    </a:p>
                  </a:txBody>
                  <a:tcPr/>
                </a:tc>
                <a:tc>
                  <a:txBody>
                    <a:bodyPr/>
                    <a:lstStyle/>
                    <a:p>
                      <a:r>
                        <a:rPr lang="en-GB" sz="2400" dirty="0" err="1">
                          <a:latin typeface="Calibri" panose="020F0502020204030204" pitchFamily="34" charset="0"/>
                        </a:rPr>
                        <a:t>Athrawon</a:t>
                      </a:r>
                      <a:r>
                        <a:rPr lang="en-GB" sz="2400" baseline="0" dirty="0">
                          <a:latin typeface="Calibri" panose="020F0502020204030204" pitchFamily="34" charset="0"/>
                        </a:rPr>
                        <a:t> </a:t>
                      </a:r>
                      <a:r>
                        <a:rPr lang="en-GB" sz="2400" baseline="0" dirty="0" err="1">
                          <a:latin typeface="Calibri" panose="020F0502020204030204" pitchFamily="34" charset="0"/>
                        </a:rPr>
                        <a:t>yn</a:t>
                      </a:r>
                      <a:r>
                        <a:rPr lang="en-GB" sz="2400" baseline="0" dirty="0">
                          <a:latin typeface="Calibri" panose="020F0502020204030204" pitchFamily="34" charset="0"/>
                        </a:rPr>
                        <a:t> </a:t>
                      </a:r>
                      <a:r>
                        <a:rPr lang="en-GB" sz="2400" baseline="0" dirty="0" err="1">
                          <a:latin typeface="Calibri" panose="020F0502020204030204" pitchFamily="34" charset="0"/>
                        </a:rPr>
                        <a:t>astudio</a:t>
                      </a:r>
                      <a:r>
                        <a:rPr lang="en-GB" sz="2400" baseline="0" dirty="0">
                          <a:latin typeface="Calibri" panose="020F0502020204030204" pitchFamily="34" charset="0"/>
                        </a:rPr>
                        <a:t> data </a:t>
                      </a:r>
                      <a:r>
                        <a:rPr lang="en-GB" sz="2400" baseline="0" dirty="0" err="1">
                          <a:latin typeface="Calibri" panose="020F0502020204030204" pitchFamily="34" charset="0"/>
                        </a:rPr>
                        <a:t>sy’n</a:t>
                      </a:r>
                      <a:r>
                        <a:rPr lang="en-GB" sz="2400" baseline="0" dirty="0">
                          <a:latin typeface="Calibri" panose="020F0502020204030204" pitchFamily="34" charset="0"/>
                        </a:rPr>
                        <a:t> </a:t>
                      </a:r>
                      <a:r>
                        <a:rPr lang="en-GB" sz="2400" baseline="0" dirty="0" err="1">
                          <a:latin typeface="Calibri" panose="020F0502020204030204" pitchFamily="34" charset="0"/>
                        </a:rPr>
                        <a:t>crynhoi</a:t>
                      </a:r>
                      <a:r>
                        <a:rPr lang="en-GB" sz="2400" baseline="0" dirty="0">
                          <a:latin typeface="Calibri" panose="020F0502020204030204" pitchFamily="34" charset="0"/>
                        </a:rPr>
                        <a:t> </a:t>
                      </a:r>
                      <a:r>
                        <a:rPr lang="en-GB" sz="2400" baseline="0" dirty="0" err="1">
                          <a:latin typeface="Calibri" panose="020F0502020204030204" pitchFamily="34" charset="0"/>
                        </a:rPr>
                        <a:t>atebion</a:t>
                      </a:r>
                      <a:r>
                        <a:rPr lang="en-GB" sz="2400" baseline="0" dirty="0">
                          <a:latin typeface="Calibri" panose="020F0502020204030204" pitchFamily="34" charset="0"/>
                        </a:rPr>
                        <a:t> </a:t>
                      </a:r>
                      <a:r>
                        <a:rPr lang="en-GB" sz="2400" baseline="0" dirty="0" err="1">
                          <a:latin typeface="Calibri" panose="020F0502020204030204" pitchFamily="34" charset="0"/>
                        </a:rPr>
                        <a:t>disgyblion</a:t>
                      </a:r>
                      <a:endParaRPr lang="en-GB" sz="2400" dirty="0">
                        <a:latin typeface="Calibri" panose="020F0502020204030204" pitchFamily="34" charset="0"/>
                      </a:endParaRPr>
                    </a:p>
                  </a:txBody>
                  <a:tcPr/>
                </a:tc>
                <a:extLst>
                  <a:ext uri="{0D108BD9-81ED-4DB2-BD59-A6C34878D82A}">
                    <a16:rowId xmlns:a16="http://schemas.microsoft.com/office/drawing/2014/main" val="10001"/>
                  </a:ext>
                </a:extLst>
              </a:tr>
              <a:tr h="529308">
                <a:tc>
                  <a:txBody>
                    <a:bodyPr/>
                    <a:lstStyle/>
                    <a:p>
                      <a:r>
                        <a:rPr lang="en-GB" sz="2400" dirty="0" err="1">
                          <a:latin typeface="Calibri" panose="020F0502020204030204" pitchFamily="34" charset="0"/>
                        </a:rPr>
                        <a:t>Strategaethau</a:t>
                      </a:r>
                      <a:r>
                        <a:rPr lang="en-GB" sz="2400" dirty="0">
                          <a:latin typeface="Calibri" panose="020F0502020204030204" pitchFamily="34" charset="0"/>
                        </a:rPr>
                        <a:t> </a:t>
                      </a:r>
                      <a:r>
                        <a:rPr lang="en-GB" sz="2400" dirty="0" err="1">
                          <a:latin typeface="Calibri" panose="020F0502020204030204" pitchFamily="34" charset="0"/>
                        </a:rPr>
                        <a:t>i</a:t>
                      </a:r>
                      <a:r>
                        <a:rPr lang="en-GB" sz="2400" dirty="0">
                          <a:latin typeface="Calibri" panose="020F0502020204030204" pitchFamily="34" charset="0"/>
                        </a:rPr>
                        <a:t> </a:t>
                      </a:r>
                      <a:r>
                        <a:rPr lang="en-GB" sz="2400" dirty="0" err="1">
                          <a:latin typeface="Calibri" panose="020F0502020204030204" pitchFamily="34" charset="0"/>
                        </a:rPr>
                        <a:t>daclo</a:t>
                      </a:r>
                      <a:r>
                        <a:rPr lang="en-GB" sz="2400" dirty="0">
                          <a:latin typeface="Calibri" panose="020F0502020204030204" pitchFamily="34" charset="0"/>
                        </a:rPr>
                        <a:t> </a:t>
                      </a:r>
                      <a:r>
                        <a:rPr lang="en-GB" sz="2400" dirty="0" err="1">
                          <a:latin typeface="Calibri" panose="020F0502020204030204" pitchFamily="34" charset="0"/>
                        </a:rPr>
                        <a:t>cwestiynau</a:t>
                      </a:r>
                      <a:r>
                        <a:rPr lang="en-GB" sz="2400" dirty="0">
                          <a:latin typeface="Calibri" panose="020F0502020204030204" pitchFamily="34" charset="0"/>
                        </a:rPr>
                        <a:t> </a:t>
                      </a:r>
                      <a:r>
                        <a:rPr lang="en-GB" sz="2400" dirty="0" err="1">
                          <a:latin typeface="Calibri" panose="020F0502020204030204" pitchFamily="34" charset="0"/>
                        </a:rPr>
                        <a:t>penodol</a:t>
                      </a:r>
                      <a:endParaRPr lang="en-GB" sz="2400" dirty="0">
                        <a:latin typeface="Calibri" panose="020F0502020204030204" pitchFamily="34" charset="0"/>
                      </a:endParaRPr>
                    </a:p>
                  </a:txBody>
                  <a:tcPr/>
                </a:tc>
                <a:tc>
                  <a:txBody>
                    <a:bodyPr/>
                    <a:lstStyle/>
                    <a:p>
                      <a:r>
                        <a:rPr lang="en-GB" sz="2400" dirty="0" err="1">
                          <a:latin typeface="Calibri" panose="020F0502020204030204" pitchFamily="34" charset="0"/>
                        </a:rPr>
                        <a:t>Adnabod</a:t>
                      </a:r>
                      <a:r>
                        <a:rPr lang="en-GB" sz="2400" dirty="0">
                          <a:latin typeface="Calibri" panose="020F0502020204030204" pitchFamily="34" charset="0"/>
                        </a:rPr>
                        <a:t> </a:t>
                      </a:r>
                      <a:r>
                        <a:rPr lang="en-GB" sz="2400" dirty="0" err="1">
                          <a:latin typeface="Calibri" panose="020F0502020204030204" pitchFamily="34" charset="0"/>
                        </a:rPr>
                        <a:t>tuedd</a:t>
                      </a:r>
                      <a:r>
                        <a:rPr lang="en-GB" sz="2400" dirty="0">
                          <a:latin typeface="Calibri" panose="020F0502020204030204" pitchFamily="34" charset="0"/>
                        </a:rPr>
                        <a:t> </a:t>
                      </a:r>
                      <a:r>
                        <a:rPr lang="en-GB" sz="2400" dirty="0" err="1">
                          <a:latin typeface="Calibri" panose="020F0502020204030204" pitchFamily="34" charset="0"/>
                        </a:rPr>
                        <a:t>mewn</a:t>
                      </a:r>
                      <a:r>
                        <a:rPr lang="en-GB" sz="2400" baseline="0" dirty="0">
                          <a:latin typeface="Calibri" panose="020F0502020204030204" pitchFamily="34" charset="0"/>
                        </a:rPr>
                        <a:t> </a:t>
                      </a:r>
                      <a:r>
                        <a:rPr lang="en-GB" sz="2400" baseline="0" dirty="0" err="1">
                          <a:latin typeface="Calibri" panose="020F0502020204030204" pitchFamily="34" charset="0"/>
                        </a:rPr>
                        <a:t>perfformiad</a:t>
                      </a:r>
                      <a:endParaRPr lang="en-GB" sz="2400" dirty="0">
                        <a:latin typeface="Calibri" panose="020F0502020204030204" pitchFamily="34" charset="0"/>
                      </a:endParaRPr>
                    </a:p>
                  </a:txBody>
                  <a:tcPr/>
                </a:tc>
                <a:extLst>
                  <a:ext uri="{0D108BD9-81ED-4DB2-BD59-A6C34878D82A}">
                    <a16:rowId xmlns:a16="http://schemas.microsoft.com/office/drawing/2014/main" val="10002"/>
                  </a:ext>
                </a:extLst>
              </a:tr>
            </a:tbl>
          </a:graphicData>
        </a:graphic>
      </p:graphicFrame>
      <p:pic>
        <p:nvPicPr>
          <p:cNvPr id="3" name="Audio 2">
            <a:hlinkClick r:id="" action="ppaction://media"/>
            <a:extLst>
              <a:ext uri="{FF2B5EF4-FFF2-40B4-BE49-F238E27FC236}">
                <a16:creationId xmlns:a16="http://schemas.microsoft.com/office/drawing/2014/main" id="{C2F68479-942B-4B69-9BFE-B8BE86B16B5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610058500"/>
      </p:ext>
    </p:extLst>
  </p:cSld>
  <p:clrMapOvr>
    <a:masterClrMapping/>
  </p:clrMapOvr>
  <mc:AlternateContent xmlns:mc="http://schemas.openxmlformats.org/markup-compatibility/2006" xmlns:p14="http://schemas.microsoft.com/office/powerpoint/2010/main">
    <mc:Choice Requires="p14">
      <p:transition spd="slow" p14:dur="2000" advTm="99078"/>
    </mc:Choice>
    <mc:Fallback xmlns="">
      <p:transition spd="slow" advTm="99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5508104" y="732570"/>
            <a:ext cx="3333750" cy="4762500"/>
          </a:xfrm>
          <a:prstGeom prst="rect">
            <a:avLst/>
          </a:prstGeom>
          <a:ln>
            <a:noFill/>
          </a:ln>
          <a:effectLst>
            <a:outerShdw blurRad="190500" algn="tl" rotWithShape="0">
              <a:srgbClr val="000000">
                <a:alpha val="70000"/>
              </a:srgbClr>
            </a:outerShdw>
          </a:effectLst>
        </p:spPr>
      </p:pic>
      <p:sp>
        <p:nvSpPr>
          <p:cNvPr id="3" name="TextBox 2"/>
          <p:cNvSpPr txBox="1"/>
          <p:nvPr/>
        </p:nvSpPr>
        <p:spPr>
          <a:xfrm>
            <a:off x="395536" y="332656"/>
            <a:ext cx="4968552" cy="6001643"/>
          </a:xfrm>
          <a:prstGeom prst="rect">
            <a:avLst/>
          </a:prstGeom>
          <a:noFill/>
        </p:spPr>
        <p:txBody>
          <a:bodyPr wrap="square" rtlCol="0">
            <a:spAutoFit/>
          </a:bodyPr>
          <a:lstStyle/>
          <a:p>
            <a:r>
              <a:rPr lang="en-GB" sz="3200" dirty="0">
                <a:solidFill>
                  <a:schemeClr val="bg1"/>
                </a:solidFill>
                <a:latin typeface="Calibri" panose="020F0502020204030204" pitchFamily="34" charset="0"/>
              </a:rPr>
              <a:t>“The major reason for giving summative tests is for teachers to find out WHAT they taught well or not, WHO they taught well or not and where they should focus next.  </a:t>
            </a:r>
          </a:p>
          <a:p>
            <a:r>
              <a:rPr lang="en-GB" sz="3200" dirty="0">
                <a:solidFill>
                  <a:schemeClr val="bg1"/>
                </a:solidFill>
                <a:latin typeface="Calibri" panose="020F0502020204030204" pitchFamily="34" charset="0"/>
              </a:rPr>
              <a:t>If a test does not lead a teacher to evaluate these claims, it was probably a waste of everyone’s time and effort”. </a:t>
            </a:r>
          </a:p>
        </p:txBody>
      </p:sp>
      <p:pic>
        <p:nvPicPr>
          <p:cNvPr id="4" name="Audio 3">
            <a:hlinkClick r:id="" action="ppaction://media"/>
            <a:extLst>
              <a:ext uri="{FF2B5EF4-FFF2-40B4-BE49-F238E27FC236}">
                <a16:creationId xmlns:a16="http://schemas.microsoft.com/office/drawing/2014/main" id="{2380AE3C-5B76-43CD-B374-F1D76C1C7C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882838558"/>
      </p:ext>
    </p:extLst>
  </p:cSld>
  <p:clrMapOvr>
    <a:masterClrMapping/>
  </p:clrMapOvr>
  <mc:AlternateContent xmlns:mc="http://schemas.openxmlformats.org/markup-compatibility/2006" xmlns:p14="http://schemas.microsoft.com/office/powerpoint/2010/main">
    <mc:Choice Requires="p14">
      <p:transition spd="slow" p14:dur="2000" advTm="46111"/>
    </mc:Choice>
    <mc:Fallback xmlns="">
      <p:transition spd="slow" advTm="46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5516" y="417438"/>
            <a:ext cx="8712968" cy="923330"/>
          </a:xfrm>
          <a:prstGeom prst="rect">
            <a:avLst/>
          </a:prstGeom>
          <a:noFill/>
        </p:spPr>
        <p:txBody>
          <a:bodyPr wrap="square" rtlCol="0">
            <a:spAutoFit/>
          </a:bodyPr>
          <a:lstStyle/>
          <a:p>
            <a:pPr algn="ctr"/>
            <a:r>
              <a:rPr lang="en-GB" sz="5400" b="1" dirty="0">
                <a:solidFill>
                  <a:schemeClr val="bg1"/>
                </a:solidFill>
                <a:latin typeface="Calibri" panose="020F0502020204030204" pitchFamily="34" charset="0"/>
              </a:rPr>
              <a:t>Beth </a:t>
            </a:r>
            <a:r>
              <a:rPr lang="en-GB" sz="5400" b="1" dirty="0" err="1">
                <a:solidFill>
                  <a:schemeClr val="bg1"/>
                </a:solidFill>
                <a:latin typeface="Calibri" panose="020F0502020204030204" pitchFamily="34" charset="0"/>
              </a:rPr>
              <a:t>yw</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r>
              <a:rPr lang="en-GB" sz="5400" b="1" dirty="0">
                <a:solidFill>
                  <a:schemeClr val="bg1"/>
                </a:solidFill>
                <a:latin typeface="Calibri" panose="020F0502020204030204" pitchFamily="34" charset="0"/>
              </a:rPr>
              <a:t>?</a:t>
            </a:r>
          </a:p>
        </p:txBody>
      </p:sp>
      <p:pic>
        <p:nvPicPr>
          <p:cNvPr id="2" name="Picture 1"/>
          <p:cNvPicPr>
            <a:picLocks noChangeAspect="1"/>
          </p:cNvPicPr>
          <p:nvPr/>
        </p:nvPicPr>
        <p:blipFill rotWithShape="1">
          <a:blip r:embed="rId5"/>
          <a:srcRect l="29328" t="24406" r="7919" b="37203"/>
          <a:stretch/>
        </p:blipFill>
        <p:spPr>
          <a:xfrm>
            <a:off x="99194" y="1772816"/>
            <a:ext cx="8945611" cy="4104456"/>
          </a:xfrm>
          <a:prstGeom prst="rect">
            <a:avLst/>
          </a:prstGeom>
        </p:spPr>
      </p:pic>
      <p:pic>
        <p:nvPicPr>
          <p:cNvPr id="3" name="Audio 2">
            <a:hlinkClick r:id="" action="ppaction://media"/>
            <a:extLst>
              <a:ext uri="{FF2B5EF4-FFF2-40B4-BE49-F238E27FC236}">
                <a16:creationId xmlns:a16="http://schemas.microsoft.com/office/drawing/2014/main" id="{D446450A-3C8A-4F1E-90A7-761A948139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002594623"/>
      </p:ext>
    </p:extLst>
  </p:cSld>
  <p:clrMapOvr>
    <a:masterClrMapping/>
  </p:clrMapOvr>
  <mc:AlternateContent xmlns:mc="http://schemas.openxmlformats.org/markup-compatibility/2006" xmlns:p14="http://schemas.microsoft.com/office/powerpoint/2010/main">
    <mc:Choice Requires="p14">
      <p:transition spd="slow" p14:dur="2000" advTm="67533"/>
    </mc:Choice>
    <mc:Fallback xmlns="">
      <p:transition spd="slow" advTm="67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61834" y="404664"/>
            <a:ext cx="5999336" cy="923330"/>
          </a:xfrm>
          <a:prstGeom prst="rect">
            <a:avLst/>
          </a:prstGeom>
          <a:noFill/>
        </p:spPr>
        <p:txBody>
          <a:bodyPr wrap="none" lIns="91440" tIns="45720" rIns="91440" bIns="45720">
            <a:spAutoFit/>
          </a:bodyPr>
          <a:lstStyle/>
          <a:p>
            <a:pPr algn="ctr"/>
            <a:r>
              <a:rPr lang="en-US" sz="5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Asesu</a:t>
            </a:r>
            <a:r>
              <a:rPr lang="en-US" sz="5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5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ar</a:t>
            </a:r>
            <a:r>
              <a:rPr lang="en-US" sz="5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5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gyfer</a:t>
            </a:r>
            <a:r>
              <a:rPr lang="en-US" sz="5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Dysgu</a:t>
            </a:r>
          </a:p>
        </p:txBody>
      </p:sp>
      <p:sp>
        <p:nvSpPr>
          <p:cNvPr id="5" name="TextBox 4"/>
          <p:cNvSpPr txBox="1"/>
          <p:nvPr/>
        </p:nvSpPr>
        <p:spPr>
          <a:xfrm>
            <a:off x="323528" y="1484784"/>
            <a:ext cx="5832648" cy="501675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latin typeface="Calibri" panose="020F0502020204030204" pitchFamily="34" charset="0"/>
              </a:rPr>
              <a:t>Black a Wiliam (1998) – </a:t>
            </a:r>
            <a:r>
              <a:rPr lang="en-GB" sz="3200" dirty="0" err="1">
                <a:solidFill>
                  <a:schemeClr val="bg1"/>
                </a:solidFill>
                <a:latin typeface="Calibri" panose="020F0502020204030204" pitchFamily="34" charset="0"/>
              </a:rPr>
              <a:t>adolygiad</a:t>
            </a:r>
            <a:r>
              <a:rPr lang="en-GB" sz="3200" dirty="0">
                <a:solidFill>
                  <a:schemeClr val="bg1"/>
                </a:solidFill>
                <a:latin typeface="Calibri" panose="020F0502020204030204" pitchFamily="34" charset="0"/>
              </a:rPr>
              <a:t> 250 o </a:t>
            </a:r>
            <a:r>
              <a:rPr lang="en-GB" sz="3200" dirty="0" err="1">
                <a:solidFill>
                  <a:schemeClr val="bg1"/>
                </a:solidFill>
                <a:latin typeface="Calibri" panose="020F0502020204030204" pitchFamily="34" charset="0"/>
              </a:rPr>
              <a:t>astudiaethau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ymchwil</a:t>
            </a:r>
            <a:endParaRPr lang="en-GB" sz="32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200" dirty="0" err="1">
                <a:solidFill>
                  <a:schemeClr val="bg1"/>
                </a:solidFill>
                <a:latin typeface="Calibri" panose="020F0502020204030204" pitchFamily="34" charset="0"/>
              </a:rPr>
              <a:t>Cynnydd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mewn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dysgu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disgyblion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ymysg</a:t>
            </a:r>
            <a:r>
              <a:rPr lang="en-GB" sz="3200" dirty="0">
                <a:solidFill>
                  <a:schemeClr val="bg1"/>
                </a:solidFill>
                <a:latin typeface="Calibri" panose="020F0502020204030204" pitchFamily="34" charset="0"/>
              </a:rPr>
              <a:t> y </a:t>
            </a:r>
            <a:r>
              <a:rPr lang="en-GB" sz="3200" dirty="0" err="1">
                <a:solidFill>
                  <a:schemeClr val="bg1"/>
                </a:solidFill>
                <a:latin typeface="Calibri" panose="020F0502020204030204" pitchFamily="34" charset="0"/>
              </a:rPr>
              <a:t>mwyaf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sydd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wedi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adrodd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erioed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gyfer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ymyrraeth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addysg</a:t>
            </a:r>
            <a:r>
              <a:rPr lang="en-GB" sz="3200" dirty="0">
                <a:solidFill>
                  <a:schemeClr val="bg1"/>
                </a:solidFill>
                <a:latin typeface="Calibri" panose="020F0502020204030204" pitchFamily="34" charset="0"/>
              </a:rPr>
              <a:t>”</a:t>
            </a:r>
          </a:p>
          <a:p>
            <a:pPr marL="457200" indent="-457200">
              <a:buFont typeface="Arial" panose="020B0604020202020204" pitchFamily="34" charset="0"/>
              <a:buChar char="•"/>
            </a:pPr>
            <a:r>
              <a:rPr lang="en-GB" sz="3200" dirty="0">
                <a:solidFill>
                  <a:schemeClr val="bg1"/>
                </a:solidFill>
                <a:latin typeface="Calibri" panose="020F0502020204030204" pitchFamily="34" charset="0"/>
              </a:rPr>
              <a:t>Y </a:t>
            </a:r>
            <a:r>
              <a:rPr lang="en-GB" sz="3200" dirty="0" err="1">
                <a:solidFill>
                  <a:schemeClr val="bg1"/>
                </a:solidFill>
                <a:latin typeface="Calibri" panose="020F0502020204030204" pitchFamily="34" charset="0"/>
              </a:rPr>
              <a:t>cynnydd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mwyaf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gyda</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chyflawnwyr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isel</a:t>
            </a:r>
            <a:r>
              <a:rPr lang="en-GB" sz="3200" dirty="0">
                <a:solidFill>
                  <a:schemeClr val="bg1"/>
                </a:solidFill>
                <a:latin typeface="Calibri" panose="020F0502020204030204" pitchFamily="34" charset="0"/>
              </a:rPr>
              <a:t> (low achievers) </a:t>
            </a:r>
          </a:p>
        </p:txBody>
      </p:sp>
      <p:pic>
        <p:nvPicPr>
          <p:cNvPr id="6" name="Picture 5"/>
          <p:cNvPicPr>
            <a:picLocks noChangeAspect="1"/>
          </p:cNvPicPr>
          <p:nvPr/>
        </p:nvPicPr>
        <p:blipFill>
          <a:blip r:embed="rId5"/>
          <a:stretch>
            <a:fillRect/>
          </a:stretch>
        </p:blipFill>
        <p:spPr>
          <a:xfrm>
            <a:off x="6012160" y="1846994"/>
            <a:ext cx="2523963" cy="3651821"/>
          </a:xfrm>
          <a:prstGeom prst="rect">
            <a:avLst/>
          </a:prstGeom>
        </p:spPr>
      </p:pic>
      <p:pic>
        <p:nvPicPr>
          <p:cNvPr id="2" name="Audio 1">
            <a:hlinkClick r:id="" action="ppaction://media"/>
            <a:extLst>
              <a:ext uri="{FF2B5EF4-FFF2-40B4-BE49-F238E27FC236}">
                <a16:creationId xmlns:a16="http://schemas.microsoft.com/office/drawing/2014/main" id="{37B0A234-C495-40BF-AA20-D9618DD45D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940243256"/>
      </p:ext>
    </p:extLst>
  </p:cSld>
  <p:clrMapOvr>
    <a:masterClrMapping/>
  </p:clrMapOvr>
  <mc:AlternateContent xmlns:mc="http://schemas.openxmlformats.org/markup-compatibility/2006" xmlns:p14="http://schemas.microsoft.com/office/powerpoint/2010/main">
    <mc:Choice Requires="p14">
      <p:transition spd="slow" p14:dur="2000" advTm="84767"/>
    </mc:Choice>
    <mc:Fallback xmlns="">
      <p:transition spd="slow" advTm="84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3528" y="1869717"/>
            <a:ext cx="5472608" cy="3647515"/>
          </a:xfrm>
          <a:prstGeom prst="rect">
            <a:avLst/>
          </a:prstGeom>
        </p:spPr>
      </p:pic>
      <p:pic>
        <p:nvPicPr>
          <p:cNvPr id="3" name="Picture 2"/>
          <p:cNvPicPr>
            <a:picLocks noChangeAspect="1"/>
          </p:cNvPicPr>
          <p:nvPr/>
        </p:nvPicPr>
        <p:blipFill>
          <a:blip r:embed="rId6"/>
          <a:stretch>
            <a:fillRect/>
          </a:stretch>
        </p:blipFill>
        <p:spPr>
          <a:xfrm>
            <a:off x="6012160" y="1846994"/>
            <a:ext cx="2523963" cy="3651821"/>
          </a:xfrm>
          <a:prstGeom prst="rect">
            <a:avLst/>
          </a:prstGeom>
        </p:spPr>
      </p:pic>
      <p:pic>
        <p:nvPicPr>
          <p:cNvPr id="4" name="Audio 3">
            <a:hlinkClick r:id="" action="ppaction://media"/>
            <a:extLst>
              <a:ext uri="{FF2B5EF4-FFF2-40B4-BE49-F238E27FC236}">
                <a16:creationId xmlns:a16="http://schemas.microsoft.com/office/drawing/2014/main" id="{0074F9FB-767F-4E05-8B29-6977FC968148}"/>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1412111307"/>
      </p:ext>
    </p:extLst>
  </p:cSld>
  <p:clrMapOvr>
    <a:masterClrMapping/>
  </p:clrMapOvr>
  <mc:AlternateContent xmlns:mc="http://schemas.openxmlformats.org/markup-compatibility/2006" xmlns:p14="http://schemas.microsoft.com/office/powerpoint/2010/main">
    <mc:Choice Requires="p14">
      <p:transition spd="slow" p14:dur="2000" advTm="8349"/>
    </mc:Choice>
    <mc:Fallback xmlns="">
      <p:transition spd="slow" advTm="8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73436" y="404664"/>
            <a:ext cx="6657785" cy="769441"/>
          </a:xfrm>
          <a:prstGeom prst="rect">
            <a:avLst/>
          </a:prstGeom>
          <a:noFill/>
        </p:spPr>
        <p:txBody>
          <a:bodyPr wrap="none" lIns="91440" tIns="45720" rIns="91440" bIns="45720">
            <a:spAutoFit/>
          </a:bodyPr>
          <a:lstStyle/>
          <a:p>
            <a:pPr algn="ct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Ailddiffinio</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asesu</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ffurfiannol</a:t>
            </a:r>
            <a:endPar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sp>
        <p:nvSpPr>
          <p:cNvPr id="5" name="TextBox 4"/>
          <p:cNvSpPr txBox="1"/>
          <p:nvPr/>
        </p:nvSpPr>
        <p:spPr>
          <a:xfrm>
            <a:off x="323528" y="1870958"/>
            <a:ext cx="8568952" cy="3046988"/>
          </a:xfrm>
          <a:prstGeom prst="rect">
            <a:avLst/>
          </a:prstGeom>
          <a:noFill/>
        </p:spPr>
        <p:txBody>
          <a:bodyPr wrap="square" rtlCol="0">
            <a:spAutoFit/>
          </a:bodyPr>
          <a:lstStyle/>
          <a:p>
            <a:r>
              <a:rPr lang="en-GB" sz="3200" i="1" dirty="0">
                <a:solidFill>
                  <a:schemeClr val="bg1"/>
                </a:solidFill>
                <a:latin typeface="Calibri" panose="020F0502020204030204" pitchFamily="34" charset="0"/>
              </a:rPr>
              <a:t>“Assessment for Learning is part of everyday practice by students, teachers and peers that seeks, reflects upon and responds to information from dialogue, demonstration and observation in ways that enhance ongoing learning”</a:t>
            </a:r>
          </a:p>
          <a:p>
            <a:pPr algn="r"/>
            <a:r>
              <a:rPr lang="en-GB" sz="3200" dirty="0" err="1">
                <a:solidFill>
                  <a:schemeClr val="bg1"/>
                </a:solidFill>
                <a:latin typeface="Calibri" panose="020F0502020204030204" pitchFamily="34" charset="0"/>
              </a:rPr>
              <a:t>Klenowski</a:t>
            </a:r>
            <a:r>
              <a:rPr lang="en-GB" sz="3200" dirty="0">
                <a:solidFill>
                  <a:schemeClr val="bg1"/>
                </a:solidFill>
                <a:latin typeface="Calibri" panose="020F0502020204030204" pitchFamily="34" charset="0"/>
              </a:rPr>
              <a:t> (2009)</a:t>
            </a:r>
          </a:p>
        </p:txBody>
      </p:sp>
      <p:pic>
        <p:nvPicPr>
          <p:cNvPr id="2" name="Picture 1"/>
          <p:cNvPicPr>
            <a:picLocks noChangeAspect="1"/>
          </p:cNvPicPr>
          <p:nvPr/>
        </p:nvPicPr>
        <p:blipFill>
          <a:blip r:embed="rId5"/>
          <a:stretch>
            <a:fillRect/>
          </a:stretch>
        </p:blipFill>
        <p:spPr>
          <a:xfrm>
            <a:off x="539552" y="4900424"/>
            <a:ext cx="1428750" cy="1428750"/>
          </a:xfrm>
          <a:prstGeom prst="rect">
            <a:avLst/>
          </a:prstGeom>
        </p:spPr>
      </p:pic>
      <p:pic>
        <p:nvPicPr>
          <p:cNvPr id="4" name="Picture 3"/>
          <p:cNvPicPr>
            <a:picLocks noChangeAspect="1"/>
          </p:cNvPicPr>
          <p:nvPr/>
        </p:nvPicPr>
        <p:blipFill>
          <a:blip r:embed="rId6"/>
          <a:stretch>
            <a:fillRect/>
          </a:stretch>
        </p:blipFill>
        <p:spPr>
          <a:xfrm>
            <a:off x="2555776" y="4600386"/>
            <a:ext cx="1428750" cy="2028825"/>
          </a:xfrm>
          <a:prstGeom prst="rect">
            <a:avLst/>
          </a:prstGeom>
        </p:spPr>
      </p:pic>
      <p:pic>
        <p:nvPicPr>
          <p:cNvPr id="6" name="Audio 5">
            <a:hlinkClick r:id="" action="ppaction://media"/>
            <a:extLst>
              <a:ext uri="{FF2B5EF4-FFF2-40B4-BE49-F238E27FC236}">
                <a16:creationId xmlns:a16="http://schemas.microsoft.com/office/drawing/2014/main" id="{26031233-04F2-4940-874D-7BB8BB789E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670836180"/>
      </p:ext>
    </p:extLst>
  </p:cSld>
  <p:clrMapOvr>
    <a:masterClrMapping/>
  </p:clrMapOvr>
  <mc:AlternateContent xmlns:mc="http://schemas.openxmlformats.org/markup-compatibility/2006" xmlns:p14="http://schemas.microsoft.com/office/powerpoint/2010/main">
    <mc:Choice Requires="p14">
      <p:transition spd="slow" p14:dur="2000" advTm="37366"/>
    </mc:Choice>
    <mc:Fallback xmlns="">
      <p:transition spd="slow" advTm="37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60648"/>
            <a:ext cx="9216085" cy="1446550"/>
          </a:xfrm>
          <a:prstGeom prst="rect">
            <a:avLst/>
          </a:prstGeom>
          <a:noFill/>
        </p:spPr>
        <p:txBody>
          <a:bodyPr wrap="square" lIns="91440" tIns="45720" rIns="91440" bIns="45720">
            <a:spAutoFit/>
          </a:bodyPr>
          <a:lstStyle/>
          <a:p>
            <a:pPr algn="ct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Asesu</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ar</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gyfer</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dysgu</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lluniadaeth</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(constructivism)</a:t>
            </a:r>
          </a:p>
        </p:txBody>
      </p:sp>
      <p:grpSp>
        <p:nvGrpSpPr>
          <p:cNvPr id="13" name="Group 12"/>
          <p:cNvGrpSpPr/>
          <p:nvPr/>
        </p:nvGrpSpPr>
        <p:grpSpPr>
          <a:xfrm>
            <a:off x="-1332656" y="-315416"/>
            <a:ext cx="7434337" cy="6906419"/>
            <a:chOff x="155575" y="-165051"/>
            <a:chExt cx="7434337" cy="6906419"/>
          </a:xfrm>
        </p:grpSpPr>
        <p:pic>
          <p:nvPicPr>
            <p:cNvPr id="5" name="Picture 4"/>
            <p:cNvPicPr>
              <a:picLocks noChangeAspect="1"/>
            </p:cNvPicPr>
            <p:nvPr/>
          </p:nvPicPr>
          <p:blipFill>
            <a:blip r:embed="rId6"/>
            <a:stretch>
              <a:fillRect/>
            </a:stretch>
          </p:blipFill>
          <p:spPr>
            <a:xfrm>
              <a:off x="1907704" y="1059160"/>
              <a:ext cx="5682208" cy="5682208"/>
            </a:xfrm>
            <a:prstGeom prst="rect">
              <a:avLst/>
            </a:prstGeom>
          </p:spPr>
        </p:pic>
        <p:sp>
          <p:nvSpPr>
            <p:cNvPr id="6" name="TextBox 5"/>
            <p:cNvSpPr txBox="1"/>
            <p:nvPr/>
          </p:nvSpPr>
          <p:spPr>
            <a:xfrm>
              <a:off x="3203848" y="4149080"/>
              <a:ext cx="1008112" cy="523220"/>
            </a:xfrm>
            <a:prstGeom prst="rect">
              <a:avLst/>
            </a:prstGeom>
            <a:solidFill>
              <a:srgbClr val="006600"/>
            </a:solidFill>
          </p:spPr>
          <p:txBody>
            <a:bodyPr wrap="square" rtlCol="0">
              <a:spAutoFit/>
            </a:bodyPr>
            <a:lstStyle/>
            <a:p>
              <a:r>
                <a:rPr lang="en-GB" sz="2800" dirty="0" err="1">
                  <a:latin typeface="Calibri" panose="020F0502020204030204" pitchFamily="34" charset="0"/>
                </a:rPr>
                <a:t>Gallu</a:t>
              </a:r>
              <a:endParaRPr lang="cy-GB" dirty="0">
                <a:latin typeface="Calibri" panose="020F0502020204030204" pitchFamily="34" charset="0"/>
              </a:endParaRPr>
            </a:p>
          </p:txBody>
        </p:sp>
        <p:sp>
          <p:nvSpPr>
            <p:cNvPr id="7" name="AutoShape 2" descr="Image result for zp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8" name="TextBox 7"/>
            <p:cNvSpPr txBox="1"/>
            <p:nvPr/>
          </p:nvSpPr>
          <p:spPr>
            <a:xfrm>
              <a:off x="5868144" y="3789040"/>
              <a:ext cx="936104" cy="1200329"/>
            </a:xfrm>
            <a:prstGeom prst="rect">
              <a:avLst/>
            </a:prstGeom>
            <a:solidFill>
              <a:srgbClr val="FF0000"/>
            </a:solidFill>
          </p:spPr>
          <p:txBody>
            <a:bodyPr wrap="square" rtlCol="0">
              <a:spAutoFit/>
            </a:bodyPr>
            <a:lstStyle/>
            <a:p>
              <a:pPr algn="ctr"/>
              <a:r>
                <a:rPr lang="en-GB" sz="2400" dirty="0" err="1">
                  <a:latin typeface="Calibri" panose="020F0502020204030204" pitchFamily="34" charset="0"/>
                </a:rPr>
                <a:t>Ddim</a:t>
              </a:r>
              <a:r>
                <a:rPr lang="en-GB" sz="2400" dirty="0">
                  <a:latin typeface="Calibri" panose="020F0502020204030204" pitchFamily="34" charset="0"/>
                </a:rPr>
                <a:t> </a:t>
              </a:r>
              <a:r>
                <a:rPr lang="en-GB" sz="2400" dirty="0" err="1">
                  <a:latin typeface="Calibri" panose="020F0502020204030204" pitchFamily="34" charset="0"/>
                </a:rPr>
                <a:t>yn</a:t>
              </a:r>
              <a:r>
                <a:rPr lang="en-GB" sz="2400" dirty="0">
                  <a:latin typeface="Calibri" panose="020F0502020204030204" pitchFamily="34" charset="0"/>
                </a:rPr>
                <a:t> </a:t>
              </a:r>
              <a:r>
                <a:rPr lang="en-GB" sz="2400" dirty="0" err="1">
                  <a:latin typeface="Calibri" panose="020F0502020204030204" pitchFamily="34" charset="0"/>
                </a:rPr>
                <a:t>Gallu</a:t>
              </a:r>
              <a:endParaRPr lang="cy-GB" sz="1600" dirty="0">
                <a:latin typeface="Calibri" panose="020F0502020204030204" pitchFamily="34" charset="0"/>
              </a:endParaRPr>
            </a:p>
          </p:txBody>
        </p:sp>
        <p:sp>
          <p:nvSpPr>
            <p:cNvPr id="9" name="AutoShape 2" descr="Image result for zpd"/>
            <p:cNvSpPr>
              <a:spLocks noChangeAspect="1" noChangeArrowheads="1"/>
            </p:cNvSpPr>
            <p:nvPr/>
          </p:nvSpPr>
          <p:spPr bwMode="auto">
            <a:xfrm>
              <a:off x="2822477" y="-158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10" name="TextBox 9"/>
            <p:cNvSpPr txBox="1"/>
            <p:nvPr/>
          </p:nvSpPr>
          <p:spPr>
            <a:xfrm>
              <a:off x="4860032" y="3933056"/>
              <a:ext cx="936104" cy="984305"/>
            </a:xfrm>
            <a:prstGeom prst="rect">
              <a:avLst/>
            </a:prstGeom>
            <a:solidFill>
              <a:srgbClr val="FFFF00"/>
            </a:solidFill>
          </p:spPr>
          <p:txBody>
            <a:bodyPr wrap="square" rtlCol="0">
              <a:spAutoFit/>
            </a:bodyPr>
            <a:lstStyle/>
            <a:p>
              <a:pPr algn="ctr"/>
              <a:r>
                <a:rPr lang="en-GB" sz="2800" dirty="0">
                  <a:latin typeface="Calibri" panose="020F0502020204030204" pitchFamily="34" charset="0"/>
                </a:rPr>
                <a:t>PDP/ZPD</a:t>
              </a:r>
              <a:endParaRPr lang="cy-GB" dirty="0">
                <a:latin typeface="Calibri" panose="020F0502020204030204" pitchFamily="34" charset="0"/>
              </a:endParaRPr>
            </a:p>
          </p:txBody>
        </p:sp>
        <p:sp>
          <p:nvSpPr>
            <p:cNvPr id="11" name="AutoShape 2" descr="Image result for zpd"/>
            <p:cNvSpPr>
              <a:spLocks noChangeAspect="1" noChangeArrowheads="1"/>
            </p:cNvSpPr>
            <p:nvPr/>
          </p:nvSpPr>
          <p:spPr bwMode="auto">
            <a:xfrm>
              <a:off x="1777353" y="-16505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grpSp>
      <p:sp>
        <p:nvSpPr>
          <p:cNvPr id="14" name="TextBox 13"/>
          <p:cNvSpPr txBox="1"/>
          <p:nvPr/>
        </p:nvSpPr>
        <p:spPr>
          <a:xfrm>
            <a:off x="5912669" y="2967663"/>
            <a:ext cx="2970311" cy="2554545"/>
          </a:xfrm>
          <a:prstGeom prst="rect">
            <a:avLst/>
          </a:prstGeom>
          <a:noFill/>
        </p:spPr>
        <p:txBody>
          <a:bodyPr wrap="square" rtlCol="0">
            <a:spAutoFit/>
          </a:bodyPr>
          <a:lstStyle/>
          <a:p>
            <a:r>
              <a:rPr lang="en-GB" sz="3200" dirty="0" err="1">
                <a:solidFill>
                  <a:schemeClr val="bg1"/>
                </a:solidFill>
                <a:latin typeface="Calibri" panose="020F0502020204030204" pitchFamily="34" charset="0"/>
              </a:rPr>
              <a:t>Parth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datblygu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Procsimol</a:t>
            </a:r>
            <a:endParaRPr lang="en-GB" sz="3200" dirty="0">
              <a:solidFill>
                <a:schemeClr val="bg1"/>
              </a:solidFill>
              <a:latin typeface="Calibri" panose="020F0502020204030204" pitchFamily="34" charset="0"/>
            </a:endParaRPr>
          </a:p>
          <a:p>
            <a:endParaRPr lang="en-GB" sz="3200" dirty="0">
              <a:solidFill>
                <a:schemeClr val="bg1"/>
              </a:solidFill>
              <a:latin typeface="Calibri" panose="020F0502020204030204" pitchFamily="34" charset="0"/>
            </a:endParaRPr>
          </a:p>
          <a:p>
            <a:r>
              <a:rPr lang="en-GB" sz="3200" dirty="0">
                <a:solidFill>
                  <a:schemeClr val="bg1">
                    <a:lumMod val="85000"/>
                  </a:schemeClr>
                </a:solidFill>
                <a:latin typeface="Calibri" panose="020F0502020204030204" pitchFamily="34" charset="0"/>
              </a:rPr>
              <a:t>Zone of Proximal Development</a:t>
            </a:r>
            <a:endParaRPr lang="cy-GB" sz="3200" dirty="0">
              <a:solidFill>
                <a:schemeClr val="bg1">
                  <a:lumMod val="85000"/>
                </a:schemeClr>
              </a:solidFill>
              <a:latin typeface="Calibri" panose="020F0502020204030204" pitchFamily="34" charset="0"/>
            </a:endParaRPr>
          </a:p>
        </p:txBody>
      </p:sp>
      <p:pic>
        <p:nvPicPr>
          <p:cNvPr id="3" name="Audio 2">
            <a:hlinkClick r:id="" action="ppaction://media"/>
            <a:extLst>
              <a:ext uri="{FF2B5EF4-FFF2-40B4-BE49-F238E27FC236}">
                <a16:creationId xmlns:a16="http://schemas.microsoft.com/office/drawing/2014/main" id="{543D2743-9B9D-4FE1-AD42-193DE28A2D0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1363293348"/>
      </p:ext>
    </p:extLst>
  </p:cSld>
  <p:clrMapOvr>
    <a:masterClrMapping/>
  </p:clrMapOvr>
  <mc:AlternateContent xmlns:mc="http://schemas.openxmlformats.org/markup-compatibility/2006" xmlns:p14="http://schemas.microsoft.com/office/powerpoint/2010/main">
    <mc:Choice Requires="p14">
      <p:transition spd="slow" p14:dur="2000" advTm="76643"/>
    </mc:Choice>
    <mc:Fallback xmlns="">
      <p:transition spd="slow" advTm="76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3"/>
                </p:tgtEl>
              </p:cMediaNode>
            </p:audio>
          </p:childTnLst>
        </p:cTn>
      </p:par>
    </p:tnLst>
    <p:bldLst>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parentmap.com/images/brain_illo_1200x1200.jpg">
            <a:extLst>
              <a:ext uri="{FF2B5EF4-FFF2-40B4-BE49-F238E27FC236}">
                <a16:creationId xmlns:a16="http://schemas.microsoft.com/office/drawing/2014/main" id="{EFF4C86D-2E3C-49E2-B35F-BF159E5796F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9852" y="1772816"/>
            <a:ext cx="2592288" cy="25922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A585361-19F7-404E-A893-E0FAA4DC83CC}"/>
              </a:ext>
            </a:extLst>
          </p:cNvPr>
          <p:cNvSpPr txBox="1"/>
          <p:nvPr/>
        </p:nvSpPr>
        <p:spPr>
          <a:xfrm>
            <a:off x="179512" y="-99392"/>
            <a:ext cx="8712968" cy="1477328"/>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…a </a:t>
            </a:r>
            <a:r>
              <a:rPr lang="en-GB" sz="3600" b="1" dirty="0" err="1">
                <a:solidFill>
                  <a:srgbClr val="FF0000"/>
                </a:solidFill>
                <a:latin typeface="Calibri" panose="020F0502020204030204" pitchFamily="34" charset="0"/>
              </a:rPr>
              <a:t>lluniadaeth</a:t>
            </a:r>
            <a:r>
              <a:rPr lang="en-GB" sz="3600" b="1" dirty="0">
                <a:solidFill>
                  <a:srgbClr val="FF0000"/>
                </a:solidFill>
                <a:latin typeface="Calibri" panose="020F0502020204030204" pitchFamily="34" charset="0"/>
              </a:rPr>
              <a:t> (constructivism) </a:t>
            </a:r>
          </a:p>
        </p:txBody>
      </p:sp>
      <p:sp>
        <p:nvSpPr>
          <p:cNvPr id="3" name="Arrow: Right 2">
            <a:extLst>
              <a:ext uri="{FF2B5EF4-FFF2-40B4-BE49-F238E27FC236}">
                <a16:creationId xmlns:a16="http://schemas.microsoft.com/office/drawing/2014/main" id="{3446B19D-8CAF-46B7-9897-35C1B6AAEA4D}"/>
              </a:ext>
            </a:extLst>
          </p:cNvPr>
          <p:cNvSpPr/>
          <p:nvPr/>
        </p:nvSpPr>
        <p:spPr>
          <a:xfrm>
            <a:off x="755576" y="4379506"/>
            <a:ext cx="3204356" cy="2160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800" dirty="0">
                <a:latin typeface="Calibri" panose="020F0502020204030204" pitchFamily="34" charset="0"/>
              </a:rPr>
              <a:t>Addysgu</a:t>
            </a:r>
            <a:endParaRPr lang="cy-GB" dirty="0">
              <a:latin typeface="Calibri" panose="020F0502020204030204" pitchFamily="34" charset="0"/>
            </a:endParaRPr>
          </a:p>
        </p:txBody>
      </p:sp>
      <p:sp>
        <p:nvSpPr>
          <p:cNvPr id="7" name="Arrow: Right 6">
            <a:extLst>
              <a:ext uri="{FF2B5EF4-FFF2-40B4-BE49-F238E27FC236}">
                <a16:creationId xmlns:a16="http://schemas.microsoft.com/office/drawing/2014/main" id="{4987A442-2C5F-4FF3-94F8-5D52A14C96E5}"/>
              </a:ext>
            </a:extLst>
          </p:cNvPr>
          <p:cNvSpPr/>
          <p:nvPr/>
        </p:nvSpPr>
        <p:spPr>
          <a:xfrm>
            <a:off x="4896036" y="5301208"/>
            <a:ext cx="320435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800" dirty="0">
                <a:latin typeface="Calibri" panose="020F0502020204030204" pitchFamily="34" charset="0"/>
              </a:rPr>
              <a:t>Dysgu</a:t>
            </a:r>
            <a:endParaRPr lang="cy-GB" dirty="0">
              <a:latin typeface="Calibri" panose="020F0502020204030204" pitchFamily="34" charset="0"/>
            </a:endParaRPr>
          </a:p>
        </p:txBody>
      </p:sp>
      <p:pic>
        <p:nvPicPr>
          <p:cNvPr id="2" name="Audio 1">
            <a:hlinkClick r:id="" action="ppaction://media"/>
            <a:extLst>
              <a:ext uri="{FF2B5EF4-FFF2-40B4-BE49-F238E27FC236}">
                <a16:creationId xmlns:a16="http://schemas.microsoft.com/office/drawing/2014/main" id="{AD8D3EC8-5D0D-492D-9B4D-BFA7350B29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549966597"/>
      </p:ext>
    </p:extLst>
  </p:cSld>
  <p:clrMapOvr>
    <a:masterClrMapping/>
  </p:clrMapOvr>
  <mc:AlternateContent xmlns:mc="http://schemas.openxmlformats.org/markup-compatibility/2006" xmlns:p14="http://schemas.microsoft.com/office/powerpoint/2010/main">
    <mc:Choice Requires="p14">
      <p:transition spd="slow" p14:dur="2000" advTm="55485"/>
    </mc:Choice>
    <mc:Fallback xmlns="">
      <p:transition spd="slow" advTm="55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71A325-3F26-4CEA-A635-FD6F2E723A69}"/>
              </a:ext>
            </a:extLst>
          </p:cNvPr>
          <p:cNvPicPr>
            <a:picLocks noChangeAspect="1"/>
          </p:cNvPicPr>
          <p:nvPr/>
        </p:nvPicPr>
        <p:blipFill>
          <a:blip r:embed="rId4"/>
          <a:stretch>
            <a:fillRect/>
          </a:stretch>
        </p:blipFill>
        <p:spPr>
          <a:xfrm>
            <a:off x="-1420178" y="0"/>
            <a:ext cx="11984355" cy="6858000"/>
          </a:xfrm>
          <a:prstGeom prst="rect">
            <a:avLst/>
          </a:prstGeom>
        </p:spPr>
      </p:pic>
      <p:pic>
        <p:nvPicPr>
          <p:cNvPr id="3" name="Picture 2">
            <a:extLst>
              <a:ext uri="{FF2B5EF4-FFF2-40B4-BE49-F238E27FC236}">
                <a16:creationId xmlns:a16="http://schemas.microsoft.com/office/drawing/2014/main" id="{8C0CFDD2-709B-4CA8-BFE8-B1C68D83616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571500" y="0"/>
            <a:ext cx="8001000" cy="6858000"/>
          </a:xfrm>
          <a:prstGeom prst="rect">
            <a:avLst/>
          </a:prstGeom>
        </p:spPr>
      </p:pic>
      <p:pic>
        <p:nvPicPr>
          <p:cNvPr id="4" name="Audio 3">
            <a:hlinkClick r:id="" action="ppaction://media"/>
            <a:extLst>
              <a:ext uri="{FF2B5EF4-FFF2-40B4-BE49-F238E27FC236}">
                <a16:creationId xmlns:a16="http://schemas.microsoft.com/office/drawing/2014/main" id="{C4CB9649-3902-48F3-B605-4C1266897FF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15931322"/>
      </p:ext>
    </p:extLst>
  </p:cSld>
  <p:clrMapOvr>
    <a:masterClrMapping/>
  </p:clrMapOvr>
  <mc:AlternateContent xmlns:mc="http://schemas.openxmlformats.org/markup-compatibility/2006" xmlns:p14="http://schemas.microsoft.com/office/powerpoint/2010/main">
    <mc:Choice Requires="p14">
      <p:transition spd="slow" p14:dur="2000" advTm="20691"/>
    </mc:Choice>
    <mc:Fallback xmlns="">
      <p:transition spd="slow" advTm="2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6" presetClass="entr" presetSubtype="21"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barn(inVertical)">
                                      <p:cBhvr>
                                        <p:cTn id="9" dur="500"/>
                                        <p:tgtEl>
                                          <p:spTgt spid="3"/>
                                        </p:tgtEl>
                                      </p:cBhvr>
                                    </p:animEffect>
                                  </p:childTnLst>
                                </p:cTn>
                              </p:par>
                              <p:par>
                                <p:cTn id="10" presetID="26" presetClass="emph" presetSubtype="0" fill="hold" nodeType="withEffect">
                                  <p:stCondLst>
                                    <p:cond delay="0"/>
                                  </p:stCondLst>
                                  <p:childTnLst>
                                    <p:animEffect transition="out" filter="fade">
                                      <p:cBhvr>
                                        <p:cTn id="11" dur="5500" tmFilter="0, 0; .2, .5; .8, .5; 1, 0"/>
                                        <p:tgtEl>
                                          <p:spTgt spid="3"/>
                                        </p:tgtEl>
                                      </p:cBhvr>
                                    </p:animEffect>
                                    <p:animScale>
                                      <p:cBhvr>
                                        <p:cTn id="12" dur="27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learning to ride a bike">
            <a:extLst>
              <a:ext uri="{FF2B5EF4-FFF2-40B4-BE49-F238E27FC236}">
                <a16:creationId xmlns:a16="http://schemas.microsoft.com/office/drawing/2014/main" id="{19045CEA-6779-4159-A534-4C06CFC7FD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8680" y="-99392"/>
            <a:ext cx="12673408" cy="7128792"/>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8A7AB1F2-2518-4A1A-AB0E-A4A95C2FD4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55140682"/>
      </p:ext>
    </p:extLst>
  </p:cSld>
  <p:clrMapOvr>
    <a:masterClrMapping/>
  </p:clrMapOvr>
  <mc:AlternateContent xmlns:mc="http://schemas.openxmlformats.org/markup-compatibility/2006" xmlns:p14="http://schemas.microsoft.com/office/powerpoint/2010/main">
    <mc:Choice Requires="p14">
      <p:transition spd="slow" p14:dur="2000" advTm="32076"/>
    </mc:Choice>
    <mc:Fallback xmlns="">
      <p:transition spd="slow" advTm="32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830997"/>
          </a:xfrm>
          <a:prstGeom prst="rect">
            <a:avLst/>
          </a:prstGeom>
          <a:noFill/>
        </p:spPr>
        <p:txBody>
          <a:bodyPr wrap="square" rtlCol="0">
            <a:spAutoFit/>
          </a:bodyPr>
          <a:lstStyle/>
          <a:p>
            <a:pPr algn="ctr"/>
            <a:r>
              <a:rPr lang="en-GB" sz="4800" b="1" dirty="0" err="1">
                <a:solidFill>
                  <a:schemeClr val="bg1"/>
                </a:solidFill>
                <a:latin typeface="Calibri" panose="020F0502020204030204" pitchFamily="34" charset="0"/>
              </a:rPr>
              <a:t>Nodweddion</a:t>
            </a:r>
            <a:r>
              <a:rPr lang="en-GB" sz="4800" b="1" dirty="0">
                <a:solidFill>
                  <a:schemeClr val="bg1"/>
                </a:solidFill>
                <a:latin typeface="Calibri" panose="020F0502020204030204" pitchFamily="34" charset="0"/>
              </a:rPr>
              <a:t> </a:t>
            </a:r>
            <a:r>
              <a:rPr lang="en-GB" sz="4800" b="1" dirty="0" err="1">
                <a:solidFill>
                  <a:schemeClr val="bg1"/>
                </a:solidFill>
                <a:latin typeface="Calibri" panose="020F0502020204030204" pitchFamily="34" charset="0"/>
              </a:rPr>
              <a:t>asesu</a:t>
            </a:r>
            <a:r>
              <a:rPr lang="en-GB" sz="4800" b="1" dirty="0">
                <a:solidFill>
                  <a:schemeClr val="bg1"/>
                </a:solidFill>
                <a:latin typeface="Calibri" panose="020F0502020204030204" pitchFamily="34" charset="0"/>
              </a:rPr>
              <a:t> </a:t>
            </a:r>
            <a:r>
              <a:rPr lang="en-GB" sz="4800" b="1" dirty="0" err="1">
                <a:solidFill>
                  <a:schemeClr val="bg1"/>
                </a:solidFill>
                <a:latin typeface="Calibri" panose="020F0502020204030204" pitchFamily="34" charset="0"/>
              </a:rPr>
              <a:t>ffurfiannol</a:t>
            </a:r>
            <a:endParaRPr lang="en-GB" sz="4800" b="1" dirty="0">
              <a:solidFill>
                <a:schemeClr val="bg1"/>
              </a:solidFill>
              <a:latin typeface="Calibri" panose="020F0502020204030204" pitchFamily="34" charset="0"/>
            </a:endParaRPr>
          </a:p>
        </p:txBody>
      </p:sp>
      <p:sp>
        <p:nvSpPr>
          <p:cNvPr id="3" name="TextBox 2"/>
          <p:cNvSpPr txBox="1"/>
          <p:nvPr/>
        </p:nvSpPr>
        <p:spPr>
          <a:xfrm>
            <a:off x="323528" y="1268760"/>
            <a:ext cx="8424936" cy="4401205"/>
          </a:xfrm>
          <a:prstGeom prst="rect">
            <a:avLst/>
          </a:prstGeom>
          <a:noFill/>
        </p:spPr>
        <p:txBody>
          <a:bodyPr wrap="square" rtlCol="0">
            <a:spAutoFit/>
          </a:bodyPr>
          <a:lstStyle/>
          <a:p>
            <a:pPr marL="342900" indent="-342900">
              <a:buFont typeface="Arial" panose="020B0604020202020204" pitchFamily="34" charset="0"/>
              <a:buChar char="•"/>
            </a:pPr>
            <a:r>
              <a:rPr lang="en-GB" sz="2800" dirty="0" err="1">
                <a:solidFill>
                  <a:schemeClr val="bg1"/>
                </a:solidFill>
                <a:latin typeface="Calibri" panose="020F0502020204030204" pitchFamily="34" charset="0"/>
              </a:rPr>
              <a:t>Rhan</a:t>
            </a:r>
            <a:r>
              <a:rPr lang="en-GB" sz="2800" dirty="0">
                <a:solidFill>
                  <a:schemeClr val="bg1"/>
                </a:solidFill>
                <a:latin typeface="Calibri" panose="020F0502020204030204" pitchFamily="34" charset="0"/>
              </a:rPr>
              <a:t> o </a:t>
            </a:r>
            <a:r>
              <a:rPr lang="en-GB" sz="2800" dirty="0" err="1">
                <a:solidFill>
                  <a:schemeClr val="bg1"/>
                </a:solidFill>
                <a:latin typeface="Calibri" panose="020F0502020204030204" pitchFamily="34" charset="0"/>
              </a:rPr>
              <a:t>gynllunio</a:t>
            </a:r>
            <a:r>
              <a:rPr lang="en-GB" sz="2800" dirty="0">
                <a:solidFill>
                  <a:schemeClr val="bg1"/>
                </a:solidFill>
                <a:latin typeface="Calibri" panose="020F0502020204030204" pitchFamily="34" charset="0"/>
              </a:rPr>
              <a:t> da</a:t>
            </a: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Ffocysu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ar</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sut</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mae</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dysgwyr</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dysgu</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Canolog</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waith</a:t>
            </a:r>
            <a:r>
              <a:rPr lang="en-GB" sz="2800" dirty="0">
                <a:solidFill>
                  <a:schemeClr val="bg1"/>
                </a:solidFill>
                <a:latin typeface="Calibri" panose="020F0502020204030204" pitchFamily="34" charset="0"/>
              </a:rPr>
              <a:t> y </a:t>
            </a:r>
            <a:r>
              <a:rPr lang="en-GB" sz="2800" dirty="0" err="1">
                <a:solidFill>
                  <a:schemeClr val="bg1"/>
                </a:solidFill>
                <a:latin typeface="Calibri" panose="020F0502020204030204" pitchFamily="34" charset="0"/>
              </a:rPr>
              <a:t>dosbarth</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Sgil</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proffesiynol</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Sensitif</a:t>
            </a:r>
            <a:r>
              <a:rPr lang="en-GB" sz="2800" dirty="0">
                <a:solidFill>
                  <a:schemeClr val="bg1"/>
                </a:solidFill>
                <a:latin typeface="Calibri" panose="020F0502020204030204" pitchFamily="34" charset="0"/>
              </a:rPr>
              <a:t> ac </a:t>
            </a:r>
            <a:r>
              <a:rPr lang="en-GB" sz="2800" dirty="0" err="1">
                <a:solidFill>
                  <a:schemeClr val="bg1"/>
                </a:solidFill>
                <a:latin typeface="Calibri" panose="020F0502020204030204" pitchFamily="34" charset="0"/>
              </a:rPr>
              <a:t>adeiladol</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Meithrin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cymhelliant</a:t>
            </a:r>
            <a:r>
              <a:rPr lang="en-GB" sz="2800" dirty="0">
                <a:solidFill>
                  <a:schemeClr val="bg1"/>
                </a:solidFill>
                <a:latin typeface="Calibri" panose="020F0502020204030204" pitchFamily="34" charset="0"/>
              </a:rPr>
              <a:t> (motivation)</a:t>
            </a: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Annog</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dealltwriaeth</a:t>
            </a:r>
            <a:r>
              <a:rPr lang="en-GB" sz="2800" dirty="0">
                <a:solidFill>
                  <a:schemeClr val="bg1"/>
                </a:solidFill>
                <a:latin typeface="Calibri" panose="020F0502020204030204" pitchFamily="34" charset="0"/>
              </a:rPr>
              <a:t> o </a:t>
            </a:r>
            <a:r>
              <a:rPr lang="en-GB" sz="2800" dirty="0" err="1">
                <a:solidFill>
                  <a:schemeClr val="bg1"/>
                </a:solidFill>
                <a:latin typeface="Calibri" panose="020F0502020204030204" pitchFamily="34" charset="0"/>
              </a:rPr>
              <a:t>dargedau</a:t>
            </a:r>
            <a:r>
              <a:rPr lang="en-GB" sz="2800" dirty="0">
                <a:solidFill>
                  <a:schemeClr val="bg1"/>
                </a:solidFill>
                <a:latin typeface="Calibri" panose="020F0502020204030204" pitchFamily="34" charset="0"/>
              </a:rPr>
              <a:t> </a:t>
            </a: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Helpu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dysgwyr</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ddeall</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sut</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mae</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gwella</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Datblygu</a:t>
            </a:r>
            <a:r>
              <a:rPr lang="en-GB" sz="2800" dirty="0">
                <a:solidFill>
                  <a:schemeClr val="bg1"/>
                </a:solidFill>
                <a:latin typeface="Calibri" panose="020F0502020204030204" pitchFamily="34" charset="0"/>
              </a:rPr>
              <a:t> y </a:t>
            </a:r>
            <a:r>
              <a:rPr lang="en-GB" sz="2800" dirty="0" err="1">
                <a:solidFill>
                  <a:schemeClr val="bg1"/>
                </a:solidFill>
                <a:latin typeface="Calibri" panose="020F0502020204030204" pitchFamily="34" charset="0"/>
              </a:rPr>
              <a:t>gallu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asesu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cyfoedion</a:t>
            </a:r>
            <a:r>
              <a:rPr lang="en-GB" sz="2800" dirty="0">
                <a:solidFill>
                  <a:schemeClr val="bg1"/>
                </a:solidFill>
                <a:latin typeface="Calibri" panose="020F0502020204030204" pitchFamily="34" charset="0"/>
              </a:rPr>
              <a:t> a </a:t>
            </a:r>
            <a:r>
              <a:rPr lang="en-GB" sz="2800" dirty="0" err="1">
                <a:solidFill>
                  <a:schemeClr val="bg1"/>
                </a:solidFill>
                <a:latin typeface="Calibri" panose="020F0502020204030204" pitchFamily="34" charset="0"/>
              </a:rPr>
              <a:t>hunan-asesu</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Cydnabod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pob</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cyrhaeddiad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mewn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addysg</a:t>
            </a:r>
            <a:endParaRPr lang="en-GB" sz="2800" dirty="0">
              <a:solidFill>
                <a:schemeClr val="bg1"/>
              </a:solidFill>
              <a:latin typeface="Calibri" panose="020F0502020204030204" pitchFamily="34" charset="0"/>
            </a:endParaRPr>
          </a:p>
        </p:txBody>
      </p:sp>
      <p:sp>
        <p:nvSpPr>
          <p:cNvPr id="4" name="Rectangle 3"/>
          <p:cNvSpPr/>
          <p:nvPr/>
        </p:nvSpPr>
        <p:spPr>
          <a:xfrm>
            <a:off x="2437732" y="6228020"/>
            <a:ext cx="8182940" cy="369332"/>
          </a:xfrm>
          <a:prstGeom prst="rect">
            <a:avLst/>
          </a:prstGeom>
        </p:spPr>
        <p:txBody>
          <a:bodyPr wrap="square">
            <a:spAutoFit/>
          </a:bodyPr>
          <a:lstStyle/>
          <a:p>
            <a:r>
              <a:rPr lang="en-GB" dirty="0">
                <a:solidFill>
                  <a:schemeClr val="bg1"/>
                </a:solidFill>
                <a:latin typeface="Calibri" panose="020F0502020204030204" pitchFamily="34" charset="0"/>
              </a:rPr>
              <a:t>10 </a:t>
            </a:r>
            <a:r>
              <a:rPr lang="en-GB" dirty="0" err="1">
                <a:solidFill>
                  <a:schemeClr val="bg1"/>
                </a:solidFill>
                <a:latin typeface="Calibri" panose="020F0502020204030204" pitchFamily="34" charset="0"/>
              </a:rPr>
              <a:t>nodwedd</a:t>
            </a:r>
            <a:r>
              <a:rPr lang="en-GB" dirty="0">
                <a:solidFill>
                  <a:schemeClr val="bg1"/>
                </a:solidFill>
                <a:latin typeface="Calibri" panose="020F0502020204030204" pitchFamily="34" charset="0"/>
              </a:rPr>
              <a:t> </a:t>
            </a:r>
            <a:r>
              <a:rPr lang="en-GB" dirty="0" err="1">
                <a:solidFill>
                  <a:schemeClr val="bg1"/>
                </a:solidFill>
                <a:latin typeface="Calibri" panose="020F0502020204030204" pitchFamily="34" charset="0"/>
              </a:rPr>
              <a:t>Asesu</a:t>
            </a:r>
            <a:r>
              <a:rPr lang="en-GB" dirty="0">
                <a:solidFill>
                  <a:schemeClr val="bg1"/>
                </a:solidFill>
                <a:latin typeface="Calibri" panose="020F0502020204030204" pitchFamily="34" charset="0"/>
              </a:rPr>
              <a:t> </a:t>
            </a:r>
            <a:r>
              <a:rPr lang="en-GB" dirty="0" err="1">
                <a:solidFill>
                  <a:schemeClr val="bg1"/>
                </a:solidFill>
                <a:latin typeface="Calibri" panose="020F0502020204030204" pitchFamily="34" charset="0"/>
              </a:rPr>
              <a:t>ar</a:t>
            </a:r>
            <a:r>
              <a:rPr lang="en-GB" dirty="0">
                <a:solidFill>
                  <a:schemeClr val="bg1"/>
                </a:solidFill>
                <a:latin typeface="Calibri" panose="020F0502020204030204" pitchFamily="34" charset="0"/>
              </a:rPr>
              <a:t> </a:t>
            </a:r>
            <a:r>
              <a:rPr lang="en-GB" dirty="0" err="1">
                <a:solidFill>
                  <a:schemeClr val="bg1"/>
                </a:solidFill>
                <a:latin typeface="Calibri" panose="020F0502020204030204" pitchFamily="34" charset="0"/>
              </a:rPr>
              <a:t>Gyfer</a:t>
            </a:r>
            <a:r>
              <a:rPr lang="en-GB" dirty="0">
                <a:solidFill>
                  <a:schemeClr val="bg1"/>
                </a:solidFill>
                <a:latin typeface="Calibri" panose="020F0502020204030204" pitchFamily="34" charset="0"/>
              </a:rPr>
              <a:t> </a:t>
            </a:r>
            <a:r>
              <a:rPr lang="en-GB" dirty="0" err="1">
                <a:solidFill>
                  <a:schemeClr val="bg1"/>
                </a:solidFill>
                <a:latin typeface="Calibri" panose="020F0502020204030204" pitchFamily="34" charset="0"/>
              </a:rPr>
              <a:t>Dysgu</a:t>
            </a:r>
            <a:r>
              <a:rPr lang="en-GB" dirty="0">
                <a:solidFill>
                  <a:schemeClr val="bg1"/>
                </a:solidFill>
                <a:latin typeface="Calibri" panose="020F0502020204030204" pitchFamily="34" charset="0"/>
              </a:rPr>
              <a:t>, Assessment Reform Group 2002</a:t>
            </a:r>
          </a:p>
        </p:txBody>
      </p:sp>
      <p:pic>
        <p:nvPicPr>
          <p:cNvPr id="5" name="Audio 4">
            <a:hlinkClick r:id="" action="ppaction://media"/>
            <a:extLst>
              <a:ext uri="{FF2B5EF4-FFF2-40B4-BE49-F238E27FC236}">
                <a16:creationId xmlns:a16="http://schemas.microsoft.com/office/drawing/2014/main" id="{3F19DC6F-5621-4704-864D-DBC574EE64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270335730"/>
      </p:ext>
    </p:extLst>
  </p:cSld>
  <p:clrMapOvr>
    <a:masterClrMapping/>
  </p:clrMapOvr>
  <mc:AlternateContent xmlns:mc="http://schemas.openxmlformats.org/markup-compatibility/2006" xmlns:p14="http://schemas.microsoft.com/office/powerpoint/2010/main">
    <mc:Choice Requires="p14">
      <p:transition spd="slow" p14:dur="2000" advTm="25719"/>
    </mc:Choice>
    <mc:Fallback xmlns="">
      <p:transition spd="slow" advTm="25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9310" y="404664"/>
            <a:ext cx="6884385" cy="923330"/>
          </a:xfrm>
          <a:prstGeom prst="rect">
            <a:avLst/>
          </a:prstGeom>
          <a:noFill/>
        </p:spPr>
        <p:txBody>
          <a:bodyPr wrap="none" lIns="91440" tIns="45720" rIns="91440" bIns="45720">
            <a:spAutoFit/>
          </a:bodyPr>
          <a:lstStyle/>
          <a:p>
            <a:pPr algn="ctr"/>
            <a:r>
              <a:rPr lang="en-US" sz="5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Tystiolaeth</a:t>
            </a:r>
            <a:r>
              <a:rPr lang="en-US" sz="5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Carol Dweck</a:t>
            </a:r>
          </a:p>
        </p:txBody>
      </p:sp>
      <p:pic>
        <p:nvPicPr>
          <p:cNvPr id="2" name="Picture 1">
            <a:extLst>
              <a:ext uri="{FF2B5EF4-FFF2-40B4-BE49-F238E27FC236}">
                <a16:creationId xmlns:a16="http://schemas.microsoft.com/office/drawing/2014/main" id="{712EDE9F-AE38-4DD0-843D-71D8E48BCF54}"/>
              </a:ext>
            </a:extLst>
          </p:cNvPr>
          <p:cNvPicPr>
            <a:picLocks noChangeAspect="1"/>
          </p:cNvPicPr>
          <p:nvPr/>
        </p:nvPicPr>
        <p:blipFill rotWithShape="1">
          <a:blip r:embed="rId5"/>
          <a:srcRect r="21852"/>
          <a:stretch/>
        </p:blipFill>
        <p:spPr>
          <a:xfrm>
            <a:off x="-1374054" y="2326314"/>
            <a:ext cx="4721918" cy="4531686"/>
          </a:xfrm>
          <a:prstGeom prst="rect">
            <a:avLst/>
          </a:prstGeom>
        </p:spPr>
      </p:pic>
      <p:sp>
        <p:nvSpPr>
          <p:cNvPr id="6" name="Thought Bubble: Cloud 5">
            <a:extLst>
              <a:ext uri="{FF2B5EF4-FFF2-40B4-BE49-F238E27FC236}">
                <a16:creationId xmlns:a16="http://schemas.microsoft.com/office/drawing/2014/main" id="{02DBA9FF-200C-469C-94BB-2F0DCBBACDDE}"/>
              </a:ext>
            </a:extLst>
          </p:cNvPr>
          <p:cNvSpPr/>
          <p:nvPr/>
        </p:nvSpPr>
        <p:spPr>
          <a:xfrm>
            <a:off x="4067944" y="1268760"/>
            <a:ext cx="5076056" cy="5184576"/>
          </a:xfrm>
          <a:prstGeom prst="cloudCallout">
            <a:avLst>
              <a:gd name="adj1" fmla="val -80612"/>
              <a:gd name="adj2" fmla="val -1186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71500" indent="-571500" algn="ctr">
              <a:buFont typeface="Arial" panose="020B0604020202020204" pitchFamily="34" charset="0"/>
              <a:buChar char="•"/>
            </a:pPr>
            <a:r>
              <a:rPr lang="cy-GB" sz="4400" dirty="0">
                <a:latin typeface="Calibri" panose="020F0502020204030204" pitchFamily="34" charset="0"/>
              </a:rPr>
              <a:t>Self theory</a:t>
            </a:r>
          </a:p>
          <a:p>
            <a:pPr marL="571500" indent="-571500" algn="ctr">
              <a:buFont typeface="Arial" panose="020B0604020202020204" pitchFamily="34" charset="0"/>
              <a:buChar char="•"/>
            </a:pPr>
            <a:r>
              <a:rPr lang="cy-GB" sz="4400" dirty="0">
                <a:latin typeface="Calibri" panose="020F0502020204030204" pitchFamily="34" charset="0"/>
              </a:rPr>
              <a:t>Growth mindset</a:t>
            </a:r>
          </a:p>
          <a:p>
            <a:pPr marL="571500" indent="-571500" algn="ctr">
              <a:buFont typeface="Arial" panose="020B0604020202020204" pitchFamily="34" charset="0"/>
              <a:buChar char="•"/>
            </a:pPr>
            <a:r>
              <a:rPr lang="cy-GB" sz="4400" dirty="0">
                <a:latin typeface="Calibri" panose="020F0502020204030204" pitchFamily="34" charset="0"/>
              </a:rPr>
              <a:t>Fixed mindset</a:t>
            </a:r>
          </a:p>
        </p:txBody>
      </p:sp>
      <p:pic>
        <p:nvPicPr>
          <p:cNvPr id="4" name="Audio 3">
            <a:hlinkClick r:id="" action="ppaction://media"/>
            <a:extLst>
              <a:ext uri="{FF2B5EF4-FFF2-40B4-BE49-F238E27FC236}">
                <a16:creationId xmlns:a16="http://schemas.microsoft.com/office/drawing/2014/main" id="{0F881C41-DAE3-43A9-B489-27C5B853DD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91133637"/>
      </p:ext>
    </p:extLst>
  </p:cSld>
  <p:clrMapOvr>
    <a:masterClrMapping/>
  </p:clrMapOvr>
  <mc:AlternateContent xmlns:mc="http://schemas.openxmlformats.org/markup-compatibility/2006" xmlns:p14="http://schemas.microsoft.com/office/powerpoint/2010/main">
    <mc:Choice Requires="p14">
      <p:transition spd="slow" p14:dur="2000" advTm="53716"/>
    </mc:Choice>
    <mc:Fallback xmlns="">
      <p:transition spd="slow" advTm="53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1477328"/>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 a </a:t>
            </a:r>
            <a:r>
              <a:rPr lang="en-GB" sz="3600" b="1" dirty="0" err="1">
                <a:solidFill>
                  <a:srgbClr val="FF0000"/>
                </a:solidFill>
                <a:latin typeface="Calibri" panose="020F0502020204030204" pitchFamily="34" charset="0"/>
              </a:rPr>
              <a:t>chwestiynu</a:t>
            </a: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effeithiol</a:t>
            </a:r>
            <a:endParaRPr lang="en-GB" sz="3600" b="1" dirty="0">
              <a:solidFill>
                <a:srgbClr val="FF0000"/>
              </a:solidFill>
              <a:latin typeface="Calibri" panose="020F0502020204030204" pitchFamily="34" charset="0"/>
            </a:endParaRPr>
          </a:p>
        </p:txBody>
      </p:sp>
      <p:sp>
        <p:nvSpPr>
          <p:cNvPr id="4" name="TextBox 3"/>
          <p:cNvSpPr txBox="1"/>
          <p:nvPr/>
        </p:nvSpPr>
        <p:spPr>
          <a:xfrm>
            <a:off x="179512" y="1484784"/>
            <a:ext cx="8424936" cy="1815882"/>
          </a:xfrm>
          <a:prstGeom prst="rect">
            <a:avLst/>
          </a:prstGeom>
          <a:noFill/>
        </p:spPr>
        <p:txBody>
          <a:bodyPr wrap="square" rtlCol="0">
            <a:spAutoFit/>
          </a:bodyPr>
          <a:lstStyle/>
          <a:p>
            <a:pPr marL="342900" indent="-342900">
              <a:buFont typeface="Arial" panose="020B0604020202020204" pitchFamily="34" charset="0"/>
              <a:buChar char="•"/>
            </a:pPr>
            <a:r>
              <a:rPr lang="en-GB" sz="2800" dirty="0" err="1">
                <a:solidFill>
                  <a:schemeClr val="bg1"/>
                </a:solidFill>
                <a:latin typeface="Calibri" panose="020F0502020204030204" pitchFamily="34" charset="0"/>
              </a:rPr>
              <a:t>Gofyn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cwestiynau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sy’n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arwain</a:t>
            </a:r>
            <a:r>
              <a:rPr lang="en-GB" sz="2800" dirty="0">
                <a:solidFill>
                  <a:schemeClr val="bg1"/>
                </a:solidFill>
                <a:latin typeface="Calibri" panose="020F0502020204030204" pitchFamily="34" charset="0"/>
              </a:rPr>
              <a:t> at BAWB </a:t>
            </a:r>
            <a:r>
              <a:rPr lang="en-GB" sz="2800" dirty="0" err="1">
                <a:solidFill>
                  <a:schemeClr val="bg1"/>
                </a:solidFill>
                <a:latin typeface="Calibri" panose="020F0502020204030204" pitchFamily="34" charset="0"/>
              </a:rPr>
              <a:t>yn</a:t>
            </a:r>
            <a:r>
              <a:rPr lang="en-GB" sz="2800" dirty="0">
                <a:solidFill>
                  <a:schemeClr val="bg1"/>
                </a:solidFill>
                <a:latin typeface="Calibri" panose="020F0502020204030204" pitchFamily="34" charset="0"/>
              </a:rPr>
              <a:t> y </a:t>
            </a:r>
            <a:r>
              <a:rPr lang="en-GB" sz="2800" dirty="0" err="1">
                <a:solidFill>
                  <a:schemeClr val="bg1"/>
                </a:solidFill>
                <a:latin typeface="Calibri" panose="020F0502020204030204" pitchFamily="34" charset="0"/>
              </a:rPr>
              <a:t>dosbarth</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meddwl</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Datblygu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cwestiynau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sy’n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dyfnhau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gwybodaeth</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dysgwyr</a:t>
            </a:r>
            <a:endParaRPr lang="en-GB" sz="3200" dirty="0">
              <a:solidFill>
                <a:schemeClr val="bg1"/>
              </a:solidFill>
              <a:latin typeface="Calibri" panose="020F0502020204030204" pitchFamily="34" charset="0"/>
            </a:endParaRPr>
          </a:p>
        </p:txBody>
      </p:sp>
      <p:sp>
        <p:nvSpPr>
          <p:cNvPr id="5" name="TextBox 4"/>
          <p:cNvSpPr txBox="1"/>
          <p:nvPr/>
        </p:nvSpPr>
        <p:spPr>
          <a:xfrm>
            <a:off x="150912" y="3247816"/>
            <a:ext cx="8712968" cy="1477328"/>
          </a:xfrm>
          <a:prstGeom prst="rect">
            <a:avLst/>
          </a:prstGeom>
          <a:noFill/>
        </p:spPr>
        <p:txBody>
          <a:bodyPr wrap="square" rtlCol="0">
            <a:spAutoFit/>
          </a:bodyPr>
          <a:lstStyle/>
          <a:p>
            <a:pPr algn="ctr"/>
            <a:r>
              <a:rPr lang="en-GB" sz="3600" b="1" dirty="0" err="1">
                <a:solidFill>
                  <a:srgbClr val="FF0000"/>
                </a:solidFill>
                <a:latin typeface="Calibri" panose="020F0502020204030204" pitchFamily="34" charset="0"/>
              </a:rPr>
              <a:t>Yn</a:t>
            </a: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ymarferol</a:t>
            </a:r>
            <a:r>
              <a:rPr lang="en-GB" sz="3600" b="1" dirty="0">
                <a:solidFill>
                  <a:srgbClr val="FF0000"/>
                </a:solidFill>
                <a:latin typeface="Calibri" panose="020F0502020204030204" pitchFamily="34" charset="0"/>
              </a:rPr>
              <a:t>…</a:t>
            </a:r>
          </a:p>
          <a:p>
            <a:pPr algn="ctr"/>
            <a:endParaRPr lang="en-GB" sz="5400" dirty="0">
              <a:latin typeface="Calibri" panose="020F0502020204030204" pitchFamily="34" charset="0"/>
            </a:endParaRPr>
          </a:p>
        </p:txBody>
      </p:sp>
      <p:sp>
        <p:nvSpPr>
          <p:cNvPr id="6" name="TextBox 5"/>
          <p:cNvSpPr txBox="1"/>
          <p:nvPr/>
        </p:nvSpPr>
        <p:spPr>
          <a:xfrm>
            <a:off x="179512" y="4134559"/>
            <a:ext cx="8424936" cy="2246769"/>
          </a:xfrm>
          <a:prstGeom prst="rect">
            <a:avLst/>
          </a:prstGeom>
          <a:noFill/>
        </p:spPr>
        <p:txBody>
          <a:bodyPr wrap="square" rtlCol="0">
            <a:spAutoFit/>
          </a:bodyPr>
          <a:lstStyle/>
          <a:p>
            <a:pPr marL="342900" indent="-342900">
              <a:buFont typeface="Arial" panose="020B0604020202020204" pitchFamily="34" charset="0"/>
              <a:buChar char="•"/>
            </a:pPr>
            <a:r>
              <a:rPr lang="en-GB" sz="2800" dirty="0" err="1">
                <a:solidFill>
                  <a:schemeClr val="bg1"/>
                </a:solidFill>
                <a:latin typeface="Calibri" panose="020F0502020204030204" pitchFamily="34" charset="0"/>
              </a:rPr>
              <a:t>Ffocws</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clir</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gwestiynau</a:t>
            </a:r>
            <a:r>
              <a:rPr lang="en-GB" sz="2800" dirty="0">
                <a:solidFill>
                  <a:schemeClr val="bg1"/>
                </a:solidFill>
                <a:latin typeface="Calibri" panose="020F0502020204030204" pitchFamily="34" charset="0"/>
              </a:rPr>
              <a:t> – </a:t>
            </a:r>
            <a:r>
              <a:rPr lang="en-GB" sz="2800" dirty="0" err="1">
                <a:solidFill>
                  <a:schemeClr val="bg1"/>
                </a:solidFill>
                <a:latin typeface="Calibri" panose="020F0502020204030204" pitchFamily="34" charset="0"/>
              </a:rPr>
              <a:t>gofyn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llai</a:t>
            </a:r>
            <a:r>
              <a:rPr lang="en-GB" sz="2800" dirty="0">
                <a:solidFill>
                  <a:schemeClr val="bg1"/>
                </a:solidFill>
                <a:latin typeface="Calibri" panose="020F0502020204030204" pitchFamily="34" charset="0"/>
              </a:rPr>
              <a:t> o </a:t>
            </a:r>
            <a:r>
              <a:rPr lang="en-GB" sz="2800" dirty="0" err="1">
                <a:solidFill>
                  <a:schemeClr val="bg1"/>
                </a:solidFill>
                <a:latin typeface="Calibri" panose="020F0502020204030204" pitchFamily="34" charset="0"/>
              </a:rPr>
              <a:t>gwestiynau</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a:solidFill>
                  <a:schemeClr val="bg1"/>
                </a:solidFill>
                <a:latin typeface="Calibri" panose="020F0502020204030204" pitchFamily="34" charset="0"/>
              </a:rPr>
              <a:t>Codi </a:t>
            </a:r>
            <a:r>
              <a:rPr lang="en-GB" sz="2800" dirty="0" err="1">
                <a:solidFill>
                  <a:schemeClr val="bg1"/>
                </a:solidFill>
                <a:latin typeface="Calibri" panose="020F0502020204030204" pitchFamily="34" charset="0"/>
              </a:rPr>
              <a:t>safon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cwestiynau</a:t>
            </a:r>
            <a:r>
              <a:rPr lang="en-GB" sz="2800" dirty="0">
                <a:solidFill>
                  <a:schemeClr val="bg1"/>
                </a:solidFill>
                <a:latin typeface="Calibri" panose="020F0502020204030204" pitchFamily="34" charset="0"/>
              </a:rPr>
              <a:t> – </a:t>
            </a:r>
            <a:r>
              <a:rPr lang="en-GB" sz="2800" dirty="0" err="1">
                <a:solidFill>
                  <a:schemeClr val="bg1"/>
                </a:solidFill>
                <a:latin typeface="Calibri" panose="020F0502020204030204" pitchFamily="34" charset="0"/>
              </a:rPr>
              <a:t>caeedig</a:t>
            </a:r>
            <a:r>
              <a:rPr lang="en-GB" sz="2800" dirty="0">
                <a:solidFill>
                  <a:schemeClr val="bg1"/>
                </a:solidFill>
                <a:latin typeface="Calibri" panose="020F0502020204030204" pitchFamily="34" charset="0"/>
              </a:rPr>
              <a:t>/</a:t>
            </a:r>
            <a:r>
              <a:rPr lang="en-GB" sz="2800" dirty="0" err="1">
                <a:solidFill>
                  <a:schemeClr val="bg1"/>
                </a:solidFill>
                <a:latin typeface="Calibri" panose="020F0502020204030204" pitchFamily="34" charset="0"/>
              </a:rPr>
              <a:t>agored</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Rhoi</a:t>
            </a:r>
            <a:r>
              <a:rPr lang="en-GB" sz="2800" dirty="0">
                <a:solidFill>
                  <a:schemeClr val="bg1"/>
                </a:solidFill>
                <a:latin typeface="Calibri" panose="020F0502020204030204" pitchFamily="34" charset="0"/>
              </a:rPr>
              <a:t> AMSER MEDDWL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ddysgwyr</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a:solidFill>
                  <a:schemeClr val="bg1"/>
                </a:solidFill>
                <a:latin typeface="Calibri" panose="020F0502020204030204" pitchFamily="34" charset="0"/>
              </a:rPr>
              <a:t>Dim </a:t>
            </a:r>
            <a:r>
              <a:rPr lang="en-GB" sz="2800" dirty="0" err="1">
                <a:solidFill>
                  <a:schemeClr val="bg1"/>
                </a:solidFill>
                <a:latin typeface="Calibri" panose="020F0502020204030204" pitchFamily="34" charset="0"/>
              </a:rPr>
              <a:t>dwylo</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fyny</a:t>
            </a:r>
            <a:endParaRPr lang="en-GB" sz="2800" dirty="0">
              <a:solidFill>
                <a:schemeClr val="bg1"/>
              </a:solidFill>
              <a:latin typeface="Calibri" panose="020F0502020204030204" pitchFamily="34" charset="0"/>
            </a:endParaRPr>
          </a:p>
          <a:p>
            <a:pPr marL="342900" indent="-342900">
              <a:buFont typeface="Arial" panose="020B0604020202020204" pitchFamily="34" charset="0"/>
              <a:buChar char="•"/>
            </a:pPr>
            <a:r>
              <a:rPr lang="en-GB" sz="2800" dirty="0" err="1">
                <a:solidFill>
                  <a:schemeClr val="bg1"/>
                </a:solidFill>
                <a:latin typeface="Calibri" panose="020F0502020204030204" pitchFamily="34" charset="0"/>
              </a:rPr>
              <a:t>Annog</a:t>
            </a:r>
            <a:r>
              <a:rPr lang="en-GB" sz="2800" dirty="0">
                <a:solidFill>
                  <a:schemeClr val="bg1"/>
                </a:solidFill>
                <a:latin typeface="Calibri" panose="020F0502020204030204" pitchFamily="34" charset="0"/>
              </a:rPr>
              <a:t> y </a:t>
            </a:r>
            <a:r>
              <a:rPr lang="en-GB" sz="2800" dirty="0" err="1">
                <a:solidFill>
                  <a:schemeClr val="bg1"/>
                </a:solidFill>
                <a:latin typeface="Calibri" panose="020F0502020204030204" pitchFamily="34" charset="0"/>
              </a:rPr>
              <a:t>disgyblion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ofyn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cwestiynau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i’w</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gilydd</a:t>
            </a:r>
            <a:endParaRPr lang="en-GB" sz="3200" dirty="0">
              <a:latin typeface="Calibri" panose="020F0502020204030204" pitchFamily="34" charset="0"/>
            </a:endParaRPr>
          </a:p>
        </p:txBody>
      </p:sp>
      <p:pic>
        <p:nvPicPr>
          <p:cNvPr id="2" name="Audio 1">
            <a:hlinkClick r:id="" action="ppaction://media"/>
            <a:extLst>
              <a:ext uri="{FF2B5EF4-FFF2-40B4-BE49-F238E27FC236}">
                <a16:creationId xmlns:a16="http://schemas.microsoft.com/office/drawing/2014/main" id="{F8AF1ECA-3AAE-4F03-853B-DDE639B6DC0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336190853"/>
      </p:ext>
    </p:extLst>
  </p:cSld>
  <p:clrMapOvr>
    <a:masterClrMapping/>
  </p:clrMapOvr>
  <mc:AlternateContent xmlns:mc="http://schemas.openxmlformats.org/markup-compatibility/2006" xmlns:p14="http://schemas.microsoft.com/office/powerpoint/2010/main">
    <mc:Choice Requires="p14">
      <p:transition spd="slow" p14:dur="2000" advTm="67148"/>
    </mc:Choice>
    <mc:Fallback xmlns="">
      <p:transition spd="slow" advTm="67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1000"/>
                                        <p:tgtEl>
                                          <p:spTgt spid="6"/>
                                        </p:tgtEl>
                                      </p:cBhvr>
                                    </p:animEffect>
                                    <p:anim calcmode="lin" valueType="num">
                                      <p:cBhvr>
                                        <p:cTn id="17" dur="1000" fill="hold"/>
                                        <p:tgtEl>
                                          <p:spTgt spid="6"/>
                                        </p:tgtEl>
                                        <p:attrNameLst>
                                          <p:attrName>ppt_x</p:attrName>
                                        </p:attrNameLst>
                                      </p:cBhvr>
                                      <p:tavLst>
                                        <p:tav tm="0">
                                          <p:val>
                                            <p:strVal val="#ppt_x"/>
                                          </p:val>
                                        </p:tav>
                                        <p:tav tm="100000">
                                          <p:val>
                                            <p:strVal val="#ppt_x"/>
                                          </p:val>
                                        </p:tav>
                                      </p:tavLst>
                                    </p:anim>
                                    <p:anim calcmode="lin" valueType="num">
                                      <p:cBhvr>
                                        <p:cTn id="1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bldLst>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openclipart.org/image/2400px/svg_to_png/188421/sloten.png">
            <a:extLst>
              <a:ext uri="{FF2B5EF4-FFF2-40B4-BE49-F238E27FC236}">
                <a16:creationId xmlns:a16="http://schemas.microsoft.com/office/drawing/2014/main" id="{5EF13C2E-4645-48BD-AE1A-DE030924035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332656"/>
            <a:ext cx="8100392" cy="42119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B056C43-D182-4ABE-9EB2-E8118BF10B08}"/>
              </a:ext>
            </a:extLst>
          </p:cNvPr>
          <p:cNvSpPr txBox="1"/>
          <p:nvPr/>
        </p:nvSpPr>
        <p:spPr>
          <a:xfrm>
            <a:off x="1349388" y="4544579"/>
            <a:ext cx="1638436" cy="2062103"/>
          </a:xfrm>
          <a:prstGeom prst="rect">
            <a:avLst/>
          </a:prstGeom>
          <a:noFill/>
        </p:spPr>
        <p:txBody>
          <a:bodyPr wrap="square" rtlCol="0">
            <a:spAutoFit/>
          </a:bodyPr>
          <a:lstStyle/>
          <a:p>
            <a:r>
              <a:rPr lang="cy-GB" sz="3200" dirty="0">
                <a:solidFill>
                  <a:schemeClr val="bg1"/>
                </a:solidFill>
                <a:latin typeface="Calibri" panose="020F0502020204030204" pitchFamily="34" charset="0"/>
              </a:rPr>
              <a:t>Beth?</a:t>
            </a:r>
          </a:p>
          <a:p>
            <a:r>
              <a:rPr lang="cy-GB" sz="3200" dirty="0">
                <a:solidFill>
                  <a:schemeClr val="bg1"/>
                </a:solidFill>
                <a:latin typeface="Calibri" panose="020F0502020204030204" pitchFamily="34" charset="0"/>
              </a:rPr>
              <a:t>Pryd?</a:t>
            </a:r>
          </a:p>
          <a:p>
            <a:r>
              <a:rPr lang="cy-GB" sz="3200" dirty="0">
                <a:solidFill>
                  <a:schemeClr val="bg1"/>
                </a:solidFill>
                <a:latin typeface="Calibri" panose="020F0502020204030204" pitchFamily="34" charset="0"/>
              </a:rPr>
              <a:t>Pwy?</a:t>
            </a:r>
          </a:p>
          <a:p>
            <a:r>
              <a:rPr lang="cy-GB" sz="3200" dirty="0">
                <a:solidFill>
                  <a:schemeClr val="bg1"/>
                </a:solidFill>
                <a:latin typeface="Calibri" panose="020F0502020204030204" pitchFamily="34" charset="0"/>
              </a:rPr>
              <a:t>Faint?</a:t>
            </a:r>
          </a:p>
        </p:txBody>
      </p:sp>
      <p:sp>
        <p:nvSpPr>
          <p:cNvPr id="4" name="TextBox 3">
            <a:extLst>
              <a:ext uri="{FF2B5EF4-FFF2-40B4-BE49-F238E27FC236}">
                <a16:creationId xmlns:a16="http://schemas.microsoft.com/office/drawing/2014/main" id="{E47ACE35-C0D2-42D0-8E66-C18D1454B6D7}"/>
              </a:ext>
            </a:extLst>
          </p:cNvPr>
          <p:cNvSpPr txBox="1"/>
          <p:nvPr/>
        </p:nvSpPr>
        <p:spPr>
          <a:xfrm>
            <a:off x="5237820" y="4581128"/>
            <a:ext cx="1638436" cy="1077218"/>
          </a:xfrm>
          <a:prstGeom prst="rect">
            <a:avLst/>
          </a:prstGeom>
          <a:noFill/>
        </p:spPr>
        <p:txBody>
          <a:bodyPr wrap="square" rtlCol="0">
            <a:spAutoFit/>
          </a:bodyPr>
          <a:lstStyle/>
          <a:p>
            <a:r>
              <a:rPr lang="cy-GB" sz="3200" dirty="0">
                <a:solidFill>
                  <a:schemeClr val="bg1"/>
                </a:solidFill>
                <a:latin typeface="Calibri" panose="020F0502020204030204" pitchFamily="34" charset="0"/>
              </a:rPr>
              <a:t>Pam?</a:t>
            </a:r>
          </a:p>
          <a:p>
            <a:r>
              <a:rPr lang="cy-GB" sz="3200" dirty="0">
                <a:solidFill>
                  <a:schemeClr val="bg1"/>
                </a:solidFill>
                <a:latin typeface="Calibri" panose="020F0502020204030204" pitchFamily="34" charset="0"/>
              </a:rPr>
              <a:t>Sut?</a:t>
            </a:r>
          </a:p>
        </p:txBody>
      </p:sp>
      <p:pic>
        <p:nvPicPr>
          <p:cNvPr id="3" name="Audio 2">
            <a:hlinkClick r:id="" action="ppaction://media"/>
            <a:extLst>
              <a:ext uri="{FF2B5EF4-FFF2-40B4-BE49-F238E27FC236}">
                <a16:creationId xmlns:a16="http://schemas.microsoft.com/office/drawing/2014/main" id="{5E4FEACE-4C9D-45FA-8956-432A80A0D4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377352768"/>
      </p:ext>
    </p:extLst>
  </p:cSld>
  <p:clrMapOvr>
    <a:masterClrMapping/>
  </p:clrMapOvr>
  <mc:AlternateContent xmlns:mc="http://schemas.openxmlformats.org/markup-compatibility/2006" xmlns:p14="http://schemas.microsoft.com/office/powerpoint/2010/main">
    <mc:Choice Requires="p14">
      <p:transition spd="slow" p14:dur="2000" advTm="44918"/>
    </mc:Choice>
    <mc:Fallback xmlns="">
      <p:transition spd="slow" advTm="44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cft.vanderbilt.edu/wp-content/uploads/sites/59/Bloomtaxonomy-e1445435495371.jpg">
            <a:extLst>
              <a:ext uri="{FF2B5EF4-FFF2-40B4-BE49-F238E27FC236}">
                <a16:creationId xmlns:a16="http://schemas.microsoft.com/office/drawing/2014/main" id="{A3D3D80E-EC67-4B48-ADAF-8BBBEA9BBA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22350"/>
            <a:ext cx="9144000" cy="48133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F09955E9-49E4-440D-A802-B29D9606E3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66277412"/>
      </p:ext>
    </p:extLst>
  </p:cSld>
  <p:clrMapOvr>
    <a:masterClrMapping/>
  </p:clrMapOvr>
  <mc:AlternateContent xmlns:mc="http://schemas.openxmlformats.org/markup-compatibility/2006" xmlns:p14="http://schemas.microsoft.com/office/powerpoint/2010/main">
    <mc:Choice Requires="p14">
      <p:transition spd="slow" p14:dur="2000" advTm="67301"/>
    </mc:Choice>
    <mc:Fallback xmlns="">
      <p:transition spd="slow" advTm="6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…ac </a:t>
            </a:r>
            <a:r>
              <a:rPr lang="en-GB" sz="3600" b="1" dirty="0" err="1">
                <a:solidFill>
                  <a:srgbClr val="FF0000"/>
                </a:solidFill>
                <a:latin typeface="Calibri" panose="020F0502020204030204" pitchFamily="34" charset="0"/>
              </a:rPr>
              <a:t>adborth</a:t>
            </a:r>
            <a:endParaRPr lang="en-GB" sz="3600" b="1" dirty="0">
              <a:solidFill>
                <a:srgbClr val="FF0000"/>
              </a:solidFill>
              <a:latin typeface="Calibri" panose="020F0502020204030204" pitchFamily="34" charset="0"/>
            </a:endParaRPr>
          </a:p>
          <a:p>
            <a:pPr algn="ctr"/>
            <a:endParaRPr lang="en-GB" sz="5400" dirty="0">
              <a:solidFill>
                <a:schemeClr val="bg1"/>
              </a:solidFill>
              <a:latin typeface="Calibri" panose="020F0502020204030204" pitchFamily="34" charset="0"/>
            </a:endParaRPr>
          </a:p>
        </p:txBody>
      </p:sp>
      <p:sp>
        <p:nvSpPr>
          <p:cNvPr id="4" name="TextBox 3"/>
          <p:cNvSpPr txBox="1"/>
          <p:nvPr/>
        </p:nvSpPr>
        <p:spPr>
          <a:xfrm>
            <a:off x="323528" y="1842973"/>
            <a:ext cx="8424936" cy="3785652"/>
          </a:xfrm>
          <a:prstGeom prst="rect">
            <a:avLst/>
          </a:prstGeom>
          <a:noFill/>
        </p:spPr>
        <p:txBody>
          <a:bodyPr wrap="square" rtlCol="0">
            <a:spAutoFit/>
          </a:bodyPr>
          <a:lstStyle/>
          <a:p>
            <a:r>
              <a:rPr lang="en-GB" sz="4000" dirty="0" err="1">
                <a:solidFill>
                  <a:schemeClr val="bg1"/>
                </a:solidFill>
                <a:latin typeface="Calibri" panose="020F0502020204030204" pitchFamily="34" charset="0"/>
              </a:rPr>
              <a:t>Os</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yw</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adborth</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yn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gwella</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dysgu</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angen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i</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ddisgyblion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wybod</a:t>
            </a:r>
            <a:r>
              <a:rPr lang="en-GB" sz="4000" dirty="0">
                <a:solidFill>
                  <a:schemeClr val="bg1"/>
                </a:solidFill>
                <a:latin typeface="Calibri" panose="020F0502020204030204" pitchFamily="34" charset="0"/>
              </a:rPr>
              <a:t>:</a:t>
            </a:r>
          </a:p>
          <a:p>
            <a:endParaRPr lang="en-GB" sz="4000" dirty="0">
              <a:solidFill>
                <a:schemeClr val="bg1"/>
              </a:solidFill>
              <a:latin typeface="Calibri" panose="020F0502020204030204" pitchFamily="34" charset="0"/>
            </a:endParaRPr>
          </a:p>
          <a:p>
            <a:pPr marL="342900" indent="-342900">
              <a:buFont typeface="Arial" panose="020B0604020202020204" pitchFamily="34" charset="0"/>
              <a:buChar char="•"/>
            </a:pPr>
            <a:r>
              <a:rPr lang="en-GB" sz="4000" dirty="0" err="1">
                <a:solidFill>
                  <a:schemeClr val="bg1"/>
                </a:solidFill>
                <a:latin typeface="Calibri" panose="020F0502020204030204" pitchFamily="34" charset="0"/>
              </a:rPr>
              <a:t>Ble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nhw</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yn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eu</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dysgu</a:t>
            </a:r>
            <a:r>
              <a:rPr lang="en-GB" sz="4000" dirty="0">
                <a:solidFill>
                  <a:schemeClr val="bg1"/>
                </a:solidFill>
                <a:latin typeface="Calibri" panose="020F0502020204030204" pitchFamily="34" charset="0"/>
              </a:rPr>
              <a:t>?</a:t>
            </a:r>
          </a:p>
          <a:p>
            <a:pPr marL="342900" indent="-342900">
              <a:buFont typeface="Arial" panose="020B0604020202020204" pitchFamily="34" charset="0"/>
              <a:buChar char="•"/>
            </a:pPr>
            <a:r>
              <a:rPr lang="en-GB" sz="4000" dirty="0" err="1">
                <a:solidFill>
                  <a:schemeClr val="bg1"/>
                </a:solidFill>
                <a:latin typeface="Calibri" panose="020F0502020204030204" pitchFamily="34" charset="0"/>
              </a:rPr>
              <a:t>Ble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eisiau</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mynd</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nesaf</a:t>
            </a:r>
            <a:r>
              <a:rPr lang="en-GB" sz="4000" dirty="0">
                <a:solidFill>
                  <a:schemeClr val="bg1"/>
                </a:solidFill>
                <a:latin typeface="Calibri" panose="020F0502020204030204" pitchFamily="34" charset="0"/>
              </a:rPr>
              <a:t>?</a:t>
            </a:r>
          </a:p>
          <a:p>
            <a:pPr marL="342900" indent="-342900">
              <a:buFont typeface="Arial" panose="020B0604020202020204" pitchFamily="34" charset="0"/>
              <a:buChar char="•"/>
            </a:pPr>
            <a:r>
              <a:rPr lang="en-GB" sz="4000" dirty="0" err="1">
                <a:solidFill>
                  <a:schemeClr val="bg1"/>
                </a:solidFill>
                <a:latin typeface="Calibri" panose="020F0502020204030204" pitchFamily="34" charset="0"/>
              </a:rPr>
              <a:t>Sut</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nhw’n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mynd</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i</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gyrraedd</a:t>
            </a:r>
            <a:r>
              <a:rPr lang="en-GB" sz="4000" dirty="0">
                <a:solidFill>
                  <a:schemeClr val="bg1"/>
                </a:solidFill>
                <a:latin typeface="Calibri" panose="020F0502020204030204" pitchFamily="34" charset="0"/>
              </a:rPr>
              <a:t>?</a:t>
            </a:r>
          </a:p>
        </p:txBody>
      </p:sp>
      <p:pic>
        <p:nvPicPr>
          <p:cNvPr id="2" name="Audio 1">
            <a:hlinkClick r:id="" action="ppaction://media"/>
            <a:extLst>
              <a:ext uri="{FF2B5EF4-FFF2-40B4-BE49-F238E27FC236}">
                <a16:creationId xmlns:a16="http://schemas.microsoft.com/office/drawing/2014/main" id="{C2519E57-A15F-463B-99F3-29D0C868DA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22161417"/>
      </p:ext>
    </p:extLst>
  </p:cSld>
  <p:clrMapOvr>
    <a:masterClrMapping/>
  </p:clrMapOvr>
  <mc:AlternateContent xmlns:mc="http://schemas.openxmlformats.org/markup-compatibility/2006" xmlns:p14="http://schemas.microsoft.com/office/powerpoint/2010/main">
    <mc:Choice Requires="p14">
      <p:transition spd="slow" p14:dur="2000" advTm="38761"/>
    </mc:Choice>
    <mc:Fallback xmlns="">
      <p:transition spd="slow" advTm="38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a:srcRect l="5906" t="39985" r="1810" b="19657"/>
          <a:stretch/>
        </p:blipFill>
        <p:spPr>
          <a:xfrm>
            <a:off x="35384" y="2924944"/>
            <a:ext cx="9108616" cy="2987626"/>
          </a:xfrm>
          <a:prstGeom prst="rect">
            <a:avLst/>
          </a:prstGeom>
        </p:spPr>
      </p:pic>
      <p:pic>
        <p:nvPicPr>
          <p:cNvPr id="5" name="Picture 4"/>
          <p:cNvPicPr>
            <a:picLocks noChangeAspect="1"/>
          </p:cNvPicPr>
          <p:nvPr/>
        </p:nvPicPr>
        <p:blipFill rotWithShape="1">
          <a:blip r:embed="rId6"/>
          <a:srcRect l="4227" t="11610" r="1273" b="60828"/>
          <a:stretch/>
        </p:blipFill>
        <p:spPr>
          <a:xfrm>
            <a:off x="-1016" y="548680"/>
            <a:ext cx="9145016" cy="2000472"/>
          </a:xfrm>
          <a:prstGeom prst="rect">
            <a:avLst/>
          </a:prstGeom>
        </p:spPr>
      </p:pic>
      <p:sp>
        <p:nvSpPr>
          <p:cNvPr id="6" name="TextBox 5"/>
          <p:cNvSpPr txBox="1"/>
          <p:nvPr/>
        </p:nvSpPr>
        <p:spPr>
          <a:xfrm>
            <a:off x="2105416" y="6026752"/>
            <a:ext cx="4968552" cy="523220"/>
          </a:xfrm>
          <a:prstGeom prst="rect">
            <a:avLst/>
          </a:prstGeom>
          <a:noFill/>
        </p:spPr>
        <p:txBody>
          <a:bodyPr wrap="square" rtlCol="0">
            <a:spAutoFit/>
          </a:bodyPr>
          <a:lstStyle/>
          <a:p>
            <a:r>
              <a:rPr lang="cy-GB" sz="2800" dirty="0">
                <a:solidFill>
                  <a:schemeClr val="bg1"/>
                </a:solidFill>
                <a:latin typeface="Calibri" panose="020F0502020204030204" pitchFamily="34" charset="0"/>
              </a:rPr>
              <a:t>https://www.estyn.llyw.cymru/</a:t>
            </a:r>
          </a:p>
        </p:txBody>
      </p:sp>
      <p:pic>
        <p:nvPicPr>
          <p:cNvPr id="2" name="Audio 1">
            <a:hlinkClick r:id="" action="ppaction://media"/>
            <a:extLst>
              <a:ext uri="{FF2B5EF4-FFF2-40B4-BE49-F238E27FC236}">
                <a16:creationId xmlns:a16="http://schemas.microsoft.com/office/drawing/2014/main" id="{C0D3E4EB-35BE-42F2-8059-CD5C6273DA2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988933709"/>
      </p:ext>
    </p:extLst>
  </p:cSld>
  <p:clrMapOvr>
    <a:masterClrMapping/>
  </p:clrMapOvr>
  <mc:AlternateContent xmlns:mc="http://schemas.openxmlformats.org/markup-compatibility/2006" xmlns:p14="http://schemas.microsoft.com/office/powerpoint/2010/main">
    <mc:Choice Requires="p14">
      <p:transition spd="slow" p14:dur="2000" advTm="55712"/>
    </mc:Choice>
    <mc:Fallback xmlns="">
      <p:transition spd="slow" advTm="55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51179" y="260648"/>
            <a:ext cx="6264600" cy="707886"/>
          </a:xfrm>
          <a:prstGeom prst="rect">
            <a:avLst/>
          </a:prstGeom>
          <a:noFill/>
        </p:spPr>
        <p:txBody>
          <a:bodyPr wrap="none" lIns="91440" tIns="45720" rIns="91440" bIns="45720">
            <a:spAutoFit/>
          </a:bodyPr>
          <a:lstStyle/>
          <a:p>
            <a:pPr algn="ct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Adroddiad</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Donaldson - </a:t>
            </a: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asesu</a:t>
            </a:r>
            <a:endParaRPr lang="en-US" sz="40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6"/>
          <a:srcRect l="35234" t="7672" r="35235" b="37203"/>
          <a:stretch/>
        </p:blipFill>
        <p:spPr>
          <a:xfrm>
            <a:off x="323528" y="2276872"/>
            <a:ext cx="3188925" cy="4464496"/>
          </a:xfrm>
          <a:prstGeom prst="rect">
            <a:avLst/>
          </a:prstGeom>
        </p:spPr>
      </p:pic>
      <p:pic>
        <p:nvPicPr>
          <p:cNvPr id="6" name="Picture 5"/>
          <p:cNvPicPr>
            <a:picLocks noChangeAspect="1"/>
          </p:cNvPicPr>
          <p:nvPr/>
        </p:nvPicPr>
        <p:blipFill rotWithShape="1">
          <a:blip r:embed="rId7"/>
          <a:srcRect l="25637" t="11609" r="22684" b="50985"/>
          <a:stretch/>
        </p:blipFill>
        <p:spPr>
          <a:xfrm>
            <a:off x="3800560" y="2636912"/>
            <a:ext cx="5040560" cy="2736304"/>
          </a:xfrm>
          <a:prstGeom prst="rect">
            <a:avLst/>
          </a:prstGeom>
        </p:spPr>
      </p:pic>
      <p:pic>
        <p:nvPicPr>
          <p:cNvPr id="7" name="Picture 6"/>
          <p:cNvPicPr>
            <a:picLocks noChangeAspect="1"/>
          </p:cNvPicPr>
          <p:nvPr/>
        </p:nvPicPr>
        <p:blipFill rotWithShape="1">
          <a:blip r:embed="rId8"/>
          <a:srcRect l="21207" t="57875" r="27114" b="21454"/>
          <a:stretch/>
        </p:blipFill>
        <p:spPr>
          <a:xfrm>
            <a:off x="3800560" y="5229200"/>
            <a:ext cx="5040560" cy="1512168"/>
          </a:xfrm>
          <a:prstGeom prst="rect">
            <a:avLst/>
          </a:prstGeom>
        </p:spPr>
      </p:pic>
      <p:sp>
        <p:nvSpPr>
          <p:cNvPr id="8" name="TextBox 7"/>
          <p:cNvSpPr txBox="1"/>
          <p:nvPr/>
        </p:nvSpPr>
        <p:spPr>
          <a:xfrm>
            <a:off x="755576" y="1193512"/>
            <a:ext cx="8280920" cy="830997"/>
          </a:xfrm>
          <a:prstGeom prst="rect">
            <a:avLst/>
          </a:prstGeom>
          <a:noFill/>
        </p:spPr>
        <p:txBody>
          <a:bodyPr wrap="square" rtlCol="0">
            <a:spAutoFit/>
          </a:bodyPr>
          <a:lstStyle/>
          <a:p>
            <a:r>
              <a:rPr lang="en-GB" sz="2400" dirty="0">
                <a:solidFill>
                  <a:schemeClr val="bg1"/>
                </a:solidFill>
                <a:latin typeface="Calibri" panose="020F0502020204030204" pitchFamily="34" charset="0"/>
              </a:rPr>
              <a:t>Mae </a:t>
            </a:r>
            <a:r>
              <a:rPr lang="en-GB" sz="2400" dirty="0" err="1">
                <a:solidFill>
                  <a:schemeClr val="bg1"/>
                </a:solidFill>
                <a:latin typeface="Calibri" panose="020F0502020204030204" pitchFamily="34" charset="0"/>
              </a:rPr>
              <a:t>llywodraeth</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Cymru</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wedi</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cydnabod</a:t>
            </a:r>
            <a:r>
              <a:rPr lang="en-GB" sz="2400" dirty="0">
                <a:solidFill>
                  <a:schemeClr val="bg1"/>
                </a:solidFill>
                <a:latin typeface="Calibri" panose="020F0502020204030204" pitchFamily="34" charset="0"/>
              </a:rPr>
              <a:t> bod </a:t>
            </a:r>
            <a:r>
              <a:rPr lang="en-GB" sz="2400" dirty="0" err="1">
                <a:solidFill>
                  <a:schemeClr val="bg1"/>
                </a:solidFill>
                <a:latin typeface="Calibri" panose="020F0502020204030204" pitchFamily="34" charset="0"/>
              </a:rPr>
              <a:t>gwendidau</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yn</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ei</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fframwaith</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asesu</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tud</a:t>
            </a:r>
            <a:r>
              <a:rPr lang="en-GB" sz="2400" dirty="0">
                <a:solidFill>
                  <a:schemeClr val="bg1"/>
                </a:solidFill>
                <a:latin typeface="Calibri" panose="020F0502020204030204" pitchFamily="34" charset="0"/>
              </a:rPr>
              <a:t> 73-85, </a:t>
            </a:r>
            <a:r>
              <a:rPr lang="en-GB" sz="2400" dirty="0" err="1">
                <a:solidFill>
                  <a:schemeClr val="bg1"/>
                </a:solidFill>
                <a:latin typeface="Calibri" panose="020F0502020204030204" pitchFamily="34" charset="0"/>
              </a:rPr>
              <a:t>Dyfodol</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Llwyddiannus</a:t>
            </a:r>
            <a:r>
              <a:rPr lang="en-GB" sz="2400" dirty="0">
                <a:solidFill>
                  <a:schemeClr val="bg1"/>
                </a:solidFill>
                <a:latin typeface="Calibri" panose="020F0502020204030204" pitchFamily="34" charset="0"/>
              </a:rPr>
              <a:t>)</a:t>
            </a:r>
            <a:endParaRPr lang="cy-GB" sz="2400" dirty="0">
              <a:solidFill>
                <a:schemeClr val="bg1"/>
              </a:solidFill>
              <a:latin typeface="Calibri" panose="020F0502020204030204" pitchFamily="34" charset="0"/>
            </a:endParaRPr>
          </a:p>
        </p:txBody>
      </p:sp>
      <p:pic>
        <p:nvPicPr>
          <p:cNvPr id="3" name="Audio 2">
            <a:hlinkClick r:id="" action="ppaction://media"/>
            <a:extLst>
              <a:ext uri="{FF2B5EF4-FFF2-40B4-BE49-F238E27FC236}">
                <a16:creationId xmlns:a16="http://schemas.microsoft.com/office/drawing/2014/main" id="{29800F9F-82E1-4C20-9139-778DEFB10C53}"/>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884698079"/>
      </p:ext>
    </p:extLst>
  </p:cSld>
  <p:clrMapOvr>
    <a:masterClrMapping/>
  </p:clrMapOvr>
  <mc:AlternateContent xmlns:mc="http://schemas.openxmlformats.org/markup-compatibility/2006" xmlns:p14="http://schemas.microsoft.com/office/powerpoint/2010/main">
    <mc:Choice Requires="p14">
      <p:transition spd="slow" p14:dur="2000" advTm="45825"/>
    </mc:Choice>
    <mc:Fallback xmlns="">
      <p:transition spd="slow" advTm="45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80">
                                          <p:stCondLst>
                                            <p:cond delay="0"/>
                                          </p:stCondLst>
                                        </p:cTn>
                                        <p:tgtEl>
                                          <p:spTgt spid="6"/>
                                        </p:tgtEl>
                                      </p:cBhvr>
                                    </p:animEffect>
                                    <p:anim calcmode="lin" valueType="num">
                                      <p:cBhvr>
                                        <p:cTn id="12"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7" dur="26">
                                          <p:stCondLst>
                                            <p:cond delay="650"/>
                                          </p:stCondLst>
                                        </p:cTn>
                                        <p:tgtEl>
                                          <p:spTgt spid="6"/>
                                        </p:tgtEl>
                                      </p:cBhvr>
                                      <p:to x="100000" y="60000"/>
                                    </p:animScale>
                                    <p:animScale>
                                      <p:cBhvr>
                                        <p:cTn id="18" dur="166" decel="50000">
                                          <p:stCondLst>
                                            <p:cond delay="676"/>
                                          </p:stCondLst>
                                        </p:cTn>
                                        <p:tgtEl>
                                          <p:spTgt spid="6"/>
                                        </p:tgtEl>
                                      </p:cBhvr>
                                      <p:to x="100000" y="100000"/>
                                    </p:animScale>
                                    <p:animScale>
                                      <p:cBhvr>
                                        <p:cTn id="19" dur="26">
                                          <p:stCondLst>
                                            <p:cond delay="1312"/>
                                          </p:stCondLst>
                                        </p:cTn>
                                        <p:tgtEl>
                                          <p:spTgt spid="6"/>
                                        </p:tgtEl>
                                      </p:cBhvr>
                                      <p:to x="100000" y="80000"/>
                                    </p:animScale>
                                    <p:animScale>
                                      <p:cBhvr>
                                        <p:cTn id="20" dur="166" decel="50000">
                                          <p:stCondLst>
                                            <p:cond delay="1338"/>
                                          </p:stCondLst>
                                        </p:cTn>
                                        <p:tgtEl>
                                          <p:spTgt spid="6"/>
                                        </p:tgtEl>
                                      </p:cBhvr>
                                      <p:to x="100000" y="100000"/>
                                    </p:animScale>
                                    <p:animScale>
                                      <p:cBhvr>
                                        <p:cTn id="21" dur="26">
                                          <p:stCondLst>
                                            <p:cond delay="1642"/>
                                          </p:stCondLst>
                                        </p:cTn>
                                        <p:tgtEl>
                                          <p:spTgt spid="6"/>
                                        </p:tgtEl>
                                      </p:cBhvr>
                                      <p:to x="100000" y="90000"/>
                                    </p:animScale>
                                    <p:animScale>
                                      <p:cBhvr>
                                        <p:cTn id="22" dur="166" decel="50000">
                                          <p:stCondLst>
                                            <p:cond delay="1668"/>
                                          </p:stCondLst>
                                        </p:cTn>
                                        <p:tgtEl>
                                          <p:spTgt spid="6"/>
                                        </p:tgtEl>
                                      </p:cBhvr>
                                      <p:to x="100000" y="100000"/>
                                    </p:animScale>
                                    <p:animScale>
                                      <p:cBhvr>
                                        <p:cTn id="23" dur="26">
                                          <p:stCondLst>
                                            <p:cond delay="1808"/>
                                          </p:stCondLst>
                                        </p:cTn>
                                        <p:tgtEl>
                                          <p:spTgt spid="6"/>
                                        </p:tgtEl>
                                      </p:cBhvr>
                                      <p:to x="100000" y="95000"/>
                                    </p:animScale>
                                    <p:animScale>
                                      <p:cBhvr>
                                        <p:cTn id="24" dur="166" decel="50000">
                                          <p:stCondLst>
                                            <p:cond delay="1834"/>
                                          </p:stCondLst>
                                        </p:cTn>
                                        <p:tgtEl>
                                          <p:spTgt spid="6"/>
                                        </p:tgtEl>
                                      </p:cBhvr>
                                      <p:to x="100000" y="100000"/>
                                    </p:animScale>
                                  </p:childTnLst>
                                </p:cTn>
                              </p:par>
                              <p:par>
                                <p:cTn id="25" presetID="26"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80">
                                          <p:stCondLst>
                                            <p:cond delay="0"/>
                                          </p:stCondLst>
                                        </p:cTn>
                                        <p:tgtEl>
                                          <p:spTgt spid="7"/>
                                        </p:tgtEl>
                                      </p:cBhvr>
                                    </p:animEffect>
                                    <p:anim calcmode="lin" valueType="num">
                                      <p:cBhvr>
                                        <p:cTn id="2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3" dur="26">
                                          <p:stCondLst>
                                            <p:cond delay="650"/>
                                          </p:stCondLst>
                                        </p:cTn>
                                        <p:tgtEl>
                                          <p:spTgt spid="7"/>
                                        </p:tgtEl>
                                      </p:cBhvr>
                                      <p:to x="100000" y="60000"/>
                                    </p:animScale>
                                    <p:animScale>
                                      <p:cBhvr>
                                        <p:cTn id="34" dur="166" decel="50000">
                                          <p:stCondLst>
                                            <p:cond delay="676"/>
                                          </p:stCondLst>
                                        </p:cTn>
                                        <p:tgtEl>
                                          <p:spTgt spid="7"/>
                                        </p:tgtEl>
                                      </p:cBhvr>
                                      <p:to x="100000" y="100000"/>
                                    </p:animScale>
                                    <p:animScale>
                                      <p:cBhvr>
                                        <p:cTn id="35" dur="26">
                                          <p:stCondLst>
                                            <p:cond delay="1312"/>
                                          </p:stCondLst>
                                        </p:cTn>
                                        <p:tgtEl>
                                          <p:spTgt spid="7"/>
                                        </p:tgtEl>
                                      </p:cBhvr>
                                      <p:to x="100000" y="80000"/>
                                    </p:animScale>
                                    <p:animScale>
                                      <p:cBhvr>
                                        <p:cTn id="36" dur="166" decel="50000">
                                          <p:stCondLst>
                                            <p:cond delay="1338"/>
                                          </p:stCondLst>
                                        </p:cTn>
                                        <p:tgtEl>
                                          <p:spTgt spid="7"/>
                                        </p:tgtEl>
                                      </p:cBhvr>
                                      <p:to x="100000" y="100000"/>
                                    </p:animScale>
                                    <p:animScale>
                                      <p:cBhvr>
                                        <p:cTn id="37" dur="26">
                                          <p:stCondLst>
                                            <p:cond delay="1642"/>
                                          </p:stCondLst>
                                        </p:cTn>
                                        <p:tgtEl>
                                          <p:spTgt spid="7"/>
                                        </p:tgtEl>
                                      </p:cBhvr>
                                      <p:to x="100000" y="90000"/>
                                    </p:animScale>
                                    <p:animScale>
                                      <p:cBhvr>
                                        <p:cTn id="38" dur="166" decel="50000">
                                          <p:stCondLst>
                                            <p:cond delay="1668"/>
                                          </p:stCondLst>
                                        </p:cTn>
                                        <p:tgtEl>
                                          <p:spTgt spid="7"/>
                                        </p:tgtEl>
                                      </p:cBhvr>
                                      <p:to x="100000" y="100000"/>
                                    </p:animScale>
                                    <p:animScale>
                                      <p:cBhvr>
                                        <p:cTn id="39" dur="26">
                                          <p:stCondLst>
                                            <p:cond delay="1808"/>
                                          </p:stCondLst>
                                        </p:cTn>
                                        <p:tgtEl>
                                          <p:spTgt spid="7"/>
                                        </p:tgtEl>
                                      </p:cBhvr>
                                      <p:to x="100000" y="95000"/>
                                    </p:animScale>
                                    <p:animScale>
                                      <p:cBhvr>
                                        <p:cTn id="4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7584" y="260648"/>
            <a:ext cx="7731797" cy="707886"/>
          </a:xfrm>
          <a:prstGeom prst="rect">
            <a:avLst/>
          </a:prstGeom>
          <a:noFill/>
        </p:spPr>
        <p:txBody>
          <a:bodyPr wrap="none" lIns="91440" tIns="45720" rIns="91440" bIns="45720">
            <a:spAutoFit/>
          </a:bodyPr>
          <a:lstStyle/>
          <a:p>
            <a:pPr algn="ct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Defnyddio</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strategaethau</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amrywiol</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t>
            </a:r>
            <a:endParaRPr lang="en-US" sz="40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5"/>
          <a:srcRect l="15300" t="38188" r="8657" b="31297"/>
          <a:stretch/>
        </p:blipFill>
        <p:spPr>
          <a:xfrm>
            <a:off x="86108" y="2060848"/>
            <a:ext cx="8994748" cy="2707157"/>
          </a:xfrm>
          <a:prstGeom prst="rect">
            <a:avLst/>
          </a:prstGeom>
        </p:spPr>
      </p:pic>
      <p:pic>
        <p:nvPicPr>
          <p:cNvPr id="3" name="Audio 2">
            <a:hlinkClick r:id="" action="ppaction://media"/>
            <a:extLst>
              <a:ext uri="{FF2B5EF4-FFF2-40B4-BE49-F238E27FC236}">
                <a16:creationId xmlns:a16="http://schemas.microsoft.com/office/drawing/2014/main" id="{E2C7AC1A-219D-4B5E-AFB2-7732F20B62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845284169"/>
      </p:ext>
    </p:extLst>
  </p:cSld>
  <p:clrMapOvr>
    <a:masterClrMapping/>
  </p:clrMapOvr>
  <mc:AlternateContent xmlns:mc="http://schemas.openxmlformats.org/markup-compatibility/2006" xmlns:p14="http://schemas.microsoft.com/office/powerpoint/2010/main">
    <mc:Choice Requires="p14">
      <p:transition spd="slow" p14:dur="2000" advTm="24002"/>
    </mc:Choice>
    <mc:Fallback xmlns="">
      <p:transition spd="slow" advTm="24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strategaethau</a:t>
            </a: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AaGD</a:t>
            </a:r>
            <a:r>
              <a:rPr lang="en-GB" sz="3600" b="1" dirty="0">
                <a:solidFill>
                  <a:srgbClr val="FF0000"/>
                </a:solidFill>
                <a:latin typeface="Calibri" panose="020F0502020204030204" pitchFamily="34" charset="0"/>
              </a:rPr>
              <a:t> </a:t>
            </a:r>
          </a:p>
          <a:p>
            <a:pPr algn="ctr"/>
            <a:endParaRPr lang="en-GB" sz="5400" dirty="0">
              <a:latin typeface="Calibri" panose="020F0502020204030204" pitchFamily="34" charset="0"/>
            </a:endParaRPr>
          </a:p>
        </p:txBody>
      </p:sp>
      <p:pic>
        <p:nvPicPr>
          <p:cNvPr id="7" name="Picture 6"/>
          <p:cNvPicPr>
            <a:picLocks noChangeAspect="1"/>
          </p:cNvPicPr>
          <p:nvPr/>
        </p:nvPicPr>
        <p:blipFill>
          <a:blip r:embed="rId6"/>
          <a:stretch>
            <a:fillRect/>
          </a:stretch>
        </p:blipFill>
        <p:spPr>
          <a:xfrm>
            <a:off x="467544" y="1700808"/>
            <a:ext cx="2142238" cy="3672408"/>
          </a:xfrm>
          <a:prstGeom prst="rect">
            <a:avLst/>
          </a:prstGeom>
        </p:spPr>
      </p:pic>
      <p:sp>
        <p:nvSpPr>
          <p:cNvPr id="8" name="TextBox 7"/>
          <p:cNvSpPr txBox="1"/>
          <p:nvPr/>
        </p:nvSpPr>
        <p:spPr>
          <a:xfrm>
            <a:off x="2918273" y="2119496"/>
            <a:ext cx="5544616" cy="2985433"/>
          </a:xfrm>
          <a:prstGeom prst="rect">
            <a:avLst/>
          </a:prstGeom>
          <a:noFill/>
        </p:spPr>
        <p:txBody>
          <a:bodyPr wrap="square" rtlCol="0">
            <a:spAutoFit/>
          </a:bodyPr>
          <a:lstStyle/>
          <a:p>
            <a:r>
              <a:rPr lang="en-GB" sz="2800" dirty="0">
                <a:solidFill>
                  <a:schemeClr val="bg1"/>
                </a:solidFill>
                <a:latin typeface="Calibri" panose="020F0502020204030204" pitchFamily="34" charset="0"/>
              </a:rPr>
              <a:t>“</a:t>
            </a:r>
            <a:r>
              <a:rPr lang="en-GB" sz="2800" dirty="0" err="1">
                <a:solidFill>
                  <a:schemeClr val="bg1"/>
                </a:solidFill>
                <a:latin typeface="Calibri" panose="020F0502020204030204" pitchFamily="34" charset="0"/>
              </a:rPr>
              <a:t>Dwi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ddim</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deall</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hwn</a:t>
            </a:r>
            <a:r>
              <a:rPr lang="en-GB" sz="2800" dirty="0">
                <a:solidFill>
                  <a:schemeClr val="bg1"/>
                </a:solidFill>
                <a:latin typeface="Calibri" panose="020F0502020204030204" pitchFamily="34" charset="0"/>
              </a:rPr>
              <a:t>”</a:t>
            </a:r>
          </a:p>
          <a:p>
            <a:endParaRPr lang="en-GB" sz="2800" dirty="0">
              <a:solidFill>
                <a:schemeClr val="bg1"/>
              </a:solidFill>
              <a:latin typeface="Calibri" panose="020F0502020204030204" pitchFamily="34" charset="0"/>
            </a:endParaRPr>
          </a:p>
          <a:p>
            <a:r>
              <a:rPr lang="en-GB" sz="2800" dirty="0">
                <a:solidFill>
                  <a:schemeClr val="bg1"/>
                </a:solidFill>
                <a:latin typeface="Calibri" panose="020F0502020204030204" pitchFamily="34" charset="0"/>
              </a:rPr>
              <a:t>“</a:t>
            </a:r>
            <a:r>
              <a:rPr lang="en-GB" sz="2800" dirty="0" err="1">
                <a:solidFill>
                  <a:schemeClr val="bg1"/>
                </a:solidFill>
                <a:latin typeface="Calibri" panose="020F0502020204030204" pitchFamily="34" charset="0"/>
              </a:rPr>
              <a:t>Dwi’n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credu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bo</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fi’n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deall</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ond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bydd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anodd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esbonio</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wrth</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rywun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arall</a:t>
            </a:r>
            <a:r>
              <a:rPr lang="en-GB" sz="2800" dirty="0">
                <a:solidFill>
                  <a:schemeClr val="bg1"/>
                </a:solidFill>
                <a:latin typeface="Calibri" panose="020F0502020204030204" pitchFamily="34" charset="0"/>
              </a:rPr>
              <a:t>”</a:t>
            </a:r>
          </a:p>
          <a:p>
            <a:endParaRPr lang="en-GB" sz="1600" dirty="0">
              <a:solidFill>
                <a:schemeClr val="bg1"/>
              </a:solidFill>
              <a:latin typeface="Calibri" panose="020F0502020204030204" pitchFamily="34" charset="0"/>
            </a:endParaRPr>
          </a:p>
          <a:p>
            <a:r>
              <a:rPr lang="en-GB" sz="2800" dirty="0">
                <a:solidFill>
                  <a:schemeClr val="bg1"/>
                </a:solidFill>
                <a:latin typeface="Calibri" panose="020F0502020204030204" pitchFamily="34" charset="0"/>
              </a:rPr>
              <a:t>“</a:t>
            </a:r>
            <a:r>
              <a:rPr lang="en-GB" sz="2800" dirty="0" err="1">
                <a:solidFill>
                  <a:schemeClr val="bg1"/>
                </a:solidFill>
                <a:latin typeface="Calibri" panose="020F0502020204030204" pitchFamily="34" charset="0"/>
              </a:rPr>
              <a:t>Galla</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esbonio</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hwn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wrth</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rywun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arall</a:t>
            </a:r>
            <a:r>
              <a:rPr lang="en-GB" sz="2800" dirty="0">
                <a:solidFill>
                  <a:schemeClr val="bg1"/>
                </a:solidFill>
                <a:latin typeface="Calibri" panose="020F0502020204030204" pitchFamily="34" charset="0"/>
              </a:rPr>
              <a:t>” </a:t>
            </a:r>
          </a:p>
        </p:txBody>
      </p:sp>
      <p:pic>
        <p:nvPicPr>
          <p:cNvPr id="2" name="Audio 1">
            <a:hlinkClick r:id="" action="ppaction://media"/>
            <a:extLst>
              <a:ext uri="{FF2B5EF4-FFF2-40B4-BE49-F238E27FC236}">
                <a16:creationId xmlns:a16="http://schemas.microsoft.com/office/drawing/2014/main" id="{82974E43-CC5D-4FF9-AACF-635C0F6E4A0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920775679"/>
      </p:ext>
    </p:extLst>
  </p:cSld>
  <p:clrMapOvr>
    <a:masterClrMapping/>
  </p:clrMapOvr>
  <mc:AlternateContent xmlns:mc="http://schemas.openxmlformats.org/markup-compatibility/2006" xmlns:p14="http://schemas.microsoft.com/office/powerpoint/2010/main">
    <mc:Choice Requires="p14">
      <p:transition spd="slow" p14:dur="2000" advTm="51317"/>
    </mc:Choice>
    <mc:Fallback xmlns="">
      <p:transition spd="slow" advTm="51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animEffect transition="in" filter="fade">
                                      <p:cBhvr>
                                        <p:cTn id="11" dur="1000"/>
                                        <p:tgtEl>
                                          <p:spTgt spid="8">
                                            <p:txEl>
                                              <p:pRg st="4" end="4"/>
                                            </p:txEl>
                                          </p:spTgt>
                                        </p:tgtEl>
                                      </p:cBhvr>
                                    </p:animEffect>
                                    <p:anim calcmode="lin" valueType="num">
                                      <p:cBhvr>
                                        <p:cTn id="12"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13"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xEl>
                                              <p:pRg st="2" end="2"/>
                                            </p:txEl>
                                          </p:spTgt>
                                        </p:tgtEl>
                                        <p:attrNameLst>
                                          <p:attrName>style.visibility</p:attrName>
                                        </p:attrNameLst>
                                      </p:cBhvr>
                                      <p:to>
                                        <p:strVal val="visible"/>
                                      </p:to>
                                    </p:set>
                                    <p:animEffect transition="in" filter="fade">
                                      <p:cBhvr>
                                        <p:cTn id="18" dur="1000"/>
                                        <p:tgtEl>
                                          <p:spTgt spid="8">
                                            <p:txEl>
                                              <p:pRg st="2" end="2"/>
                                            </p:txEl>
                                          </p:spTgt>
                                        </p:tgtEl>
                                      </p:cBhvr>
                                    </p:animEffect>
                                    <p:anim calcmode="lin" valueType="num">
                                      <p:cBhvr>
                                        <p:cTn id="19"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fade">
                                      <p:cBhvr>
                                        <p:cTn id="25" dur="1000"/>
                                        <p:tgtEl>
                                          <p:spTgt spid="8">
                                            <p:txEl>
                                              <p:pRg st="0" end="0"/>
                                            </p:txEl>
                                          </p:spTgt>
                                        </p:tgtEl>
                                      </p:cBhvr>
                                    </p:animEffect>
                                    <p:anim calcmode="lin" valueType="num">
                                      <p:cBhvr>
                                        <p:cTn id="26"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a:t>
            </a:r>
            <a:r>
              <a:rPr lang="en-GB" sz="3600" b="1" dirty="0" err="1">
                <a:solidFill>
                  <a:srgbClr val="FF0000"/>
                </a:solidFill>
                <a:latin typeface="Calibri" panose="020F0502020204030204" pitchFamily="34" charset="0"/>
              </a:rPr>
              <a:t>strategaethau</a:t>
            </a: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AaGD</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8" name="TextBox 7"/>
          <p:cNvSpPr txBox="1"/>
          <p:nvPr/>
        </p:nvSpPr>
        <p:spPr>
          <a:xfrm>
            <a:off x="323528" y="1828852"/>
            <a:ext cx="8139361" cy="4524315"/>
          </a:xfrm>
          <a:prstGeom prst="rect">
            <a:avLst/>
          </a:prstGeom>
          <a:noFill/>
        </p:spPr>
        <p:txBody>
          <a:bodyPr wrap="square" rtlCol="0">
            <a:spAutoFit/>
          </a:bodyPr>
          <a:lstStyle/>
          <a:p>
            <a:pPr marL="342900" indent="-342900">
              <a:buFont typeface="Arial" panose="020B0604020202020204" pitchFamily="34" charset="0"/>
              <a:buChar char="•"/>
            </a:pPr>
            <a:r>
              <a:rPr lang="en-GB" sz="3200" dirty="0">
                <a:solidFill>
                  <a:schemeClr val="bg1"/>
                </a:solidFill>
                <a:latin typeface="Calibri" panose="020F0502020204030204" pitchFamily="34" charset="0"/>
              </a:rPr>
              <a:t>Dim </a:t>
            </a:r>
            <a:r>
              <a:rPr lang="en-GB" sz="3200" dirty="0" err="1">
                <a:solidFill>
                  <a:schemeClr val="bg1"/>
                </a:solidFill>
                <a:latin typeface="Calibri" panose="020F0502020204030204" pitchFamily="34" charset="0"/>
              </a:rPr>
              <a:t>dwylo</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fyny</a:t>
            </a:r>
            <a:r>
              <a:rPr lang="en-GB" sz="3200" dirty="0">
                <a:solidFill>
                  <a:schemeClr val="bg1"/>
                </a:solidFill>
                <a:latin typeface="Calibri" panose="020F0502020204030204" pitchFamily="34" charset="0"/>
              </a:rPr>
              <a:t>	</a:t>
            </a: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Disgyblion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creu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cwestiynau</a:t>
            </a:r>
            <a:r>
              <a:rPr lang="en-GB" sz="3200" dirty="0">
                <a:solidFill>
                  <a:schemeClr val="bg1"/>
                </a:solidFill>
                <a:latin typeface="Calibri" panose="020F0502020204030204" pitchFamily="34" charset="0"/>
              </a:rPr>
              <a:t> a </a:t>
            </a:r>
            <a:r>
              <a:rPr lang="en-GB" sz="3200" dirty="0" err="1">
                <a:solidFill>
                  <a:schemeClr val="bg1"/>
                </a:solidFill>
                <a:latin typeface="Calibri" panose="020F0502020204030204" pitchFamily="34" charset="0"/>
              </a:rPr>
              <a:t>meini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prawf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llwyddiant</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Adborth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gyda</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sylwadau</a:t>
            </a:r>
            <a:r>
              <a:rPr lang="en-GB" sz="3200" dirty="0">
                <a:solidFill>
                  <a:schemeClr val="bg1"/>
                </a:solidFill>
                <a:latin typeface="Calibri" panose="020F0502020204030204" pitchFamily="34" charset="0"/>
              </a:rPr>
              <a:t>, dim </a:t>
            </a:r>
            <a:r>
              <a:rPr lang="en-GB" sz="3200" dirty="0" err="1">
                <a:solidFill>
                  <a:schemeClr val="bg1"/>
                </a:solidFill>
                <a:latin typeface="Calibri" panose="020F0502020204030204" pitchFamily="34" charset="0"/>
              </a:rPr>
              <a:t>graddau</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Byrddau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gwyn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bach</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Dwy</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seren</a:t>
            </a:r>
            <a:r>
              <a:rPr lang="en-GB" sz="3200" dirty="0">
                <a:solidFill>
                  <a:schemeClr val="bg1"/>
                </a:solidFill>
                <a:latin typeface="Calibri" panose="020F0502020204030204" pitchFamily="34" charset="0"/>
              </a:rPr>
              <a:t> a </a:t>
            </a:r>
            <a:r>
              <a:rPr lang="en-GB" sz="3200" dirty="0" err="1">
                <a:solidFill>
                  <a:schemeClr val="bg1"/>
                </a:solidFill>
                <a:latin typeface="Calibri" panose="020F0502020204030204" pitchFamily="34" charset="0"/>
              </a:rPr>
              <a:t>dymuniad</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a:solidFill>
                  <a:schemeClr val="bg1"/>
                </a:solidFill>
                <a:latin typeface="Calibri" panose="020F0502020204030204" pitchFamily="34" charset="0"/>
              </a:rPr>
              <a:t>GOS (</a:t>
            </a:r>
            <a:r>
              <a:rPr lang="en-GB" sz="3200" dirty="0" err="1">
                <a:solidFill>
                  <a:schemeClr val="bg1"/>
                </a:solidFill>
                <a:latin typeface="Calibri" panose="020F0502020204030204" pitchFamily="34" charset="0"/>
              </a:rPr>
              <a:t>gwell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os</a:t>
            </a:r>
            <a:r>
              <a:rPr lang="en-GB" sz="3200" dirty="0">
                <a:solidFill>
                  <a:schemeClr val="bg1"/>
                </a:solidFill>
                <a:latin typeface="Calibri" panose="020F0502020204030204" pitchFamily="34" charset="0"/>
              </a:rPr>
              <a:t>…) </a:t>
            </a:r>
            <a:r>
              <a:rPr lang="en-GB" sz="3200" i="1" dirty="0">
                <a:solidFill>
                  <a:schemeClr val="bg1"/>
                </a:solidFill>
                <a:latin typeface="Calibri" panose="020F0502020204030204" pitchFamily="34" charset="0"/>
              </a:rPr>
              <a:t>EBI (even better if…)</a:t>
            </a: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Asesu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cyfoedion</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a:solidFill>
                  <a:schemeClr val="bg1"/>
                </a:solidFill>
                <a:latin typeface="Calibri" panose="020F0502020204030204" pitchFamily="34" charset="0"/>
              </a:rPr>
              <a:t>Hunan-</a:t>
            </a:r>
            <a:r>
              <a:rPr lang="en-GB" sz="3200" dirty="0" err="1">
                <a:solidFill>
                  <a:schemeClr val="bg1"/>
                </a:solidFill>
                <a:latin typeface="Calibri" panose="020F0502020204030204" pitchFamily="34" charset="0"/>
              </a:rPr>
              <a:t>asesu</a:t>
            </a:r>
            <a:r>
              <a:rPr lang="en-GB" sz="3200" dirty="0">
                <a:solidFill>
                  <a:schemeClr val="bg1"/>
                </a:solidFill>
                <a:latin typeface="Calibri" panose="020F0502020204030204" pitchFamily="34" charset="0"/>
              </a:rPr>
              <a:t> </a:t>
            </a:r>
          </a:p>
        </p:txBody>
      </p:sp>
      <p:pic>
        <p:nvPicPr>
          <p:cNvPr id="2" name="Audio 1">
            <a:hlinkClick r:id="" action="ppaction://media"/>
            <a:extLst>
              <a:ext uri="{FF2B5EF4-FFF2-40B4-BE49-F238E27FC236}">
                <a16:creationId xmlns:a16="http://schemas.microsoft.com/office/drawing/2014/main" id="{A7EC690E-170A-4584-8ADC-6E459127261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912342217"/>
      </p:ext>
    </p:extLst>
  </p:cSld>
  <p:clrMapOvr>
    <a:masterClrMapping/>
  </p:clrMapOvr>
  <mc:AlternateContent xmlns:mc="http://schemas.openxmlformats.org/markup-compatibility/2006" xmlns:p14="http://schemas.microsoft.com/office/powerpoint/2010/main">
    <mc:Choice Requires="p14">
      <p:transition spd="slow" p14:dur="2000" advTm="50931"/>
    </mc:Choice>
    <mc:Fallback xmlns="">
      <p:transition spd="slow" advTm="50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fade">
                                      <p:cBhvr>
                                        <p:cTn id="11" dur="1000"/>
                                        <p:tgtEl>
                                          <p:spTgt spid="8">
                                            <p:txEl>
                                              <p:pRg st="0" end="0"/>
                                            </p:txEl>
                                          </p:spTgt>
                                        </p:tgtEl>
                                      </p:cBhvr>
                                    </p:animEffect>
                                    <p:anim calcmode="lin" valueType="num">
                                      <p:cBhvr>
                                        <p:cTn id="1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8">
                                            <p:txEl>
                                              <p:pRg st="0" end="0"/>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0" end="0"/>
                                            </p:txEl>
                                          </p:spTgt>
                                        </p:tgtEl>
                                        <p:attrNameLst>
                                          <p:attrName>ppt_c</p:attrName>
                                        </p:attrNameLst>
                                      </p:cBhvr>
                                      <p:to>
                                        <a:schemeClr val="tx2"/>
                                      </p:to>
                                    </p:animClr>
                                  </p:sub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xEl>
                                              <p:pRg st="1" end="1"/>
                                            </p:txEl>
                                          </p:spTgt>
                                        </p:tgtEl>
                                        <p:attrNameLst>
                                          <p:attrName>style.visibility</p:attrName>
                                        </p:attrNameLst>
                                      </p:cBhvr>
                                      <p:to>
                                        <p:strVal val="visible"/>
                                      </p:to>
                                    </p:set>
                                    <p:animEffect transition="in" filter="fade">
                                      <p:cBhvr>
                                        <p:cTn id="18" dur="1000"/>
                                        <p:tgtEl>
                                          <p:spTgt spid="8">
                                            <p:txEl>
                                              <p:pRg st="1" end="1"/>
                                            </p:txEl>
                                          </p:spTgt>
                                        </p:tgtEl>
                                      </p:cBhvr>
                                    </p:animEffect>
                                    <p:anim calcmode="lin" valueType="num">
                                      <p:cBhvr>
                                        <p:cTn id="19"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8">
                                            <p:txEl>
                                              <p:pRg st="1" end="1"/>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1" end="1"/>
                                            </p:txEl>
                                          </p:spTgt>
                                        </p:tgtEl>
                                        <p:attrNameLst>
                                          <p:attrName>ppt_c</p:attrName>
                                        </p:attrNameLst>
                                      </p:cBhvr>
                                      <p:to>
                                        <a:schemeClr val="tx2"/>
                                      </p:to>
                                    </p:animClr>
                                  </p:sub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Effect transition="in" filter="fade">
                                      <p:cBhvr>
                                        <p:cTn id="25" dur="1000"/>
                                        <p:tgtEl>
                                          <p:spTgt spid="8">
                                            <p:txEl>
                                              <p:pRg st="2" end="2"/>
                                            </p:txEl>
                                          </p:spTgt>
                                        </p:tgtEl>
                                      </p:cBhvr>
                                    </p:animEffect>
                                    <p:anim calcmode="lin" valueType="num">
                                      <p:cBhvr>
                                        <p:cTn id="26"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8">
                                            <p:txEl>
                                              <p:pRg st="2" end="2"/>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2" end="2"/>
                                            </p:txEl>
                                          </p:spTgt>
                                        </p:tgtEl>
                                        <p:attrNameLst>
                                          <p:attrName>ppt_c</p:attrName>
                                        </p:attrNameLst>
                                      </p:cBhvr>
                                      <p:to>
                                        <a:schemeClr val="tx2"/>
                                      </p:to>
                                    </p:animClr>
                                  </p:sub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8">
                                            <p:txEl>
                                              <p:pRg st="3" end="3"/>
                                            </p:txEl>
                                          </p:spTgt>
                                        </p:tgtEl>
                                        <p:attrNameLst>
                                          <p:attrName>style.visibility</p:attrName>
                                        </p:attrNameLst>
                                      </p:cBhvr>
                                      <p:to>
                                        <p:strVal val="visible"/>
                                      </p:to>
                                    </p:set>
                                    <p:animEffect transition="in" filter="fade">
                                      <p:cBhvr>
                                        <p:cTn id="32" dur="1000"/>
                                        <p:tgtEl>
                                          <p:spTgt spid="8">
                                            <p:txEl>
                                              <p:pRg st="3" end="3"/>
                                            </p:txEl>
                                          </p:spTgt>
                                        </p:tgtEl>
                                      </p:cBhvr>
                                    </p:animEffect>
                                    <p:anim calcmode="lin" valueType="num">
                                      <p:cBhvr>
                                        <p:cTn id="33"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8">
                                            <p:txEl>
                                              <p:pRg st="3" end="3"/>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3" end="3"/>
                                            </p:txEl>
                                          </p:spTgt>
                                        </p:tgtEl>
                                        <p:attrNameLst>
                                          <p:attrName>ppt_c</p:attrName>
                                        </p:attrNameLst>
                                      </p:cBhvr>
                                      <p:to>
                                        <a:schemeClr val="tx2"/>
                                      </p:to>
                                    </p:animClr>
                                  </p:sub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animEffect transition="in" filter="fade">
                                      <p:cBhvr>
                                        <p:cTn id="39" dur="1000"/>
                                        <p:tgtEl>
                                          <p:spTgt spid="8">
                                            <p:txEl>
                                              <p:pRg st="4" end="4"/>
                                            </p:txEl>
                                          </p:spTgt>
                                        </p:tgtEl>
                                      </p:cBhvr>
                                    </p:animEffect>
                                    <p:anim calcmode="lin" valueType="num">
                                      <p:cBhvr>
                                        <p:cTn id="40"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8">
                                            <p:txEl>
                                              <p:pRg st="4" end="4"/>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4" end="4"/>
                                            </p:txEl>
                                          </p:spTgt>
                                        </p:tgtEl>
                                        <p:attrNameLst>
                                          <p:attrName>ppt_c</p:attrName>
                                        </p:attrNameLst>
                                      </p:cBhvr>
                                      <p:to>
                                        <a:schemeClr val="tx2"/>
                                      </p:to>
                                    </p:animClr>
                                  </p:sub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8">
                                            <p:txEl>
                                              <p:pRg st="5" end="5"/>
                                            </p:txEl>
                                          </p:spTgt>
                                        </p:tgtEl>
                                        <p:attrNameLst>
                                          <p:attrName>style.visibility</p:attrName>
                                        </p:attrNameLst>
                                      </p:cBhvr>
                                      <p:to>
                                        <p:strVal val="visible"/>
                                      </p:to>
                                    </p:set>
                                    <p:animEffect transition="in" filter="fade">
                                      <p:cBhvr>
                                        <p:cTn id="46" dur="1000"/>
                                        <p:tgtEl>
                                          <p:spTgt spid="8">
                                            <p:txEl>
                                              <p:pRg st="5" end="5"/>
                                            </p:txEl>
                                          </p:spTgt>
                                        </p:tgtEl>
                                      </p:cBhvr>
                                    </p:animEffect>
                                    <p:anim calcmode="lin" valueType="num">
                                      <p:cBhvr>
                                        <p:cTn id="47"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8">
                                            <p:txEl>
                                              <p:pRg st="5" end="5"/>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5" end="5"/>
                                            </p:txEl>
                                          </p:spTgt>
                                        </p:tgtEl>
                                        <p:attrNameLst>
                                          <p:attrName>ppt_c</p:attrName>
                                        </p:attrNameLst>
                                      </p:cBhvr>
                                      <p:to>
                                        <a:schemeClr val="tx2"/>
                                      </p:to>
                                    </p:animClr>
                                  </p:sub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8">
                                            <p:txEl>
                                              <p:pRg st="6" end="6"/>
                                            </p:txEl>
                                          </p:spTgt>
                                        </p:tgtEl>
                                        <p:attrNameLst>
                                          <p:attrName>style.visibility</p:attrName>
                                        </p:attrNameLst>
                                      </p:cBhvr>
                                      <p:to>
                                        <p:strVal val="visible"/>
                                      </p:to>
                                    </p:set>
                                    <p:animEffect transition="in" filter="fade">
                                      <p:cBhvr>
                                        <p:cTn id="53" dur="1000"/>
                                        <p:tgtEl>
                                          <p:spTgt spid="8">
                                            <p:txEl>
                                              <p:pRg st="6" end="6"/>
                                            </p:txEl>
                                          </p:spTgt>
                                        </p:tgtEl>
                                      </p:cBhvr>
                                    </p:animEffect>
                                    <p:anim calcmode="lin" valueType="num">
                                      <p:cBhvr>
                                        <p:cTn id="54"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8">
                                            <p:txEl>
                                              <p:pRg st="6" end="6"/>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6" end="6"/>
                                            </p:txEl>
                                          </p:spTgt>
                                        </p:tgtEl>
                                        <p:attrNameLst>
                                          <p:attrName>ppt_c</p:attrName>
                                        </p:attrNameLst>
                                      </p:cBhvr>
                                      <p:to>
                                        <a:schemeClr val="tx2"/>
                                      </p:to>
                                    </p:animClr>
                                  </p:sub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8">
                                            <p:txEl>
                                              <p:pRg st="7" end="7"/>
                                            </p:txEl>
                                          </p:spTgt>
                                        </p:tgtEl>
                                        <p:attrNameLst>
                                          <p:attrName>style.visibility</p:attrName>
                                        </p:attrNameLst>
                                      </p:cBhvr>
                                      <p:to>
                                        <p:strVal val="visible"/>
                                      </p:to>
                                    </p:set>
                                    <p:animEffect transition="in" filter="fade">
                                      <p:cBhvr>
                                        <p:cTn id="60" dur="1000"/>
                                        <p:tgtEl>
                                          <p:spTgt spid="8">
                                            <p:txEl>
                                              <p:pRg st="7" end="7"/>
                                            </p:txEl>
                                          </p:spTgt>
                                        </p:tgtEl>
                                      </p:cBhvr>
                                    </p:animEffect>
                                    <p:anim calcmode="lin" valueType="num">
                                      <p:cBhvr>
                                        <p:cTn id="61" dur="100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3"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020" y="116632"/>
            <a:ext cx="8712968" cy="1107996"/>
          </a:xfrm>
          <a:prstGeom prst="rect">
            <a:avLst/>
          </a:prstGeom>
          <a:noFill/>
        </p:spPr>
        <p:txBody>
          <a:bodyPr wrap="square" rtlCol="0">
            <a:spAutoFit/>
          </a:bodyPr>
          <a:lstStyle/>
          <a:p>
            <a:pPr algn="ctr"/>
            <a:r>
              <a:rPr lang="en-GB" sz="6600" b="1" dirty="0" err="1">
                <a:solidFill>
                  <a:schemeClr val="bg1"/>
                </a:solidFill>
                <a:latin typeface="Calibri" panose="020F0502020204030204" pitchFamily="34" charset="0"/>
              </a:rPr>
              <a:t>Cyngor</a:t>
            </a:r>
            <a:r>
              <a:rPr lang="en-GB" sz="6600" b="1" dirty="0">
                <a:solidFill>
                  <a:schemeClr val="bg1"/>
                </a:solidFill>
                <a:latin typeface="Calibri" panose="020F0502020204030204" pitchFamily="34" charset="0"/>
              </a:rPr>
              <a:t> </a:t>
            </a:r>
            <a:r>
              <a:rPr lang="en-GB" sz="6600" b="1" dirty="0" err="1">
                <a:solidFill>
                  <a:schemeClr val="bg1"/>
                </a:solidFill>
                <a:latin typeface="Calibri" panose="020F0502020204030204" pitchFamily="34" charset="0"/>
              </a:rPr>
              <a:t>wrth</a:t>
            </a:r>
            <a:r>
              <a:rPr lang="en-GB" sz="6600" b="1" dirty="0">
                <a:solidFill>
                  <a:schemeClr val="bg1"/>
                </a:solidFill>
                <a:latin typeface="Calibri" panose="020F0502020204030204" pitchFamily="34" charset="0"/>
              </a:rPr>
              <a:t> </a:t>
            </a:r>
            <a:r>
              <a:rPr lang="en-GB" sz="6600" b="1" dirty="0" err="1">
                <a:solidFill>
                  <a:schemeClr val="bg1"/>
                </a:solidFill>
                <a:latin typeface="Calibri" panose="020F0502020204030204" pitchFamily="34" charset="0"/>
              </a:rPr>
              <a:t>gloi</a:t>
            </a:r>
            <a:r>
              <a:rPr lang="en-GB" sz="6600" b="1" dirty="0">
                <a:solidFill>
                  <a:schemeClr val="bg1"/>
                </a:solidFill>
                <a:latin typeface="Calibri" panose="020F0502020204030204" pitchFamily="34" charset="0"/>
              </a:rPr>
              <a:t>…</a:t>
            </a:r>
          </a:p>
        </p:txBody>
      </p:sp>
      <p:sp>
        <p:nvSpPr>
          <p:cNvPr id="3" name="TextBox 2"/>
          <p:cNvSpPr txBox="1"/>
          <p:nvPr/>
        </p:nvSpPr>
        <p:spPr>
          <a:xfrm>
            <a:off x="323528" y="1412776"/>
            <a:ext cx="8580460" cy="4647426"/>
          </a:xfrm>
          <a:prstGeom prst="rect">
            <a:avLst/>
          </a:prstGeom>
          <a:noFill/>
        </p:spPr>
        <p:txBody>
          <a:bodyPr wrap="square" rtlCol="0">
            <a:spAutoFit/>
          </a:bodyPr>
          <a:lstStyle/>
          <a:p>
            <a:r>
              <a:rPr lang="en-GB" sz="3200" dirty="0">
                <a:solidFill>
                  <a:schemeClr val="bg1"/>
                </a:solidFill>
                <a:latin typeface="Calibri" panose="020F0502020204030204" pitchFamily="34" charset="0"/>
              </a:rPr>
              <a:t>“If I had to reduce all the research on feedback into one simple overarching idea, at least for academic subjects in school, it would be this: </a:t>
            </a:r>
            <a:r>
              <a:rPr lang="en-GB" sz="3200" b="1" dirty="0">
                <a:solidFill>
                  <a:schemeClr val="bg1"/>
                </a:solidFill>
                <a:latin typeface="Calibri" panose="020F0502020204030204" pitchFamily="34" charset="0"/>
              </a:rPr>
              <a:t>feedback should cause thinking</a:t>
            </a:r>
            <a:r>
              <a:rPr lang="en-GB" sz="3200" dirty="0">
                <a:solidFill>
                  <a:schemeClr val="bg1"/>
                </a:solidFill>
                <a:latin typeface="Calibri" panose="020F0502020204030204" pitchFamily="34" charset="0"/>
              </a:rPr>
              <a:t>”</a:t>
            </a:r>
          </a:p>
          <a:p>
            <a:pPr algn="r"/>
            <a:endParaRPr lang="en-GB" sz="3200" dirty="0">
              <a:solidFill>
                <a:schemeClr val="bg1"/>
              </a:solidFill>
              <a:latin typeface="Calibri" panose="020F0502020204030204" pitchFamily="34" charset="0"/>
            </a:endParaRPr>
          </a:p>
          <a:p>
            <a:r>
              <a:rPr lang="en-GB" sz="3200" dirty="0">
                <a:solidFill>
                  <a:schemeClr val="bg1"/>
                </a:solidFill>
                <a:latin typeface="Calibri" panose="020F0502020204030204" pitchFamily="34" charset="0"/>
              </a:rPr>
              <a:t>“Feedback should be </a:t>
            </a:r>
            <a:r>
              <a:rPr lang="en-GB" sz="3200" b="1" dirty="0">
                <a:solidFill>
                  <a:schemeClr val="bg1"/>
                </a:solidFill>
                <a:latin typeface="Calibri" panose="020F0502020204030204" pitchFamily="34" charset="0"/>
              </a:rPr>
              <a:t>more work for the recipient than the donor</a:t>
            </a:r>
            <a:r>
              <a:rPr lang="en-GB" sz="3200" dirty="0">
                <a:solidFill>
                  <a:schemeClr val="bg1"/>
                </a:solidFill>
                <a:latin typeface="Calibri" panose="020F0502020204030204" pitchFamily="34" charset="0"/>
              </a:rPr>
              <a:t>”</a:t>
            </a:r>
          </a:p>
          <a:p>
            <a:endParaRPr lang="en-GB" sz="2400" dirty="0">
              <a:solidFill>
                <a:schemeClr val="bg1"/>
              </a:solidFill>
              <a:latin typeface="Calibri" panose="020F0502020204030204" pitchFamily="34" charset="0"/>
            </a:endParaRPr>
          </a:p>
          <a:p>
            <a:pPr algn="r"/>
            <a:r>
              <a:rPr lang="en-GB" sz="2400" dirty="0">
                <a:solidFill>
                  <a:schemeClr val="bg1"/>
                </a:solidFill>
                <a:latin typeface="Calibri" panose="020F0502020204030204" pitchFamily="34" charset="0"/>
              </a:rPr>
              <a:t>D </a:t>
            </a:r>
            <a:r>
              <a:rPr lang="en-GB" sz="2400" dirty="0" err="1">
                <a:solidFill>
                  <a:schemeClr val="bg1"/>
                </a:solidFill>
                <a:latin typeface="Calibri" panose="020F0502020204030204" pitchFamily="34" charset="0"/>
              </a:rPr>
              <a:t>Wiliam</a:t>
            </a:r>
            <a:r>
              <a:rPr lang="en-GB" sz="2400" dirty="0">
                <a:solidFill>
                  <a:schemeClr val="bg1"/>
                </a:solidFill>
                <a:latin typeface="Calibri" panose="020F0502020204030204" pitchFamily="34" charset="0"/>
              </a:rPr>
              <a:t>  </a:t>
            </a:r>
          </a:p>
          <a:p>
            <a:endParaRPr lang="en-GB" sz="2400" dirty="0">
              <a:solidFill>
                <a:schemeClr val="bg1"/>
              </a:solidFill>
              <a:latin typeface="Calibri" panose="020F0502020204030204" pitchFamily="34" charset="0"/>
            </a:endParaRP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88024" y="4291142"/>
            <a:ext cx="4140964" cy="2484578"/>
          </a:xfrm>
          <a:prstGeom prst="rect">
            <a:avLst/>
          </a:prstGeom>
        </p:spPr>
      </p:pic>
      <p:pic>
        <p:nvPicPr>
          <p:cNvPr id="5" name="Audio 4">
            <a:hlinkClick r:id="" action="ppaction://media"/>
            <a:extLst>
              <a:ext uri="{FF2B5EF4-FFF2-40B4-BE49-F238E27FC236}">
                <a16:creationId xmlns:a16="http://schemas.microsoft.com/office/drawing/2014/main" id="{4E789B31-73B6-4CB7-BE97-F32FFE172C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376730860"/>
      </p:ext>
    </p:extLst>
  </p:cSld>
  <p:clrMapOvr>
    <a:masterClrMapping/>
  </p:clrMapOvr>
  <mc:AlternateContent xmlns:mc="http://schemas.openxmlformats.org/markup-compatibility/2006" xmlns:p14="http://schemas.microsoft.com/office/powerpoint/2010/main">
    <mc:Choice Requires="p14">
      <p:transition spd="slow" p14:dur="2000" advTm="25376"/>
    </mc:Choice>
    <mc:Fallback xmlns="">
      <p:transition spd="slow" advTm="25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8519" y="1224628"/>
            <a:ext cx="8712968" cy="5324535"/>
          </a:xfrm>
          <a:prstGeom prst="rect">
            <a:avLst/>
          </a:prstGeom>
          <a:noFill/>
        </p:spPr>
        <p:txBody>
          <a:bodyPr wrap="square" rtlCol="0">
            <a:spAutoFit/>
          </a:bodyPr>
          <a:lstStyle/>
          <a:p>
            <a:r>
              <a:rPr lang="cy-GB" sz="2000" b="1" dirty="0">
                <a:solidFill>
                  <a:schemeClr val="bg1"/>
                </a:solidFill>
                <a:latin typeface="Calibri" panose="020F0502020204030204" pitchFamily="34" charset="0"/>
              </a:rPr>
              <a:t>S3.2.1</a:t>
            </a:r>
            <a:r>
              <a:rPr lang="cy-GB" sz="2000" dirty="0">
                <a:solidFill>
                  <a:schemeClr val="bg1"/>
                </a:solidFill>
                <a:latin typeface="Calibri" panose="020F0502020204030204" pitchFamily="34" charset="0"/>
              </a:rPr>
              <a:t> Eu bod yn gwneud defnydd priodol o ystod o strategaethau monitro ac asesu i werthuso cynnydd dysgwyr tuag at amcanion dysgu a gynlluniwyd, ac yn defnyddio'r wybodaeth hon i wella eu cynllunio a'u haddysgu eu hunain.</a:t>
            </a:r>
          </a:p>
          <a:p>
            <a:r>
              <a:rPr lang="cy-GB" sz="2000" b="1" dirty="0">
                <a:solidFill>
                  <a:schemeClr val="bg1"/>
                </a:solidFill>
                <a:latin typeface="Calibri" panose="020F0502020204030204" pitchFamily="34" charset="0"/>
              </a:rPr>
              <a:t> </a:t>
            </a:r>
            <a:endParaRPr lang="cy-GB" sz="2000" dirty="0">
              <a:solidFill>
                <a:schemeClr val="bg1"/>
              </a:solidFill>
              <a:latin typeface="Calibri" panose="020F0502020204030204" pitchFamily="34" charset="0"/>
            </a:endParaRPr>
          </a:p>
          <a:p>
            <a:r>
              <a:rPr lang="cy-GB" sz="2000" b="1" dirty="0">
                <a:solidFill>
                  <a:schemeClr val="bg1"/>
                </a:solidFill>
                <a:latin typeface="Calibri" panose="020F0502020204030204" pitchFamily="34" charset="0"/>
              </a:rPr>
              <a:t>S3.2.2 </a:t>
            </a:r>
            <a:r>
              <a:rPr lang="cy-GB" sz="2000" dirty="0">
                <a:solidFill>
                  <a:schemeClr val="bg1"/>
                </a:solidFill>
                <a:latin typeface="Calibri" panose="020F0502020204030204" pitchFamily="34" charset="0"/>
              </a:rPr>
              <a:t>Eu bod yn monitro ac yn asesu wrth iddynt addysgu, gan roi adborth unionsyth ac adeiladol i gefnogi dysgwyr fel y maent yn mynd yn eu blaenau.</a:t>
            </a:r>
            <a:r>
              <a:rPr lang="cy-GB" sz="2000" b="1" dirty="0">
                <a:solidFill>
                  <a:schemeClr val="bg1"/>
                </a:solidFill>
                <a:latin typeface="Calibri" panose="020F0502020204030204" pitchFamily="34" charset="0"/>
              </a:rPr>
              <a:t> </a:t>
            </a:r>
            <a:r>
              <a:rPr lang="cy-GB" sz="2000" dirty="0">
                <a:solidFill>
                  <a:schemeClr val="bg1"/>
                </a:solidFill>
                <a:latin typeface="Calibri" panose="020F0502020204030204" pitchFamily="34" charset="0"/>
              </a:rPr>
              <a:t>Eu bod yn cael dysgwyr i roi ystyriaeth i'w perfformiad eu hunain, ac i'w werthuso a'i wella.</a:t>
            </a:r>
          </a:p>
          <a:p>
            <a:r>
              <a:rPr lang="cy-GB" sz="2000" b="1" dirty="0">
                <a:solidFill>
                  <a:schemeClr val="bg1"/>
                </a:solidFill>
                <a:latin typeface="Calibri" panose="020F0502020204030204" pitchFamily="34" charset="0"/>
              </a:rPr>
              <a:t> </a:t>
            </a:r>
            <a:endParaRPr lang="cy-GB" sz="2000" dirty="0">
              <a:solidFill>
                <a:schemeClr val="bg1"/>
              </a:solidFill>
              <a:latin typeface="Calibri" panose="020F0502020204030204" pitchFamily="34" charset="0"/>
            </a:endParaRPr>
          </a:p>
          <a:p>
            <a:r>
              <a:rPr lang="cy-GB" sz="2000" b="1" dirty="0">
                <a:solidFill>
                  <a:schemeClr val="bg1"/>
                </a:solidFill>
                <a:latin typeface="Calibri" panose="020F0502020204030204" pitchFamily="34" charset="0"/>
              </a:rPr>
              <a:t>S3.2.3</a:t>
            </a:r>
            <a:r>
              <a:rPr lang="cy-GB" sz="2000" dirty="0">
                <a:solidFill>
                  <a:schemeClr val="bg1"/>
                </a:solidFill>
                <a:latin typeface="Calibri" panose="020F0502020204030204" pitchFamily="34" charset="0"/>
              </a:rPr>
              <a:t> Eu bod yn gallu asesu cynnydd dysgwyr yn gywir gan ddefnyddio, yn ôl eu perthnasedd, disgrifiadau lefelau'r Cwricwlwm Cenedlaethol, canlyniadau’r Cwricwlwm Cenedlaethol, meini prawf o gymwysterau cenedlaethol, gofynion cyrff dyfarnu neu amcanion o'r canllawiau perthnasol. </a:t>
            </a:r>
          </a:p>
          <a:p>
            <a:endParaRPr lang="cy-GB" sz="2000" dirty="0">
              <a:solidFill>
                <a:schemeClr val="bg1"/>
              </a:solidFill>
              <a:latin typeface="Calibri" panose="020F0502020204030204" pitchFamily="34" charset="0"/>
            </a:endParaRPr>
          </a:p>
          <a:p>
            <a:r>
              <a:rPr lang="cy-GB" sz="2000" b="1" dirty="0">
                <a:solidFill>
                  <a:schemeClr val="bg1"/>
                </a:solidFill>
                <a:latin typeface="Calibri" panose="020F0502020204030204" pitchFamily="34" charset="0"/>
              </a:rPr>
              <a:t>S3.2.7</a:t>
            </a:r>
            <a:r>
              <a:rPr lang="cy-GB" sz="2000" dirty="0">
                <a:solidFill>
                  <a:schemeClr val="bg1"/>
                </a:solidFill>
                <a:latin typeface="Calibri" panose="020F0502020204030204" pitchFamily="34" charset="0"/>
              </a:rPr>
              <a:t> Eu bod yn gallu defnyddio cofnodion fel sail i adrodd ar gyraeddiadau a chynnydd dysgwyr ar lafar ac yn ysgrifenedig, yn gryno, yn wybodus ac yn gywir i rieni, gofalwyr, proffesiynolion eraill a dysgwyr. </a:t>
            </a:r>
          </a:p>
        </p:txBody>
      </p:sp>
      <p:sp>
        <p:nvSpPr>
          <p:cNvPr id="4" name="TextBox 3"/>
          <p:cNvSpPr txBox="1"/>
          <p:nvPr/>
        </p:nvSpPr>
        <p:spPr>
          <a:xfrm>
            <a:off x="191020" y="116632"/>
            <a:ext cx="8712968" cy="923330"/>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Safonau</a:t>
            </a:r>
            <a:r>
              <a:rPr lang="en-GB" sz="5400" b="1" dirty="0">
                <a:solidFill>
                  <a:schemeClr val="bg1"/>
                </a:solidFill>
                <a:latin typeface="Calibri" panose="020F0502020204030204" pitchFamily="34" charset="0"/>
              </a:rPr>
              <a:t> SAC</a:t>
            </a:r>
          </a:p>
        </p:txBody>
      </p:sp>
      <p:pic>
        <p:nvPicPr>
          <p:cNvPr id="2" name="Audio 1">
            <a:hlinkClick r:id="" action="ppaction://media"/>
            <a:extLst>
              <a:ext uri="{FF2B5EF4-FFF2-40B4-BE49-F238E27FC236}">
                <a16:creationId xmlns:a16="http://schemas.microsoft.com/office/drawing/2014/main" id="{E86DC777-5190-4EA6-9EBB-A9B4317900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035367364"/>
      </p:ext>
    </p:extLst>
  </p:cSld>
  <p:clrMapOvr>
    <a:masterClrMapping/>
  </p:clrMapOvr>
  <mc:AlternateContent xmlns:mc="http://schemas.openxmlformats.org/markup-compatibility/2006" xmlns:p14="http://schemas.microsoft.com/office/powerpoint/2010/main">
    <mc:Choice Requires="p14">
      <p:transition spd="slow" p14:dur="2000" advTm="17563"/>
    </mc:Choice>
    <mc:Fallback xmlns="">
      <p:transition spd="slow" advTm="17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8519" y="1224628"/>
            <a:ext cx="8712968" cy="5324535"/>
          </a:xfrm>
          <a:prstGeom prst="rect">
            <a:avLst/>
          </a:prstGeom>
          <a:noFill/>
        </p:spPr>
        <p:txBody>
          <a:bodyPr wrap="square" rtlCol="0">
            <a:spAutoFit/>
          </a:bodyPr>
          <a:lstStyle/>
          <a:p>
            <a:r>
              <a:rPr lang="cy-GB" sz="2000" b="1" dirty="0">
                <a:solidFill>
                  <a:schemeClr val="bg1"/>
                </a:solidFill>
                <a:latin typeface="Calibri" panose="020F0502020204030204" pitchFamily="34" charset="0"/>
              </a:rPr>
              <a:t>S3.2.1</a:t>
            </a:r>
            <a:r>
              <a:rPr lang="cy-GB" sz="2000" dirty="0">
                <a:solidFill>
                  <a:schemeClr val="bg1"/>
                </a:solidFill>
                <a:latin typeface="Calibri" panose="020F0502020204030204" pitchFamily="34" charset="0"/>
              </a:rPr>
              <a:t> Eu bod yn gwneud defnydd priodol o </a:t>
            </a:r>
            <a:r>
              <a:rPr lang="cy-GB" sz="2000" dirty="0">
                <a:solidFill>
                  <a:srgbClr val="FF0000"/>
                </a:solidFill>
                <a:latin typeface="Calibri" panose="020F0502020204030204" pitchFamily="34" charset="0"/>
              </a:rPr>
              <a:t>ystod o strategaethau monitro ac asesu </a:t>
            </a:r>
            <a:r>
              <a:rPr lang="cy-GB" sz="2000" dirty="0">
                <a:solidFill>
                  <a:schemeClr val="bg1"/>
                </a:solidFill>
                <a:latin typeface="Calibri" panose="020F0502020204030204" pitchFamily="34" charset="0"/>
              </a:rPr>
              <a:t>i </a:t>
            </a:r>
            <a:r>
              <a:rPr lang="cy-GB" sz="2000" dirty="0">
                <a:solidFill>
                  <a:srgbClr val="FF0000"/>
                </a:solidFill>
                <a:latin typeface="Calibri" panose="020F0502020204030204" pitchFamily="34" charset="0"/>
              </a:rPr>
              <a:t>werthuso cynnydd dysgwyr </a:t>
            </a:r>
            <a:r>
              <a:rPr lang="cy-GB" sz="2000" dirty="0">
                <a:solidFill>
                  <a:schemeClr val="bg1"/>
                </a:solidFill>
                <a:latin typeface="Calibri" panose="020F0502020204030204" pitchFamily="34" charset="0"/>
              </a:rPr>
              <a:t>tuag at amcanion dysgu a gynlluniwyd, ac yn defnyddio'r wybodaeth hon i wella eu cynllunio a'u haddysgu eu hunain.</a:t>
            </a:r>
          </a:p>
          <a:p>
            <a:r>
              <a:rPr lang="cy-GB" sz="2000" b="1" dirty="0">
                <a:solidFill>
                  <a:schemeClr val="bg1"/>
                </a:solidFill>
                <a:latin typeface="Calibri" panose="020F0502020204030204" pitchFamily="34" charset="0"/>
              </a:rPr>
              <a:t> </a:t>
            </a:r>
            <a:endParaRPr lang="cy-GB" sz="2000" dirty="0">
              <a:solidFill>
                <a:schemeClr val="bg1"/>
              </a:solidFill>
              <a:latin typeface="Calibri" panose="020F0502020204030204" pitchFamily="34" charset="0"/>
            </a:endParaRPr>
          </a:p>
          <a:p>
            <a:r>
              <a:rPr lang="cy-GB" sz="2000" b="1" dirty="0">
                <a:solidFill>
                  <a:schemeClr val="bg1"/>
                </a:solidFill>
                <a:latin typeface="Calibri" panose="020F0502020204030204" pitchFamily="34" charset="0"/>
              </a:rPr>
              <a:t>S3.2.2 </a:t>
            </a:r>
            <a:r>
              <a:rPr lang="cy-GB" sz="2000" dirty="0">
                <a:solidFill>
                  <a:schemeClr val="bg1"/>
                </a:solidFill>
                <a:latin typeface="Calibri" panose="020F0502020204030204" pitchFamily="34" charset="0"/>
              </a:rPr>
              <a:t>Eu bod yn monitro ac yn asesu wrth iddynt addysgu, gan </a:t>
            </a:r>
            <a:r>
              <a:rPr lang="cy-GB" sz="2000" dirty="0">
                <a:solidFill>
                  <a:srgbClr val="FF0000"/>
                </a:solidFill>
                <a:latin typeface="Calibri" panose="020F0502020204030204" pitchFamily="34" charset="0"/>
              </a:rPr>
              <a:t>roi adborth unionsyth ac adeiladol</a:t>
            </a:r>
            <a:r>
              <a:rPr lang="cy-GB" sz="2000" dirty="0">
                <a:solidFill>
                  <a:schemeClr val="bg1"/>
                </a:solidFill>
                <a:latin typeface="Calibri" panose="020F0502020204030204" pitchFamily="34" charset="0"/>
              </a:rPr>
              <a:t> i gefnogi dysgwyr fel y maent yn mynd yn eu blaenau.</a:t>
            </a:r>
            <a:r>
              <a:rPr lang="cy-GB" sz="2000" b="1" dirty="0">
                <a:solidFill>
                  <a:schemeClr val="bg1"/>
                </a:solidFill>
                <a:latin typeface="Calibri" panose="020F0502020204030204" pitchFamily="34" charset="0"/>
              </a:rPr>
              <a:t> </a:t>
            </a:r>
            <a:r>
              <a:rPr lang="cy-GB" sz="2000" dirty="0">
                <a:solidFill>
                  <a:schemeClr val="bg1"/>
                </a:solidFill>
                <a:latin typeface="Calibri" panose="020F0502020204030204" pitchFamily="34" charset="0"/>
              </a:rPr>
              <a:t>Eu bod yn cael </a:t>
            </a:r>
            <a:r>
              <a:rPr lang="cy-GB" sz="2000" dirty="0">
                <a:solidFill>
                  <a:srgbClr val="FF0000"/>
                </a:solidFill>
                <a:latin typeface="Calibri" panose="020F0502020204030204" pitchFamily="34" charset="0"/>
              </a:rPr>
              <a:t>dysgwyr i roi ystyriaeth i'w perfformiad eu hunain</a:t>
            </a:r>
            <a:r>
              <a:rPr lang="cy-GB" sz="2000" dirty="0">
                <a:solidFill>
                  <a:schemeClr val="bg1"/>
                </a:solidFill>
                <a:latin typeface="Calibri" panose="020F0502020204030204" pitchFamily="34" charset="0"/>
              </a:rPr>
              <a:t>, ac i'w werthuso a'i wella.</a:t>
            </a:r>
          </a:p>
          <a:p>
            <a:r>
              <a:rPr lang="cy-GB" sz="2000" b="1" dirty="0">
                <a:solidFill>
                  <a:schemeClr val="bg1"/>
                </a:solidFill>
                <a:latin typeface="Calibri" panose="020F0502020204030204" pitchFamily="34" charset="0"/>
              </a:rPr>
              <a:t> </a:t>
            </a:r>
            <a:endParaRPr lang="cy-GB" sz="2000" dirty="0">
              <a:solidFill>
                <a:schemeClr val="bg1"/>
              </a:solidFill>
              <a:latin typeface="Calibri" panose="020F0502020204030204" pitchFamily="34" charset="0"/>
            </a:endParaRPr>
          </a:p>
          <a:p>
            <a:r>
              <a:rPr lang="cy-GB" sz="2000" b="1" dirty="0">
                <a:solidFill>
                  <a:schemeClr val="bg1"/>
                </a:solidFill>
                <a:latin typeface="Calibri" panose="020F0502020204030204" pitchFamily="34" charset="0"/>
              </a:rPr>
              <a:t>S3.2.3</a:t>
            </a:r>
            <a:r>
              <a:rPr lang="cy-GB" sz="2000" dirty="0">
                <a:solidFill>
                  <a:schemeClr val="bg1"/>
                </a:solidFill>
                <a:latin typeface="Calibri" panose="020F0502020204030204" pitchFamily="34" charset="0"/>
              </a:rPr>
              <a:t> Eu bod yn gallu </a:t>
            </a:r>
            <a:r>
              <a:rPr lang="cy-GB" sz="2000" dirty="0">
                <a:solidFill>
                  <a:srgbClr val="FF0000"/>
                </a:solidFill>
                <a:latin typeface="Calibri" panose="020F0502020204030204" pitchFamily="34" charset="0"/>
              </a:rPr>
              <a:t>asesu cynnydd dysgwyr yn gywir </a:t>
            </a:r>
            <a:r>
              <a:rPr lang="cy-GB" sz="2000" dirty="0">
                <a:solidFill>
                  <a:schemeClr val="bg1"/>
                </a:solidFill>
                <a:latin typeface="Calibri" panose="020F0502020204030204" pitchFamily="34" charset="0"/>
              </a:rPr>
              <a:t>gan ddefnyddio, yn ôl eu perthnasedd, disgrifiadau lefelau'r Cwricwlwm Cenedlaethol, canlyniadau’r Cwricwlwm Cenedlaethol, meini prawf o gymwysterau cenedlaethol, gofynion cyrff dyfarnu neu amcanion o'r canllawiau perthnasol. </a:t>
            </a:r>
          </a:p>
          <a:p>
            <a:endParaRPr lang="cy-GB" sz="2000" dirty="0">
              <a:solidFill>
                <a:schemeClr val="bg1"/>
              </a:solidFill>
              <a:latin typeface="Calibri" panose="020F0502020204030204" pitchFamily="34" charset="0"/>
            </a:endParaRPr>
          </a:p>
          <a:p>
            <a:r>
              <a:rPr lang="cy-GB" sz="2000" b="1" dirty="0">
                <a:solidFill>
                  <a:schemeClr val="bg1"/>
                </a:solidFill>
                <a:latin typeface="Calibri" panose="020F0502020204030204" pitchFamily="34" charset="0"/>
              </a:rPr>
              <a:t>S3.2.7</a:t>
            </a:r>
            <a:r>
              <a:rPr lang="cy-GB" sz="2000" dirty="0">
                <a:solidFill>
                  <a:schemeClr val="bg1"/>
                </a:solidFill>
                <a:latin typeface="Calibri" panose="020F0502020204030204" pitchFamily="34" charset="0"/>
              </a:rPr>
              <a:t> Eu bod yn gallu </a:t>
            </a:r>
            <a:r>
              <a:rPr lang="cy-GB" sz="2000" dirty="0">
                <a:solidFill>
                  <a:srgbClr val="FF0000"/>
                </a:solidFill>
                <a:latin typeface="Calibri" panose="020F0502020204030204" pitchFamily="34" charset="0"/>
              </a:rPr>
              <a:t>defnyddio cofnodion fel sail i adrodd </a:t>
            </a:r>
            <a:r>
              <a:rPr lang="cy-GB" sz="2000" dirty="0">
                <a:solidFill>
                  <a:schemeClr val="bg1"/>
                </a:solidFill>
                <a:latin typeface="Calibri" panose="020F0502020204030204" pitchFamily="34" charset="0"/>
              </a:rPr>
              <a:t>ar gyraeddiadau a chynnydd dysgwyr ar lafar ac yn ysgrifenedig, yn gryno, yn wybodus ac yn gywir i rieni, gofalwyr, proffesiynolion eraill a dysgwyr. </a:t>
            </a:r>
          </a:p>
        </p:txBody>
      </p:sp>
      <p:sp>
        <p:nvSpPr>
          <p:cNvPr id="4" name="TextBox 3"/>
          <p:cNvSpPr txBox="1"/>
          <p:nvPr/>
        </p:nvSpPr>
        <p:spPr>
          <a:xfrm>
            <a:off x="191020" y="116632"/>
            <a:ext cx="8712968" cy="923330"/>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Safonau</a:t>
            </a:r>
            <a:r>
              <a:rPr lang="en-GB" sz="5400" b="1" dirty="0">
                <a:solidFill>
                  <a:schemeClr val="bg1"/>
                </a:solidFill>
                <a:latin typeface="Calibri" panose="020F0502020204030204" pitchFamily="34" charset="0"/>
              </a:rPr>
              <a:t> SAC</a:t>
            </a:r>
          </a:p>
        </p:txBody>
      </p:sp>
      <p:pic>
        <p:nvPicPr>
          <p:cNvPr id="2" name="Audio 1">
            <a:hlinkClick r:id="" action="ppaction://media"/>
            <a:extLst>
              <a:ext uri="{FF2B5EF4-FFF2-40B4-BE49-F238E27FC236}">
                <a16:creationId xmlns:a16="http://schemas.microsoft.com/office/drawing/2014/main" id="{54E55330-147D-4346-9B96-4E283741A2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96449352"/>
      </p:ext>
    </p:extLst>
  </p:cSld>
  <p:clrMapOvr>
    <a:masterClrMapping/>
  </p:clrMapOvr>
  <mc:AlternateContent xmlns:mc="http://schemas.openxmlformats.org/markup-compatibility/2006" xmlns:p14="http://schemas.microsoft.com/office/powerpoint/2010/main">
    <mc:Choice Requires="p14">
      <p:transition spd="slow" p14:dur="2000" advTm="13616"/>
    </mc:Choice>
    <mc:Fallback xmlns="">
      <p:transition spd="slow" advTm="13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1196752"/>
            <a:ext cx="8568952" cy="4708981"/>
          </a:xfrm>
          <a:prstGeom prst="rect">
            <a:avLst/>
          </a:prstGeom>
          <a:noFill/>
        </p:spPr>
        <p:txBody>
          <a:bodyPr wrap="square" rtlCol="0">
            <a:spAutoFit/>
          </a:bodyPr>
          <a:lstStyle/>
          <a:p>
            <a:r>
              <a:rPr lang="en-GB" sz="2000" dirty="0">
                <a:solidFill>
                  <a:schemeClr val="bg1"/>
                </a:solidFill>
                <a:latin typeface="Calibri" panose="020F0502020204030204" pitchFamily="34" charset="0"/>
              </a:rPr>
              <a:t>Clarke, S (2008) </a:t>
            </a:r>
            <a:r>
              <a:rPr lang="en-GB" sz="2000" i="1" dirty="0">
                <a:solidFill>
                  <a:schemeClr val="bg1"/>
                </a:solidFill>
                <a:latin typeface="Calibri" panose="020F0502020204030204" pitchFamily="34" charset="0"/>
              </a:rPr>
              <a:t>Active Learning Through Formative Assessment.  </a:t>
            </a:r>
            <a:r>
              <a:rPr lang="en-GB" sz="2000" dirty="0">
                <a:solidFill>
                  <a:schemeClr val="bg1"/>
                </a:solidFill>
                <a:latin typeface="Calibri" panose="020F0502020204030204" pitchFamily="34" charset="0"/>
              </a:rPr>
              <a:t>London: Hodder Education </a:t>
            </a:r>
          </a:p>
          <a:p>
            <a:r>
              <a:rPr lang="en-GB" sz="2000" dirty="0" err="1">
                <a:solidFill>
                  <a:schemeClr val="bg1"/>
                </a:solidFill>
                <a:latin typeface="Calibri" panose="020F0502020204030204" pitchFamily="34" charset="0"/>
              </a:rPr>
              <a:t>Denby</a:t>
            </a:r>
            <a:r>
              <a:rPr lang="en-GB" sz="2000" dirty="0">
                <a:solidFill>
                  <a:schemeClr val="bg1"/>
                </a:solidFill>
                <a:latin typeface="Calibri" panose="020F0502020204030204" pitchFamily="34" charset="0"/>
              </a:rPr>
              <a:t>, N (Ed) (2015) </a:t>
            </a:r>
            <a:r>
              <a:rPr lang="en-GB" sz="2000" i="1" dirty="0">
                <a:solidFill>
                  <a:schemeClr val="bg1"/>
                </a:solidFill>
                <a:latin typeface="Calibri" panose="020F0502020204030204" pitchFamily="34" charset="0"/>
              </a:rPr>
              <a:t>Training to teach.  A guide for students.  </a:t>
            </a:r>
            <a:r>
              <a:rPr lang="en-GB" sz="2000" dirty="0">
                <a:solidFill>
                  <a:schemeClr val="bg1"/>
                </a:solidFill>
                <a:latin typeface="Calibri" panose="020F0502020204030204" pitchFamily="34" charset="0"/>
              </a:rPr>
              <a:t>London: Sage Publications Ltd</a:t>
            </a:r>
          </a:p>
          <a:p>
            <a:r>
              <a:rPr lang="en-GB" sz="2000" dirty="0" err="1">
                <a:solidFill>
                  <a:schemeClr val="bg1"/>
                </a:solidFill>
                <a:latin typeface="Calibri" panose="020F0502020204030204" pitchFamily="34" charset="0"/>
              </a:rPr>
              <a:t>Dweck</a:t>
            </a:r>
            <a:r>
              <a:rPr lang="en-GB" sz="2000" dirty="0">
                <a:solidFill>
                  <a:schemeClr val="bg1"/>
                </a:solidFill>
                <a:latin typeface="Calibri" panose="020F0502020204030204" pitchFamily="34" charset="0"/>
              </a:rPr>
              <a:t>, C (2000) </a:t>
            </a:r>
            <a:r>
              <a:rPr lang="en-GB" sz="2000" i="1" dirty="0">
                <a:solidFill>
                  <a:schemeClr val="bg1"/>
                </a:solidFill>
                <a:latin typeface="Calibri" panose="020F0502020204030204" pitchFamily="34" charset="0"/>
              </a:rPr>
              <a:t>Self-theories: Their role in motivation, personality and development. </a:t>
            </a:r>
            <a:r>
              <a:rPr lang="en-GB" sz="2000" dirty="0">
                <a:solidFill>
                  <a:schemeClr val="bg1"/>
                </a:solidFill>
                <a:latin typeface="Calibri" panose="020F0502020204030204" pitchFamily="34" charset="0"/>
              </a:rPr>
              <a:t>Philadelphia: Psychology Press</a:t>
            </a:r>
          </a:p>
          <a:p>
            <a:r>
              <a:rPr lang="en-GB" sz="2000" dirty="0" err="1">
                <a:solidFill>
                  <a:schemeClr val="bg1"/>
                </a:solidFill>
                <a:latin typeface="Calibri" panose="020F0502020204030204" pitchFamily="34" charset="0"/>
              </a:rPr>
              <a:t>Dweck</a:t>
            </a:r>
            <a:r>
              <a:rPr lang="en-GB" sz="2000" dirty="0">
                <a:solidFill>
                  <a:schemeClr val="bg1"/>
                </a:solidFill>
                <a:latin typeface="Calibri" panose="020F0502020204030204" pitchFamily="34" charset="0"/>
              </a:rPr>
              <a:t>, C (2006) </a:t>
            </a:r>
            <a:r>
              <a:rPr lang="en-GB" sz="2000" i="1" dirty="0" err="1">
                <a:solidFill>
                  <a:schemeClr val="bg1"/>
                </a:solidFill>
                <a:latin typeface="Calibri" panose="020F0502020204030204" pitchFamily="34" charset="0"/>
              </a:rPr>
              <a:t>Mindset</a:t>
            </a:r>
            <a:r>
              <a:rPr lang="en-GB" sz="2000" i="1" dirty="0">
                <a:solidFill>
                  <a:schemeClr val="bg1"/>
                </a:solidFill>
                <a:latin typeface="Calibri" panose="020F0502020204030204" pitchFamily="34" charset="0"/>
              </a:rPr>
              <a:t>: The New Psychology of Success.  </a:t>
            </a:r>
            <a:r>
              <a:rPr lang="en-GB" sz="2000" dirty="0">
                <a:solidFill>
                  <a:schemeClr val="bg1"/>
                </a:solidFill>
                <a:latin typeface="Calibri" panose="020F0502020204030204" pitchFamily="34" charset="0"/>
              </a:rPr>
              <a:t>New York: Random House</a:t>
            </a:r>
          </a:p>
          <a:p>
            <a:r>
              <a:rPr lang="en-GB" sz="2000" dirty="0">
                <a:solidFill>
                  <a:schemeClr val="bg1"/>
                </a:solidFill>
                <a:latin typeface="Calibri" panose="020F0502020204030204" pitchFamily="34" charset="0"/>
              </a:rPr>
              <a:t>Estyn (2016) Moderation of teacher assessments at KS2 and KS3: A review of accuracy and consistency </a:t>
            </a:r>
          </a:p>
          <a:p>
            <a:r>
              <a:rPr lang="en-GB" sz="2000" dirty="0">
                <a:solidFill>
                  <a:schemeClr val="bg1"/>
                </a:solidFill>
                <a:latin typeface="Calibri" panose="020F0502020204030204" pitchFamily="34" charset="0"/>
              </a:rPr>
              <a:t>Hattie, J (2012) </a:t>
            </a:r>
            <a:r>
              <a:rPr lang="en-GB" sz="2000" i="1" dirty="0">
                <a:solidFill>
                  <a:schemeClr val="bg1"/>
                </a:solidFill>
                <a:latin typeface="Calibri" panose="020F0502020204030204" pitchFamily="34" charset="0"/>
              </a:rPr>
              <a:t>Visible learning for teachers – Maximizing impact on learning. </a:t>
            </a:r>
            <a:r>
              <a:rPr lang="en-GB" sz="2000" dirty="0">
                <a:solidFill>
                  <a:schemeClr val="bg1"/>
                </a:solidFill>
                <a:latin typeface="Calibri" panose="020F0502020204030204" pitchFamily="34" charset="0"/>
              </a:rPr>
              <a:t>Oxon: Routledge</a:t>
            </a:r>
          </a:p>
          <a:p>
            <a:r>
              <a:rPr lang="en-GB" sz="2000" dirty="0" err="1">
                <a:solidFill>
                  <a:schemeClr val="bg1"/>
                </a:solidFill>
                <a:latin typeface="Calibri" panose="020F0502020204030204" pitchFamily="34" charset="0"/>
              </a:rPr>
              <a:t>Wiliam</a:t>
            </a:r>
            <a:r>
              <a:rPr lang="en-GB" sz="2000" dirty="0">
                <a:solidFill>
                  <a:schemeClr val="bg1"/>
                </a:solidFill>
                <a:latin typeface="Calibri" panose="020F0502020204030204" pitchFamily="34" charset="0"/>
              </a:rPr>
              <a:t>, D and Leahy, S (2015) </a:t>
            </a:r>
            <a:r>
              <a:rPr lang="en-GB" sz="2000" i="1" dirty="0">
                <a:solidFill>
                  <a:schemeClr val="bg1"/>
                </a:solidFill>
                <a:latin typeface="Calibri" panose="020F0502020204030204" pitchFamily="34" charset="0"/>
              </a:rPr>
              <a:t>Embedding formative assessment.  Practical techniques for K-12 classrooms.  </a:t>
            </a:r>
            <a:r>
              <a:rPr lang="en-GB" sz="2000" dirty="0">
                <a:solidFill>
                  <a:schemeClr val="bg1"/>
                </a:solidFill>
                <a:latin typeface="Calibri" panose="020F0502020204030204" pitchFamily="34" charset="0"/>
              </a:rPr>
              <a:t>Florida: Learning Sciences International </a:t>
            </a:r>
          </a:p>
          <a:p>
            <a:endParaRPr lang="en-GB" sz="2000" dirty="0">
              <a:solidFill>
                <a:schemeClr val="bg1"/>
              </a:solidFill>
              <a:latin typeface="Calibri" panose="020F0502020204030204" pitchFamily="34" charset="0"/>
            </a:endParaRPr>
          </a:p>
        </p:txBody>
      </p:sp>
      <p:sp>
        <p:nvSpPr>
          <p:cNvPr id="4" name="TextBox 3"/>
          <p:cNvSpPr txBox="1"/>
          <p:nvPr/>
        </p:nvSpPr>
        <p:spPr>
          <a:xfrm>
            <a:off x="191020" y="116632"/>
            <a:ext cx="8712968" cy="1107996"/>
          </a:xfrm>
          <a:prstGeom prst="rect">
            <a:avLst/>
          </a:prstGeom>
          <a:noFill/>
        </p:spPr>
        <p:txBody>
          <a:bodyPr wrap="square" rtlCol="0">
            <a:spAutoFit/>
          </a:bodyPr>
          <a:lstStyle/>
          <a:p>
            <a:pPr algn="ctr"/>
            <a:r>
              <a:rPr lang="en-GB" sz="6600" b="1" dirty="0" err="1">
                <a:solidFill>
                  <a:schemeClr val="bg1"/>
                </a:solidFill>
                <a:latin typeface="Calibri" panose="020F0502020204030204" pitchFamily="34" charset="0"/>
              </a:rPr>
              <a:t>Cyfeirnodau</a:t>
            </a:r>
            <a:endParaRPr lang="en-GB" sz="6600" b="1" dirty="0">
              <a:solidFill>
                <a:schemeClr val="bg1"/>
              </a:solidFill>
              <a:latin typeface="Calibri" panose="020F0502020204030204" pitchFamily="34" charset="0"/>
            </a:endParaRPr>
          </a:p>
        </p:txBody>
      </p:sp>
      <p:pic>
        <p:nvPicPr>
          <p:cNvPr id="2" name="Audio 1">
            <a:hlinkClick r:id="" action="ppaction://media"/>
            <a:extLst>
              <a:ext uri="{FF2B5EF4-FFF2-40B4-BE49-F238E27FC236}">
                <a16:creationId xmlns:a16="http://schemas.microsoft.com/office/drawing/2014/main" id="{039AA984-D249-434B-A957-7090E136BF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75217702"/>
      </p:ext>
    </p:extLst>
  </p:cSld>
  <p:clrMapOvr>
    <a:masterClrMapping/>
  </p:clrMapOvr>
  <mc:AlternateContent xmlns:mc="http://schemas.openxmlformats.org/markup-compatibility/2006" xmlns:p14="http://schemas.microsoft.com/office/powerpoint/2010/main">
    <mc:Choice Requires="p14">
      <p:transition spd="slow" p14:dur="2000" advTm="13509"/>
    </mc:Choice>
    <mc:Fallback xmlns="">
      <p:transition spd="slow" advTm="13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3|26|2.3|33|4.7"/>
</p:tagLst>
</file>

<file path=ppt/tags/tag2.xml><?xml version="1.0" encoding="utf-8"?>
<p:tagLst xmlns:a="http://schemas.openxmlformats.org/drawingml/2006/main" xmlns:r="http://schemas.openxmlformats.org/officeDocument/2006/relationships" xmlns:p="http://schemas.openxmlformats.org/presentationml/2006/main">
  <p:tag name="TIMING" val="|7.2|9.1|10.6|39"/>
</p:tagLst>
</file>

<file path=ppt/tags/tag3.xml><?xml version="1.0" encoding="utf-8"?>
<p:tagLst xmlns:a="http://schemas.openxmlformats.org/drawingml/2006/main" xmlns:r="http://schemas.openxmlformats.org/officeDocument/2006/relationships" xmlns:p="http://schemas.openxmlformats.org/presentationml/2006/main">
  <p:tag name="TIMING" val="|7.2"/>
</p:tagLst>
</file>

<file path=ppt/tags/tag4.xml><?xml version="1.0" encoding="utf-8"?>
<p:tagLst xmlns:a="http://schemas.openxmlformats.org/drawingml/2006/main" xmlns:r="http://schemas.openxmlformats.org/officeDocument/2006/relationships" xmlns:p="http://schemas.openxmlformats.org/presentationml/2006/main">
  <p:tag name="TIMING" val="|27.8"/>
</p:tagLst>
</file>

<file path=ppt/tags/tag5.xml><?xml version="1.0" encoding="utf-8"?>
<p:tagLst xmlns:a="http://schemas.openxmlformats.org/drawingml/2006/main" xmlns:r="http://schemas.openxmlformats.org/officeDocument/2006/relationships" xmlns:p="http://schemas.openxmlformats.org/presentationml/2006/main">
  <p:tag name="TIMING" val="|21.4"/>
</p:tagLst>
</file>

<file path=ppt/tags/tag6.xml><?xml version="1.0" encoding="utf-8"?>
<p:tagLst xmlns:a="http://schemas.openxmlformats.org/drawingml/2006/main" xmlns:r="http://schemas.openxmlformats.org/officeDocument/2006/relationships" xmlns:p="http://schemas.openxmlformats.org/presentationml/2006/main">
  <p:tag name="TIMING" val="|2"/>
</p:tagLst>
</file>

<file path=ppt/tags/tag7.xml><?xml version="1.0" encoding="utf-8"?>
<p:tagLst xmlns:a="http://schemas.openxmlformats.org/drawingml/2006/main" xmlns:r="http://schemas.openxmlformats.org/officeDocument/2006/relationships" xmlns:p="http://schemas.openxmlformats.org/presentationml/2006/main">
  <p:tag name="TIMING" val="|51.8"/>
</p:tagLst>
</file>

<file path=ppt/tags/tag8.xml><?xml version="1.0" encoding="utf-8"?>
<p:tagLst xmlns:a="http://schemas.openxmlformats.org/drawingml/2006/main" xmlns:r="http://schemas.openxmlformats.org/officeDocument/2006/relationships" xmlns:p="http://schemas.openxmlformats.org/presentationml/2006/main">
  <p:tag name="TIMING" val="|33.1"/>
</p:tagLst>
</file>

<file path=ppt/tags/tag9.xml><?xml version="1.0" encoding="utf-8"?>
<p:tagLst xmlns:a="http://schemas.openxmlformats.org/drawingml/2006/main" xmlns:r="http://schemas.openxmlformats.org/officeDocument/2006/relationships" xmlns:p="http://schemas.openxmlformats.org/presentationml/2006/main">
  <p:tag name="TIMING" val="|28"/>
</p:tagLst>
</file>

<file path=ppt/tags/tag10.xml><?xml version="1.0" encoding="utf-8"?>
<p:tagLst xmlns:a="http://schemas.openxmlformats.org/drawingml/2006/main" xmlns:r="http://schemas.openxmlformats.org/officeDocument/2006/relationships" xmlns:p="http://schemas.openxmlformats.org/presentationml/2006/main">
  <p:tag name="TIMING" val="|35.5|2.4|2.4"/>
</p:tagLst>
</file>

<file path=ppt/tags/tag11.xml><?xml version="1.0" encoding="utf-8"?>
<p:tagLst xmlns:a="http://schemas.openxmlformats.org/drawingml/2006/main" xmlns:r="http://schemas.openxmlformats.org/officeDocument/2006/relationships" xmlns:p="http://schemas.openxmlformats.org/presentationml/2006/main">
  <p:tag name="TIMING" val="|2.1|8.3|2|1.8|2|2.7|27.7|1.9"/>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1496</TotalTime>
  <Words>1772</Words>
  <Application>Microsoft Office PowerPoint</Application>
  <PresentationFormat>On-screen Show (4:3)</PresentationFormat>
  <Paragraphs>252</Paragraphs>
  <Slides>37</Slides>
  <Notes>29</Notes>
  <HiddenSlides>0</HiddenSlides>
  <MMClips>37</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Equity</vt:lpstr>
      <vt:lpstr>ASESU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(Edu)</dc:creator>
  <cp:lastModifiedBy>Aled Williams</cp:lastModifiedBy>
  <cp:revision>144</cp:revision>
  <cp:lastPrinted>2015-10-02T11:13:11Z</cp:lastPrinted>
  <dcterms:created xsi:type="dcterms:W3CDTF">2015-09-18T07:57:34Z</dcterms:created>
  <dcterms:modified xsi:type="dcterms:W3CDTF">2018-09-28T13:12:21Z</dcterms:modified>
</cp:coreProperties>
</file>