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34"/>
  </p:notesMasterIdLst>
  <p:sldIdLst>
    <p:sldId id="256" r:id="rId2"/>
    <p:sldId id="257" r:id="rId3"/>
    <p:sldId id="271" r:id="rId4"/>
    <p:sldId id="272" r:id="rId5"/>
    <p:sldId id="273" r:id="rId6"/>
    <p:sldId id="258" r:id="rId7"/>
    <p:sldId id="275" r:id="rId8"/>
    <p:sldId id="259" r:id="rId9"/>
    <p:sldId id="267" r:id="rId10"/>
    <p:sldId id="268" r:id="rId11"/>
    <p:sldId id="260" r:id="rId12"/>
    <p:sldId id="274" r:id="rId13"/>
    <p:sldId id="261" r:id="rId14"/>
    <p:sldId id="262" r:id="rId15"/>
    <p:sldId id="266" r:id="rId16"/>
    <p:sldId id="269" r:id="rId17"/>
    <p:sldId id="263" r:id="rId18"/>
    <p:sldId id="270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5896F-A2DE-4FD7-8EEF-9C4739CCE11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E8231D63-7BFD-4F26-BFC7-9D7E570AC3FE}">
      <dgm:prSet phldrT="[Text]"/>
      <dgm:spPr/>
      <dgm:t>
        <a:bodyPr/>
        <a:lstStyle/>
        <a:p>
          <a:r>
            <a:rPr lang="en-GB" dirty="0" smtClean="0"/>
            <a:t>Virtual Machine</a:t>
          </a:r>
          <a:endParaRPr lang="en-GB" dirty="0"/>
        </a:p>
      </dgm:t>
    </dgm:pt>
    <dgm:pt modelId="{5DB98A72-2F8A-4573-925A-825E9E85597C}" type="parTrans" cxnId="{FF9B458F-4BF5-4E44-BD41-CE7F95E12930}">
      <dgm:prSet/>
      <dgm:spPr/>
      <dgm:t>
        <a:bodyPr/>
        <a:lstStyle/>
        <a:p>
          <a:endParaRPr lang="en-GB"/>
        </a:p>
      </dgm:t>
    </dgm:pt>
    <dgm:pt modelId="{ECFB8D76-5EE4-4FA1-BA7D-96C9F156CA5F}" type="sibTrans" cxnId="{FF9B458F-4BF5-4E44-BD41-CE7F95E12930}">
      <dgm:prSet/>
      <dgm:spPr/>
      <dgm:t>
        <a:bodyPr/>
        <a:lstStyle/>
        <a:p>
          <a:endParaRPr lang="en-GB"/>
        </a:p>
      </dgm:t>
    </dgm:pt>
    <dgm:pt modelId="{6EDB4CFD-7ADA-416C-BE52-395DAD9BEA1C}">
      <dgm:prSet phldrT="[Text]"/>
      <dgm:spPr/>
      <dgm:t>
        <a:bodyPr/>
        <a:lstStyle/>
        <a:p>
          <a:r>
            <a:rPr lang="en-GB" dirty="0" err="1" smtClean="0"/>
            <a:t>Input/Output</a:t>
          </a:r>
          <a:r>
            <a:rPr lang="en-GB" dirty="0" smtClean="0"/>
            <a:t> Request</a:t>
          </a:r>
          <a:endParaRPr lang="en-GB" dirty="0"/>
        </a:p>
      </dgm:t>
    </dgm:pt>
    <dgm:pt modelId="{A65B5717-B1AB-4BED-81A9-7765C8BB25AC}" type="parTrans" cxnId="{0E2602D2-61C1-431A-9D98-C65507203688}">
      <dgm:prSet/>
      <dgm:spPr/>
      <dgm:t>
        <a:bodyPr/>
        <a:lstStyle/>
        <a:p>
          <a:endParaRPr lang="en-GB"/>
        </a:p>
      </dgm:t>
    </dgm:pt>
    <dgm:pt modelId="{F6F2AB82-138A-4931-BA27-A696EDE50B61}" type="sibTrans" cxnId="{0E2602D2-61C1-431A-9D98-C65507203688}">
      <dgm:prSet/>
      <dgm:spPr/>
      <dgm:t>
        <a:bodyPr/>
        <a:lstStyle/>
        <a:p>
          <a:endParaRPr lang="en-GB"/>
        </a:p>
      </dgm:t>
    </dgm:pt>
    <dgm:pt modelId="{C46D2440-3473-4C52-B6EA-3ED403FC4F48}">
      <dgm:prSet phldrT="[Text]"/>
      <dgm:spPr/>
      <dgm:t>
        <a:bodyPr/>
        <a:lstStyle/>
        <a:p>
          <a:r>
            <a:rPr lang="en-GB" dirty="0" smtClean="0"/>
            <a:t>Actual </a:t>
          </a:r>
          <a:r>
            <a:rPr lang="en-GB" dirty="0" err="1" smtClean="0"/>
            <a:t>Input/Output</a:t>
          </a:r>
          <a:r>
            <a:rPr lang="en-GB" dirty="0" smtClean="0"/>
            <a:t> command</a:t>
          </a:r>
          <a:endParaRPr lang="en-GB" dirty="0"/>
        </a:p>
      </dgm:t>
    </dgm:pt>
    <dgm:pt modelId="{2CE96406-FB4A-4C3E-973F-6C9081C621CD}" type="parTrans" cxnId="{BFC8E05D-4CD4-47FD-B98D-39903B94D39B}">
      <dgm:prSet/>
      <dgm:spPr/>
      <dgm:t>
        <a:bodyPr/>
        <a:lstStyle/>
        <a:p>
          <a:endParaRPr lang="en-GB"/>
        </a:p>
      </dgm:t>
    </dgm:pt>
    <dgm:pt modelId="{816C5ABF-AF5A-4753-89BF-91AEE128A08F}" type="sibTrans" cxnId="{BFC8E05D-4CD4-47FD-B98D-39903B94D39B}">
      <dgm:prSet/>
      <dgm:spPr/>
      <dgm:t>
        <a:bodyPr/>
        <a:lstStyle/>
        <a:p>
          <a:endParaRPr lang="en-GB"/>
        </a:p>
      </dgm:t>
    </dgm:pt>
    <dgm:pt modelId="{22B3F8B2-08F5-46B3-9B8A-C5F2FE829EDD}">
      <dgm:prSet phldrT="[Text]"/>
      <dgm:spPr/>
      <dgm:t>
        <a:bodyPr/>
        <a:lstStyle/>
        <a:p>
          <a:r>
            <a:rPr lang="en-GB" dirty="0" smtClean="0"/>
            <a:t>Virtualisation Software (VMM)</a:t>
          </a:r>
          <a:endParaRPr lang="en-GB" dirty="0"/>
        </a:p>
      </dgm:t>
    </dgm:pt>
    <dgm:pt modelId="{510711EC-0EEF-40F8-9BDC-0E4DC4E4832F}" type="parTrans" cxnId="{09C79C55-8E6E-44B7-9D2F-EF8DCAB28825}">
      <dgm:prSet/>
      <dgm:spPr/>
      <dgm:t>
        <a:bodyPr/>
        <a:lstStyle/>
        <a:p>
          <a:endParaRPr lang="en-GB"/>
        </a:p>
      </dgm:t>
    </dgm:pt>
    <dgm:pt modelId="{CAEAA9C6-42F8-4647-B8DD-03BB6DB46C3A}" type="sibTrans" cxnId="{09C79C55-8E6E-44B7-9D2F-EF8DCAB28825}">
      <dgm:prSet/>
      <dgm:spPr/>
      <dgm:t>
        <a:bodyPr/>
        <a:lstStyle/>
        <a:p>
          <a:endParaRPr lang="en-GB"/>
        </a:p>
      </dgm:t>
    </dgm:pt>
    <dgm:pt modelId="{C910D84B-DDFC-4AAF-A8DA-536BD79B961A}">
      <dgm:prSet phldrT="[Text]"/>
      <dgm:spPr/>
      <dgm:t>
        <a:bodyPr/>
        <a:lstStyle/>
        <a:p>
          <a:r>
            <a:rPr lang="en-GB" dirty="0" smtClean="0"/>
            <a:t>Mapping (Binary Translation)</a:t>
          </a:r>
          <a:endParaRPr lang="en-GB" dirty="0"/>
        </a:p>
      </dgm:t>
    </dgm:pt>
    <dgm:pt modelId="{8F44F64A-9311-4A42-A3E8-B14E5A25BDCE}" type="parTrans" cxnId="{936A8CED-D5B8-477B-9738-6A48E2974F3E}">
      <dgm:prSet/>
      <dgm:spPr/>
      <dgm:t>
        <a:bodyPr/>
        <a:lstStyle/>
        <a:p>
          <a:endParaRPr lang="en-GB"/>
        </a:p>
      </dgm:t>
    </dgm:pt>
    <dgm:pt modelId="{B2E275D8-9137-4E87-908F-BCABD208A63B}" type="sibTrans" cxnId="{936A8CED-D5B8-477B-9738-6A48E2974F3E}">
      <dgm:prSet/>
      <dgm:spPr/>
      <dgm:t>
        <a:bodyPr/>
        <a:lstStyle/>
        <a:p>
          <a:endParaRPr lang="en-GB"/>
        </a:p>
      </dgm:t>
    </dgm:pt>
    <dgm:pt modelId="{F52F7221-5B4D-46D2-8D5C-9466C9D91EC1}" type="pres">
      <dgm:prSet presAssocID="{FA65896F-A2DE-4FD7-8EEF-9C4739CCE11F}" presName="Name0" presStyleCnt="0">
        <dgm:presLayoutVars>
          <dgm:dir/>
          <dgm:resizeHandles val="exact"/>
        </dgm:presLayoutVars>
      </dgm:prSet>
      <dgm:spPr/>
    </dgm:pt>
    <dgm:pt modelId="{A1FE0624-31CD-4EB4-92AA-615A7680DC5F}" type="pres">
      <dgm:prSet presAssocID="{E8231D63-7BFD-4F26-BFC7-9D7E570AC3F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47D2A0-1D87-4932-A5FF-F04F06F829FC}" type="pres">
      <dgm:prSet presAssocID="{ECFB8D76-5EE4-4FA1-BA7D-96C9F156CA5F}" presName="sibTrans" presStyleLbl="sibTrans2D1" presStyleIdx="0" presStyleCnt="4"/>
      <dgm:spPr/>
      <dgm:t>
        <a:bodyPr/>
        <a:lstStyle/>
        <a:p>
          <a:endParaRPr lang="en-GB"/>
        </a:p>
      </dgm:t>
    </dgm:pt>
    <dgm:pt modelId="{B44EA96C-D40A-4B7C-8019-72127ED6599F}" type="pres">
      <dgm:prSet presAssocID="{ECFB8D76-5EE4-4FA1-BA7D-96C9F156CA5F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02FC170E-3A55-417B-BD2C-492EE7882F90}" type="pres">
      <dgm:prSet presAssocID="{6EDB4CFD-7ADA-416C-BE52-395DAD9BEA1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ABF09F-CCF0-4050-91FC-E3CB82E457EF}" type="pres">
      <dgm:prSet presAssocID="{F6F2AB82-138A-4931-BA27-A696EDE50B61}" presName="sibTrans" presStyleLbl="sibTrans2D1" presStyleIdx="1" presStyleCnt="4"/>
      <dgm:spPr/>
      <dgm:t>
        <a:bodyPr/>
        <a:lstStyle/>
        <a:p>
          <a:endParaRPr lang="en-GB"/>
        </a:p>
      </dgm:t>
    </dgm:pt>
    <dgm:pt modelId="{3770AB6E-85F0-4C85-8381-AC8CC8E6E3A3}" type="pres">
      <dgm:prSet presAssocID="{F6F2AB82-138A-4931-BA27-A696EDE50B61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791637A0-FFF9-49F4-B39D-7DA3A7059788}" type="pres">
      <dgm:prSet presAssocID="{22B3F8B2-08F5-46B3-9B8A-C5F2FE829ED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3FA8B4-5080-43AC-8AE6-D9F883F1551B}" type="pres">
      <dgm:prSet presAssocID="{CAEAA9C6-42F8-4647-B8DD-03BB6DB46C3A}" presName="sibTrans" presStyleLbl="sibTrans2D1" presStyleIdx="2" presStyleCnt="4"/>
      <dgm:spPr/>
      <dgm:t>
        <a:bodyPr/>
        <a:lstStyle/>
        <a:p>
          <a:endParaRPr lang="en-GB"/>
        </a:p>
      </dgm:t>
    </dgm:pt>
    <dgm:pt modelId="{EA9F05F3-3EEF-4D84-8C9F-21F75432770F}" type="pres">
      <dgm:prSet presAssocID="{CAEAA9C6-42F8-4647-B8DD-03BB6DB46C3A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4437916E-968A-4BF6-B331-A3702796234A}" type="pres">
      <dgm:prSet presAssocID="{C910D84B-DDFC-4AAF-A8DA-536BD79B961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577200-6278-447D-A2D1-6B60A030943B}" type="pres">
      <dgm:prSet presAssocID="{B2E275D8-9137-4E87-908F-BCABD208A63B}" presName="sibTrans" presStyleLbl="sibTrans2D1" presStyleIdx="3" presStyleCnt="4"/>
      <dgm:spPr/>
      <dgm:t>
        <a:bodyPr/>
        <a:lstStyle/>
        <a:p>
          <a:endParaRPr lang="en-GB"/>
        </a:p>
      </dgm:t>
    </dgm:pt>
    <dgm:pt modelId="{14FA815E-AF69-48A4-B0D2-93B63A98D2EA}" type="pres">
      <dgm:prSet presAssocID="{B2E275D8-9137-4E87-908F-BCABD208A63B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B403E554-4754-4E08-8BF2-9DC1687823A4}" type="pres">
      <dgm:prSet presAssocID="{C46D2440-3473-4C52-B6EA-3ED403FC4F4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3F08B9A-F399-4A54-A883-9CCAAD0D30F0}" type="presOf" srcId="{F6F2AB82-138A-4931-BA27-A696EDE50B61}" destId="{3770AB6E-85F0-4C85-8381-AC8CC8E6E3A3}" srcOrd="1" destOrd="0" presId="urn:microsoft.com/office/officeart/2005/8/layout/process1"/>
    <dgm:cxn modelId="{FF9B458F-4BF5-4E44-BD41-CE7F95E12930}" srcId="{FA65896F-A2DE-4FD7-8EEF-9C4739CCE11F}" destId="{E8231D63-7BFD-4F26-BFC7-9D7E570AC3FE}" srcOrd="0" destOrd="0" parTransId="{5DB98A72-2F8A-4573-925A-825E9E85597C}" sibTransId="{ECFB8D76-5EE4-4FA1-BA7D-96C9F156CA5F}"/>
    <dgm:cxn modelId="{6E282BA8-79B6-4AD1-908D-516891F801F2}" type="presOf" srcId="{F6F2AB82-138A-4931-BA27-A696EDE50B61}" destId="{01ABF09F-CCF0-4050-91FC-E3CB82E457EF}" srcOrd="0" destOrd="0" presId="urn:microsoft.com/office/officeart/2005/8/layout/process1"/>
    <dgm:cxn modelId="{23861A14-6579-4799-ADA2-53D8930E5B71}" type="presOf" srcId="{FA65896F-A2DE-4FD7-8EEF-9C4739CCE11F}" destId="{F52F7221-5B4D-46D2-8D5C-9466C9D91EC1}" srcOrd="0" destOrd="0" presId="urn:microsoft.com/office/officeart/2005/8/layout/process1"/>
    <dgm:cxn modelId="{296B18B0-8581-4915-AF58-A834556D003B}" type="presOf" srcId="{ECFB8D76-5EE4-4FA1-BA7D-96C9F156CA5F}" destId="{E547D2A0-1D87-4932-A5FF-F04F06F829FC}" srcOrd="0" destOrd="0" presId="urn:microsoft.com/office/officeart/2005/8/layout/process1"/>
    <dgm:cxn modelId="{936A8CED-D5B8-477B-9738-6A48E2974F3E}" srcId="{FA65896F-A2DE-4FD7-8EEF-9C4739CCE11F}" destId="{C910D84B-DDFC-4AAF-A8DA-536BD79B961A}" srcOrd="3" destOrd="0" parTransId="{8F44F64A-9311-4A42-A3E8-B14E5A25BDCE}" sibTransId="{B2E275D8-9137-4E87-908F-BCABD208A63B}"/>
    <dgm:cxn modelId="{5F57E5A3-CE9C-4DB7-BF7D-75238AB0D6F1}" type="presOf" srcId="{6EDB4CFD-7ADA-416C-BE52-395DAD9BEA1C}" destId="{02FC170E-3A55-417B-BD2C-492EE7882F90}" srcOrd="0" destOrd="0" presId="urn:microsoft.com/office/officeart/2005/8/layout/process1"/>
    <dgm:cxn modelId="{09C79C55-8E6E-44B7-9D2F-EF8DCAB28825}" srcId="{FA65896F-A2DE-4FD7-8EEF-9C4739CCE11F}" destId="{22B3F8B2-08F5-46B3-9B8A-C5F2FE829EDD}" srcOrd="2" destOrd="0" parTransId="{510711EC-0EEF-40F8-9BDC-0E4DC4E4832F}" sibTransId="{CAEAA9C6-42F8-4647-B8DD-03BB6DB46C3A}"/>
    <dgm:cxn modelId="{E544FDF2-F62F-47B3-9CBF-227151C3BDFD}" type="presOf" srcId="{B2E275D8-9137-4E87-908F-BCABD208A63B}" destId="{14FA815E-AF69-48A4-B0D2-93B63A98D2EA}" srcOrd="1" destOrd="0" presId="urn:microsoft.com/office/officeart/2005/8/layout/process1"/>
    <dgm:cxn modelId="{B0049F0F-DDD5-4893-AA6B-5EA3D8F9ADEB}" type="presOf" srcId="{CAEAA9C6-42F8-4647-B8DD-03BB6DB46C3A}" destId="{893FA8B4-5080-43AC-8AE6-D9F883F1551B}" srcOrd="0" destOrd="0" presId="urn:microsoft.com/office/officeart/2005/8/layout/process1"/>
    <dgm:cxn modelId="{535C077D-F00D-4197-9257-35186FE435F1}" type="presOf" srcId="{22B3F8B2-08F5-46B3-9B8A-C5F2FE829EDD}" destId="{791637A0-FFF9-49F4-B39D-7DA3A7059788}" srcOrd="0" destOrd="0" presId="urn:microsoft.com/office/officeart/2005/8/layout/process1"/>
    <dgm:cxn modelId="{B0896BCA-5418-401D-9462-D3424A9BC842}" type="presOf" srcId="{ECFB8D76-5EE4-4FA1-BA7D-96C9F156CA5F}" destId="{B44EA96C-D40A-4B7C-8019-72127ED6599F}" srcOrd="1" destOrd="0" presId="urn:microsoft.com/office/officeart/2005/8/layout/process1"/>
    <dgm:cxn modelId="{0E2602D2-61C1-431A-9D98-C65507203688}" srcId="{FA65896F-A2DE-4FD7-8EEF-9C4739CCE11F}" destId="{6EDB4CFD-7ADA-416C-BE52-395DAD9BEA1C}" srcOrd="1" destOrd="0" parTransId="{A65B5717-B1AB-4BED-81A9-7765C8BB25AC}" sibTransId="{F6F2AB82-138A-4931-BA27-A696EDE50B61}"/>
    <dgm:cxn modelId="{BA4B4AA5-4BD7-4EB3-A929-1AB58A74142E}" type="presOf" srcId="{C46D2440-3473-4C52-B6EA-3ED403FC4F48}" destId="{B403E554-4754-4E08-8BF2-9DC1687823A4}" srcOrd="0" destOrd="0" presId="urn:microsoft.com/office/officeart/2005/8/layout/process1"/>
    <dgm:cxn modelId="{60EA4DEB-D89C-40B7-B2E0-9440FDA915C4}" type="presOf" srcId="{C910D84B-DDFC-4AAF-A8DA-536BD79B961A}" destId="{4437916E-968A-4BF6-B331-A3702796234A}" srcOrd="0" destOrd="0" presId="urn:microsoft.com/office/officeart/2005/8/layout/process1"/>
    <dgm:cxn modelId="{BFC8E05D-4CD4-47FD-B98D-39903B94D39B}" srcId="{FA65896F-A2DE-4FD7-8EEF-9C4739CCE11F}" destId="{C46D2440-3473-4C52-B6EA-3ED403FC4F48}" srcOrd="4" destOrd="0" parTransId="{2CE96406-FB4A-4C3E-973F-6C9081C621CD}" sibTransId="{816C5ABF-AF5A-4753-89BF-91AEE128A08F}"/>
    <dgm:cxn modelId="{990FCDEB-03FD-4A94-AA34-21BB99D77383}" type="presOf" srcId="{E8231D63-7BFD-4F26-BFC7-9D7E570AC3FE}" destId="{A1FE0624-31CD-4EB4-92AA-615A7680DC5F}" srcOrd="0" destOrd="0" presId="urn:microsoft.com/office/officeart/2005/8/layout/process1"/>
    <dgm:cxn modelId="{D3B44AFA-BA2B-4870-82C4-A55C33E0E71F}" type="presOf" srcId="{CAEAA9C6-42F8-4647-B8DD-03BB6DB46C3A}" destId="{EA9F05F3-3EEF-4D84-8C9F-21F75432770F}" srcOrd="1" destOrd="0" presId="urn:microsoft.com/office/officeart/2005/8/layout/process1"/>
    <dgm:cxn modelId="{5B8ECDDF-1B55-4ACF-AFF5-5BDD1BFFF3DD}" type="presOf" srcId="{B2E275D8-9137-4E87-908F-BCABD208A63B}" destId="{D1577200-6278-447D-A2D1-6B60A030943B}" srcOrd="0" destOrd="0" presId="urn:microsoft.com/office/officeart/2005/8/layout/process1"/>
    <dgm:cxn modelId="{930D3C14-41A6-4AFE-B42D-98DE26A767DD}" type="presParOf" srcId="{F52F7221-5B4D-46D2-8D5C-9466C9D91EC1}" destId="{A1FE0624-31CD-4EB4-92AA-615A7680DC5F}" srcOrd="0" destOrd="0" presId="urn:microsoft.com/office/officeart/2005/8/layout/process1"/>
    <dgm:cxn modelId="{661AD594-F4BC-4201-B074-CA679D2029A2}" type="presParOf" srcId="{F52F7221-5B4D-46D2-8D5C-9466C9D91EC1}" destId="{E547D2A0-1D87-4932-A5FF-F04F06F829FC}" srcOrd="1" destOrd="0" presId="urn:microsoft.com/office/officeart/2005/8/layout/process1"/>
    <dgm:cxn modelId="{4C55E732-62E8-47B1-A625-9EAAF1D98356}" type="presParOf" srcId="{E547D2A0-1D87-4932-A5FF-F04F06F829FC}" destId="{B44EA96C-D40A-4B7C-8019-72127ED6599F}" srcOrd="0" destOrd="0" presId="urn:microsoft.com/office/officeart/2005/8/layout/process1"/>
    <dgm:cxn modelId="{C8220691-1FBA-401A-AB3E-A7C6FB46BB8C}" type="presParOf" srcId="{F52F7221-5B4D-46D2-8D5C-9466C9D91EC1}" destId="{02FC170E-3A55-417B-BD2C-492EE7882F90}" srcOrd="2" destOrd="0" presId="urn:microsoft.com/office/officeart/2005/8/layout/process1"/>
    <dgm:cxn modelId="{469F09AD-1E45-4355-88D9-3ECD92EBFAD3}" type="presParOf" srcId="{F52F7221-5B4D-46D2-8D5C-9466C9D91EC1}" destId="{01ABF09F-CCF0-4050-91FC-E3CB82E457EF}" srcOrd="3" destOrd="0" presId="urn:microsoft.com/office/officeart/2005/8/layout/process1"/>
    <dgm:cxn modelId="{F1358B87-C597-4840-A94B-A41F64B46703}" type="presParOf" srcId="{01ABF09F-CCF0-4050-91FC-E3CB82E457EF}" destId="{3770AB6E-85F0-4C85-8381-AC8CC8E6E3A3}" srcOrd="0" destOrd="0" presId="urn:microsoft.com/office/officeart/2005/8/layout/process1"/>
    <dgm:cxn modelId="{4D9F6E2B-8615-42A4-ACAA-8F72EE620136}" type="presParOf" srcId="{F52F7221-5B4D-46D2-8D5C-9466C9D91EC1}" destId="{791637A0-FFF9-49F4-B39D-7DA3A7059788}" srcOrd="4" destOrd="0" presId="urn:microsoft.com/office/officeart/2005/8/layout/process1"/>
    <dgm:cxn modelId="{3E0270FA-F2DE-43F8-8FAE-0272B7C59C87}" type="presParOf" srcId="{F52F7221-5B4D-46D2-8D5C-9466C9D91EC1}" destId="{893FA8B4-5080-43AC-8AE6-D9F883F1551B}" srcOrd="5" destOrd="0" presId="urn:microsoft.com/office/officeart/2005/8/layout/process1"/>
    <dgm:cxn modelId="{117C8923-80D1-4CFE-B107-6922D4554229}" type="presParOf" srcId="{893FA8B4-5080-43AC-8AE6-D9F883F1551B}" destId="{EA9F05F3-3EEF-4D84-8C9F-21F75432770F}" srcOrd="0" destOrd="0" presId="urn:microsoft.com/office/officeart/2005/8/layout/process1"/>
    <dgm:cxn modelId="{D252608B-1F29-40CE-9955-6DBB0BCF795C}" type="presParOf" srcId="{F52F7221-5B4D-46D2-8D5C-9466C9D91EC1}" destId="{4437916E-968A-4BF6-B331-A3702796234A}" srcOrd="6" destOrd="0" presId="urn:microsoft.com/office/officeart/2005/8/layout/process1"/>
    <dgm:cxn modelId="{31420CFF-D092-4E8E-9081-C0AE210F3EFC}" type="presParOf" srcId="{F52F7221-5B4D-46D2-8D5C-9466C9D91EC1}" destId="{D1577200-6278-447D-A2D1-6B60A030943B}" srcOrd="7" destOrd="0" presId="urn:microsoft.com/office/officeart/2005/8/layout/process1"/>
    <dgm:cxn modelId="{F5A2239A-46E0-42CD-AE8D-F466EB0B9911}" type="presParOf" srcId="{D1577200-6278-447D-A2D1-6B60A030943B}" destId="{14FA815E-AF69-48A4-B0D2-93B63A98D2EA}" srcOrd="0" destOrd="0" presId="urn:microsoft.com/office/officeart/2005/8/layout/process1"/>
    <dgm:cxn modelId="{613FBA46-DB5D-47B6-89DC-B9DB2A735E23}" type="presParOf" srcId="{F52F7221-5B4D-46D2-8D5C-9466C9D91EC1}" destId="{B403E554-4754-4E08-8BF2-9DC1687823A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E0624-31CD-4EB4-92AA-615A7680DC5F}">
      <dsp:nvSpPr>
        <dsp:cNvPr id="0" name=""/>
        <dsp:cNvSpPr/>
      </dsp:nvSpPr>
      <dsp:spPr>
        <a:xfrm>
          <a:off x="4184" y="636758"/>
          <a:ext cx="1297058" cy="814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Virtual Machine</a:t>
          </a:r>
          <a:endParaRPr lang="en-GB" sz="1500" kern="1200" dirty="0"/>
        </a:p>
      </dsp:txBody>
      <dsp:txXfrm>
        <a:off x="28046" y="660620"/>
        <a:ext cx="1249334" cy="766990"/>
      </dsp:txXfrm>
    </dsp:sp>
    <dsp:sp modelId="{E547D2A0-1D87-4932-A5FF-F04F06F829FC}">
      <dsp:nvSpPr>
        <dsp:cNvPr id="0" name=""/>
        <dsp:cNvSpPr/>
      </dsp:nvSpPr>
      <dsp:spPr>
        <a:xfrm>
          <a:off x="1430948" y="883280"/>
          <a:ext cx="274976" cy="3216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1430948" y="947614"/>
        <a:ext cx="192483" cy="193002"/>
      </dsp:txXfrm>
    </dsp:sp>
    <dsp:sp modelId="{02FC170E-3A55-417B-BD2C-492EE7882F90}">
      <dsp:nvSpPr>
        <dsp:cNvPr id="0" name=""/>
        <dsp:cNvSpPr/>
      </dsp:nvSpPr>
      <dsp:spPr>
        <a:xfrm>
          <a:off x="1820065" y="636758"/>
          <a:ext cx="1297058" cy="814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err="1" smtClean="0"/>
            <a:t>Input/Output</a:t>
          </a:r>
          <a:r>
            <a:rPr lang="en-GB" sz="1500" kern="1200" dirty="0" smtClean="0"/>
            <a:t> Request</a:t>
          </a:r>
          <a:endParaRPr lang="en-GB" sz="1500" kern="1200" dirty="0"/>
        </a:p>
      </dsp:txBody>
      <dsp:txXfrm>
        <a:off x="1843927" y="660620"/>
        <a:ext cx="1249334" cy="766990"/>
      </dsp:txXfrm>
    </dsp:sp>
    <dsp:sp modelId="{01ABF09F-CCF0-4050-91FC-E3CB82E457EF}">
      <dsp:nvSpPr>
        <dsp:cNvPr id="0" name=""/>
        <dsp:cNvSpPr/>
      </dsp:nvSpPr>
      <dsp:spPr>
        <a:xfrm>
          <a:off x="3246829" y="883280"/>
          <a:ext cx="274976" cy="3216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3246829" y="947614"/>
        <a:ext cx="192483" cy="193002"/>
      </dsp:txXfrm>
    </dsp:sp>
    <dsp:sp modelId="{791637A0-FFF9-49F4-B39D-7DA3A7059788}">
      <dsp:nvSpPr>
        <dsp:cNvPr id="0" name=""/>
        <dsp:cNvSpPr/>
      </dsp:nvSpPr>
      <dsp:spPr>
        <a:xfrm>
          <a:off x="3635946" y="636758"/>
          <a:ext cx="1297058" cy="814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Virtualisation Software (VMM)</a:t>
          </a:r>
          <a:endParaRPr lang="en-GB" sz="1500" kern="1200" dirty="0"/>
        </a:p>
      </dsp:txBody>
      <dsp:txXfrm>
        <a:off x="3659808" y="660620"/>
        <a:ext cx="1249334" cy="766990"/>
      </dsp:txXfrm>
    </dsp:sp>
    <dsp:sp modelId="{893FA8B4-5080-43AC-8AE6-D9F883F1551B}">
      <dsp:nvSpPr>
        <dsp:cNvPr id="0" name=""/>
        <dsp:cNvSpPr/>
      </dsp:nvSpPr>
      <dsp:spPr>
        <a:xfrm>
          <a:off x="5062710" y="883280"/>
          <a:ext cx="274976" cy="3216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5062710" y="947614"/>
        <a:ext cx="192483" cy="193002"/>
      </dsp:txXfrm>
    </dsp:sp>
    <dsp:sp modelId="{4437916E-968A-4BF6-B331-A3702796234A}">
      <dsp:nvSpPr>
        <dsp:cNvPr id="0" name=""/>
        <dsp:cNvSpPr/>
      </dsp:nvSpPr>
      <dsp:spPr>
        <a:xfrm>
          <a:off x="5451828" y="636758"/>
          <a:ext cx="1297058" cy="814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Mapping (Binary Translation)</a:t>
          </a:r>
          <a:endParaRPr lang="en-GB" sz="1500" kern="1200" dirty="0"/>
        </a:p>
      </dsp:txBody>
      <dsp:txXfrm>
        <a:off x="5475690" y="660620"/>
        <a:ext cx="1249334" cy="766990"/>
      </dsp:txXfrm>
    </dsp:sp>
    <dsp:sp modelId="{D1577200-6278-447D-A2D1-6B60A030943B}">
      <dsp:nvSpPr>
        <dsp:cNvPr id="0" name=""/>
        <dsp:cNvSpPr/>
      </dsp:nvSpPr>
      <dsp:spPr>
        <a:xfrm>
          <a:off x="6878592" y="883280"/>
          <a:ext cx="274976" cy="3216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6878592" y="947614"/>
        <a:ext cx="192483" cy="193002"/>
      </dsp:txXfrm>
    </dsp:sp>
    <dsp:sp modelId="{B403E554-4754-4E08-8BF2-9DC1687823A4}">
      <dsp:nvSpPr>
        <dsp:cNvPr id="0" name=""/>
        <dsp:cNvSpPr/>
      </dsp:nvSpPr>
      <dsp:spPr>
        <a:xfrm>
          <a:off x="7267709" y="636758"/>
          <a:ext cx="1297058" cy="814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Actual </a:t>
          </a:r>
          <a:r>
            <a:rPr lang="en-GB" sz="1500" kern="1200" dirty="0" err="1" smtClean="0"/>
            <a:t>Input/Output</a:t>
          </a:r>
          <a:r>
            <a:rPr lang="en-GB" sz="1500" kern="1200" dirty="0" smtClean="0"/>
            <a:t> command</a:t>
          </a:r>
          <a:endParaRPr lang="en-GB" sz="1500" kern="1200" dirty="0"/>
        </a:p>
      </dsp:txBody>
      <dsp:txXfrm>
        <a:off x="7291571" y="660620"/>
        <a:ext cx="1249334" cy="766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5FAB78-50FC-43C0-99C7-B88C705DFEF6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F95C2-D5DC-4468-913F-F5941BEC72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41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Don’t</a:t>
            </a:r>
            <a:r>
              <a:rPr lang="en-GB" baseline="0" dirty="0" smtClean="0"/>
              <a:t> forget – any “computer” can be a “server” in modern computing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348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Notes: </a:t>
            </a:r>
            <a:r>
              <a:rPr lang="en-GB" dirty="0" err="1" smtClean="0"/>
              <a:t>ESXi</a:t>
            </a:r>
            <a:r>
              <a:rPr lang="en-GB" baseline="0" dirty="0" smtClean="0"/>
              <a:t> host refers to physical hardware (</a:t>
            </a:r>
            <a:r>
              <a:rPr lang="en-GB" baseline="0" dirty="0" err="1" smtClean="0"/>
              <a:t>esxi</a:t>
            </a:r>
            <a:r>
              <a:rPr lang="en-GB" baseline="0" dirty="0" smtClean="0"/>
              <a:t> is just </a:t>
            </a:r>
            <a:r>
              <a:rPr lang="en-GB" baseline="0" dirty="0" err="1" smtClean="0"/>
              <a:t>VMWares</a:t>
            </a:r>
            <a:r>
              <a:rPr lang="en-GB" baseline="0" dirty="0" smtClean="0"/>
              <a:t> hypervisor)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62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Virtual infrastructure is core to</a:t>
            </a:r>
            <a:r>
              <a:rPr lang="en-GB" baseline="0" dirty="0" smtClean="0"/>
              <a:t> providing effective and efficient resources within an organisation – again refer to 5 essential characteristics of cloud computing, this is the first stage in achieving them, </a:t>
            </a:r>
            <a:r>
              <a:rPr lang="en-GB" baseline="0" dirty="0" err="1" smtClean="0"/>
              <a:t>ie</a:t>
            </a:r>
            <a:r>
              <a:rPr lang="en-GB" baseline="0" dirty="0" smtClean="0"/>
              <a:t> here with virtualisation we have achieved resource pooling.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782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Shared resources – </a:t>
            </a:r>
            <a:r>
              <a:rPr lang="en-GB" dirty="0" err="1" smtClean="0"/>
              <a:t>cpu</a:t>
            </a:r>
            <a:r>
              <a:rPr lang="en-GB" dirty="0" smtClean="0"/>
              <a:t>, memory, storage</a:t>
            </a:r>
            <a:r>
              <a:rPr lang="en-GB" baseline="0" dirty="0" smtClean="0"/>
              <a:t> and networking, shared between apps/programs running on a machine/</a:t>
            </a:r>
            <a:r>
              <a:rPr lang="en-GB" baseline="0" dirty="0" err="1" smtClean="0"/>
              <a:t>os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44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VMM – Virtual Machine Manager (software)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733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Server sprawl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vs</a:t>
            </a:r>
            <a:r>
              <a:rPr lang="en-GB" baseline="0" dirty="0" smtClean="0"/>
              <a:t> server consolidation.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Server sprawl = servers </a:t>
            </a:r>
            <a:r>
              <a:rPr lang="en-GB" baseline="0" dirty="0" err="1" smtClean="0"/>
              <a:t>spreadout</a:t>
            </a:r>
            <a:r>
              <a:rPr lang="en-GB" baseline="0" dirty="0" smtClean="0"/>
              <a:t>, 1 server per 1 physical machine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F95C2-D5DC-4468-913F-F5941BEC721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56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6 </a:t>
            </a:r>
            <a:r>
              <a:rPr lang="en-GB" smtClean="0"/>
              <a:t>– Virtualisation </a:t>
            </a:r>
            <a:r>
              <a:rPr lang="en-GB" dirty="0" smtClean="0"/>
              <a:t>1</a:t>
            </a:r>
          </a:p>
          <a:p>
            <a:r>
              <a:rPr lang="en-GB" dirty="0" smtClean="0"/>
              <a:t>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</a:t>
            </a:r>
            <a:r>
              <a:rPr lang="en-GB" dirty="0" err="1" smtClean="0"/>
              <a:t>vs</a:t>
            </a:r>
            <a:r>
              <a:rPr lang="en-GB" dirty="0" smtClean="0"/>
              <a:t> Virtual infrastructure.</a:t>
            </a:r>
          </a:p>
          <a:p>
            <a:r>
              <a:rPr lang="en-GB" dirty="0" smtClean="0"/>
              <a:t>Enabling Technologies</a:t>
            </a:r>
          </a:p>
          <a:p>
            <a:pPr lvl="1"/>
            <a:r>
              <a:rPr lang="en-GB" dirty="0" smtClean="0"/>
              <a:t>Hypervisors </a:t>
            </a:r>
          </a:p>
          <a:p>
            <a:pPr lvl="1"/>
            <a:r>
              <a:rPr lang="en-GB" dirty="0" smtClean="0"/>
              <a:t>CPU	</a:t>
            </a:r>
          </a:p>
          <a:p>
            <a:pPr lvl="1"/>
            <a:r>
              <a:rPr lang="en-GB" dirty="0" smtClean="0"/>
              <a:t>Storage</a:t>
            </a:r>
          </a:p>
          <a:p>
            <a:pPr lvl="1"/>
            <a:r>
              <a:rPr lang="en-GB" dirty="0" smtClean="0"/>
              <a:t>Networking</a:t>
            </a:r>
          </a:p>
          <a:p>
            <a:r>
              <a:rPr lang="en-GB" dirty="0" smtClean="0"/>
              <a:t>Types of virtualisation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cover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359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/>
          <a:lstStyle/>
          <a:p>
            <a:r>
              <a:rPr lang="en-GB" dirty="0" smtClean="0"/>
              <a:t>**Virtualisation software to be shown.**</a:t>
            </a:r>
          </a:p>
          <a:p>
            <a:pPr lvl="1"/>
            <a:r>
              <a:rPr lang="en-GB" dirty="0" smtClean="0"/>
              <a:t>Should have been done in NOSS</a:t>
            </a:r>
          </a:p>
          <a:p>
            <a:r>
              <a:rPr lang="en-GB" dirty="0" smtClean="0"/>
              <a:t>O/S “on-top” of an O/S</a:t>
            </a:r>
          </a:p>
          <a:p>
            <a:pPr lvl="1"/>
            <a:r>
              <a:rPr lang="en-GB" dirty="0" err="1" smtClean="0"/>
              <a:t>VMPlayer</a:t>
            </a:r>
            <a:r>
              <a:rPr lang="en-GB" dirty="0" smtClean="0"/>
              <a:t>, Virtual Box </a:t>
            </a:r>
            <a:r>
              <a:rPr lang="en-GB" dirty="0" err="1" smtClean="0"/>
              <a:t>etc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Just like a physical computer has components</a:t>
            </a:r>
          </a:p>
          <a:p>
            <a:pPr lvl="1"/>
            <a:r>
              <a:rPr lang="en-GB" dirty="0" smtClean="0"/>
              <a:t>CPU, Memory, Storage, Adapter</a:t>
            </a:r>
          </a:p>
          <a:p>
            <a:r>
              <a:rPr lang="en-GB" dirty="0" smtClean="0"/>
              <a:t>Functions as a computer – does NOT have a physical form.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 of 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95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b="1" dirty="0" smtClean="0"/>
              <a:t>Technologies</a:t>
            </a:r>
            <a:r>
              <a:rPr lang="en-GB" dirty="0" smtClean="0"/>
              <a:t> that allow a </a:t>
            </a:r>
            <a:r>
              <a:rPr lang="en-GB" b="1" dirty="0" smtClean="0"/>
              <a:t>single physical computing environment</a:t>
            </a:r>
            <a:r>
              <a:rPr lang="en-GB" dirty="0" smtClean="0"/>
              <a:t> to operate as </a:t>
            </a:r>
            <a:r>
              <a:rPr lang="en-GB" b="1" dirty="0" smtClean="0"/>
              <a:t>multiple</a:t>
            </a:r>
            <a:r>
              <a:rPr lang="en-GB" dirty="0" smtClean="0"/>
              <a:t> virtual machines simultaneously, by transforming physical hardware resources of a computer into virtual hardware resources.”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994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/>
          <a:lstStyle/>
          <a:p>
            <a:r>
              <a:rPr lang="en-GB" dirty="0" smtClean="0"/>
              <a:t>VMs are separate and independent.</a:t>
            </a:r>
          </a:p>
          <a:p>
            <a:pPr lvl="1"/>
            <a:r>
              <a:rPr lang="en-GB" dirty="0" smtClean="0"/>
              <a:t>Guest O/S think they are running independently. </a:t>
            </a:r>
          </a:p>
          <a:p>
            <a:pPr lvl="1"/>
            <a:r>
              <a:rPr lang="en-GB" dirty="0" smtClean="0"/>
              <a:t>Several can be run.</a:t>
            </a:r>
          </a:p>
          <a:p>
            <a:r>
              <a:rPr lang="en-GB" dirty="0" smtClean="0"/>
              <a:t>Virtualisation software transforms physical hardware in resources that can be pooled and shared.</a:t>
            </a:r>
          </a:p>
          <a:p>
            <a:r>
              <a:rPr lang="en-GB" dirty="0" smtClean="0"/>
              <a:t>Virtualisation software provides a layer of “abstraction” between VMs and physical hardware.  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07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Computing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3238500" cy="322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4564029" cy="3450696"/>
          </a:xfrm>
        </p:spPr>
        <p:txBody>
          <a:bodyPr/>
          <a:lstStyle/>
          <a:p>
            <a:r>
              <a:rPr lang="en-GB" dirty="0" smtClean="0"/>
              <a:t>Traditionally:</a:t>
            </a:r>
          </a:p>
          <a:p>
            <a:pPr lvl="1"/>
            <a:r>
              <a:rPr lang="en-GB" dirty="0" smtClean="0"/>
              <a:t>One O/S to one hardware environment.</a:t>
            </a:r>
          </a:p>
          <a:p>
            <a:pPr lvl="1"/>
            <a:r>
              <a:rPr lang="en-GB" dirty="0" smtClean="0"/>
              <a:t>Providing one application</a:t>
            </a:r>
          </a:p>
          <a:p>
            <a:pPr lvl="1"/>
            <a:r>
              <a:rPr lang="en-GB" dirty="0" smtClean="0"/>
              <a:t>Servers tend to be role specific</a:t>
            </a:r>
          </a:p>
          <a:p>
            <a:pPr lvl="1"/>
            <a:r>
              <a:rPr lang="en-GB" dirty="0" smtClean="0"/>
              <a:t>Reduces efficiency and effectiveness.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93812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/>
          <a:lstStyle/>
          <a:p>
            <a:r>
              <a:rPr lang="en-GB" dirty="0" smtClean="0"/>
              <a:t>Large server racks rarely peak </a:t>
            </a:r>
          </a:p>
          <a:p>
            <a:endParaRPr lang="en-GB" dirty="0"/>
          </a:p>
          <a:p>
            <a:r>
              <a:rPr lang="en-GB" dirty="0" smtClean="0"/>
              <a:t>£10,000 on physical hardware</a:t>
            </a:r>
          </a:p>
          <a:p>
            <a:r>
              <a:rPr lang="en-GB" dirty="0" smtClean="0"/>
              <a:t>Servers average around 15% utilisations</a:t>
            </a:r>
          </a:p>
          <a:p>
            <a:r>
              <a:rPr lang="en-GB" dirty="0" smtClean="0"/>
              <a:t>We’re only using £1500 worth of our capability</a:t>
            </a:r>
          </a:p>
          <a:p>
            <a:endParaRPr lang="en-GB" dirty="0"/>
          </a:p>
          <a:p>
            <a:r>
              <a:rPr lang="en-GB" dirty="0" smtClean="0"/>
              <a:t>Cost of power and cooling?</a:t>
            </a:r>
          </a:p>
          <a:p>
            <a:pPr lvl="1"/>
            <a:r>
              <a:rPr lang="en-GB" dirty="0" smtClean="0"/>
              <a:t>Waste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Utilisation is 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48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Computing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661877" cy="4684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8075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4636037" cy="3450696"/>
          </a:xfrm>
        </p:spPr>
        <p:txBody>
          <a:bodyPr/>
          <a:lstStyle/>
          <a:p>
            <a:r>
              <a:rPr lang="en-GB" dirty="0" smtClean="0"/>
              <a:t>Known as “blade servers”</a:t>
            </a:r>
          </a:p>
          <a:p>
            <a:r>
              <a:rPr lang="en-GB" dirty="0" smtClean="0"/>
              <a:t>Multiple CPU  and RAM Sockets</a:t>
            </a:r>
          </a:p>
          <a:p>
            <a:r>
              <a:rPr lang="en-GB" dirty="0" smtClean="0"/>
              <a:t>Traditionally we rack and network to form a cluster. </a:t>
            </a:r>
          </a:p>
          <a:p>
            <a:r>
              <a:rPr lang="en-GB" dirty="0" smtClean="0"/>
              <a:t>“Private cloud”  - deployment model.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Server</a:t>
            </a:r>
            <a:endParaRPr lang="en-GB" dirty="0"/>
          </a:p>
        </p:txBody>
      </p:sp>
      <p:pic>
        <p:nvPicPr>
          <p:cNvPr id="5122" name="Picture 2" descr="http://www.stealth.com/images/SR-1600_top2_larg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" t="13124" r="-870" b="13687"/>
          <a:stretch/>
        </p:blipFill>
        <p:spPr bwMode="auto">
          <a:xfrm>
            <a:off x="5364088" y="1268760"/>
            <a:ext cx="3714136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977" y="5107988"/>
            <a:ext cx="522922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934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4889"/>
            <a:ext cx="2475797" cy="4351274"/>
          </a:xfrm>
        </p:spPr>
        <p:txBody>
          <a:bodyPr/>
          <a:lstStyle/>
          <a:p>
            <a:r>
              <a:rPr lang="en-GB" dirty="0" smtClean="0"/>
              <a:t>To form cluster</a:t>
            </a:r>
          </a:p>
          <a:p>
            <a:r>
              <a:rPr lang="en-GB" dirty="0" smtClean="0"/>
              <a:t>AKA, Server Rack</a:t>
            </a:r>
          </a:p>
          <a:p>
            <a:endParaRPr lang="en-GB" dirty="0"/>
          </a:p>
          <a:p>
            <a:r>
              <a:rPr lang="en-GB" dirty="0" smtClean="0"/>
              <a:t>In order to fully utilise this we use a virtual environment.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Combined </a:t>
            </a:r>
            <a:endParaRPr lang="en-GB" dirty="0"/>
          </a:p>
        </p:txBody>
      </p:sp>
      <p:pic>
        <p:nvPicPr>
          <p:cNvPr id="7170" name="Picture 2" descr="https://i.ytimg.com/vi/1HqjzoCRD_8/maxres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5976664" cy="336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179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16832"/>
            <a:ext cx="3987965" cy="4209331"/>
          </a:xfrm>
        </p:spPr>
        <p:txBody>
          <a:bodyPr>
            <a:normAutofit/>
          </a:bodyPr>
          <a:lstStyle/>
          <a:p>
            <a:r>
              <a:rPr lang="en-GB" dirty="0" smtClean="0"/>
              <a:t>Used to combat the waste of hardware and resources that traditional computing typically inflicts. </a:t>
            </a:r>
          </a:p>
          <a:p>
            <a:r>
              <a:rPr lang="en-GB" dirty="0" smtClean="0"/>
              <a:t>Multiple O/S and Apps residing on a shared architecture.</a:t>
            </a:r>
          </a:p>
          <a:p>
            <a:pPr lvl="1"/>
            <a:r>
              <a:rPr lang="en-GB" dirty="0" smtClean="0"/>
              <a:t>What are the 5 essential characteristics? 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Virtual Environment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333375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12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5157192"/>
            <a:ext cx="7408333" cy="96897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Increased utilisation, economy and efficiency.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Single Device Scenario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0" y="1844824"/>
            <a:ext cx="8825197" cy="3176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709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Data </a:t>
            </a:r>
            <a:r>
              <a:rPr lang="en-GB" dirty="0" err="1" smtClean="0"/>
              <a:t>Center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50148"/>
            <a:ext cx="8280920" cy="51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075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and After.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776864" cy="4883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694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>
            <a:normAutofit/>
          </a:bodyPr>
          <a:lstStyle/>
          <a:p>
            <a:r>
              <a:rPr lang="en-GB" dirty="0" smtClean="0"/>
              <a:t>Faster Deployments</a:t>
            </a:r>
          </a:p>
          <a:p>
            <a:r>
              <a:rPr lang="en-GB" dirty="0" smtClean="0"/>
              <a:t>Reduced Downtime</a:t>
            </a:r>
          </a:p>
          <a:p>
            <a:r>
              <a:rPr lang="en-GB" dirty="0" smtClean="0"/>
              <a:t>Disaster Recovery </a:t>
            </a:r>
          </a:p>
          <a:p>
            <a:r>
              <a:rPr lang="en-GB" dirty="0" smtClean="0"/>
              <a:t>Usage Accounts and Monitoring</a:t>
            </a:r>
          </a:p>
          <a:p>
            <a:r>
              <a:rPr lang="en-GB" dirty="0" smtClean="0"/>
              <a:t>Capacity Planning</a:t>
            </a:r>
          </a:p>
          <a:p>
            <a:r>
              <a:rPr lang="en-GB" dirty="0" smtClean="0"/>
              <a:t>Reduced space consumption</a:t>
            </a:r>
          </a:p>
          <a:p>
            <a:r>
              <a:rPr lang="en-GB" dirty="0" smtClean="0"/>
              <a:t>** Think 5 essential characteristics and benefits of Cloud Computing**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just money saving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65550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en-GB" dirty="0" smtClean="0"/>
              <a:t>Traditional </a:t>
            </a:r>
            <a:r>
              <a:rPr lang="en-GB" dirty="0" err="1" smtClean="0"/>
              <a:t>vs</a:t>
            </a:r>
            <a:r>
              <a:rPr lang="en-GB" dirty="0" smtClean="0"/>
              <a:t> Virtual 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784887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64" y="3933056"/>
            <a:ext cx="79208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401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>
            <a:normAutofit/>
          </a:bodyPr>
          <a:lstStyle/>
          <a:p>
            <a:r>
              <a:rPr lang="en-GB" dirty="0" smtClean="0"/>
              <a:t>Virtualisation:--- x86 architectures. 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 smtClean="0"/>
              <a:t>Hypervisors</a:t>
            </a:r>
          </a:p>
          <a:p>
            <a:pPr lvl="2"/>
            <a:r>
              <a:rPr lang="en-GB" dirty="0" smtClean="0"/>
              <a:t>Type 1 and 2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 smtClean="0"/>
              <a:t>CPUs</a:t>
            </a:r>
          </a:p>
          <a:p>
            <a:pPr lvl="2"/>
            <a:r>
              <a:rPr lang="en-GB" dirty="0" smtClean="0"/>
              <a:t>Capable of virtualisation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 smtClean="0"/>
              <a:t>Storage</a:t>
            </a:r>
          </a:p>
          <a:p>
            <a:pPr lvl="2"/>
            <a:r>
              <a:rPr lang="en-GB" dirty="0" smtClean="0"/>
              <a:t>NAS and SAN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 smtClean="0"/>
              <a:t>Networking</a:t>
            </a:r>
          </a:p>
          <a:p>
            <a:pPr marL="1038543" lvl="2" indent="-457200"/>
            <a:r>
              <a:rPr lang="en-GB" dirty="0" smtClean="0"/>
              <a:t>Virtual IP environments</a:t>
            </a:r>
          </a:p>
          <a:p>
            <a:r>
              <a:rPr lang="en-GB" dirty="0" smtClean="0"/>
              <a:t>Capable Hardware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 Technologies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577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/>
          <a:lstStyle/>
          <a:p>
            <a:r>
              <a:rPr lang="en-GB" dirty="0" smtClean="0"/>
              <a:t>Need to understand x86 architecture </a:t>
            </a:r>
            <a:r>
              <a:rPr lang="en-GB" dirty="0"/>
              <a:t>(</a:t>
            </a:r>
            <a:r>
              <a:rPr lang="en-GB" dirty="0" smtClean="0"/>
              <a:t>64bit systems)</a:t>
            </a:r>
          </a:p>
          <a:p>
            <a:r>
              <a:rPr lang="en-GB" dirty="0" smtClean="0"/>
              <a:t>Instruction sets</a:t>
            </a:r>
          </a:p>
          <a:p>
            <a:pPr lvl="1"/>
            <a:r>
              <a:rPr lang="en-GB" dirty="0" smtClean="0"/>
              <a:t>Fundamental component of a CPU</a:t>
            </a:r>
          </a:p>
          <a:p>
            <a:pPr lvl="1"/>
            <a:r>
              <a:rPr lang="en-GB" dirty="0" smtClean="0"/>
              <a:t>Is the </a:t>
            </a:r>
            <a:r>
              <a:rPr lang="en-GB" b="1" dirty="0" smtClean="0"/>
              <a:t>List of all instructions </a:t>
            </a:r>
            <a:r>
              <a:rPr lang="en-GB" dirty="0" smtClean="0"/>
              <a:t>with all variations that a processor can execute</a:t>
            </a:r>
          </a:p>
          <a:p>
            <a:r>
              <a:rPr lang="en-GB" dirty="0" smtClean="0"/>
              <a:t>Two types of instructions</a:t>
            </a:r>
          </a:p>
          <a:p>
            <a:pPr lvl="1"/>
            <a:r>
              <a:rPr lang="en-GB" dirty="0" smtClean="0"/>
              <a:t>Privileged and non-privileged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Virtualisation Explained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516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r>
              <a:rPr lang="en-GB" dirty="0" smtClean="0"/>
              <a:t>How software talks to hardware.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Non-privileged</a:t>
            </a:r>
          </a:p>
          <a:p>
            <a:pPr lvl="1"/>
            <a:r>
              <a:rPr lang="en-GB" dirty="0" smtClean="0"/>
              <a:t>Do not change the allocations of state of shared resources</a:t>
            </a:r>
          </a:p>
          <a:p>
            <a:pPr lvl="1"/>
            <a:r>
              <a:rPr lang="en-GB" dirty="0" smtClean="0"/>
              <a:t>What are the shared resources??</a:t>
            </a:r>
          </a:p>
          <a:p>
            <a:pPr lvl="1"/>
            <a:r>
              <a:rPr lang="en-GB" dirty="0" smtClean="0"/>
              <a:t>Application and programs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Privileged instructions</a:t>
            </a:r>
          </a:p>
          <a:p>
            <a:pPr lvl="1"/>
            <a:r>
              <a:rPr lang="en-GB" dirty="0" smtClean="0"/>
              <a:t>Instructions that change allocations or state of shared resources. </a:t>
            </a:r>
          </a:p>
          <a:p>
            <a:pPr lvl="1"/>
            <a:r>
              <a:rPr lang="en-GB" dirty="0" smtClean="0"/>
              <a:t>Input/output instructions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Instructions--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339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r>
              <a:rPr lang="en-GB" dirty="0" smtClean="0"/>
              <a:t>A computer operates in </a:t>
            </a:r>
            <a:r>
              <a:rPr lang="en-GB" b="1" dirty="0" smtClean="0"/>
              <a:t>two</a:t>
            </a:r>
            <a:r>
              <a:rPr lang="en-GB" dirty="0" smtClean="0"/>
              <a:t> modes</a:t>
            </a:r>
          </a:p>
          <a:p>
            <a:pPr lvl="1"/>
            <a:r>
              <a:rPr lang="en-GB" dirty="0" smtClean="0"/>
              <a:t>User and Supervisor </a:t>
            </a:r>
          </a:p>
          <a:p>
            <a:r>
              <a:rPr lang="en-GB" dirty="0" smtClean="0"/>
              <a:t>Supervisor</a:t>
            </a:r>
          </a:p>
          <a:p>
            <a:pPr lvl="1"/>
            <a:r>
              <a:rPr lang="en-GB" dirty="0" smtClean="0"/>
              <a:t>ANY instruction can be executed, this is the mode on which the O/S runs</a:t>
            </a:r>
          </a:p>
          <a:p>
            <a:pPr lvl="1"/>
            <a:r>
              <a:rPr lang="en-GB" dirty="0" smtClean="0"/>
              <a:t>Supervisor mode also called</a:t>
            </a:r>
            <a:r>
              <a:rPr lang="en-GB" b="1" dirty="0" smtClean="0"/>
              <a:t> KERNAL </a:t>
            </a:r>
            <a:r>
              <a:rPr lang="en-GB" dirty="0" smtClean="0"/>
              <a:t>mode</a:t>
            </a:r>
            <a:endParaRPr lang="en-GB" dirty="0"/>
          </a:p>
          <a:p>
            <a:r>
              <a:rPr lang="en-GB" dirty="0" smtClean="0"/>
              <a:t>User </a:t>
            </a:r>
          </a:p>
          <a:p>
            <a:pPr lvl="1"/>
            <a:r>
              <a:rPr lang="en-GB" dirty="0" smtClean="0"/>
              <a:t>Only non-privileged instructions can be executed</a:t>
            </a:r>
          </a:p>
          <a:p>
            <a:pPr lvl="1"/>
            <a:r>
              <a:rPr lang="en-GB" dirty="0" smtClean="0"/>
              <a:t>Mode in applications/programs run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Operation 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349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556792"/>
            <a:ext cx="3483909" cy="45693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user program cannot access input/output on CPU as they are privileged instructions</a:t>
            </a:r>
          </a:p>
          <a:p>
            <a:r>
              <a:rPr lang="en-GB" dirty="0" smtClean="0"/>
              <a:t>A system call is sent to OS and instruction is sent to CPU – These are privileged.</a:t>
            </a:r>
          </a:p>
          <a:p>
            <a:endParaRPr lang="en-GB" dirty="0"/>
          </a:p>
          <a:p>
            <a:r>
              <a:rPr lang="en-GB" dirty="0" smtClean="0"/>
              <a:t>A system call – A signal sent by user program to O/S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Operation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1628800"/>
            <a:ext cx="180020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User Program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2912811"/>
            <a:ext cx="25202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Operating System</a:t>
            </a:r>
            <a:endParaRPr lang="en-GB" dirty="0"/>
          </a:p>
        </p:txBody>
      </p:sp>
      <p:cxnSp>
        <p:nvCxnSpPr>
          <p:cNvPr id="7" name="Straight Arrow Connector 6"/>
          <p:cNvCxnSpPr>
            <a:stCxn id="4" idx="2"/>
          </p:cNvCxnSpPr>
          <p:nvPr/>
        </p:nvCxnSpPr>
        <p:spPr>
          <a:xfrm>
            <a:off x="6120172" y="1998132"/>
            <a:ext cx="0" cy="90835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120172" y="2267642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System Call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893836" y="4252058"/>
            <a:ext cx="25202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CPU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6120172" y="3303506"/>
            <a:ext cx="0" cy="90835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120172" y="3573016"/>
            <a:ext cx="2340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Privileged Instructions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932040" y="5507940"/>
            <a:ext cx="2520280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Input/Output</a:t>
            </a:r>
            <a:endParaRPr lang="en-GB" dirty="0" smtClean="0"/>
          </a:p>
          <a:p>
            <a:pPr algn="ctr"/>
            <a:r>
              <a:rPr lang="en-GB" dirty="0" smtClean="0"/>
              <a:t>(Hardware)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6153976" y="4640238"/>
            <a:ext cx="0" cy="90835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210182" y="4909748"/>
            <a:ext cx="2340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Access Granted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800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3726946" cy="3450696"/>
          </a:xfrm>
        </p:spPr>
        <p:txBody>
          <a:bodyPr/>
          <a:lstStyle/>
          <a:p>
            <a:r>
              <a:rPr lang="en-GB" dirty="0" smtClean="0"/>
              <a:t>Four levels of privilege</a:t>
            </a:r>
          </a:p>
          <a:p>
            <a:endParaRPr lang="en-GB" dirty="0"/>
          </a:p>
          <a:p>
            <a:r>
              <a:rPr lang="en-GB" dirty="0" smtClean="0"/>
              <a:t>Typically </a:t>
            </a:r>
          </a:p>
          <a:p>
            <a:pPr lvl="1"/>
            <a:r>
              <a:rPr lang="en-GB" dirty="0" smtClean="0"/>
              <a:t>OS runs on Ring 0</a:t>
            </a:r>
          </a:p>
          <a:p>
            <a:pPr lvl="1"/>
            <a:r>
              <a:rPr lang="en-GB" dirty="0" smtClean="0"/>
              <a:t>User Programs on Ring 3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x86 Ring Privilege </a:t>
            </a:r>
            <a:endParaRPr lang="en-GB" dirty="0"/>
          </a:p>
        </p:txBody>
      </p:sp>
      <p:pic>
        <p:nvPicPr>
          <p:cNvPr id="1026" name="Picture 2" descr="https://fawzi.wordpress.com/files/2009/05/four-protection-ring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013" y="2204864"/>
            <a:ext cx="44981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8620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3726946" cy="34506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Virtualisation software is installed on Ring 0, so it runs in Supervisor (</a:t>
            </a:r>
            <a:r>
              <a:rPr lang="en-GB" dirty="0" err="1" smtClean="0"/>
              <a:t>Kernal</a:t>
            </a:r>
            <a:r>
              <a:rPr lang="en-GB" dirty="0" smtClean="0"/>
              <a:t> Mode)</a:t>
            </a:r>
          </a:p>
          <a:p>
            <a:pPr lvl="1"/>
            <a:r>
              <a:rPr lang="en-GB" dirty="0" smtClean="0"/>
              <a:t>Thus controls underlying hardware.</a:t>
            </a:r>
          </a:p>
          <a:p>
            <a:r>
              <a:rPr lang="en-GB" dirty="0" smtClean="0"/>
              <a:t>Virtual Machines run </a:t>
            </a:r>
            <a:r>
              <a:rPr lang="en-GB" dirty="0" err="1" smtClean="0"/>
              <a:t>ontop</a:t>
            </a:r>
            <a:r>
              <a:rPr lang="en-GB" dirty="0" smtClean="0"/>
              <a:t> of the software</a:t>
            </a:r>
          </a:p>
          <a:p>
            <a:pPr lvl="1"/>
            <a:r>
              <a:rPr lang="en-GB" dirty="0" smtClean="0"/>
              <a:t>In User Mode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Virtualisation Privilege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15" t="-826" r="-1188" b="826"/>
          <a:stretch/>
        </p:blipFill>
        <p:spPr bwMode="auto">
          <a:xfrm>
            <a:off x="5076056" y="1628800"/>
            <a:ext cx="3845458" cy="3176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 flipV="1">
            <a:off x="6760604" y="4328248"/>
            <a:ext cx="388404" cy="95462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760604" y="5229200"/>
            <a:ext cx="1834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Supervisor mode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4788024" y="1998132"/>
            <a:ext cx="1046290" cy="27874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000158" y="162880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User 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697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en-GB" dirty="0" smtClean="0"/>
              <a:t>Non-privileged instructions on the virtual machine are directly executed – called Direct Execution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2050" name="Picture 2" descr="Figure 2 – Full x86 virtualization using binary translation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24944"/>
            <a:ext cx="430092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5560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en-GB" dirty="0" smtClean="0"/>
              <a:t>VMs cannot directly talk to hardware (privileged instructions) due to their place on the privilege ring.</a:t>
            </a:r>
          </a:p>
          <a:p>
            <a:r>
              <a:rPr lang="en-GB" dirty="0" smtClean="0"/>
              <a:t>Virtualisation software traps privileged instructions then emulates direct execution through binary translation.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2050" name="Picture 2" descr="Figure 2 – Full x86 virtualization using binary translation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430092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9517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/>
          <a:lstStyle/>
          <a:p>
            <a:r>
              <a:rPr lang="en-GB" dirty="0" smtClean="0"/>
              <a:t>An emulation of one instruction by another through the translation of code</a:t>
            </a:r>
          </a:p>
          <a:p>
            <a:r>
              <a:rPr lang="en-GB" dirty="0" smtClean="0"/>
              <a:t>Virtualisation software maps I/O operation of a VM so the operation can be carried out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Translation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48453110"/>
              </p:ext>
            </p:extLst>
          </p:nvPr>
        </p:nvGraphicFramePr>
        <p:xfrm>
          <a:off x="323528" y="3717032"/>
          <a:ext cx="8568952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2198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Non-privileged instructions on the VM run directly on the hardware. </a:t>
            </a:r>
          </a:p>
          <a:p>
            <a:r>
              <a:rPr lang="en-GB" dirty="0" smtClean="0"/>
              <a:t>Privileged instructions need to be trapped by virtualisation software, translated and emulated for execution. </a:t>
            </a:r>
          </a:p>
          <a:p>
            <a:pPr lvl="1"/>
            <a:r>
              <a:rPr lang="en-GB" dirty="0" smtClean="0"/>
              <a:t>The reason for only trapping privileged it because binary translation can lead to a very large overhead.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501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711764"/>
            <a:ext cx="4680520" cy="3450696"/>
          </a:xfrm>
        </p:spPr>
        <p:txBody>
          <a:bodyPr/>
          <a:lstStyle/>
          <a:p>
            <a:r>
              <a:rPr lang="en-GB" dirty="0" smtClean="0"/>
              <a:t>We know how it works and what it does. </a:t>
            </a:r>
          </a:p>
          <a:p>
            <a:r>
              <a:rPr lang="en-GB" dirty="0" smtClean="0"/>
              <a:t>Server sprawl is an issue</a:t>
            </a:r>
          </a:p>
          <a:p>
            <a:r>
              <a:rPr lang="en-GB" dirty="0" smtClean="0"/>
              <a:t>It achieves </a:t>
            </a:r>
            <a:r>
              <a:rPr lang="en-GB" u="sng" dirty="0" smtClean="0"/>
              <a:t>server consolidation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Work loads of several under-utilised physical servers can be consolidated to fewer physical implementations.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Virtualisation</a:t>
            </a:r>
            <a:endParaRPr lang="en-GB" dirty="0"/>
          </a:p>
        </p:txBody>
      </p:sp>
      <p:pic>
        <p:nvPicPr>
          <p:cNvPr id="4098" name="Picture 2" descr="http://www.nasi.com/images/vmware_virtualization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2" t="-37754" r="352" b="37754"/>
          <a:stretch/>
        </p:blipFill>
        <p:spPr bwMode="auto">
          <a:xfrm>
            <a:off x="5163585" y="620688"/>
            <a:ext cx="378389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755" y="4437112"/>
            <a:ext cx="3105556" cy="905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80455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Immediate increase in efficiency of physical servers.</a:t>
            </a:r>
          </a:p>
          <a:p>
            <a:pPr lvl="1"/>
            <a:r>
              <a:rPr lang="en-GB" dirty="0" smtClean="0"/>
              <a:t>Power consumption.</a:t>
            </a:r>
          </a:p>
          <a:p>
            <a:pPr lvl="1"/>
            <a:r>
              <a:rPr lang="en-GB" dirty="0" smtClean="0"/>
              <a:t>Cooling</a:t>
            </a:r>
          </a:p>
          <a:p>
            <a:pPr lvl="1"/>
            <a:r>
              <a:rPr lang="en-GB" dirty="0" smtClean="0"/>
              <a:t>Floor/Rack space </a:t>
            </a:r>
          </a:p>
          <a:p>
            <a:pPr lvl="1"/>
            <a:r>
              <a:rPr lang="en-GB" dirty="0" smtClean="0"/>
              <a:t>Fewer staff required to manage</a:t>
            </a:r>
          </a:p>
          <a:p>
            <a:r>
              <a:rPr lang="en-GB" dirty="0" smtClean="0"/>
              <a:t>Thus cuts</a:t>
            </a:r>
          </a:p>
          <a:p>
            <a:pPr lvl="1"/>
            <a:r>
              <a:rPr lang="en-GB" dirty="0" smtClean="0"/>
              <a:t>Infrastructure costs, maintenance costs, management costs.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3579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en-GB" dirty="0" smtClean="0"/>
              <a:t>Typically admins require time over-head when new business demand is requested (hardware)</a:t>
            </a:r>
          </a:p>
          <a:p>
            <a:r>
              <a:rPr lang="en-GB" dirty="0" smtClean="0"/>
              <a:t>With virtualisation system admin can easily provision new VMs for required task.</a:t>
            </a:r>
          </a:p>
          <a:p>
            <a:r>
              <a:rPr lang="en-GB" dirty="0" smtClean="0"/>
              <a:t>High availability allows VMs to be moved, copied and state saved.</a:t>
            </a:r>
          </a:p>
          <a:p>
            <a:r>
              <a:rPr lang="en-GB" dirty="0" smtClean="0"/>
              <a:t>Load balancing – moving VMs across physically implementations. </a:t>
            </a:r>
          </a:p>
          <a:p>
            <a:r>
              <a:rPr lang="en-GB" dirty="0" smtClean="0"/>
              <a:t>Disaster recovery can be thus planned for. </a:t>
            </a:r>
          </a:p>
          <a:p>
            <a:pPr lvl="1"/>
            <a:r>
              <a:rPr lang="en-GB" dirty="0" smtClean="0"/>
              <a:t>Off-site server saves.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5874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Demonstrated virtualisation. </a:t>
            </a:r>
          </a:p>
          <a:p>
            <a:r>
              <a:rPr lang="en-GB" dirty="0" smtClean="0"/>
              <a:t>Explained our VMs runs on top of physical hardware </a:t>
            </a:r>
          </a:p>
          <a:p>
            <a:r>
              <a:rPr lang="en-GB" dirty="0" smtClean="0"/>
              <a:t>Traditional </a:t>
            </a:r>
            <a:r>
              <a:rPr lang="en-GB" dirty="0" err="1" smtClean="0"/>
              <a:t>vs</a:t>
            </a:r>
            <a:r>
              <a:rPr lang="en-GB" dirty="0" smtClean="0"/>
              <a:t> Virtual environment</a:t>
            </a:r>
          </a:p>
          <a:p>
            <a:r>
              <a:rPr lang="en-GB" dirty="0" smtClean="0"/>
              <a:t>How virtualisation works with regards to privileges</a:t>
            </a:r>
          </a:p>
          <a:p>
            <a:pPr lvl="1"/>
            <a:r>
              <a:rPr lang="en-GB" dirty="0" smtClean="0"/>
              <a:t>Instructions, operation modes, ring privilege. </a:t>
            </a:r>
          </a:p>
          <a:p>
            <a:r>
              <a:rPr lang="en-GB" dirty="0" smtClean="0"/>
              <a:t>Server consolidation.</a:t>
            </a:r>
          </a:p>
          <a:p>
            <a:r>
              <a:rPr lang="en-GB" dirty="0" smtClean="0"/>
              <a:t>Benefits of Virtualisation.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050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/>
          <a:lstStyle/>
          <a:p>
            <a:r>
              <a:rPr lang="en-GB" dirty="0" smtClean="0"/>
              <a:t>Maximising utilisation</a:t>
            </a:r>
          </a:p>
          <a:p>
            <a:r>
              <a:rPr lang="en-GB" dirty="0" smtClean="0"/>
              <a:t>Cost reduction</a:t>
            </a:r>
          </a:p>
          <a:p>
            <a:r>
              <a:rPr lang="en-GB" dirty="0" smtClean="0"/>
              <a:t>Availability </a:t>
            </a:r>
          </a:p>
          <a:p>
            <a:r>
              <a:rPr lang="en-GB" dirty="0" smtClean="0"/>
              <a:t>Load Balancing</a:t>
            </a:r>
          </a:p>
          <a:p>
            <a:r>
              <a:rPr lang="en-GB" dirty="0" smtClean="0"/>
              <a:t>Fault Tolerance </a:t>
            </a:r>
          </a:p>
          <a:p>
            <a:r>
              <a:rPr lang="en-GB" dirty="0" smtClean="0"/>
              <a:t>Disaster Recovery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69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569</TotalTime>
  <Words>1071</Words>
  <Application>Microsoft Office PowerPoint</Application>
  <PresentationFormat>On-screen Show (4:3)</PresentationFormat>
  <Paragraphs>199</Paragraphs>
  <Slides>32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Waveform</vt:lpstr>
      <vt:lpstr>Cloud Computing Technologies</vt:lpstr>
      <vt:lpstr>Topics to cover</vt:lpstr>
      <vt:lpstr>Demonstration of Virtualisation</vt:lpstr>
      <vt:lpstr>What is Virtualisation</vt:lpstr>
      <vt:lpstr>Cont</vt:lpstr>
      <vt:lpstr>Traditional Computing</vt:lpstr>
      <vt:lpstr>Utilisation is key</vt:lpstr>
      <vt:lpstr>Traditional Computing</vt:lpstr>
      <vt:lpstr>The Server</vt:lpstr>
      <vt:lpstr>Combined </vt:lpstr>
      <vt:lpstr>The Virtual Environment</vt:lpstr>
      <vt:lpstr>A Single Device Scenario</vt:lpstr>
      <vt:lpstr>Virtual Data Center</vt:lpstr>
      <vt:lpstr>Before and After.</vt:lpstr>
      <vt:lpstr>Not just money saving</vt:lpstr>
      <vt:lpstr>Traditional vs Virtual </vt:lpstr>
      <vt:lpstr>Enabling Technologies</vt:lpstr>
      <vt:lpstr>Virtualisation Explained</vt:lpstr>
      <vt:lpstr>Instructions--</vt:lpstr>
      <vt:lpstr>Operation Mode</vt:lpstr>
      <vt:lpstr>Typical Operation</vt:lpstr>
      <vt:lpstr>x86 Ring Privilege </vt:lpstr>
      <vt:lpstr>Virtualisation Privilege </vt:lpstr>
      <vt:lpstr>Cont</vt:lpstr>
      <vt:lpstr>Cont</vt:lpstr>
      <vt:lpstr>Binary Translation</vt:lpstr>
      <vt:lpstr>Note</vt:lpstr>
      <vt:lpstr>Benefits of Virtualisation</vt:lpstr>
      <vt:lpstr>Cont</vt:lpstr>
      <vt:lpstr>Cont</vt:lpstr>
      <vt:lpstr>Summary</vt:lpstr>
      <vt:lpstr>Benefits 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EC</cp:lastModifiedBy>
  <cp:revision>114</cp:revision>
  <dcterms:created xsi:type="dcterms:W3CDTF">2016-05-02T13:57:48Z</dcterms:created>
  <dcterms:modified xsi:type="dcterms:W3CDTF">2016-05-22T05:59:47Z</dcterms:modified>
</cp:coreProperties>
</file>