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62" r:id="rId4"/>
    <p:sldId id="264" r:id="rId5"/>
    <p:sldId id="271" r:id="rId6"/>
    <p:sldId id="260" r:id="rId7"/>
    <p:sldId id="265" r:id="rId8"/>
    <p:sldId id="270" r:id="rId9"/>
    <p:sldId id="263" r:id="rId10"/>
    <p:sldId id="267" r:id="rId11"/>
    <p:sldId id="273" r:id="rId12"/>
    <p:sldId id="275" r:id="rId13"/>
    <p:sldId id="276" r:id="rId14"/>
    <p:sldId id="278" r:id="rId15"/>
    <p:sldId id="280" r:id="rId16"/>
    <p:sldId id="282" r:id="rId17"/>
    <p:sldId id="279" r:id="rId18"/>
    <p:sldId id="285" r:id="rId19"/>
    <p:sldId id="28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D8934-6CC4-F079-9853-A8253E3B10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E39974-84C5-1577-709B-E48C838EE2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1BF2AD-5CD1-D20F-66FE-2BA382CD4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B351D1-1928-380C-AF04-08709E7EF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4EF9C-82B7-30C4-6166-8BC2BA79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06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6005C-CDBD-5806-5116-0FB942470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3636A-A22A-1EDC-3AC6-FCE33966C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10AF7-CB8D-2F21-E9CA-BAA028721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1211E8-1C5A-5CE9-13B7-738D61FA4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3F8F9-F2FC-2052-E0DE-0F07A0105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55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9F902-1003-A8A3-A90F-54297D7A6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F2852E-F0E7-EB1B-7C6B-F3A326B4D0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46744-B378-3637-75DB-C225A9C80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16C21-AB90-23B1-305E-446729C9A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70DD2-2FA8-5BA3-FB97-88C204755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01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A39D4-A6B8-7F34-98A9-1C97BA2E0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8CA6E-DA62-AECE-B146-A67EE15503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8C40C-6CBB-39B9-03C2-6AD8B7A35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82A60-E438-9A24-F442-71A7A1FA6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9E046-404E-35F3-DB0D-67AE04B98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9BF2B4-EC96-7A55-8898-FBDFA86E8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0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D1991-F47F-5652-35F9-F115887E1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73799-BB1B-8063-9DEA-E94DE02DB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73562D-B7F3-0105-5F77-578D63B674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F0C557-1634-47C6-8C80-F101D9B0A2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546254-1B22-91E2-F1AB-821A831940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4B654B-4E78-D0F1-EFC1-C40B33E19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CAB7CE-9422-8C22-8001-163F58D91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7B1203-D830-50AD-25D1-A22D49B05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7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B4E81-4D19-CA12-F551-67064605A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6985E4-A25F-B859-50C9-0989CA8F9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5A3B31-AD3C-4CB6-3F82-CCA60894E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FA786-BFE0-5F8E-64BB-2EA94B7C4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303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AD25B1-36AB-3C58-D8FC-6472AEED1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495C3B-BCE1-D123-A33B-3BDAD09D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FF18F-B7BF-C0AB-86A4-FE6AE0D2B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56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97BC8-1D88-1B17-8D90-C753F3A82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A5278-4327-4D58-7EC9-10669CBBF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9FFF2F-EC66-CBFF-2F2E-9480955B9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0873DC-EEBD-1BB9-0259-A57D39937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A08387-F5D8-899D-6413-37D5C603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E775A5-2635-E185-7B98-F1273EFBD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204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8B15F-61EE-F30B-1B55-C7F3AAB5E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712BE0-9488-0649-A972-FBB5CAD024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8D40F-2099-CB9C-0C90-C22E1667C3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A98C1B-C213-A4DA-06CE-55F4FDF4F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CC2B2-BFCD-D9AC-454E-C78B5BD0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6AA3F0-B3DD-5271-9D44-F262C7B2F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7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78BDF-5CBB-0D29-3CBB-C28F5EFAA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A9E26-B45F-AEA0-A4DF-6C097E4372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1570F-846A-0905-726E-99EF54733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AAF24-8C07-9E17-5FC5-69A8FDE80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3F5BB-8B49-CAA7-109C-A43C430DD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37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8B8342-EFB9-9F7D-1D06-F2632C5CB1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48D91-5FC5-0A8E-4FAE-730BB35587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14C0C-19C8-D11E-F55C-E369CE77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31BF5-F8FA-63D5-86E5-93B42CE0B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FA4AF-EB8A-918A-1E7C-DE4D55488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0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448BA2-E38F-4E0E-96B0-459630A37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98615A-BDA7-66E8-EDE1-46B29C803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7DDED-BD1C-32E8-3075-C3C0C4E42A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EAB73-E84A-4FDC-8FE8-192B2C8A3F72}" type="datetimeFigureOut">
              <a:rPr lang="en-US" smtClean="0"/>
              <a:t>9/14/2022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4A0DC-DEB4-7981-EF23-54D06F345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E58D4-9034-13A8-E2E9-4E29BE7BB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9076-41C4-4E77-B4F8-40E214A7A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438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E7biVMhRP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z9Cy0xUH0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6ZQLsFQhn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ZhoeSaPF-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838200" y="2087563"/>
            <a:ext cx="10515600" cy="2857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WEEK 1</a:t>
            </a:r>
          </a:p>
          <a:p>
            <a:pPr algn="ctr"/>
            <a:endParaRPr lang="en-US" b="1" dirty="0"/>
          </a:p>
          <a:p>
            <a:pPr algn="ctr"/>
            <a:r>
              <a:rPr lang="en-US" b="1" dirty="0"/>
              <a:t>An Introduction to Systems </a:t>
            </a:r>
          </a:p>
          <a:p>
            <a:pPr algn="ctr"/>
            <a:r>
              <a:rPr lang="en-US" b="1" dirty="0"/>
              <a:t>and </a:t>
            </a:r>
          </a:p>
          <a:p>
            <a:pPr algn="ctr"/>
            <a:r>
              <a:rPr lang="en-US" b="1" dirty="0" err="1"/>
              <a:t>Theorising</a:t>
            </a:r>
            <a:r>
              <a:rPr lang="en-US" b="1" dirty="0"/>
              <a:t> Leadership Traits, Competencies and Effectiveness 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495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881063" y="87391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Emergence of three typologies </a:t>
            </a:r>
          </a:p>
          <a:p>
            <a:pPr algn="ctr"/>
            <a:r>
              <a:rPr lang="en-US" b="1" dirty="0"/>
              <a:t>of the welfare state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33450" y="2573337"/>
            <a:ext cx="7296150" cy="29845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Published in 1990 by </a:t>
            </a:r>
            <a:r>
              <a:rPr lang="en-US" dirty="0" err="1"/>
              <a:t>Esping</a:t>
            </a:r>
            <a:r>
              <a:rPr lang="en-US" dirty="0"/>
              <a:t>-Andersen</a:t>
            </a:r>
          </a:p>
          <a:p>
            <a:r>
              <a:rPr lang="en-US" dirty="0"/>
              <a:t>It furthered the understanding of differences between advanced democracies</a:t>
            </a:r>
          </a:p>
          <a:p>
            <a:r>
              <a:rPr lang="en-US" dirty="0"/>
              <a:t>Became a pillar text in comparative studies</a:t>
            </a:r>
          </a:p>
          <a:p>
            <a:r>
              <a:rPr lang="en-US" dirty="0"/>
              <a:t>Reflected on historical, political and social contexts which ultimately led to the formation of the three models: liberal, conservative and social democratic    </a:t>
            </a:r>
          </a:p>
        </p:txBody>
      </p:sp>
      <p:pic>
        <p:nvPicPr>
          <p:cNvPr id="8194" name="Picture 2" descr="The Three Worlds of Welfare Capitalism - Wikipedia">
            <a:extLst>
              <a:ext uri="{FF2B5EF4-FFF2-40B4-BE49-F238E27FC236}">
                <a16:creationId xmlns:a16="http://schemas.microsoft.com/office/drawing/2014/main" id="{BB1216FD-5658-1DAA-EEE7-13F6990A6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700" y="1673225"/>
            <a:ext cx="1724025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949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5849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Model 1: Liberal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599" y="1978025"/>
            <a:ext cx="10174705" cy="3565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Example country: The United Kingdom</a:t>
            </a:r>
          </a:p>
          <a:p>
            <a:r>
              <a:rPr lang="en-US" dirty="0"/>
              <a:t>Also known as the Anglo-Saxon model</a:t>
            </a:r>
          </a:p>
          <a:p>
            <a:r>
              <a:rPr lang="en-US" dirty="0"/>
              <a:t>Low level of de-commodification </a:t>
            </a:r>
          </a:p>
          <a:p>
            <a:r>
              <a:rPr lang="en-US" dirty="0"/>
              <a:t>Social rights are needs based</a:t>
            </a:r>
          </a:p>
          <a:p>
            <a:r>
              <a:rPr lang="en-US" dirty="0"/>
              <a:t>Benefits are </a:t>
            </a:r>
            <a:r>
              <a:rPr lang="en-US" u="sng" dirty="0"/>
              <a:t>flat</a:t>
            </a:r>
          </a:p>
        </p:txBody>
      </p:sp>
    </p:spTree>
    <p:extLst>
      <p:ext uri="{BB962C8B-B14F-4D97-AF65-F5344CB8AC3E}">
        <p14:creationId xmlns:p14="http://schemas.microsoft.com/office/powerpoint/2010/main" val="405196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C7D29B-04ED-4EBF-BCD1-1BCF8725D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017F539-A8B0-4564-87E1-769A26812E8F}"/>
              </a:ext>
            </a:extLst>
          </p:cNvPr>
          <p:cNvSpPr txBox="1">
            <a:spLocks/>
          </p:cNvSpPr>
          <p:nvPr/>
        </p:nvSpPr>
        <p:spPr>
          <a:xfrm>
            <a:off x="838200" y="3517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Understanding a leader: William Beveridge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B1C9048-EEFC-4878-B8BE-3907F6BC739C}"/>
              </a:ext>
            </a:extLst>
          </p:cNvPr>
          <p:cNvSpPr txBox="1">
            <a:spLocks/>
          </p:cNvSpPr>
          <p:nvPr/>
        </p:nvSpPr>
        <p:spPr>
          <a:xfrm>
            <a:off x="838200" y="149208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William Beveridge played an instrumental role in the formation of the liberal model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r>
              <a:rPr lang="en-US" dirty="0"/>
              <a:t>Wrote the Beveridge Report for the Churchill government (later fully adopted by Clement Attlee) that would protect British citizens from “cradle to grave”</a:t>
            </a:r>
          </a:p>
          <a:p>
            <a:endParaRPr lang="en-US" dirty="0"/>
          </a:p>
          <a:p>
            <a:r>
              <a:rPr lang="en-US" dirty="0"/>
              <a:t> His influence was so prolific that some scholars classify systems as “</a:t>
            </a:r>
            <a:r>
              <a:rPr lang="en-US" dirty="0" err="1"/>
              <a:t>Beveridgian</a:t>
            </a:r>
            <a:r>
              <a:rPr lang="en-US" dirty="0"/>
              <a:t>”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025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Understanding William Beveridge 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hlinkClick r:id="rId3"/>
              </a:rPr>
              <a:t>William Beveridge: A Life in Archives - YouTube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218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372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Model 2: Conservative-Corporatist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Example country: Germany</a:t>
            </a:r>
          </a:p>
          <a:p>
            <a:r>
              <a:rPr lang="en-US" dirty="0"/>
              <a:t>Medium level of de-commodification</a:t>
            </a:r>
          </a:p>
          <a:p>
            <a:r>
              <a:rPr lang="en-US" dirty="0"/>
              <a:t>Social rights are employment related (</a:t>
            </a:r>
            <a:r>
              <a:rPr lang="en-US" dirty="0" err="1"/>
              <a:t>ie</a:t>
            </a:r>
            <a:r>
              <a:rPr lang="en-US" dirty="0"/>
              <a:t>. coal miners)</a:t>
            </a:r>
          </a:p>
          <a:p>
            <a:r>
              <a:rPr lang="en-US" dirty="0"/>
              <a:t>Benefits are </a:t>
            </a:r>
            <a:r>
              <a:rPr lang="en-US" u="sng" dirty="0"/>
              <a:t>contribution-related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692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1523DE-5A66-4821-AA84-88F9DF7CF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E55EF3F-BE81-43AC-985F-2D45FAE8C97F}"/>
              </a:ext>
            </a:extLst>
          </p:cNvPr>
          <p:cNvSpPr txBox="1">
            <a:spLocks/>
          </p:cNvSpPr>
          <p:nvPr/>
        </p:nvSpPr>
        <p:spPr>
          <a:xfrm>
            <a:off x="838200" y="213869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Otto von Bismarck was responsible for unifying Germany as well as winning the Franco-Prussian war of 1870</a:t>
            </a:r>
          </a:p>
          <a:p>
            <a:endParaRPr lang="en-US" dirty="0"/>
          </a:p>
          <a:p>
            <a:r>
              <a:rPr lang="en-US" dirty="0"/>
              <a:t>His ideologies on </a:t>
            </a:r>
            <a:r>
              <a:rPr lang="en-US" dirty="0" err="1"/>
              <a:t>statism</a:t>
            </a:r>
            <a:r>
              <a:rPr lang="en-US" dirty="0"/>
              <a:t> would serve as an inspiration to subsequent leaders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To this day some scholars classify systems as “</a:t>
            </a:r>
            <a:r>
              <a:rPr lang="en-US" dirty="0" err="1"/>
              <a:t>Bismarckian</a:t>
            </a:r>
            <a:r>
              <a:rPr lang="en-US" dirty="0"/>
              <a:t>”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EAA2798-AF38-4B55-AFFF-B1A11C4F87D0}"/>
              </a:ext>
            </a:extLst>
          </p:cNvPr>
          <p:cNvSpPr txBox="1">
            <a:spLocks/>
          </p:cNvSpPr>
          <p:nvPr/>
        </p:nvSpPr>
        <p:spPr>
          <a:xfrm>
            <a:off x="838200" y="44516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Understanding a leader: Bismarck  </a:t>
            </a:r>
          </a:p>
        </p:txBody>
      </p:sp>
    </p:spTree>
    <p:extLst>
      <p:ext uri="{BB962C8B-B14F-4D97-AF65-F5344CB8AC3E}">
        <p14:creationId xmlns:p14="http://schemas.microsoft.com/office/powerpoint/2010/main" val="3586680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Understanding German Unification: </a:t>
            </a:r>
          </a:p>
          <a:p>
            <a:pPr algn="ctr"/>
            <a:r>
              <a:rPr lang="en-US" b="1" dirty="0"/>
              <a:t>Otto von Bismarck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1102895" y="253444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linkClick r:id="rId3"/>
              </a:rPr>
              <a:t>Otto von Bismarck (1815–1898) / German Unification - YouTube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508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Model 3: Social Democratic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Example country: Sweden</a:t>
            </a:r>
          </a:p>
          <a:p>
            <a:r>
              <a:rPr lang="en-US" dirty="0"/>
              <a:t>Also known as the Nordic model (Scandinavia does not include Finland)</a:t>
            </a:r>
          </a:p>
          <a:p>
            <a:r>
              <a:rPr lang="en-US" dirty="0"/>
              <a:t>High level of de-commodification </a:t>
            </a:r>
          </a:p>
          <a:p>
            <a:r>
              <a:rPr lang="en-US" dirty="0"/>
              <a:t>Social rights are universal</a:t>
            </a:r>
          </a:p>
          <a:p>
            <a:r>
              <a:rPr lang="en-US" dirty="0"/>
              <a:t>Benefits are </a:t>
            </a:r>
            <a:r>
              <a:rPr lang="en-US" u="sng" dirty="0"/>
              <a:t>redistributive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004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 Understanding a leader: Per Albin Hansson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838200" y="187801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Was a two-time prime minister of Sweden  </a:t>
            </a:r>
          </a:p>
          <a:p>
            <a:endParaRPr lang="en-US" dirty="0"/>
          </a:p>
          <a:p>
            <a:r>
              <a:rPr lang="en-US" dirty="0"/>
              <a:t>Chairman of the Swedish Social Democratic Party </a:t>
            </a:r>
          </a:p>
          <a:p>
            <a:endParaRPr lang="en-US" dirty="0"/>
          </a:p>
          <a:p>
            <a:r>
              <a:rPr lang="en-US" dirty="0"/>
              <a:t>His first tenure as prime minister, 1926, marks the start of the </a:t>
            </a:r>
            <a:r>
              <a:rPr lang="en-US" i="1" dirty="0" err="1"/>
              <a:t>Folkhemmet</a:t>
            </a:r>
            <a:r>
              <a:rPr lang="en-US" dirty="0"/>
              <a:t> political ideology (turning Sweden in the </a:t>
            </a:r>
            <a:r>
              <a:rPr lang="en-US" i="1" dirty="0"/>
              <a:t>Peoples Home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362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What makes the Nordic model so unique?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hlinkClick r:id="rId3"/>
              </a:rPr>
              <a:t>The Nordic Model in Eight Key Points - YouTube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400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838200" y="2524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Once divided in groups discuss: </a:t>
            </a:r>
          </a:p>
          <a:p>
            <a:pPr algn="ctr"/>
            <a:r>
              <a:rPr lang="en-US" b="1" dirty="0"/>
              <a:t>is strong leadership necessary in order to implement major health system changes?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804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Four categories of leader </a:t>
            </a:r>
            <a:r>
              <a:rPr lang="en-US" b="1" dirty="0" err="1"/>
              <a:t>behaviours</a:t>
            </a:r>
            <a:r>
              <a:rPr lang="en-US" b="1" dirty="0"/>
              <a:t>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F743807-A51C-1A74-B423-0BD8225EC7B0}"/>
              </a:ext>
            </a:extLst>
          </p:cNvPr>
          <p:cNvSpPr/>
          <p:nvPr/>
        </p:nvSpPr>
        <p:spPr>
          <a:xfrm>
            <a:off x="2947988" y="1973263"/>
            <a:ext cx="3062288" cy="166687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Task oriented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87EF848-DC09-6CA4-0E27-593A0E8E9430}"/>
              </a:ext>
            </a:extLst>
          </p:cNvPr>
          <p:cNvSpPr/>
          <p:nvPr/>
        </p:nvSpPr>
        <p:spPr>
          <a:xfrm>
            <a:off x="6096000" y="1973263"/>
            <a:ext cx="3062288" cy="166687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Relations oriented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1FBAC26-B8FA-B98E-AFF5-1F4AE83ABA5D}"/>
              </a:ext>
            </a:extLst>
          </p:cNvPr>
          <p:cNvSpPr/>
          <p:nvPr/>
        </p:nvSpPr>
        <p:spPr>
          <a:xfrm>
            <a:off x="2947988" y="3716338"/>
            <a:ext cx="3062288" cy="166687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Change oriented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58D6E1-FC21-3758-F9D9-3CE0543EBEBE}"/>
              </a:ext>
            </a:extLst>
          </p:cNvPr>
          <p:cNvSpPr/>
          <p:nvPr/>
        </p:nvSpPr>
        <p:spPr>
          <a:xfrm>
            <a:off x="6096000" y="3716337"/>
            <a:ext cx="3062288" cy="166687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External networking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02602F-BA94-EE03-0D38-C36A8A74488D}"/>
              </a:ext>
            </a:extLst>
          </p:cNvPr>
          <p:cNvSpPr txBox="1"/>
          <p:nvPr/>
        </p:nvSpPr>
        <p:spPr>
          <a:xfrm>
            <a:off x="7627144" y="5355194"/>
            <a:ext cx="6096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 dirty="0"/>
              <a:t>Leadership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966385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Four categories of leader </a:t>
            </a:r>
            <a:r>
              <a:rPr lang="en-US" b="1" dirty="0" err="1"/>
              <a:t>behaviours</a:t>
            </a:r>
            <a:r>
              <a:rPr lang="en-US" b="1" dirty="0"/>
              <a:t> </a:t>
            </a:r>
          </a:p>
          <a:p>
            <a:pPr algn="ctr"/>
            <a:r>
              <a:rPr lang="en-US" b="1" dirty="0"/>
              <a:t>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28687" y="16962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Task oriented: planning, monitoring operations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logistics and supplies manager  </a:t>
            </a:r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US" dirty="0"/>
              <a:t>Relations oriented: supporting &amp; empowering 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head nurse</a:t>
            </a:r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US" dirty="0"/>
              <a:t>Change oriented: envisioning change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head of medical innovation </a:t>
            </a:r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US" dirty="0"/>
              <a:t>External networking: representing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Minister of health and social care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956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11628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What skills and competencies do leaders have?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1019174" y="205581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/>
              <a:t>(Boyatzis, 1982)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94FE3F1-BB77-BC51-1382-1CE83E773333}"/>
              </a:ext>
            </a:extLst>
          </p:cNvPr>
          <p:cNvSpPr/>
          <p:nvPr/>
        </p:nvSpPr>
        <p:spPr>
          <a:xfrm>
            <a:off x="4917279" y="3142854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2.) Conceptual skills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6419D9C-711A-1155-9B74-36AC9CDA253C}"/>
              </a:ext>
            </a:extLst>
          </p:cNvPr>
          <p:cNvSpPr/>
          <p:nvPr/>
        </p:nvSpPr>
        <p:spPr>
          <a:xfrm>
            <a:off x="7784304" y="3142854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3.) Interpersonal skills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F32BFC2-B78C-C9E0-0F81-48A350DC2423}"/>
              </a:ext>
            </a:extLst>
          </p:cNvPr>
          <p:cNvSpPr/>
          <p:nvPr/>
        </p:nvSpPr>
        <p:spPr>
          <a:xfrm>
            <a:off x="2050254" y="3149996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1.) Technical competence</a:t>
            </a:r>
          </a:p>
        </p:txBody>
      </p:sp>
    </p:spTree>
    <p:extLst>
      <p:ext uri="{BB962C8B-B14F-4D97-AF65-F5344CB8AC3E}">
        <p14:creationId xmlns:p14="http://schemas.microsoft.com/office/powerpoint/2010/main" val="2154080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3" y="17462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1073943" y="5437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Ten components of effective leadership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F743807-A51C-1A74-B423-0BD8225EC7B0}"/>
              </a:ext>
            </a:extLst>
          </p:cNvPr>
          <p:cNvSpPr/>
          <p:nvPr/>
        </p:nvSpPr>
        <p:spPr>
          <a:xfrm>
            <a:off x="204788" y="1728788"/>
            <a:ext cx="5810249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Helping to interpret the meaning of events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87EF848-DC09-6CA4-0E27-593A0E8E9430}"/>
              </a:ext>
            </a:extLst>
          </p:cNvPr>
          <p:cNvSpPr/>
          <p:nvPr/>
        </p:nvSpPr>
        <p:spPr>
          <a:xfrm>
            <a:off x="6091237" y="1728788"/>
            <a:ext cx="5895975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Creating direction and alignment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02602F-BA94-EE03-0D38-C36A8A74488D}"/>
              </a:ext>
            </a:extLst>
          </p:cNvPr>
          <p:cNvSpPr txBox="1"/>
          <p:nvPr/>
        </p:nvSpPr>
        <p:spPr>
          <a:xfrm>
            <a:off x="10134600" y="5503862"/>
            <a:ext cx="6096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 dirty="0">
                <a:solidFill>
                  <a:schemeClr val="bg1"/>
                </a:solidFill>
              </a:rPr>
              <a:t>Leadership in Organizations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E46D63F-66FD-D1CC-E6E8-1B750D3B8D46}"/>
              </a:ext>
            </a:extLst>
          </p:cNvPr>
          <p:cNvSpPr/>
          <p:nvPr/>
        </p:nvSpPr>
        <p:spPr>
          <a:xfrm>
            <a:off x="204788" y="2513013"/>
            <a:ext cx="5848349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Nurture commitment and optimism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D17CFD9-B325-C288-BC68-E542D227217B}"/>
              </a:ext>
            </a:extLst>
          </p:cNvPr>
          <p:cNvSpPr/>
          <p:nvPr/>
        </p:nvSpPr>
        <p:spPr>
          <a:xfrm>
            <a:off x="6138864" y="2494756"/>
            <a:ext cx="5895975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Encourage trust and cooperation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96C5AC7-19E6-094A-BC05-BE5FE9AF3935}"/>
              </a:ext>
            </a:extLst>
          </p:cNvPr>
          <p:cNvSpPr/>
          <p:nvPr/>
        </p:nvSpPr>
        <p:spPr>
          <a:xfrm>
            <a:off x="204788" y="3297238"/>
            <a:ext cx="5848349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Create a sense of collective identity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5E9E1D2-5A91-3274-5D27-EC4121669575}"/>
              </a:ext>
            </a:extLst>
          </p:cNvPr>
          <p:cNvSpPr/>
          <p:nvPr/>
        </p:nvSpPr>
        <p:spPr>
          <a:xfrm>
            <a:off x="6138864" y="3297238"/>
            <a:ext cx="5895975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Organise</a:t>
            </a:r>
            <a:r>
              <a:rPr lang="en-US" dirty="0"/>
              <a:t> and coordinate work efforts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05D8717-1FF3-7C7A-16FB-03006CBF6278}"/>
              </a:ext>
            </a:extLst>
          </p:cNvPr>
          <p:cNvSpPr/>
          <p:nvPr/>
        </p:nvSpPr>
        <p:spPr>
          <a:xfrm>
            <a:off x="204788" y="4060031"/>
            <a:ext cx="5848349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Enable collective learning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C9E4F93-7793-D039-9C05-05A7F4E5F8C3}"/>
              </a:ext>
            </a:extLst>
          </p:cNvPr>
          <p:cNvSpPr/>
          <p:nvPr/>
        </p:nvSpPr>
        <p:spPr>
          <a:xfrm>
            <a:off x="6134098" y="4060031"/>
            <a:ext cx="5895975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Ensure necessary resources are available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4988F46-9726-C605-84FC-499BD255C11B}"/>
              </a:ext>
            </a:extLst>
          </p:cNvPr>
          <p:cNvSpPr/>
          <p:nvPr/>
        </p:nvSpPr>
        <p:spPr>
          <a:xfrm>
            <a:off x="204788" y="4822824"/>
            <a:ext cx="5848349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Develop and empower people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ACB5E77-00E4-784A-7547-DD7A4AE7BE9B}"/>
              </a:ext>
            </a:extLst>
          </p:cNvPr>
          <p:cNvSpPr/>
          <p:nvPr/>
        </p:nvSpPr>
        <p:spPr>
          <a:xfrm>
            <a:off x="6134098" y="4830124"/>
            <a:ext cx="5895975" cy="63182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Promote social justice and morality</a:t>
            </a:r>
          </a:p>
        </p:txBody>
      </p:sp>
    </p:spTree>
    <p:extLst>
      <p:ext uri="{BB962C8B-B14F-4D97-AF65-F5344CB8AC3E}">
        <p14:creationId xmlns:p14="http://schemas.microsoft.com/office/powerpoint/2010/main" val="2298329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5250" y="950716"/>
            <a:ext cx="1209675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Eight personality traits associated with leadership effectiveness</a:t>
            </a:r>
            <a:r>
              <a:rPr lang="en-US" b="1" dirty="0"/>
              <a:t>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96522B7-65C3-8FCE-E7E8-1685C1320B71}"/>
              </a:ext>
            </a:extLst>
          </p:cNvPr>
          <p:cNvSpPr/>
          <p:nvPr/>
        </p:nvSpPr>
        <p:spPr>
          <a:xfrm>
            <a:off x="3290887" y="2147888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2.) Self-confidence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53ECAC7-372C-60D6-9D8E-5696EB799178}"/>
              </a:ext>
            </a:extLst>
          </p:cNvPr>
          <p:cNvSpPr/>
          <p:nvPr/>
        </p:nvSpPr>
        <p:spPr>
          <a:xfrm>
            <a:off x="490537" y="2147888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1.) High energy level and stress tolerance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C0D5944-EA1C-5285-C4A1-796C6C719685}"/>
              </a:ext>
            </a:extLst>
          </p:cNvPr>
          <p:cNvSpPr/>
          <p:nvPr/>
        </p:nvSpPr>
        <p:spPr>
          <a:xfrm>
            <a:off x="6086475" y="2151064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3.) Internal locus of control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AB14261-767F-99E1-DD46-984E002622DA}"/>
              </a:ext>
            </a:extLst>
          </p:cNvPr>
          <p:cNvSpPr/>
          <p:nvPr/>
        </p:nvSpPr>
        <p:spPr>
          <a:xfrm>
            <a:off x="8882061" y="2147888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4.) Emotional maturity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12AED85-7480-F64E-7AA4-F7C219BFE576}"/>
              </a:ext>
            </a:extLst>
          </p:cNvPr>
          <p:cNvSpPr/>
          <p:nvPr/>
        </p:nvSpPr>
        <p:spPr>
          <a:xfrm>
            <a:off x="490536" y="3243263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5.) Personal integrity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AF762AF-6FC4-25EB-BD02-8A8360CC4813}"/>
              </a:ext>
            </a:extLst>
          </p:cNvPr>
          <p:cNvSpPr/>
          <p:nvPr/>
        </p:nvSpPr>
        <p:spPr>
          <a:xfrm>
            <a:off x="3290886" y="3243263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6.) Socialized power motivation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37F4C3F-532C-C45F-C843-2968F5C0E6B4}"/>
              </a:ext>
            </a:extLst>
          </p:cNvPr>
          <p:cNvSpPr/>
          <p:nvPr/>
        </p:nvSpPr>
        <p:spPr>
          <a:xfrm>
            <a:off x="6096000" y="3246835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7.) Achievement orientation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DB9C9EA-AA82-F2C0-EE91-6E3FC27B4CD2}"/>
              </a:ext>
            </a:extLst>
          </p:cNvPr>
          <p:cNvSpPr/>
          <p:nvPr/>
        </p:nvSpPr>
        <p:spPr>
          <a:xfrm>
            <a:off x="8896350" y="3259932"/>
            <a:ext cx="2719389" cy="100250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8.) Low needs for affiliation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5AAFA2-6518-7BDE-6B51-1F4C45C4B34E}"/>
              </a:ext>
            </a:extLst>
          </p:cNvPr>
          <p:cNvSpPr txBox="1"/>
          <p:nvPr/>
        </p:nvSpPr>
        <p:spPr>
          <a:xfrm>
            <a:off x="9525000" y="4266604"/>
            <a:ext cx="4267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/>
              <a:t>The Psychology of Work and </a:t>
            </a:r>
            <a:r>
              <a:rPr lang="en-US" sz="900" i="1" dirty="0" err="1"/>
              <a:t>Organisations</a:t>
            </a:r>
            <a:endParaRPr lang="en-US" sz="900" i="1" dirty="0"/>
          </a:p>
        </p:txBody>
      </p:sp>
    </p:spTree>
    <p:extLst>
      <p:ext uri="{BB962C8B-B14F-4D97-AF65-F5344CB8AC3E}">
        <p14:creationId xmlns:p14="http://schemas.microsoft.com/office/powerpoint/2010/main" val="3585255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What is the locus rule? 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hlinkClick r:id="rId3"/>
              </a:rPr>
              <a:t>How To Stay Motivated - The Locus Rule - YouTube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043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DDE-DC8A-8386-79FF-6C33DD19F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8590B-5D2D-B230-E6D4-1A2FFCF85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EA4766-3DF4-E174-36FD-09870595C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59330C-94C5-76F0-9AEC-CA876D5D9F49}"/>
              </a:ext>
            </a:extLst>
          </p:cNvPr>
          <p:cNvSpPr txBox="1">
            <a:spLocks/>
          </p:cNvSpPr>
          <p:nvPr/>
        </p:nvSpPr>
        <p:spPr>
          <a:xfrm>
            <a:off x="928687" y="8223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Discuss in Groups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4D61DD3-62E9-5D26-0EA3-AA6967C79376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In groups of 2, discuss: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What type of leadership personality traits are most important when managing health care unit during emergencies and crises?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Based on your previous experiences which personality traits are most desirable for an effective leader to have?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898BD9-BD7C-4773-B1CC-DC57CB35F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F9A8905-F7C9-4D34-81AF-54840E20954F}"/>
              </a:ext>
            </a:extLst>
          </p:cNvPr>
          <p:cNvSpPr txBox="1">
            <a:spLocks/>
          </p:cNvSpPr>
          <p:nvPr/>
        </p:nvSpPr>
        <p:spPr>
          <a:xfrm>
            <a:off x="1081087" y="9747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Conclusions 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DBA60A1-D0B9-4FE8-B663-5AFE6A5BB88E}"/>
              </a:ext>
            </a:extLst>
          </p:cNvPr>
          <p:cNvSpPr txBox="1">
            <a:spLocks/>
          </p:cNvSpPr>
          <p:nvPr/>
        </p:nvSpPr>
        <p:spPr>
          <a:xfrm>
            <a:off x="1143000" y="21304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Strong leadership was necessary to implement transformation changes in healthcare systems in 19</a:t>
            </a:r>
            <a:r>
              <a:rPr lang="en-US" baseline="30000" dirty="0"/>
              <a:t>th</a:t>
            </a:r>
            <a:r>
              <a:rPr lang="en-US" dirty="0"/>
              <a:t> and 20</a:t>
            </a:r>
            <a:r>
              <a:rPr lang="en-US" baseline="30000" dirty="0"/>
              <a:t>th</a:t>
            </a:r>
            <a:r>
              <a:rPr lang="en-US" dirty="0"/>
              <a:t> century Europe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Theories on health care leadership are centered around behavior, skill and effectiveness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Leaders have different personality traits and resort to different strategies to manage health care systems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285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678</Words>
  <Application>Microsoft Office PowerPoint</Application>
  <PresentationFormat>Widescreen</PresentationFormat>
  <Paragraphs>116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Ocean Resolve</dc:creator>
  <cp:lastModifiedBy>Aishat Bakre</cp:lastModifiedBy>
  <cp:revision>9</cp:revision>
  <dcterms:created xsi:type="dcterms:W3CDTF">2022-09-13T02:20:24Z</dcterms:created>
  <dcterms:modified xsi:type="dcterms:W3CDTF">2022-09-14T08:30:52Z</dcterms:modified>
</cp:coreProperties>
</file>