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4630400" cy="8229600"/>
  <p:notesSz cx="8229600" cy="14630400"/>
  <p:embeddedFontLst>
    <p:embeddedFont>
      <p:font typeface="HGMaruGothicMPRO" panose="020F0400000000000000" pitchFamily="34" charset="-128"/>
      <p:regular r:id="rId13"/>
    </p:embeddedFont>
    <p:embeddedFont>
      <p:font typeface="Inter" panose="020B0604020202020204" charset="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10"/>
  </p:normalViewPr>
  <p:slideViewPr>
    <p:cSldViewPr snapToGrid="0" snapToObjects="1">
      <p:cViewPr varScale="1">
        <p:scale>
          <a:sx n="65" d="100"/>
          <a:sy n="65" d="100"/>
        </p:scale>
        <p:origin x="100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6662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bankofengland.co.uk/monetary-policy-report/2026/february-2026?utm_source=chatgpt.com" TargetMode="External"/><Relationship Id="rId7" Type="http://schemas.openxmlformats.org/officeDocument/2006/relationships/hyperlink" Target="https://doi.org/10.5539/ijbm.v7n24p52"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ons.gov.uk/businessindustryandtrade/retailindustry/bulletins/retailsales/december2025?utm_source=chatgpt.com" TargetMode="External"/><Relationship Id="rId5" Type="http://schemas.openxmlformats.org/officeDocument/2006/relationships/hyperlink" Target="https://www.ons.gov.uk/businessindustryandtrade/retailindustry/timeseries/j4mc/drsi?utm_source=chatgpt.com" TargetMode="External"/><Relationship Id="rId4" Type="http://schemas.openxmlformats.org/officeDocument/2006/relationships/hyperlink" Target="https://brc.org.uk/market-intelligence/publications/monitors/footfall-monitor/?utm_source=chatgpt.com"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0" dirty="0">
                <a:effectLst/>
                <a:latin typeface="Times New Roman" panose="02020603050405020304" pitchFamily="18" charset="0"/>
                <a:ea typeface="Calibri" panose="020F0502020204030204" pitchFamily="34" charset="0"/>
                <a:cs typeface="Vrinda" panose="020B0502040204020203" pitchFamily="34" charset="0"/>
              </a:rPr>
              <a:t>In this session, we will discuss how the sales of the Green Haven Florists store were declining using systematic problem-solving. It is not merely the description of what is occurring, but rather the goal too is the diagnosis of causes underlying and relating it to logical connections to sensible, practical and evidence-based solutions. It begins its description with a brief overview of the case, followed by three complementary analysis schemes: PESTEL analysis, fishbone (cause-and-effect) diagram, and 5W2H model. Its tools are guided by the observations of its predecessors, guiding the view of the issue in numerous varied ways and on a more profound and profound level. It is a strategy that illustrates the art of systematic decision-making, and on which the managers restrict the application of assumptions and support the level of their judgments with a more formal systematic analysis. The presentation concludes with a conclusion outlining the key conclusions and makes transparent and realistic suggestions that can be implemented by Green Haven Florists in a bid to stabilise performance and sustain the growth in sales.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0" dirty="0">
                <a:effectLst/>
                <a:latin typeface="Times New Roman" panose="02020603050405020304" pitchFamily="18" charset="0"/>
                <a:ea typeface="Calibri" panose="020F0502020204030204" pitchFamily="34" charset="0"/>
                <a:cs typeface="Vrinda" panose="020B0502040204020203" pitchFamily="34" charset="0"/>
              </a:rPr>
              <a:t>Green Haven Florists is experiencing a twofold problem: a reduction in in-store sales over the last year and an increase in operating costs. This is an indication of broader customer behaviour changes and retailing conditions, such as the ongoing increase in online shopping and declining reliance on high-street shopping-tendencies both noted in Office for National Statistics retail statistics. Simultaneously, local market competition has become more intense, as social-media-based florists and bigger chains have even greater marketing capabilities supported by more robust marketing budgets. The major contributory factors, hence, are reduced footfall, poor digital presence, a shift in customer expectation to convenience and delivery, and cost pressures occurring as a result of inflation. It is important to understand this broader context because the external market forces contributing to the fall will not be resolved through purely in-store fixes.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0" dirty="0">
                <a:effectLst/>
                <a:latin typeface="Times New Roman" panose="02020603050405020304" pitchFamily="18" charset="0"/>
                <a:ea typeface="Calibri" panose="020F0502020204030204" pitchFamily="34" charset="0"/>
                <a:cs typeface="Vrinda" panose="020B0502040204020203" pitchFamily="34" charset="0"/>
              </a:rPr>
              <a:t>The 5W2H model assists in getting a clear understanding of the issue by defining the problem by responding to seven simple yet effective questions: what, why, who, where, when, how, and how much. This framework does not require leaping directly to solutions, but makes sure that the issue is clearly established. The what in this case is the decrease in in-store sales and profitability. The reasons of why entails the reduction of customer visits, an increase in competition and an increase in costs. The person who deals with internal stakeholders, including the staff and owners, as well as external stakeholders, including the customers and suppliers. The where is concerned with the local high-street setting, which is witnessing a shifting shopping behaviour. The word " when is used to determine a downward trend of twelve months as opposed to a brief seasonal variation. How clarifies how it will work: the number of people visiting the store will decrease, and the rate of conversion to purchases will be lower. Lastly, the seriousness of the issue is indicated by the use of how much, which demonstrates the severity of the problem. In general, this step provides structure and eliminates oversimplified conclusions.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0" dirty="0">
                <a:effectLst/>
                <a:latin typeface="Times New Roman" panose="02020603050405020304" pitchFamily="18" charset="0"/>
                <a:ea typeface="Calibri" panose="020F0502020204030204" pitchFamily="34" charset="0"/>
                <a:cs typeface="Vrinda" panose="020B0502040204020203" pitchFamily="34" charset="0"/>
              </a:rPr>
              <a:t>A PESTEL analysis assists in analysing the macro-environmental forces that influence the performance of the florist. Politically, decisions during the planning of urban areas and routes to access can affect the store's footfall, including the availability of parking. As an economy, inflation and limited disposable income make customers more sensitive to price, as well as raising the supplier and operating expenses. Social tendencies are also important since customers demand convenience, speed of delivery and being able to browse and place orders online. Technologically, customer interaction and customer visibility have become a necessity based on online ordering platforms and social media marketing, especially for small retailers. Environmentally, the increasing concerns over sustainable packaging pose both differentiation prospects and further financial strains, necessitating a suitable balance between ethical application and price. Delivery expansion or subscription model is legally required to meet consumer protection and data management-related requirements. In fact, the strengths of PESTEL lie in its emphasis on external forces, which the firm cannot directly influence, allowing the management to change the strategy before it starts to respond with operational band-Aids.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0" dirty="0">
                <a:effectLst/>
                <a:latin typeface="Times New Roman" panose="02020603050405020304" pitchFamily="18" charset="0"/>
                <a:ea typeface="Calibri" panose="020F0502020204030204" pitchFamily="34" charset="0"/>
                <a:cs typeface="Vrinda" panose="020B0502040204020203" pitchFamily="34" charset="0"/>
              </a:rPr>
              <a:t>There are various strategic implications when one interprets the PESTEL findings. Reported cases of economic uncertainty and inflation at the Bank of England indicate that customers might have to limit their impulse buying to flowers unless the value proposition is very clear. Hence, the business should be more differentiated and not just compete based on price. Another important implication is technology, as the digital discovery is now the primary method of how customers find the services in the local area. The business may not be visible even in the neighbourhood without a good online presence. Social shifts also show the increasing need for convenience, i.e. the delivery and subscription models may stabilise the income. The expectations of the environment can be converted to a marketing benefit through focusing more on sustainability and not viewing it as a cost burden. On the whole, this suggests that the implication is that the florist needs to rebrand itself as an omnichannel local service and not to be wholly dependent on the old-fashioned footfall.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0" dirty="0">
                <a:effectLst/>
                <a:latin typeface="Times New Roman" panose="02020603050405020304" pitchFamily="18" charset="0"/>
                <a:ea typeface="Calibri" panose="020F0502020204030204" pitchFamily="34" charset="0"/>
                <a:cs typeface="Vrinda" panose="020B0502040204020203" pitchFamily="34" charset="0"/>
              </a:rPr>
              <a:t>The fishbone or cause-and-effect diagram assists in categorising the potential root causes. Instead of pointing to a single cause, it demonstrates the combination of several problems resulting in decreasing sales. When measured under market influences, low high-street traffic diminishes impulse buying. Another significant branch is competition, where both independent Instagram-based florists and national chains compete by drawing customers through digital marketing or discounts. Some of the weaknesses demonstrated by the marketing branch include the old-fashioned website and poor online advertising. In practical terms, an inadequate delivery infrastructure minimises convenience in comparison with competitors. There is also pressure on pricing and costs because imported flowers and sustainable materials make it expensive. Customer experience is another subdivision, and there may be fewer repeat visits because of limited product innovation or promotions. The studies on the root-cause analysis underline that the identification of the interrelated causes enhances the efficacy of the corrective action since the solutions are applied to the systems and not the individual symptoms. This transforms the fishbone diagram into a robust shift to the practical recommendations.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Calibri" panose="020F0502020204030204" pitchFamily="34" charset="0"/>
                <a:cs typeface="Vrinda" panose="020B0502040204020203" pitchFamily="34" charset="0"/>
              </a:rPr>
              <a:t>Several important conclusions can be drawn using a combination of the three tools. To begin with, the drop is not a one-time phenomenon but a structural one; that is, mere temporary promotions will not help the situation. Second, decreased footfall is a limitation that the business does not have complete control over, as demonstrated by the overall monitoring statistics provided by the British Retail Consortium and therefore the business strategy has to minimise reliance on the walk-in traffic. Third, convenience and digital access are obvious preferences of the customers, which means there is a service gap with the competitors. Fourth, the increasing expenses imply efficiency and smarter product bundling to defend the margins. Lastly, the analysis indicates that the combination of enhancing digital and service innovation will have the greatest influence, instead of focusing on any operational change. The findings are the direct role in the recommendations made in the following slide.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0" dirty="0">
                <a:effectLst/>
                <a:latin typeface="Times New Roman" panose="02020603050405020304" pitchFamily="18" charset="0"/>
                <a:ea typeface="Calibri" panose="020F0502020204030204" pitchFamily="34" charset="0"/>
                <a:cs typeface="Vrinda" panose="020B0502040204020203" pitchFamily="34" charset="0"/>
              </a:rPr>
              <a:t>It is advisable to have a staged implementation process, where quick wins are adopted, followed by planned developments. During the first 30 days, Green Haven Florists ought to modernise its site, build stronger local awareness, and present a basic click-and-collect service. The 31-60 days need to prioritise making local delivery and testing the subscription delivery to facilitate repeat buying. Early customer feedback can be used to refine promotions and bundle pricing between days 60 and 90. The introduction of changes must not interfere with day-to-day service, and that is why it is in line with a principle of continuous improvement. KPIs that could be used to monitor performance must include online enquiries, repeat purchase rate, average order value and enquiry to sale conversion. Afterwards, it will be a profitable omnichannel model.</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Asian Productivity Organisation (1976). Ishikawa, K. </a:t>
            </a:r>
            <a:r>
              <a:rPr lang="en-GB" sz="1800" i="1" dirty="0">
                <a:effectLst/>
                <a:latin typeface="Times New Roman" panose="02020603050405020304" pitchFamily="18" charset="0"/>
                <a:ea typeface="Calibri" panose="020F0502020204030204" pitchFamily="34" charset="0"/>
                <a:cs typeface="Vrinda" panose="020B0502040204020203" pitchFamily="34" charset="0"/>
              </a:rPr>
              <a:t>Guide to Quality Control</a:t>
            </a:r>
            <a:r>
              <a:rPr lang="en-GB" sz="1800" dirty="0">
                <a:effectLst/>
                <a:latin typeface="Times New Roman" panose="02020603050405020304" pitchFamily="18" charset="0"/>
                <a:ea typeface="Calibri" panose="020F0502020204030204" pitchFamily="34" charset="0"/>
                <a:cs typeface="Vrinda" panose="020B0502040204020203" pitchFamily="34" charset="0"/>
              </a:rPr>
              <a:t>. Tokyo: Asian Productivity Organisation.</a:t>
            </a:r>
          </a:p>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Bank of England (2026) </a:t>
            </a:r>
            <a:r>
              <a:rPr lang="en-GB" sz="1800" i="1" dirty="0">
                <a:effectLst/>
                <a:latin typeface="Times New Roman" panose="02020603050405020304" pitchFamily="18" charset="0"/>
                <a:ea typeface="Calibri" panose="020F0502020204030204" pitchFamily="34" charset="0"/>
                <a:cs typeface="Vrinda" panose="020B0502040204020203" pitchFamily="34" charset="0"/>
              </a:rPr>
              <a:t>Monetary Policy Report – February 2026</a:t>
            </a:r>
            <a:r>
              <a:rPr lang="en-GB" sz="1800" dirty="0">
                <a:effectLst/>
                <a:latin typeface="Times New Roman" panose="02020603050405020304" pitchFamily="18" charset="0"/>
                <a:ea typeface="Calibri" panose="020F0502020204030204" pitchFamily="34" charset="0"/>
                <a:cs typeface="Vrinda" panose="020B0502040204020203" pitchFamily="34" charset="0"/>
              </a:rPr>
              <a:t>. [online] Available at: </a:t>
            </a:r>
            <a:r>
              <a:rPr lang="en-GB" sz="1800" u="none" strike="noStrike" dirty="0">
                <a:solidFill>
                  <a:srgbClr val="0563C1"/>
                </a:solidFill>
                <a:effectLst/>
                <a:latin typeface="Times New Roman" panose="02020603050405020304" pitchFamily="18" charset="0"/>
                <a:ea typeface="Calibri" panose="020F0502020204030204" pitchFamily="34" charset="0"/>
                <a:cs typeface="Vrinda" panose="020B0502040204020203" pitchFamily="34" charset="0"/>
                <a:hlinkClick r:id="rId3"/>
              </a:rPr>
              <a:t>https://www.bankofengland.co.uk/monetary-policy-report/2026/february-2026</a:t>
            </a:r>
            <a:r>
              <a:rPr lang="en-GB" sz="1800" dirty="0">
                <a:effectLst/>
                <a:latin typeface="Times New Roman" panose="02020603050405020304" pitchFamily="18" charset="0"/>
                <a:ea typeface="Calibri" panose="020F0502020204030204" pitchFamily="34" charset="0"/>
                <a:cs typeface="Vrinda" panose="020B0502040204020203" pitchFamily="34" charset="0"/>
              </a:rPr>
              <a:t> (Accessed: 16 February 2026).</a:t>
            </a:r>
          </a:p>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Bazerman, M.H. and Moore, D.A. (2013) </a:t>
            </a:r>
            <a:r>
              <a:rPr lang="en-GB" sz="1800" i="1" dirty="0">
                <a:effectLst/>
                <a:latin typeface="Times New Roman" panose="02020603050405020304" pitchFamily="18" charset="0"/>
                <a:ea typeface="Calibri" panose="020F0502020204030204" pitchFamily="34" charset="0"/>
                <a:cs typeface="Vrinda" panose="020B0502040204020203" pitchFamily="34" charset="0"/>
              </a:rPr>
              <a:t>Judgment in Managerial Decision Making</a:t>
            </a:r>
            <a:r>
              <a:rPr lang="en-GB" sz="1800" dirty="0">
                <a:effectLst/>
                <a:latin typeface="Times New Roman" panose="02020603050405020304" pitchFamily="18" charset="0"/>
                <a:ea typeface="Calibri" panose="020F0502020204030204" pitchFamily="34" charset="0"/>
                <a:cs typeface="Vrinda" panose="020B0502040204020203" pitchFamily="34" charset="0"/>
              </a:rPr>
              <a:t>. 8th </a:t>
            </a:r>
            <a:r>
              <a:rPr lang="en-GB" sz="1800" dirty="0" err="1">
                <a:effectLst/>
                <a:latin typeface="Times New Roman" panose="02020603050405020304" pitchFamily="18" charset="0"/>
                <a:ea typeface="Calibri" panose="020F0502020204030204" pitchFamily="34" charset="0"/>
                <a:cs typeface="Vrinda" panose="020B0502040204020203" pitchFamily="34" charset="0"/>
              </a:rPr>
              <a:t>edn</a:t>
            </a:r>
            <a:r>
              <a:rPr lang="en-GB" sz="1800" dirty="0">
                <a:effectLst/>
                <a:latin typeface="Times New Roman" panose="02020603050405020304" pitchFamily="18" charset="0"/>
                <a:ea typeface="Calibri" panose="020F0502020204030204" pitchFamily="34" charset="0"/>
                <a:cs typeface="Vrinda" panose="020B0502040204020203" pitchFamily="34" charset="0"/>
              </a:rPr>
              <a:t>. Hoboken, NJ: John Wiley &amp; Sons.</a:t>
            </a:r>
          </a:p>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British Retail Consortium (2026). </a:t>
            </a:r>
            <a:r>
              <a:rPr lang="en-GB" sz="1800" i="1" dirty="0">
                <a:effectLst/>
                <a:latin typeface="Times New Roman" panose="02020603050405020304" pitchFamily="18" charset="0"/>
                <a:ea typeface="Calibri" panose="020F0502020204030204" pitchFamily="34" charset="0"/>
                <a:cs typeface="Vrinda" panose="020B0502040204020203" pitchFamily="34" charset="0"/>
              </a:rPr>
              <a:t>Footfall Monitor</a:t>
            </a:r>
            <a:r>
              <a:rPr lang="en-GB" sz="1800" dirty="0">
                <a:effectLst/>
                <a:latin typeface="Times New Roman" panose="02020603050405020304" pitchFamily="18" charset="0"/>
                <a:ea typeface="Calibri" panose="020F0502020204030204" pitchFamily="34" charset="0"/>
                <a:cs typeface="Vrinda" panose="020B0502040204020203" pitchFamily="34" charset="0"/>
              </a:rPr>
              <a:t>. [online] Available at: </a:t>
            </a:r>
            <a:r>
              <a:rPr lang="en-GB" sz="1800" u="none" strike="noStrike" dirty="0">
                <a:solidFill>
                  <a:srgbClr val="0563C1"/>
                </a:solidFill>
                <a:effectLst/>
                <a:latin typeface="Times New Roman" panose="02020603050405020304" pitchFamily="18" charset="0"/>
                <a:ea typeface="Calibri" panose="020F0502020204030204" pitchFamily="34" charset="0"/>
                <a:cs typeface="Vrinda" panose="020B0502040204020203" pitchFamily="34" charset="0"/>
                <a:hlinkClick r:id="rId4"/>
              </a:rPr>
              <a:t>https://brc.org.uk/market-intelligence/publications/monitors/footfall-monitor/</a:t>
            </a:r>
            <a:r>
              <a:rPr lang="en-GB" sz="1800" dirty="0">
                <a:effectLst/>
                <a:latin typeface="Times New Roman" panose="02020603050405020304" pitchFamily="18" charset="0"/>
                <a:ea typeface="Calibri" panose="020F0502020204030204" pitchFamily="34" charset="0"/>
                <a:cs typeface="Vrinda" panose="020B0502040204020203" pitchFamily="34" charset="0"/>
              </a:rPr>
              <a:t> (Accessed: 16 February 2026).</a:t>
            </a:r>
          </a:p>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Johnson, G., Whittington, R., Scholes, K., Angwin, D. and </a:t>
            </a:r>
            <a:r>
              <a:rPr lang="en-GB" sz="1800" dirty="0" err="1">
                <a:effectLst/>
                <a:latin typeface="Times New Roman" panose="02020603050405020304" pitchFamily="18" charset="0"/>
                <a:ea typeface="Calibri" panose="020F0502020204030204" pitchFamily="34" charset="0"/>
                <a:cs typeface="Vrinda" panose="020B0502040204020203" pitchFamily="34" charset="0"/>
              </a:rPr>
              <a:t>Regnér</a:t>
            </a:r>
            <a:r>
              <a:rPr lang="en-GB" sz="1800" dirty="0">
                <a:effectLst/>
                <a:latin typeface="Times New Roman" panose="02020603050405020304" pitchFamily="18" charset="0"/>
                <a:ea typeface="Calibri" panose="020F0502020204030204" pitchFamily="34" charset="0"/>
                <a:cs typeface="Vrinda" panose="020B0502040204020203" pitchFamily="34" charset="0"/>
              </a:rPr>
              <a:t>, P. (2019). </a:t>
            </a:r>
            <a:r>
              <a:rPr lang="en-GB" sz="1800" i="1" dirty="0">
                <a:effectLst/>
                <a:latin typeface="Times New Roman" panose="02020603050405020304" pitchFamily="18" charset="0"/>
                <a:ea typeface="Calibri" panose="020F0502020204030204" pitchFamily="34" charset="0"/>
                <a:cs typeface="Vrinda" panose="020B0502040204020203" pitchFamily="34" charset="0"/>
              </a:rPr>
              <a:t>Exploring Strategy: Text and Cases</a:t>
            </a:r>
            <a:r>
              <a:rPr lang="en-GB" sz="1800" dirty="0">
                <a:effectLst/>
                <a:latin typeface="Times New Roman" panose="02020603050405020304" pitchFamily="18" charset="0"/>
                <a:ea typeface="Calibri" panose="020F0502020204030204" pitchFamily="34" charset="0"/>
                <a:cs typeface="Vrinda" panose="020B0502040204020203" pitchFamily="34" charset="0"/>
              </a:rPr>
              <a:t>. 12th </a:t>
            </a:r>
            <a:r>
              <a:rPr lang="en-GB" sz="1800" dirty="0" err="1">
                <a:effectLst/>
                <a:latin typeface="Times New Roman" panose="02020603050405020304" pitchFamily="18" charset="0"/>
                <a:ea typeface="Calibri" panose="020F0502020204030204" pitchFamily="34" charset="0"/>
                <a:cs typeface="Vrinda" panose="020B0502040204020203" pitchFamily="34" charset="0"/>
              </a:rPr>
              <a:t>edn</a:t>
            </a:r>
            <a:r>
              <a:rPr lang="en-GB" sz="1800" dirty="0">
                <a:effectLst/>
                <a:latin typeface="Times New Roman" panose="02020603050405020304" pitchFamily="18" charset="0"/>
                <a:ea typeface="Calibri" panose="020F0502020204030204" pitchFamily="34" charset="0"/>
                <a:cs typeface="Vrinda" panose="020B0502040204020203" pitchFamily="34" charset="0"/>
              </a:rPr>
              <a:t>. Harlow: Pearson.</a:t>
            </a:r>
          </a:p>
          <a:p>
            <a:pPr marL="0" marR="0" algn="just">
              <a:lnSpc>
                <a:spcPct val="150000"/>
              </a:lnSpc>
              <a:spcBef>
                <a:spcPts val="600"/>
              </a:spcBef>
              <a:spcAft>
                <a:spcPts val="600"/>
              </a:spcAft>
            </a:pPr>
            <a:r>
              <a:rPr lang="en-GB" sz="1800" dirty="0" err="1">
                <a:effectLst/>
                <a:latin typeface="Times New Roman" panose="02020603050405020304" pitchFamily="18" charset="0"/>
                <a:ea typeface="Calibri" panose="020F0502020204030204" pitchFamily="34" charset="0"/>
                <a:cs typeface="Vrinda" panose="020B0502040204020203" pitchFamily="34" charset="0"/>
              </a:rPr>
              <a:t>Nagyová</a:t>
            </a:r>
            <a:r>
              <a:rPr lang="en-GB" sz="1800" dirty="0">
                <a:effectLst/>
                <a:latin typeface="Times New Roman" panose="02020603050405020304" pitchFamily="18" charset="0"/>
                <a:ea typeface="Calibri" panose="020F0502020204030204" pitchFamily="34" charset="0"/>
                <a:cs typeface="Vrinda" panose="020B0502040204020203" pitchFamily="34" charset="0"/>
              </a:rPr>
              <a:t>, A., </a:t>
            </a:r>
            <a:r>
              <a:rPr lang="en-GB" sz="1800" dirty="0" err="1">
                <a:effectLst/>
                <a:latin typeface="Times New Roman" panose="02020603050405020304" pitchFamily="18" charset="0"/>
                <a:ea typeface="Calibri" panose="020F0502020204030204" pitchFamily="34" charset="0"/>
                <a:cs typeface="Vrinda" panose="020B0502040204020203" pitchFamily="34" charset="0"/>
              </a:rPr>
              <a:t>Pacaiová</a:t>
            </a:r>
            <a:r>
              <a:rPr lang="en-GB" sz="1800" dirty="0">
                <a:effectLst/>
                <a:latin typeface="Times New Roman" panose="02020603050405020304" pitchFamily="18" charset="0"/>
                <a:ea typeface="Calibri" panose="020F0502020204030204" pitchFamily="34" charset="0"/>
                <a:cs typeface="Vrinda" panose="020B0502040204020203" pitchFamily="34" charset="0"/>
              </a:rPr>
              <a:t>, H. and </a:t>
            </a:r>
            <a:r>
              <a:rPr lang="en-GB" sz="1800" dirty="0" err="1">
                <a:effectLst/>
                <a:latin typeface="Times New Roman" panose="02020603050405020304" pitchFamily="18" charset="0"/>
                <a:ea typeface="Calibri" panose="020F0502020204030204" pitchFamily="34" charset="0"/>
                <a:cs typeface="Vrinda" panose="020B0502040204020203" pitchFamily="34" charset="0"/>
              </a:rPr>
              <a:t>Grančíková</a:t>
            </a:r>
            <a:r>
              <a:rPr lang="en-GB" sz="1800" dirty="0">
                <a:effectLst/>
                <a:latin typeface="Times New Roman" panose="02020603050405020304" pitchFamily="18" charset="0"/>
                <a:ea typeface="Calibri" panose="020F0502020204030204" pitchFamily="34" charset="0"/>
                <a:cs typeface="Vrinda" panose="020B0502040204020203" pitchFamily="34" charset="0"/>
              </a:rPr>
              <a:t>, A. (2019) ‘An empirical study of the root-cause analysis in automotive supplier organisation’, </a:t>
            </a:r>
            <a:r>
              <a:rPr lang="en-GB" sz="1800" i="1" dirty="0">
                <a:effectLst/>
                <a:latin typeface="Times New Roman" panose="02020603050405020304" pitchFamily="18" charset="0"/>
                <a:ea typeface="Calibri" panose="020F0502020204030204" pitchFamily="34" charset="0"/>
                <a:cs typeface="Vrinda" panose="020B0502040204020203" pitchFamily="34" charset="0"/>
              </a:rPr>
              <a:t>Quality Innovation Prosperity</a:t>
            </a:r>
            <a:r>
              <a:rPr lang="en-GB" sz="1800" dirty="0">
                <a:effectLst/>
                <a:latin typeface="Times New Roman" panose="02020603050405020304" pitchFamily="18" charset="0"/>
                <a:ea typeface="Calibri" panose="020F0502020204030204" pitchFamily="34" charset="0"/>
                <a:cs typeface="Vrinda" panose="020B0502040204020203" pitchFamily="34" charset="0"/>
              </a:rPr>
              <a:t>, 23(2), pp. 34–45. https://doi.org/10.12776/qip.v23i2.1274</a:t>
            </a:r>
          </a:p>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Oakland, J.S. (2014). </a:t>
            </a:r>
            <a:r>
              <a:rPr lang="en-GB" sz="1800" i="1" dirty="0">
                <a:effectLst/>
                <a:latin typeface="Times New Roman" panose="02020603050405020304" pitchFamily="18" charset="0"/>
                <a:ea typeface="Calibri" panose="020F0502020204030204" pitchFamily="34" charset="0"/>
                <a:cs typeface="Vrinda" panose="020B0502040204020203" pitchFamily="34" charset="0"/>
              </a:rPr>
              <a:t>Total Quality Management and Operational Excellence: Text with Cases</a:t>
            </a:r>
            <a:r>
              <a:rPr lang="en-GB" sz="1800" dirty="0">
                <a:effectLst/>
                <a:latin typeface="Times New Roman" panose="02020603050405020304" pitchFamily="18" charset="0"/>
                <a:ea typeface="Calibri" panose="020F0502020204030204" pitchFamily="34" charset="0"/>
                <a:cs typeface="Vrinda" panose="020B0502040204020203" pitchFamily="34" charset="0"/>
              </a:rPr>
              <a:t>. 4th </a:t>
            </a:r>
            <a:r>
              <a:rPr lang="en-GB" sz="1800" dirty="0" err="1">
                <a:effectLst/>
                <a:latin typeface="Times New Roman" panose="02020603050405020304" pitchFamily="18" charset="0"/>
                <a:ea typeface="Calibri" panose="020F0502020204030204" pitchFamily="34" charset="0"/>
                <a:cs typeface="Vrinda" panose="020B0502040204020203" pitchFamily="34" charset="0"/>
              </a:rPr>
              <a:t>edn</a:t>
            </a:r>
            <a:r>
              <a:rPr lang="en-GB" sz="1800" dirty="0">
                <a:effectLst/>
                <a:latin typeface="Times New Roman" panose="02020603050405020304" pitchFamily="18" charset="0"/>
                <a:ea typeface="Calibri" panose="020F0502020204030204" pitchFamily="34" charset="0"/>
                <a:cs typeface="Vrinda" panose="020B0502040204020203" pitchFamily="34" charset="0"/>
              </a:rPr>
              <a:t>. London: Routledge.</a:t>
            </a:r>
          </a:p>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Office for National Statistics (2026). </a:t>
            </a:r>
            <a:r>
              <a:rPr lang="en-GB" sz="1800" i="1" dirty="0">
                <a:effectLst/>
                <a:latin typeface="Times New Roman" panose="02020603050405020304" pitchFamily="18" charset="0"/>
                <a:ea typeface="Calibri" panose="020F0502020204030204" pitchFamily="34" charset="0"/>
                <a:cs typeface="Vrinda" panose="020B0502040204020203" pitchFamily="34" charset="0"/>
              </a:rPr>
              <a:t>Internet sales as a percentage of total retail sales (ratio) (%): Time series</a:t>
            </a:r>
            <a:r>
              <a:rPr lang="en-GB" sz="1800" dirty="0">
                <a:effectLst/>
                <a:latin typeface="Times New Roman" panose="02020603050405020304" pitchFamily="18" charset="0"/>
                <a:ea typeface="Calibri" panose="020F0502020204030204" pitchFamily="34" charset="0"/>
                <a:cs typeface="Vrinda" panose="020B0502040204020203" pitchFamily="34" charset="0"/>
              </a:rPr>
              <a:t>. [online] Available at: </a:t>
            </a:r>
            <a:r>
              <a:rPr lang="en-GB" sz="1800" u="none" strike="noStrike" dirty="0">
                <a:solidFill>
                  <a:srgbClr val="0563C1"/>
                </a:solidFill>
                <a:effectLst/>
                <a:latin typeface="Times New Roman" panose="02020603050405020304" pitchFamily="18" charset="0"/>
                <a:ea typeface="Calibri" panose="020F0502020204030204" pitchFamily="34" charset="0"/>
                <a:cs typeface="Vrinda" panose="020B0502040204020203" pitchFamily="34" charset="0"/>
                <a:hlinkClick r:id="rId5"/>
              </a:rPr>
              <a:t>https://www.ons.gov.uk/businessindustryandtrade/retailindustry/timeseries/j4mc/drsi</a:t>
            </a:r>
            <a:r>
              <a:rPr lang="en-GB" sz="1800" dirty="0">
                <a:effectLst/>
                <a:latin typeface="Times New Roman" panose="02020603050405020304" pitchFamily="18" charset="0"/>
                <a:ea typeface="Calibri" panose="020F0502020204030204" pitchFamily="34" charset="0"/>
                <a:cs typeface="Vrinda" panose="020B0502040204020203" pitchFamily="34" charset="0"/>
              </a:rPr>
              <a:t> (Accessed: 16 February 2026).</a:t>
            </a:r>
          </a:p>
          <a:p>
            <a:pPr marL="0" marR="0" algn="just">
              <a:lnSpc>
                <a:spcPct val="150000"/>
              </a:lnSpc>
              <a:spcBef>
                <a:spcPts val="600"/>
              </a:spcBef>
              <a:spcAft>
                <a:spcPts val="600"/>
              </a:spcAft>
            </a:pPr>
            <a:r>
              <a:rPr lang="en-GB" sz="1800" dirty="0">
                <a:effectLst/>
                <a:latin typeface="Times New Roman" panose="02020603050405020304" pitchFamily="18" charset="0"/>
                <a:ea typeface="Calibri" panose="020F0502020204030204" pitchFamily="34" charset="0"/>
                <a:cs typeface="Vrinda" panose="020B0502040204020203" pitchFamily="34" charset="0"/>
              </a:rPr>
              <a:t>Office for National Statistics (2026) </a:t>
            </a:r>
            <a:r>
              <a:rPr lang="en-GB" sz="1800" i="1" dirty="0">
                <a:effectLst/>
                <a:latin typeface="Times New Roman" panose="02020603050405020304" pitchFamily="18" charset="0"/>
                <a:ea typeface="Calibri" panose="020F0502020204030204" pitchFamily="34" charset="0"/>
                <a:cs typeface="Vrinda" panose="020B0502040204020203" pitchFamily="34" charset="0"/>
              </a:rPr>
              <a:t>Retail sales, Great Britain: December 2025</a:t>
            </a:r>
            <a:r>
              <a:rPr lang="en-GB" sz="1800" dirty="0">
                <a:effectLst/>
                <a:latin typeface="Times New Roman" panose="02020603050405020304" pitchFamily="18" charset="0"/>
                <a:ea typeface="Calibri" panose="020F0502020204030204" pitchFamily="34" charset="0"/>
                <a:cs typeface="Vrinda" panose="020B0502040204020203" pitchFamily="34" charset="0"/>
              </a:rPr>
              <a:t>. [online] Available at: </a:t>
            </a:r>
            <a:r>
              <a:rPr lang="en-GB" sz="1800" u="none" strike="noStrike" dirty="0">
                <a:solidFill>
                  <a:srgbClr val="0563C1"/>
                </a:solidFill>
                <a:effectLst/>
                <a:latin typeface="Times New Roman" panose="02020603050405020304" pitchFamily="18" charset="0"/>
                <a:ea typeface="Calibri" panose="020F0502020204030204" pitchFamily="34" charset="0"/>
                <a:cs typeface="Vrinda" panose="020B0502040204020203" pitchFamily="34" charset="0"/>
                <a:hlinkClick r:id="rId6"/>
              </a:rPr>
              <a:t>https://www.ons.gov.uk/businessindustryandtrade/retailindustry/bulletins/retailsales/december2025</a:t>
            </a:r>
            <a:r>
              <a:rPr lang="en-GB" sz="1800" dirty="0">
                <a:effectLst/>
                <a:latin typeface="Times New Roman" panose="02020603050405020304" pitchFamily="18" charset="0"/>
                <a:ea typeface="Calibri" panose="020F0502020204030204" pitchFamily="34" charset="0"/>
                <a:cs typeface="Vrinda" panose="020B0502040204020203" pitchFamily="34" charset="0"/>
              </a:rPr>
              <a:t> (Accessed: 16 February 2026).</a:t>
            </a:r>
          </a:p>
          <a:p>
            <a:pPr marL="0" marR="0" algn="just">
              <a:lnSpc>
                <a:spcPct val="150000"/>
              </a:lnSpc>
              <a:spcBef>
                <a:spcPts val="600"/>
              </a:spcBef>
              <a:spcAft>
                <a:spcPts val="600"/>
              </a:spcAft>
            </a:pPr>
            <a:r>
              <a:rPr lang="en-GB" sz="1800" dirty="0" err="1">
                <a:effectLst/>
                <a:latin typeface="Times New Roman" panose="02020603050405020304" pitchFamily="18" charset="0"/>
                <a:ea typeface="Calibri" panose="020F0502020204030204" pitchFamily="34" charset="0"/>
                <a:cs typeface="Vrinda" panose="020B0502040204020203" pitchFamily="34" charset="0"/>
              </a:rPr>
              <a:t>Yuksel</a:t>
            </a:r>
            <a:r>
              <a:rPr lang="en-GB" sz="1800" dirty="0">
                <a:effectLst/>
                <a:latin typeface="Times New Roman" panose="02020603050405020304" pitchFamily="18" charset="0"/>
                <a:ea typeface="Calibri" panose="020F0502020204030204" pitchFamily="34" charset="0"/>
                <a:cs typeface="Vrinda" panose="020B0502040204020203" pitchFamily="34" charset="0"/>
              </a:rPr>
              <a:t>, I. (2012) ‘Developing a multi-criteria decision making model for PESTEL analysis’, </a:t>
            </a:r>
            <a:r>
              <a:rPr lang="en-GB" sz="1800" i="1" dirty="0">
                <a:effectLst/>
                <a:latin typeface="Times New Roman" panose="02020603050405020304" pitchFamily="18" charset="0"/>
                <a:ea typeface="Calibri" panose="020F0502020204030204" pitchFamily="34" charset="0"/>
                <a:cs typeface="Vrinda" panose="020B0502040204020203" pitchFamily="34" charset="0"/>
              </a:rPr>
              <a:t>International Journal of Business and Management</a:t>
            </a:r>
            <a:r>
              <a:rPr lang="en-GB" sz="1800" dirty="0">
                <a:effectLst/>
                <a:latin typeface="Times New Roman" panose="02020603050405020304" pitchFamily="18" charset="0"/>
                <a:ea typeface="Calibri" panose="020F0502020204030204" pitchFamily="34" charset="0"/>
                <a:cs typeface="Vrinda" panose="020B0502040204020203" pitchFamily="34" charset="0"/>
              </a:rPr>
              <a:t>, 7(24), pp. 52–66. </a:t>
            </a:r>
            <a:r>
              <a:rPr lang="en-GB" sz="1800" u="none" strike="noStrike" dirty="0">
                <a:solidFill>
                  <a:srgbClr val="0563C1"/>
                </a:solidFill>
                <a:effectLst/>
                <a:latin typeface="Times New Roman" panose="02020603050405020304" pitchFamily="18" charset="0"/>
                <a:ea typeface="Calibri" panose="020F0502020204030204" pitchFamily="34" charset="0"/>
                <a:cs typeface="Vrinda" panose="020B0502040204020203" pitchFamily="34" charset="0"/>
                <a:hlinkClick r:id="rId7"/>
              </a:rPr>
              <a:t>https://doi.org/10.5539/ijbm.v7n24p52</a:t>
            </a:r>
            <a:endParaRPr lang="en-GB" sz="1800" dirty="0">
              <a:effectLst/>
              <a:latin typeface="Times New Roman" panose="02020603050405020304" pitchFamily="18" charset="0"/>
              <a:ea typeface="Calibri" panose="020F0502020204030204" pitchFamily="34" charset="0"/>
              <a:cs typeface="Vrinda" panose="020B0502040204020203" pitchFamily="34"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txBody>
          <a:bodyPr/>
          <a:lstStyle/>
          <a:p>
            <a:endParaRPr lang="en-GB"/>
          </a:p>
        </p:txBody>
      </p:sp>
      <p:sp>
        <p:nvSpPr>
          <p:cNvPr id="3" name="Shape 1"/>
          <p:cNvSpPr/>
          <p:nvPr/>
        </p:nvSpPr>
        <p:spPr>
          <a:xfrm>
            <a:off x="0" y="0"/>
            <a:ext cx="14630400" cy="8229600"/>
          </a:xfrm>
          <a:prstGeom prst="rect">
            <a:avLst/>
          </a:prstGeom>
          <a:solidFill>
            <a:srgbClr val="FFFFFF"/>
          </a:solidFill>
          <a:ln/>
        </p:spPr>
        <p:txBody>
          <a:bodyPr/>
          <a:lstStyle/>
          <a:p>
            <a:endParaRPr lang="en-GB"/>
          </a:p>
        </p:txBody>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6F4F4"/>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sv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sv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15.svg"/></Relationships>
</file>

<file path=ppt/slides/_rels/slide10.xml.rels><?xml version="1.0" encoding="UTF-8" standalone="yes"?>
<Relationships xmlns="http://schemas.openxmlformats.org/package/2006/relationships"><Relationship Id="rId8" Type="http://schemas.openxmlformats.org/officeDocument/2006/relationships/hyperlink" Target="https://doi.org/10.5539/ijbm.v7n24p52" TargetMode="External"/><Relationship Id="rId3" Type="http://schemas.openxmlformats.org/officeDocument/2006/relationships/hyperlink" Target="https://www.bankofengland.co.uk/monetary-policy-report/2026/february-2026" TargetMode="External"/><Relationship Id="rId7" Type="http://schemas.openxmlformats.org/officeDocument/2006/relationships/hyperlink" Target="https://www.ons.gov.uk/businessindustryandtrade/retailindustry/bulletins/retailsales/december2025" TargetMode="Externa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hyperlink" Target="https://www.ons.gov.uk/businessindustryandtrade/retailindustry/timeseries/j4mc/drsi" TargetMode="External"/><Relationship Id="rId5" Type="http://schemas.openxmlformats.org/officeDocument/2006/relationships/hyperlink" Target="https://doi.org/10.12776/qip.v23i2.1274" TargetMode="External"/><Relationship Id="rId4" Type="http://schemas.openxmlformats.org/officeDocument/2006/relationships/hyperlink" Target="https://brc.org.uk/market-intelligence/publications/monitors/footfall-monitor/"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906310"/>
            <a:ext cx="7556421" cy="2126337"/>
          </a:xfrm>
          <a:prstGeom prst="rect">
            <a:avLst/>
          </a:prstGeom>
          <a:noFill/>
          <a:ln/>
        </p:spPr>
        <p:txBody>
          <a:bodyPr wrap="square" lIns="0" tIns="0" rIns="0" bIns="0" rtlCol="0" anchor="t"/>
          <a:lstStyle/>
          <a:p>
            <a:pPr marL="0" indent="0" algn="l">
              <a:lnSpc>
                <a:spcPts val="5550"/>
              </a:lnSpc>
              <a:buNone/>
            </a:pPr>
            <a:r>
              <a:rPr lang="en-US" sz="4450" b="1" dirty="0">
                <a:solidFill>
                  <a:srgbClr val="000000"/>
                </a:solidFill>
                <a:latin typeface="Inter" panose="020B0604020202020204" charset="0"/>
                <a:ea typeface="Inter" panose="020B0604020202020204" charset="0"/>
                <a:cs typeface="Inter Bold" pitchFamily="34" charset="-120"/>
              </a:rPr>
              <a:t>LCLM4004: </a:t>
            </a:r>
            <a:br>
              <a:rPr lang="en-US" sz="4450" b="1" dirty="0">
                <a:solidFill>
                  <a:srgbClr val="000000"/>
                </a:solidFill>
                <a:latin typeface="Inter" panose="020B0604020202020204" charset="0"/>
                <a:ea typeface="Inter" panose="020B0604020202020204" charset="0"/>
                <a:cs typeface="Inter Bold" pitchFamily="34" charset="-120"/>
              </a:rPr>
            </a:br>
            <a:r>
              <a:rPr lang="en-US" sz="4450" b="1" dirty="0">
                <a:solidFill>
                  <a:srgbClr val="000000"/>
                </a:solidFill>
                <a:latin typeface="Inter" panose="020B0604020202020204" charset="0"/>
                <a:ea typeface="Inter" panose="020B0604020202020204" charset="0"/>
                <a:cs typeface="Inter Bold" pitchFamily="34" charset="-120"/>
              </a:rPr>
              <a:t>Problem Solving and </a:t>
            </a:r>
            <a:br>
              <a:rPr lang="en-US" sz="4450" b="1" dirty="0">
                <a:solidFill>
                  <a:srgbClr val="000000"/>
                </a:solidFill>
                <a:latin typeface="Inter" panose="020B0604020202020204" charset="0"/>
                <a:ea typeface="Inter" panose="020B0604020202020204" charset="0"/>
                <a:cs typeface="Inter Bold" pitchFamily="34" charset="-120"/>
              </a:rPr>
            </a:br>
            <a:r>
              <a:rPr lang="en-US" sz="4450" b="1" dirty="0">
                <a:solidFill>
                  <a:srgbClr val="000000"/>
                </a:solidFill>
                <a:latin typeface="Inter" panose="020B0604020202020204" charset="0"/>
                <a:ea typeface="Inter" panose="020B0604020202020204" charset="0"/>
                <a:cs typeface="Inter Bold" pitchFamily="34" charset="-120"/>
              </a:rPr>
              <a:t>Decision Making</a:t>
            </a:r>
            <a:endParaRPr lang="en-US" sz="4450" dirty="0">
              <a:latin typeface="Inter" panose="020B0604020202020204" charset="0"/>
              <a:ea typeface="Inter" panose="020B0604020202020204" charset="0"/>
            </a:endParaRPr>
          </a:p>
        </p:txBody>
      </p:sp>
      <p:sp>
        <p:nvSpPr>
          <p:cNvPr id="4" name="Text 1"/>
          <p:cNvSpPr/>
          <p:nvPr/>
        </p:nvSpPr>
        <p:spPr>
          <a:xfrm>
            <a:off x="6280190" y="4123372"/>
            <a:ext cx="7556421" cy="1133951"/>
          </a:xfrm>
          <a:prstGeom prst="rect">
            <a:avLst/>
          </a:prstGeom>
          <a:noFill/>
          <a:ln/>
        </p:spPr>
        <p:txBody>
          <a:bodyPr wrap="square" lIns="0" tIns="0" rIns="0" bIns="0" rtlCol="0" anchor="t"/>
          <a:lstStyle/>
          <a:p>
            <a:pPr marL="0" indent="0" algn="l">
              <a:lnSpc>
                <a:spcPts val="4450"/>
              </a:lnSpc>
              <a:buNone/>
            </a:pPr>
            <a:r>
              <a:rPr lang="en-US" sz="3550" b="1" dirty="0">
                <a:solidFill>
                  <a:srgbClr val="000000"/>
                </a:solidFill>
                <a:latin typeface="Inter" panose="020B0604020202020204" charset="0"/>
                <a:ea typeface="Inter" panose="020B0604020202020204" charset="0"/>
                <a:cs typeface="Inter Bold" pitchFamily="34" charset="-120"/>
              </a:rPr>
              <a:t>Case: Green Haven Florists – Declining In-Store Sales</a:t>
            </a:r>
            <a:endParaRPr lang="en-US" sz="3550" dirty="0">
              <a:latin typeface="Inter" panose="020B0604020202020204" charset="0"/>
              <a:ea typeface="Inter" panose="020B0604020202020204" charset="0"/>
            </a:endParaRPr>
          </a:p>
        </p:txBody>
      </p:sp>
      <p:sp>
        <p:nvSpPr>
          <p:cNvPr id="5" name="Text 2"/>
          <p:cNvSpPr/>
          <p:nvPr/>
        </p:nvSpPr>
        <p:spPr>
          <a:xfrm>
            <a:off x="6280190" y="5597485"/>
            <a:ext cx="7556421" cy="725805"/>
          </a:xfrm>
          <a:prstGeom prst="rect">
            <a:avLst/>
          </a:prstGeom>
          <a:noFill/>
          <a:ln/>
        </p:spPr>
        <p:txBody>
          <a:bodyPr wrap="square" lIns="0" tIns="0" rIns="0" bIns="0" rtlCol="0" anchor="t"/>
          <a:lstStyle/>
          <a:p>
            <a:pPr marL="0" indent="0" algn="l">
              <a:lnSpc>
                <a:spcPts val="2850"/>
              </a:lnSpc>
              <a:buNone/>
            </a:pPr>
            <a:r>
              <a:rPr lang="en-US" sz="1600" dirty="0">
                <a:solidFill>
                  <a:srgbClr val="272525"/>
                </a:solidFill>
                <a:latin typeface="HGMaruGothicMPRO" panose="020B0400000000000000" pitchFamily="34" charset="-128"/>
                <a:ea typeface="HGMaruGothicMPRO" panose="020B0400000000000000" pitchFamily="34" charset="-128"/>
                <a:cs typeface="Inter" pitchFamily="34" charset="-120"/>
              </a:rPr>
              <a:t>Ewelina Bernas </a:t>
            </a:r>
            <a:endParaRPr lang="en-US" sz="1600" dirty="0">
              <a:latin typeface="HGMaruGothicMPRO" panose="020B0400000000000000" pitchFamily="34" charset="-128"/>
              <a:ea typeface="HGMaruGothicMPRO" panose="020B0400000000000000" pitchFamily="34" charset="-128"/>
            </a:endParaRPr>
          </a:p>
          <a:p>
            <a:pPr>
              <a:lnSpc>
                <a:spcPts val="2850"/>
              </a:lnSpc>
            </a:pPr>
            <a:r>
              <a:rPr lang="en-US" sz="1600" dirty="0">
                <a:solidFill>
                  <a:srgbClr val="272525"/>
                </a:solidFill>
                <a:latin typeface="HGMaruGothicMPRO" panose="020B0400000000000000" pitchFamily="34" charset="-128"/>
                <a:ea typeface="HGMaruGothicMPRO" panose="020B0400000000000000" pitchFamily="34" charset="-128"/>
                <a:cs typeface="Inter" pitchFamily="34" charset="-120"/>
              </a:rPr>
              <a:t>2509446</a:t>
            </a:r>
            <a:br>
              <a:rPr lang="en-US" sz="1600" dirty="0">
                <a:solidFill>
                  <a:srgbClr val="272525"/>
                </a:solidFill>
                <a:latin typeface="HGMaruGothicMPRO" panose="020B0400000000000000" pitchFamily="34" charset="-128"/>
                <a:ea typeface="HGMaruGothicMPRO" panose="020B0400000000000000" pitchFamily="34" charset="-128"/>
                <a:cs typeface="Inter" pitchFamily="34" charset="-120"/>
              </a:rPr>
            </a:br>
            <a:br>
              <a:rPr lang="en-GB" sz="1600" dirty="0">
                <a:latin typeface="HGMaruGothicMPRO" panose="020B0400000000000000" pitchFamily="34" charset="-128"/>
                <a:ea typeface="HGMaruGothicMPRO" panose="020B0400000000000000" pitchFamily="34" charset="-128"/>
              </a:rPr>
            </a:br>
            <a:br>
              <a:rPr lang="en-GB" sz="1600" dirty="0">
                <a:latin typeface="HGMaruGothicMPRO" panose="020B0400000000000000" pitchFamily="34" charset="-128"/>
                <a:ea typeface="HGMaruGothicMPRO" panose="020B0400000000000000" pitchFamily="34" charset="-128"/>
              </a:rPr>
            </a:br>
            <a:r>
              <a:rPr lang="en-GB" sz="1600" dirty="0">
                <a:latin typeface="HGMaruGothicMPRO" panose="020B0400000000000000" pitchFamily="34" charset="-128"/>
                <a:ea typeface="HGMaruGothicMPRO" panose="020B0400000000000000" pitchFamily="34" charset="-128"/>
              </a:rPr>
              <a:t>Lecturer: Mr. Chijioke Uba</a:t>
            </a:r>
            <a:endParaRPr lang="en-US" sz="1600" dirty="0">
              <a:latin typeface="HGMaruGothicMPRO" panose="020B0400000000000000" pitchFamily="34" charset="-128"/>
              <a:ea typeface="HGMaruGothicMPRO" panose="020B0400000000000000" pitchFamily="34" charset="-128"/>
            </a:endParaRPr>
          </a:p>
        </p:txBody>
      </p:sp>
      <p:sp>
        <p:nvSpPr>
          <p:cNvPr id="6" name="TextBox 5">
            <a:extLst>
              <a:ext uri="{FF2B5EF4-FFF2-40B4-BE49-F238E27FC236}">
                <a16:creationId xmlns:a16="http://schemas.microsoft.com/office/drawing/2014/main" id="{59D21D8B-996F-406D-940A-DCE266906F2A}"/>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1</a:t>
            </a:r>
            <a:endParaRPr lang="en-GB" sz="2700" b="1" dirty="0">
              <a:solidFill>
                <a:schemeClr val="accent2">
                  <a:lumMod val="20000"/>
                  <a:lumOff val="80000"/>
                </a:schemeClr>
              </a:solidFill>
            </a:endParaRPr>
          </a:p>
        </p:txBody>
      </p:sp>
      <p:pic>
        <p:nvPicPr>
          <p:cNvPr id="8" name="Picture 7">
            <a:extLst>
              <a:ext uri="{FF2B5EF4-FFF2-40B4-BE49-F238E27FC236}">
                <a16:creationId xmlns:a16="http://schemas.microsoft.com/office/drawing/2014/main" id="{79F9EDF3-5DD0-E4AF-0AAC-DE9A9380DFF2}"/>
              </a:ext>
            </a:extLst>
          </p:cNvPr>
          <p:cNvPicPr>
            <a:picLocks noChangeAspect="1"/>
          </p:cNvPicPr>
          <p:nvPr/>
        </p:nvPicPr>
        <p:blipFill>
          <a:blip r:embed="rId4"/>
          <a:stretch>
            <a:fillRect/>
          </a:stretch>
        </p:blipFill>
        <p:spPr>
          <a:xfrm>
            <a:off x="11813460" y="6436935"/>
            <a:ext cx="2453463" cy="74598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859988"/>
            <a:ext cx="8082201" cy="566976"/>
          </a:xfrm>
          <a:prstGeom prst="rect">
            <a:avLst/>
          </a:prstGeom>
          <a:noFill/>
          <a:ln/>
        </p:spPr>
        <p:txBody>
          <a:bodyPr wrap="none" lIns="0" tIns="0" rIns="0" bIns="0" rtlCol="0" anchor="t"/>
          <a:lstStyle/>
          <a:p>
            <a:pPr marL="0" indent="0" algn="l">
              <a:lnSpc>
                <a:spcPts val="4450"/>
              </a:lnSpc>
              <a:buNone/>
            </a:pPr>
            <a:r>
              <a:rPr lang="en-US" sz="3550" b="1" dirty="0">
                <a:solidFill>
                  <a:srgbClr val="000000"/>
                </a:solidFill>
                <a:latin typeface="Inter Bold" pitchFamily="34" charset="0"/>
                <a:ea typeface="Inter Bold" pitchFamily="34" charset="-122"/>
                <a:cs typeface="Inter Bold" pitchFamily="34" charset="-120"/>
              </a:rPr>
              <a:t>Introduction, Purpose, and Structure</a:t>
            </a:r>
            <a:endParaRPr lang="en-US" sz="3550" dirty="0"/>
          </a:p>
        </p:txBody>
      </p:sp>
      <p:sp>
        <p:nvSpPr>
          <p:cNvPr id="3" name="Text 1"/>
          <p:cNvSpPr/>
          <p:nvPr/>
        </p:nvSpPr>
        <p:spPr>
          <a:xfrm>
            <a:off x="793790" y="1717238"/>
            <a:ext cx="13042821" cy="52244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This presentation analyses the underlying causes of a significant 12-month decline in in-store sales at Green Haven Florists. Our objective is to provide actionable insights for reversing this trend.</a:t>
            </a:r>
            <a:endParaRPr lang="en-US" sz="1400" dirty="0"/>
          </a:p>
        </p:txBody>
      </p:sp>
      <p:sp>
        <p:nvSpPr>
          <p:cNvPr id="4" name="Shape 2"/>
          <p:cNvSpPr/>
          <p:nvPr/>
        </p:nvSpPr>
        <p:spPr>
          <a:xfrm>
            <a:off x="793790" y="2675096"/>
            <a:ext cx="3151823" cy="1550908"/>
          </a:xfrm>
          <a:prstGeom prst="roundRect">
            <a:avLst>
              <a:gd name="adj" fmla="val 7075"/>
            </a:avLst>
          </a:prstGeom>
          <a:solidFill>
            <a:srgbClr val="FFFFFF"/>
          </a:solidFill>
          <a:ln/>
        </p:spPr>
        <p:txBody>
          <a:bodyPr/>
          <a:lstStyle/>
          <a:p>
            <a:endParaRPr lang="en-GB"/>
          </a:p>
        </p:txBody>
      </p:sp>
      <p:sp>
        <p:nvSpPr>
          <p:cNvPr id="5" name="Shape 3"/>
          <p:cNvSpPr/>
          <p:nvPr/>
        </p:nvSpPr>
        <p:spPr>
          <a:xfrm>
            <a:off x="793790" y="2652236"/>
            <a:ext cx="3151823" cy="91440"/>
          </a:xfrm>
          <a:prstGeom prst="roundRect">
            <a:avLst>
              <a:gd name="adj" fmla="val 83349"/>
            </a:avLst>
          </a:prstGeom>
          <a:solidFill>
            <a:srgbClr val="4950BC"/>
          </a:solidFill>
          <a:ln/>
        </p:spPr>
        <p:txBody>
          <a:bodyPr/>
          <a:lstStyle/>
          <a:p>
            <a:endParaRPr lang="en-GB"/>
          </a:p>
        </p:txBody>
      </p:sp>
      <p:sp>
        <p:nvSpPr>
          <p:cNvPr id="6" name="Shape 4"/>
          <p:cNvSpPr/>
          <p:nvPr/>
        </p:nvSpPr>
        <p:spPr>
          <a:xfrm>
            <a:off x="2097524" y="2402919"/>
            <a:ext cx="544354" cy="544354"/>
          </a:xfrm>
          <a:prstGeom prst="roundRect">
            <a:avLst>
              <a:gd name="adj" fmla="val 167979"/>
            </a:avLst>
          </a:prstGeom>
          <a:solidFill>
            <a:srgbClr val="4950BC"/>
          </a:solidFill>
          <a:ln/>
        </p:spPr>
        <p:txBody>
          <a:bodyPr/>
          <a:lstStyle/>
          <a:p>
            <a:endParaRPr lang="en-GB"/>
          </a:p>
        </p:txBody>
      </p:sp>
      <p:sp>
        <p:nvSpPr>
          <p:cNvPr id="7" name="Text 5"/>
          <p:cNvSpPr/>
          <p:nvPr/>
        </p:nvSpPr>
        <p:spPr>
          <a:xfrm>
            <a:off x="2260878" y="2539008"/>
            <a:ext cx="217646" cy="272177"/>
          </a:xfrm>
          <a:prstGeom prst="rect">
            <a:avLst/>
          </a:prstGeom>
          <a:noFill/>
          <a:ln/>
        </p:spPr>
        <p:txBody>
          <a:bodyPr wrap="none" lIns="0" tIns="0" rIns="0" bIns="0" rtlCol="0" anchor="t"/>
          <a:lstStyle/>
          <a:p>
            <a:pPr marL="0" indent="0" algn="l">
              <a:lnSpc>
                <a:spcPts val="2450"/>
              </a:lnSpc>
              <a:buNone/>
            </a:pPr>
            <a:r>
              <a:rPr lang="en-US" sz="1700" b="1" dirty="0">
                <a:solidFill>
                  <a:srgbClr val="FFFFFF"/>
                </a:solidFill>
                <a:latin typeface="Inter Bold" pitchFamily="34" charset="0"/>
                <a:ea typeface="Inter Bold" pitchFamily="34" charset="-122"/>
                <a:cs typeface="Inter Bold" pitchFamily="34" charset="-120"/>
              </a:rPr>
              <a:t>1</a:t>
            </a:r>
            <a:endParaRPr lang="en-US" sz="1700" dirty="0"/>
          </a:p>
        </p:txBody>
      </p:sp>
      <p:sp>
        <p:nvSpPr>
          <p:cNvPr id="8" name="Text 6"/>
          <p:cNvSpPr/>
          <p:nvPr/>
        </p:nvSpPr>
        <p:spPr>
          <a:xfrm>
            <a:off x="998101" y="3128724"/>
            <a:ext cx="2268260" cy="283488"/>
          </a:xfrm>
          <a:prstGeom prst="rect">
            <a:avLst/>
          </a:prstGeom>
          <a:noFill/>
          <a:ln/>
        </p:spPr>
        <p:txBody>
          <a:bodyPr wrap="none" lIns="0" tIns="0" rIns="0" bIns="0" rtlCol="0" anchor="t"/>
          <a:lstStyle/>
          <a:p>
            <a:pPr marL="0" indent="0" algn="l">
              <a:lnSpc>
                <a:spcPts val="2200"/>
              </a:lnSpc>
              <a:buNone/>
            </a:pPr>
            <a:r>
              <a:rPr lang="en-US" sz="1750" b="1" dirty="0">
                <a:solidFill>
                  <a:srgbClr val="272525"/>
                </a:solidFill>
                <a:latin typeface="Inter Bold" pitchFamily="34" charset="0"/>
                <a:ea typeface="Inter Bold" pitchFamily="34" charset="-122"/>
                <a:cs typeface="Inter Bold" pitchFamily="34" charset="-120"/>
              </a:rPr>
              <a:t>Issue Scope</a:t>
            </a:r>
            <a:endParaRPr lang="en-US" sz="1750" dirty="0"/>
          </a:p>
        </p:txBody>
      </p:sp>
      <p:sp>
        <p:nvSpPr>
          <p:cNvPr id="9" name="Text 7"/>
          <p:cNvSpPr/>
          <p:nvPr/>
        </p:nvSpPr>
        <p:spPr>
          <a:xfrm>
            <a:off x="998101" y="3499247"/>
            <a:ext cx="2743200" cy="52244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Defining the boundaries of the problem.</a:t>
            </a:r>
            <a:endParaRPr lang="en-US" sz="1400" dirty="0"/>
          </a:p>
        </p:txBody>
      </p:sp>
      <p:sp>
        <p:nvSpPr>
          <p:cNvPr id="10" name="Shape 8"/>
          <p:cNvSpPr/>
          <p:nvPr/>
        </p:nvSpPr>
        <p:spPr>
          <a:xfrm>
            <a:off x="4090749" y="2675096"/>
            <a:ext cx="3151823" cy="1550908"/>
          </a:xfrm>
          <a:prstGeom prst="roundRect">
            <a:avLst>
              <a:gd name="adj" fmla="val 7075"/>
            </a:avLst>
          </a:prstGeom>
          <a:solidFill>
            <a:srgbClr val="FFFFFF"/>
          </a:solidFill>
          <a:ln/>
        </p:spPr>
        <p:txBody>
          <a:bodyPr/>
          <a:lstStyle/>
          <a:p>
            <a:endParaRPr lang="en-GB"/>
          </a:p>
        </p:txBody>
      </p:sp>
      <p:sp>
        <p:nvSpPr>
          <p:cNvPr id="11" name="Shape 9"/>
          <p:cNvSpPr/>
          <p:nvPr/>
        </p:nvSpPr>
        <p:spPr>
          <a:xfrm>
            <a:off x="4090749" y="2652236"/>
            <a:ext cx="3151823" cy="91440"/>
          </a:xfrm>
          <a:prstGeom prst="roundRect">
            <a:avLst>
              <a:gd name="adj" fmla="val 83349"/>
            </a:avLst>
          </a:prstGeom>
          <a:solidFill>
            <a:srgbClr val="4950BC"/>
          </a:solidFill>
          <a:ln/>
        </p:spPr>
        <p:txBody>
          <a:bodyPr/>
          <a:lstStyle/>
          <a:p>
            <a:endParaRPr lang="en-GB"/>
          </a:p>
        </p:txBody>
      </p:sp>
      <p:sp>
        <p:nvSpPr>
          <p:cNvPr id="12" name="Shape 10"/>
          <p:cNvSpPr/>
          <p:nvPr/>
        </p:nvSpPr>
        <p:spPr>
          <a:xfrm>
            <a:off x="5394484" y="2402919"/>
            <a:ext cx="544354" cy="544354"/>
          </a:xfrm>
          <a:prstGeom prst="roundRect">
            <a:avLst>
              <a:gd name="adj" fmla="val 167979"/>
            </a:avLst>
          </a:prstGeom>
          <a:solidFill>
            <a:srgbClr val="4950BC"/>
          </a:solidFill>
          <a:ln/>
        </p:spPr>
        <p:txBody>
          <a:bodyPr/>
          <a:lstStyle/>
          <a:p>
            <a:endParaRPr lang="en-GB"/>
          </a:p>
        </p:txBody>
      </p:sp>
      <p:sp>
        <p:nvSpPr>
          <p:cNvPr id="13" name="Text 11"/>
          <p:cNvSpPr/>
          <p:nvPr/>
        </p:nvSpPr>
        <p:spPr>
          <a:xfrm>
            <a:off x="5557838" y="2539008"/>
            <a:ext cx="217646" cy="272177"/>
          </a:xfrm>
          <a:prstGeom prst="rect">
            <a:avLst/>
          </a:prstGeom>
          <a:noFill/>
          <a:ln/>
        </p:spPr>
        <p:txBody>
          <a:bodyPr wrap="none" lIns="0" tIns="0" rIns="0" bIns="0" rtlCol="0" anchor="t"/>
          <a:lstStyle/>
          <a:p>
            <a:pPr marL="0" indent="0" algn="l">
              <a:lnSpc>
                <a:spcPts val="2450"/>
              </a:lnSpc>
              <a:buNone/>
            </a:pPr>
            <a:r>
              <a:rPr lang="en-US" sz="1700" b="1" dirty="0">
                <a:solidFill>
                  <a:srgbClr val="FFFFFF"/>
                </a:solidFill>
                <a:latin typeface="Inter Bold" pitchFamily="34" charset="0"/>
                <a:ea typeface="Inter Bold" pitchFamily="34" charset="-122"/>
                <a:cs typeface="Inter Bold" pitchFamily="34" charset="-120"/>
              </a:rPr>
              <a:t>2</a:t>
            </a:r>
            <a:endParaRPr lang="en-US" sz="1700" dirty="0"/>
          </a:p>
        </p:txBody>
      </p:sp>
      <p:sp>
        <p:nvSpPr>
          <p:cNvPr id="14" name="Text 12"/>
          <p:cNvSpPr/>
          <p:nvPr/>
        </p:nvSpPr>
        <p:spPr>
          <a:xfrm>
            <a:off x="4295061" y="3128724"/>
            <a:ext cx="2268260" cy="283488"/>
          </a:xfrm>
          <a:prstGeom prst="rect">
            <a:avLst/>
          </a:prstGeom>
          <a:noFill/>
          <a:ln/>
        </p:spPr>
        <p:txBody>
          <a:bodyPr wrap="none" lIns="0" tIns="0" rIns="0" bIns="0" rtlCol="0" anchor="t"/>
          <a:lstStyle/>
          <a:p>
            <a:pPr marL="0" indent="0" algn="l">
              <a:lnSpc>
                <a:spcPts val="2200"/>
              </a:lnSpc>
              <a:buNone/>
            </a:pPr>
            <a:r>
              <a:rPr lang="en-US" sz="1750" b="1" dirty="0">
                <a:solidFill>
                  <a:srgbClr val="272525"/>
                </a:solidFill>
                <a:latin typeface="Inter Bold" pitchFamily="34" charset="0"/>
                <a:ea typeface="Inter Bold" pitchFamily="34" charset="-122"/>
                <a:cs typeface="Inter Bold" pitchFamily="34" charset="-120"/>
              </a:rPr>
              <a:t>5W2H Analysis</a:t>
            </a:r>
            <a:endParaRPr lang="en-US" sz="1750" dirty="0"/>
          </a:p>
        </p:txBody>
      </p:sp>
      <p:sp>
        <p:nvSpPr>
          <p:cNvPr id="15" name="Text 13"/>
          <p:cNvSpPr/>
          <p:nvPr/>
        </p:nvSpPr>
        <p:spPr>
          <a:xfrm>
            <a:off x="4295061" y="3499247"/>
            <a:ext cx="2743200" cy="52244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A precise framework for problem definition.</a:t>
            </a:r>
            <a:endParaRPr lang="en-US" sz="1400" dirty="0"/>
          </a:p>
        </p:txBody>
      </p:sp>
      <p:sp>
        <p:nvSpPr>
          <p:cNvPr id="16" name="Shape 14"/>
          <p:cNvSpPr/>
          <p:nvPr/>
        </p:nvSpPr>
        <p:spPr>
          <a:xfrm>
            <a:off x="7387709" y="2675096"/>
            <a:ext cx="3151823" cy="1550908"/>
          </a:xfrm>
          <a:prstGeom prst="roundRect">
            <a:avLst>
              <a:gd name="adj" fmla="val 7075"/>
            </a:avLst>
          </a:prstGeom>
          <a:solidFill>
            <a:srgbClr val="FFFFFF"/>
          </a:solidFill>
          <a:ln/>
        </p:spPr>
        <p:txBody>
          <a:bodyPr/>
          <a:lstStyle/>
          <a:p>
            <a:endParaRPr lang="en-GB"/>
          </a:p>
        </p:txBody>
      </p:sp>
      <p:sp>
        <p:nvSpPr>
          <p:cNvPr id="17" name="Shape 15"/>
          <p:cNvSpPr/>
          <p:nvPr/>
        </p:nvSpPr>
        <p:spPr>
          <a:xfrm>
            <a:off x="7387709" y="2652236"/>
            <a:ext cx="3151823" cy="91440"/>
          </a:xfrm>
          <a:prstGeom prst="roundRect">
            <a:avLst>
              <a:gd name="adj" fmla="val 83349"/>
            </a:avLst>
          </a:prstGeom>
          <a:solidFill>
            <a:srgbClr val="4950BC"/>
          </a:solidFill>
          <a:ln/>
        </p:spPr>
        <p:txBody>
          <a:bodyPr/>
          <a:lstStyle/>
          <a:p>
            <a:endParaRPr lang="en-GB"/>
          </a:p>
        </p:txBody>
      </p:sp>
      <p:sp>
        <p:nvSpPr>
          <p:cNvPr id="18" name="Shape 16"/>
          <p:cNvSpPr/>
          <p:nvPr/>
        </p:nvSpPr>
        <p:spPr>
          <a:xfrm>
            <a:off x="8691443" y="2402919"/>
            <a:ext cx="544354" cy="544354"/>
          </a:xfrm>
          <a:prstGeom prst="roundRect">
            <a:avLst>
              <a:gd name="adj" fmla="val 167979"/>
            </a:avLst>
          </a:prstGeom>
          <a:solidFill>
            <a:srgbClr val="4950BC"/>
          </a:solidFill>
          <a:ln/>
        </p:spPr>
        <p:txBody>
          <a:bodyPr/>
          <a:lstStyle/>
          <a:p>
            <a:endParaRPr lang="en-GB"/>
          </a:p>
        </p:txBody>
      </p:sp>
      <p:sp>
        <p:nvSpPr>
          <p:cNvPr id="19" name="Text 17"/>
          <p:cNvSpPr/>
          <p:nvPr/>
        </p:nvSpPr>
        <p:spPr>
          <a:xfrm>
            <a:off x="8854797" y="2539008"/>
            <a:ext cx="217646" cy="272177"/>
          </a:xfrm>
          <a:prstGeom prst="rect">
            <a:avLst/>
          </a:prstGeom>
          <a:noFill/>
          <a:ln/>
        </p:spPr>
        <p:txBody>
          <a:bodyPr wrap="none" lIns="0" tIns="0" rIns="0" bIns="0" rtlCol="0" anchor="t"/>
          <a:lstStyle/>
          <a:p>
            <a:pPr marL="0" indent="0" algn="l">
              <a:lnSpc>
                <a:spcPts val="2450"/>
              </a:lnSpc>
              <a:buNone/>
            </a:pPr>
            <a:r>
              <a:rPr lang="en-US" sz="1700" b="1" dirty="0">
                <a:solidFill>
                  <a:srgbClr val="FFFFFF"/>
                </a:solidFill>
                <a:latin typeface="Inter Bold" pitchFamily="34" charset="0"/>
                <a:ea typeface="Inter Bold" pitchFamily="34" charset="-122"/>
                <a:cs typeface="Inter Bold" pitchFamily="34" charset="-120"/>
              </a:rPr>
              <a:t>3</a:t>
            </a:r>
            <a:endParaRPr lang="en-US" sz="1700" dirty="0"/>
          </a:p>
        </p:txBody>
      </p:sp>
      <p:sp>
        <p:nvSpPr>
          <p:cNvPr id="20" name="Text 18"/>
          <p:cNvSpPr/>
          <p:nvPr/>
        </p:nvSpPr>
        <p:spPr>
          <a:xfrm>
            <a:off x="7592020" y="3128724"/>
            <a:ext cx="2268260" cy="283488"/>
          </a:xfrm>
          <a:prstGeom prst="rect">
            <a:avLst/>
          </a:prstGeom>
          <a:noFill/>
          <a:ln/>
        </p:spPr>
        <p:txBody>
          <a:bodyPr wrap="none" lIns="0" tIns="0" rIns="0" bIns="0" rtlCol="0" anchor="t"/>
          <a:lstStyle/>
          <a:p>
            <a:pPr marL="0" indent="0" algn="l">
              <a:lnSpc>
                <a:spcPts val="2200"/>
              </a:lnSpc>
              <a:buNone/>
            </a:pPr>
            <a:r>
              <a:rPr lang="en-US" sz="1750" b="1" dirty="0">
                <a:solidFill>
                  <a:srgbClr val="272525"/>
                </a:solidFill>
                <a:latin typeface="Inter Bold" pitchFamily="34" charset="0"/>
                <a:ea typeface="Inter Bold" pitchFamily="34" charset="-122"/>
                <a:cs typeface="Inter Bold" pitchFamily="34" charset="-120"/>
              </a:rPr>
              <a:t>PESTEL Analysis</a:t>
            </a:r>
            <a:endParaRPr lang="en-US" sz="1750" dirty="0"/>
          </a:p>
        </p:txBody>
      </p:sp>
      <p:sp>
        <p:nvSpPr>
          <p:cNvPr id="21" name="Text 19"/>
          <p:cNvSpPr/>
          <p:nvPr/>
        </p:nvSpPr>
        <p:spPr>
          <a:xfrm>
            <a:off x="7592020" y="3499247"/>
            <a:ext cx="2743200" cy="52244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Examining macro-environmental factors.</a:t>
            </a:r>
            <a:endParaRPr lang="en-US" sz="1400" dirty="0"/>
          </a:p>
        </p:txBody>
      </p:sp>
      <p:sp>
        <p:nvSpPr>
          <p:cNvPr id="22" name="Shape 20"/>
          <p:cNvSpPr/>
          <p:nvPr/>
        </p:nvSpPr>
        <p:spPr>
          <a:xfrm>
            <a:off x="10684669" y="2675096"/>
            <a:ext cx="3151942" cy="1550908"/>
          </a:xfrm>
          <a:prstGeom prst="roundRect">
            <a:avLst>
              <a:gd name="adj" fmla="val 7075"/>
            </a:avLst>
          </a:prstGeom>
          <a:solidFill>
            <a:srgbClr val="FFFFFF"/>
          </a:solidFill>
          <a:ln/>
        </p:spPr>
        <p:txBody>
          <a:bodyPr/>
          <a:lstStyle/>
          <a:p>
            <a:endParaRPr lang="en-GB"/>
          </a:p>
        </p:txBody>
      </p:sp>
      <p:sp>
        <p:nvSpPr>
          <p:cNvPr id="23" name="Shape 21"/>
          <p:cNvSpPr/>
          <p:nvPr/>
        </p:nvSpPr>
        <p:spPr>
          <a:xfrm>
            <a:off x="10684669" y="2652236"/>
            <a:ext cx="3151942" cy="91440"/>
          </a:xfrm>
          <a:prstGeom prst="roundRect">
            <a:avLst>
              <a:gd name="adj" fmla="val 83349"/>
            </a:avLst>
          </a:prstGeom>
          <a:solidFill>
            <a:srgbClr val="4950BC"/>
          </a:solidFill>
          <a:ln/>
        </p:spPr>
        <p:txBody>
          <a:bodyPr/>
          <a:lstStyle/>
          <a:p>
            <a:endParaRPr lang="en-GB"/>
          </a:p>
        </p:txBody>
      </p:sp>
      <p:sp>
        <p:nvSpPr>
          <p:cNvPr id="24" name="Shape 22"/>
          <p:cNvSpPr/>
          <p:nvPr/>
        </p:nvSpPr>
        <p:spPr>
          <a:xfrm>
            <a:off x="11988403" y="2402919"/>
            <a:ext cx="544354" cy="544354"/>
          </a:xfrm>
          <a:prstGeom prst="roundRect">
            <a:avLst>
              <a:gd name="adj" fmla="val 167979"/>
            </a:avLst>
          </a:prstGeom>
          <a:solidFill>
            <a:srgbClr val="4950BC"/>
          </a:solidFill>
          <a:ln/>
        </p:spPr>
        <p:txBody>
          <a:bodyPr/>
          <a:lstStyle/>
          <a:p>
            <a:endParaRPr lang="en-GB"/>
          </a:p>
        </p:txBody>
      </p:sp>
      <p:sp>
        <p:nvSpPr>
          <p:cNvPr id="25" name="Text 23"/>
          <p:cNvSpPr/>
          <p:nvPr/>
        </p:nvSpPr>
        <p:spPr>
          <a:xfrm>
            <a:off x="12151757" y="2539008"/>
            <a:ext cx="217646" cy="272177"/>
          </a:xfrm>
          <a:prstGeom prst="rect">
            <a:avLst/>
          </a:prstGeom>
          <a:noFill/>
          <a:ln/>
        </p:spPr>
        <p:txBody>
          <a:bodyPr wrap="none" lIns="0" tIns="0" rIns="0" bIns="0" rtlCol="0" anchor="t"/>
          <a:lstStyle/>
          <a:p>
            <a:pPr marL="0" indent="0" algn="l">
              <a:lnSpc>
                <a:spcPts val="2450"/>
              </a:lnSpc>
              <a:buNone/>
            </a:pPr>
            <a:r>
              <a:rPr lang="en-US" sz="1700" b="1" dirty="0">
                <a:solidFill>
                  <a:srgbClr val="FFFFFF"/>
                </a:solidFill>
                <a:latin typeface="Inter Bold" pitchFamily="34" charset="0"/>
                <a:ea typeface="Inter Bold" pitchFamily="34" charset="-122"/>
                <a:cs typeface="Inter Bold" pitchFamily="34" charset="-120"/>
              </a:rPr>
              <a:t>4</a:t>
            </a:r>
            <a:endParaRPr lang="en-US" sz="1700" dirty="0"/>
          </a:p>
        </p:txBody>
      </p:sp>
      <p:sp>
        <p:nvSpPr>
          <p:cNvPr id="26" name="Text 24"/>
          <p:cNvSpPr/>
          <p:nvPr/>
        </p:nvSpPr>
        <p:spPr>
          <a:xfrm>
            <a:off x="10888980" y="3128724"/>
            <a:ext cx="2268260" cy="283488"/>
          </a:xfrm>
          <a:prstGeom prst="rect">
            <a:avLst/>
          </a:prstGeom>
          <a:noFill/>
          <a:ln/>
        </p:spPr>
        <p:txBody>
          <a:bodyPr wrap="none" lIns="0" tIns="0" rIns="0" bIns="0" rtlCol="0" anchor="t"/>
          <a:lstStyle/>
          <a:p>
            <a:pPr marL="0" indent="0" algn="l">
              <a:lnSpc>
                <a:spcPts val="2200"/>
              </a:lnSpc>
              <a:buNone/>
            </a:pPr>
            <a:r>
              <a:rPr lang="en-US" sz="1750" b="1" dirty="0">
                <a:solidFill>
                  <a:srgbClr val="272525"/>
                </a:solidFill>
                <a:latin typeface="Inter Bold" pitchFamily="34" charset="0"/>
                <a:ea typeface="Inter Bold" pitchFamily="34" charset="-122"/>
                <a:cs typeface="Inter Bold" pitchFamily="34" charset="-120"/>
              </a:rPr>
              <a:t>Fishbone Analysis</a:t>
            </a:r>
            <a:endParaRPr lang="en-US" sz="1750" dirty="0"/>
          </a:p>
        </p:txBody>
      </p:sp>
      <p:sp>
        <p:nvSpPr>
          <p:cNvPr id="27" name="Text 25"/>
          <p:cNvSpPr/>
          <p:nvPr/>
        </p:nvSpPr>
        <p:spPr>
          <a:xfrm>
            <a:off x="10888980" y="3499247"/>
            <a:ext cx="2743319" cy="52244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Identifying root causes systematically.</a:t>
            </a:r>
            <a:endParaRPr lang="en-US" sz="1400" dirty="0"/>
          </a:p>
        </p:txBody>
      </p:sp>
      <p:sp>
        <p:nvSpPr>
          <p:cNvPr id="28" name="Shape 26"/>
          <p:cNvSpPr/>
          <p:nvPr/>
        </p:nvSpPr>
        <p:spPr>
          <a:xfrm>
            <a:off x="793790" y="4643318"/>
            <a:ext cx="6448782" cy="1289685"/>
          </a:xfrm>
          <a:prstGeom prst="roundRect">
            <a:avLst>
              <a:gd name="adj" fmla="val 8508"/>
            </a:avLst>
          </a:prstGeom>
          <a:solidFill>
            <a:srgbClr val="FFFFFF"/>
          </a:solidFill>
          <a:ln/>
        </p:spPr>
        <p:txBody>
          <a:bodyPr/>
          <a:lstStyle/>
          <a:p>
            <a:endParaRPr lang="en-GB"/>
          </a:p>
        </p:txBody>
      </p:sp>
      <p:sp>
        <p:nvSpPr>
          <p:cNvPr id="29" name="Shape 27"/>
          <p:cNvSpPr/>
          <p:nvPr/>
        </p:nvSpPr>
        <p:spPr>
          <a:xfrm>
            <a:off x="793790" y="4620458"/>
            <a:ext cx="6448782" cy="91440"/>
          </a:xfrm>
          <a:prstGeom prst="roundRect">
            <a:avLst>
              <a:gd name="adj" fmla="val 83349"/>
            </a:avLst>
          </a:prstGeom>
          <a:solidFill>
            <a:srgbClr val="4950BC"/>
          </a:solidFill>
          <a:ln/>
        </p:spPr>
        <p:txBody>
          <a:bodyPr/>
          <a:lstStyle/>
          <a:p>
            <a:endParaRPr lang="en-GB"/>
          </a:p>
        </p:txBody>
      </p:sp>
      <p:sp>
        <p:nvSpPr>
          <p:cNvPr id="30" name="Shape 28"/>
          <p:cNvSpPr/>
          <p:nvPr/>
        </p:nvSpPr>
        <p:spPr>
          <a:xfrm>
            <a:off x="3745944" y="4371142"/>
            <a:ext cx="544354" cy="544354"/>
          </a:xfrm>
          <a:prstGeom prst="roundRect">
            <a:avLst>
              <a:gd name="adj" fmla="val 167979"/>
            </a:avLst>
          </a:prstGeom>
          <a:solidFill>
            <a:srgbClr val="4950BC"/>
          </a:solidFill>
          <a:ln/>
        </p:spPr>
        <p:txBody>
          <a:bodyPr/>
          <a:lstStyle/>
          <a:p>
            <a:endParaRPr lang="en-GB"/>
          </a:p>
        </p:txBody>
      </p:sp>
      <p:sp>
        <p:nvSpPr>
          <p:cNvPr id="31" name="Text 29"/>
          <p:cNvSpPr/>
          <p:nvPr/>
        </p:nvSpPr>
        <p:spPr>
          <a:xfrm>
            <a:off x="3909298" y="4507230"/>
            <a:ext cx="217646" cy="272177"/>
          </a:xfrm>
          <a:prstGeom prst="rect">
            <a:avLst/>
          </a:prstGeom>
          <a:noFill/>
          <a:ln/>
        </p:spPr>
        <p:txBody>
          <a:bodyPr wrap="none" lIns="0" tIns="0" rIns="0" bIns="0" rtlCol="0" anchor="t"/>
          <a:lstStyle/>
          <a:p>
            <a:pPr marL="0" indent="0" algn="l">
              <a:lnSpc>
                <a:spcPts val="2450"/>
              </a:lnSpc>
              <a:buNone/>
            </a:pPr>
            <a:r>
              <a:rPr lang="en-US" sz="1700" b="1" dirty="0">
                <a:solidFill>
                  <a:srgbClr val="FFFFFF"/>
                </a:solidFill>
                <a:latin typeface="Inter Bold" pitchFamily="34" charset="0"/>
                <a:ea typeface="Inter Bold" pitchFamily="34" charset="-122"/>
                <a:cs typeface="Inter Bold" pitchFamily="34" charset="-120"/>
              </a:rPr>
              <a:t>5</a:t>
            </a:r>
            <a:endParaRPr lang="en-US" sz="1700" dirty="0"/>
          </a:p>
        </p:txBody>
      </p:sp>
      <p:sp>
        <p:nvSpPr>
          <p:cNvPr id="32" name="Text 30"/>
          <p:cNvSpPr/>
          <p:nvPr/>
        </p:nvSpPr>
        <p:spPr>
          <a:xfrm>
            <a:off x="998101" y="5096947"/>
            <a:ext cx="2268260" cy="283488"/>
          </a:xfrm>
          <a:prstGeom prst="rect">
            <a:avLst/>
          </a:prstGeom>
          <a:noFill/>
          <a:ln/>
        </p:spPr>
        <p:txBody>
          <a:bodyPr wrap="none" lIns="0" tIns="0" rIns="0" bIns="0" rtlCol="0" anchor="t"/>
          <a:lstStyle/>
          <a:p>
            <a:pPr marL="0" indent="0" algn="l">
              <a:lnSpc>
                <a:spcPts val="2200"/>
              </a:lnSpc>
              <a:buNone/>
            </a:pPr>
            <a:r>
              <a:rPr lang="en-US" sz="1750" b="1" dirty="0">
                <a:solidFill>
                  <a:srgbClr val="272525"/>
                </a:solidFill>
                <a:latin typeface="Inter Bold" pitchFamily="34" charset="0"/>
                <a:ea typeface="Inter Bold" pitchFamily="34" charset="-122"/>
                <a:cs typeface="Inter Bold" pitchFamily="34" charset="-120"/>
              </a:rPr>
              <a:t>Key Findings</a:t>
            </a:r>
            <a:endParaRPr lang="en-US" sz="1750" dirty="0"/>
          </a:p>
        </p:txBody>
      </p:sp>
      <p:sp>
        <p:nvSpPr>
          <p:cNvPr id="33" name="Text 31"/>
          <p:cNvSpPr/>
          <p:nvPr/>
        </p:nvSpPr>
        <p:spPr>
          <a:xfrm>
            <a:off x="998101" y="5467469"/>
            <a:ext cx="6040160" cy="261223"/>
          </a:xfrm>
          <a:prstGeom prst="rect">
            <a:avLst/>
          </a:prstGeom>
          <a:noFill/>
          <a:ln/>
        </p:spPr>
        <p:txBody>
          <a:bodyPr wrap="non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Summarising core conclusions.</a:t>
            </a:r>
            <a:endParaRPr lang="en-US" sz="1400" dirty="0"/>
          </a:p>
        </p:txBody>
      </p:sp>
      <p:sp>
        <p:nvSpPr>
          <p:cNvPr id="34" name="Shape 32"/>
          <p:cNvSpPr/>
          <p:nvPr/>
        </p:nvSpPr>
        <p:spPr>
          <a:xfrm>
            <a:off x="7387709" y="4643318"/>
            <a:ext cx="6448901" cy="1289685"/>
          </a:xfrm>
          <a:prstGeom prst="roundRect">
            <a:avLst>
              <a:gd name="adj" fmla="val 8508"/>
            </a:avLst>
          </a:prstGeom>
          <a:solidFill>
            <a:srgbClr val="FFFFFF"/>
          </a:solidFill>
          <a:ln/>
        </p:spPr>
        <p:txBody>
          <a:bodyPr/>
          <a:lstStyle/>
          <a:p>
            <a:endParaRPr lang="en-GB"/>
          </a:p>
        </p:txBody>
      </p:sp>
      <p:sp>
        <p:nvSpPr>
          <p:cNvPr id="35" name="Shape 33"/>
          <p:cNvSpPr/>
          <p:nvPr/>
        </p:nvSpPr>
        <p:spPr>
          <a:xfrm>
            <a:off x="7387709" y="4620458"/>
            <a:ext cx="6448901" cy="91440"/>
          </a:xfrm>
          <a:prstGeom prst="roundRect">
            <a:avLst>
              <a:gd name="adj" fmla="val 83349"/>
            </a:avLst>
          </a:prstGeom>
          <a:solidFill>
            <a:srgbClr val="4950BC"/>
          </a:solidFill>
          <a:ln/>
        </p:spPr>
        <p:txBody>
          <a:bodyPr/>
          <a:lstStyle/>
          <a:p>
            <a:endParaRPr lang="en-GB"/>
          </a:p>
        </p:txBody>
      </p:sp>
      <p:sp>
        <p:nvSpPr>
          <p:cNvPr id="36" name="Shape 34"/>
          <p:cNvSpPr/>
          <p:nvPr/>
        </p:nvSpPr>
        <p:spPr>
          <a:xfrm>
            <a:off x="10339983" y="4371142"/>
            <a:ext cx="544354" cy="544354"/>
          </a:xfrm>
          <a:prstGeom prst="roundRect">
            <a:avLst>
              <a:gd name="adj" fmla="val 167979"/>
            </a:avLst>
          </a:prstGeom>
          <a:solidFill>
            <a:srgbClr val="4950BC"/>
          </a:solidFill>
          <a:ln/>
        </p:spPr>
        <p:txBody>
          <a:bodyPr/>
          <a:lstStyle/>
          <a:p>
            <a:endParaRPr lang="en-GB"/>
          </a:p>
        </p:txBody>
      </p:sp>
      <p:sp>
        <p:nvSpPr>
          <p:cNvPr id="37" name="Text 35"/>
          <p:cNvSpPr/>
          <p:nvPr/>
        </p:nvSpPr>
        <p:spPr>
          <a:xfrm>
            <a:off x="10503337" y="4507230"/>
            <a:ext cx="217646" cy="272177"/>
          </a:xfrm>
          <a:prstGeom prst="rect">
            <a:avLst/>
          </a:prstGeom>
          <a:noFill/>
          <a:ln/>
        </p:spPr>
        <p:txBody>
          <a:bodyPr wrap="none" lIns="0" tIns="0" rIns="0" bIns="0" rtlCol="0" anchor="t"/>
          <a:lstStyle/>
          <a:p>
            <a:pPr marL="0" indent="0" algn="l">
              <a:lnSpc>
                <a:spcPts val="2450"/>
              </a:lnSpc>
              <a:buNone/>
            </a:pPr>
            <a:r>
              <a:rPr lang="en-US" sz="1700" b="1" dirty="0">
                <a:solidFill>
                  <a:srgbClr val="FFFFFF"/>
                </a:solidFill>
                <a:latin typeface="Inter Bold" pitchFamily="34" charset="0"/>
                <a:ea typeface="Inter Bold" pitchFamily="34" charset="-122"/>
                <a:cs typeface="Inter Bold" pitchFamily="34" charset="-120"/>
              </a:rPr>
              <a:t>6</a:t>
            </a:r>
            <a:endParaRPr lang="en-US" sz="1700" dirty="0"/>
          </a:p>
        </p:txBody>
      </p:sp>
      <p:sp>
        <p:nvSpPr>
          <p:cNvPr id="38" name="Text 36"/>
          <p:cNvSpPr/>
          <p:nvPr/>
        </p:nvSpPr>
        <p:spPr>
          <a:xfrm>
            <a:off x="7592020" y="5096947"/>
            <a:ext cx="2567107" cy="283488"/>
          </a:xfrm>
          <a:prstGeom prst="rect">
            <a:avLst/>
          </a:prstGeom>
          <a:noFill/>
          <a:ln/>
        </p:spPr>
        <p:txBody>
          <a:bodyPr wrap="none" lIns="0" tIns="0" rIns="0" bIns="0" rtlCol="0" anchor="t"/>
          <a:lstStyle/>
          <a:p>
            <a:pPr marL="0" indent="0" algn="l">
              <a:lnSpc>
                <a:spcPts val="2200"/>
              </a:lnSpc>
              <a:buNone/>
            </a:pPr>
            <a:r>
              <a:rPr lang="en-US" sz="1750" b="1" dirty="0">
                <a:solidFill>
                  <a:srgbClr val="272525"/>
                </a:solidFill>
                <a:latin typeface="Inter Bold" pitchFamily="34" charset="0"/>
                <a:ea typeface="Inter Bold" pitchFamily="34" charset="-122"/>
                <a:cs typeface="Inter Bold" pitchFamily="34" charset="-120"/>
              </a:rPr>
              <a:t>Recommended Actions</a:t>
            </a:r>
            <a:endParaRPr lang="en-US" sz="1750" dirty="0"/>
          </a:p>
        </p:txBody>
      </p:sp>
      <p:sp>
        <p:nvSpPr>
          <p:cNvPr id="39" name="Text 37"/>
          <p:cNvSpPr/>
          <p:nvPr/>
        </p:nvSpPr>
        <p:spPr>
          <a:xfrm>
            <a:off x="7592020" y="5467469"/>
            <a:ext cx="6040279" cy="261223"/>
          </a:xfrm>
          <a:prstGeom prst="rect">
            <a:avLst/>
          </a:prstGeom>
          <a:noFill/>
          <a:ln/>
        </p:spPr>
        <p:txBody>
          <a:bodyPr wrap="non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Strategic steps and implementation plan.</a:t>
            </a:r>
            <a:endParaRPr lang="en-US" sz="1400" dirty="0"/>
          </a:p>
        </p:txBody>
      </p:sp>
      <p:sp>
        <p:nvSpPr>
          <p:cNvPr id="40" name="Text 38"/>
          <p:cNvSpPr/>
          <p:nvPr/>
        </p:nvSpPr>
        <p:spPr>
          <a:xfrm>
            <a:off x="1065967" y="6259473"/>
            <a:ext cx="12770644" cy="261223"/>
          </a:xfrm>
          <a:prstGeom prst="rect">
            <a:avLst/>
          </a:prstGeom>
          <a:noFill/>
          <a:ln/>
        </p:spPr>
        <p:txBody>
          <a:bodyPr wrap="non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A structured approach reduces bias and improves the quality of managerial decisions in complex situations (Bazerman and Moore, 2013).</a:t>
            </a:r>
            <a:endParaRPr lang="en-US" sz="1400" dirty="0"/>
          </a:p>
        </p:txBody>
      </p:sp>
      <p:sp>
        <p:nvSpPr>
          <p:cNvPr id="41" name="Shape 39"/>
          <p:cNvSpPr/>
          <p:nvPr/>
        </p:nvSpPr>
        <p:spPr>
          <a:xfrm>
            <a:off x="793790" y="6096238"/>
            <a:ext cx="22860" cy="587693"/>
          </a:xfrm>
          <a:prstGeom prst="rect">
            <a:avLst/>
          </a:prstGeom>
          <a:solidFill>
            <a:srgbClr val="4950BC"/>
          </a:solidFill>
          <a:ln/>
        </p:spPr>
        <p:txBody>
          <a:bodyPr/>
          <a:lstStyle/>
          <a:p>
            <a:endParaRPr lang="en-GB"/>
          </a:p>
        </p:txBody>
      </p:sp>
      <p:sp>
        <p:nvSpPr>
          <p:cNvPr id="42" name="Text 40"/>
          <p:cNvSpPr/>
          <p:nvPr/>
        </p:nvSpPr>
        <p:spPr>
          <a:xfrm>
            <a:off x="793790" y="6847165"/>
            <a:ext cx="13042821" cy="52244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The case is framed by broader retail challenges: high-street footfall pressure, escalating operating costs, and evolving customer expectations for convenience and digital engagement.</a:t>
            </a:r>
            <a:endParaRPr lang="en-US" sz="1400" dirty="0"/>
          </a:p>
        </p:txBody>
      </p:sp>
      <p:sp>
        <p:nvSpPr>
          <p:cNvPr id="43" name="TextBox 42">
            <a:extLst>
              <a:ext uri="{FF2B5EF4-FFF2-40B4-BE49-F238E27FC236}">
                <a16:creationId xmlns:a16="http://schemas.microsoft.com/office/drawing/2014/main" id="{9950E26C-F4DC-4C82-BD11-1A1F2E7F8170}"/>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2</a:t>
            </a:r>
            <a:endParaRPr lang="en-GB" sz="2700" b="1" dirty="0">
              <a:solidFill>
                <a:schemeClr val="accent2">
                  <a:lumMod val="20000"/>
                  <a:lumOff val="8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951905"/>
            <a:ext cx="7556421" cy="1133951"/>
          </a:xfrm>
          <a:prstGeom prst="rect">
            <a:avLst/>
          </a:prstGeom>
          <a:noFill/>
          <a:ln/>
        </p:spPr>
        <p:txBody>
          <a:bodyPr wrap="square" lIns="0" tIns="0" rIns="0" bIns="0" rtlCol="0" anchor="t"/>
          <a:lstStyle/>
          <a:p>
            <a:pPr marL="0" indent="0" algn="l">
              <a:lnSpc>
                <a:spcPts val="4450"/>
              </a:lnSpc>
              <a:buNone/>
            </a:pPr>
            <a:r>
              <a:rPr lang="en-US" sz="3550" b="1" dirty="0">
                <a:solidFill>
                  <a:srgbClr val="000000"/>
                </a:solidFill>
                <a:latin typeface="Inter Bold" pitchFamily="34" charset="0"/>
                <a:ea typeface="Inter Bold" pitchFamily="34" charset="-122"/>
                <a:cs typeface="Inter Bold" pitchFamily="34" charset="-120"/>
              </a:rPr>
              <a:t>Nature and Scope of Issues Affecting In-Store Sales</a:t>
            </a:r>
            <a:endParaRPr lang="en-US" sz="3550" dirty="0"/>
          </a:p>
        </p:txBody>
      </p:sp>
      <p:sp>
        <p:nvSpPr>
          <p:cNvPr id="4" name="Text 1"/>
          <p:cNvSpPr/>
          <p:nvPr/>
        </p:nvSpPr>
        <p:spPr>
          <a:xfrm>
            <a:off x="6280190" y="2143839"/>
            <a:ext cx="4242316" cy="283488"/>
          </a:xfrm>
          <a:prstGeom prst="rect">
            <a:avLst/>
          </a:prstGeom>
          <a:noFill/>
          <a:ln/>
        </p:spPr>
        <p:txBody>
          <a:bodyPr wrap="none" lIns="0" tIns="0" rIns="0" bIns="0" rtlCol="0" anchor="t"/>
          <a:lstStyle/>
          <a:p>
            <a:pPr marL="0" indent="0" algn="l">
              <a:lnSpc>
                <a:spcPts val="2200"/>
              </a:lnSpc>
              <a:buNone/>
            </a:pPr>
            <a:r>
              <a:rPr lang="en-US" sz="1750" b="1" dirty="0">
                <a:solidFill>
                  <a:srgbClr val="000000"/>
                </a:solidFill>
                <a:latin typeface="Inter Bold" pitchFamily="34" charset="0"/>
                <a:ea typeface="Inter Bold" pitchFamily="34" charset="-122"/>
                <a:cs typeface="Inter Bold" pitchFamily="34" charset="-120"/>
              </a:rPr>
              <a:t>The Challenge: A Multifaceted Decline</a:t>
            </a:r>
            <a:endParaRPr lang="en-US" sz="1750" dirty="0"/>
          </a:p>
        </p:txBody>
      </p:sp>
      <p:sp>
        <p:nvSpPr>
          <p:cNvPr id="5" name="Shape 2"/>
          <p:cNvSpPr/>
          <p:nvPr/>
        </p:nvSpPr>
        <p:spPr>
          <a:xfrm>
            <a:off x="6280190" y="2644973"/>
            <a:ext cx="7556421" cy="1327785"/>
          </a:xfrm>
          <a:prstGeom prst="roundRect">
            <a:avLst>
              <a:gd name="adj" fmla="val 5740"/>
            </a:avLst>
          </a:prstGeom>
          <a:solidFill>
            <a:srgbClr val="DADBF1"/>
          </a:solidFill>
          <a:ln w="7620">
            <a:solidFill>
              <a:srgbClr val="C0C1D7"/>
            </a:solidFill>
            <a:prstDash val="solid"/>
          </a:ln>
        </p:spPr>
        <p:txBody>
          <a:bodyPr/>
          <a:lstStyle/>
          <a:p>
            <a:endParaRPr lang="en-GB"/>
          </a:p>
        </p:txBody>
      </p:sp>
      <p:sp>
        <p:nvSpPr>
          <p:cNvPr id="6" name="Text 3"/>
          <p:cNvSpPr/>
          <p:nvPr/>
        </p:nvSpPr>
        <p:spPr>
          <a:xfrm>
            <a:off x="6469261" y="2834045"/>
            <a:ext cx="2721888" cy="340162"/>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Core Problem</a:t>
            </a:r>
            <a:endParaRPr lang="en-US" sz="2100" dirty="0"/>
          </a:p>
        </p:txBody>
      </p:sp>
      <p:sp>
        <p:nvSpPr>
          <p:cNvPr id="7" name="Text 4"/>
          <p:cNvSpPr/>
          <p:nvPr/>
        </p:nvSpPr>
        <p:spPr>
          <a:xfrm>
            <a:off x="6469261" y="3261241"/>
            <a:ext cx="7178278" cy="52244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In-store sales have fallen by approximately 30% over 12 months, concurrently with an increase in operating costs. This dual pressure significantly impacts profitability.</a:t>
            </a:r>
            <a:endParaRPr lang="en-US" sz="1400" dirty="0"/>
          </a:p>
        </p:txBody>
      </p:sp>
      <p:sp>
        <p:nvSpPr>
          <p:cNvPr id="8" name="Shape 5"/>
          <p:cNvSpPr/>
          <p:nvPr/>
        </p:nvSpPr>
        <p:spPr>
          <a:xfrm>
            <a:off x="6280190" y="4117896"/>
            <a:ext cx="7556421" cy="1690449"/>
          </a:xfrm>
          <a:prstGeom prst="roundRect">
            <a:avLst>
              <a:gd name="adj" fmla="val 4509"/>
            </a:avLst>
          </a:prstGeom>
          <a:solidFill>
            <a:srgbClr val="DADBF1"/>
          </a:solidFill>
          <a:ln w="7620">
            <a:solidFill>
              <a:srgbClr val="C0C1D7"/>
            </a:solidFill>
            <a:prstDash val="solid"/>
          </a:ln>
        </p:spPr>
        <p:txBody>
          <a:bodyPr/>
          <a:lstStyle/>
          <a:p>
            <a:endParaRPr lang="en-GB"/>
          </a:p>
        </p:txBody>
      </p:sp>
      <p:sp>
        <p:nvSpPr>
          <p:cNvPr id="9" name="Text 6"/>
          <p:cNvSpPr/>
          <p:nvPr/>
        </p:nvSpPr>
        <p:spPr>
          <a:xfrm>
            <a:off x="6469261" y="4306967"/>
            <a:ext cx="2721888" cy="340162"/>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Key Areas of Impact</a:t>
            </a:r>
            <a:endParaRPr lang="en-US" sz="2100" dirty="0"/>
          </a:p>
        </p:txBody>
      </p:sp>
      <p:sp>
        <p:nvSpPr>
          <p:cNvPr id="10" name="Text 7"/>
          <p:cNvSpPr/>
          <p:nvPr/>
        </p:nvSpPr>
        <p:spPr>
          <a:xfrm>
            <a:off x="6469261" y="4734163"/>
            <a:ext cx="7178278" cy="885111"/>
          </a:xfrm>
          <a:prstGeom prst="rect">
            <a:avLst/>
          </a:prstGeom>
          <a:noFill/>
          <a:ln/>
        </p:spPr>
        <p:txBody>
          <a:bodyPr wrap="square" lIns="0" tIns="0" rIns="0" bIns="0" rtlCol="0" anchor="t"/>
          <a:lstStyle/>
          <a:p>
            <a:pPr marL="342900" indent="-342900" algn="l">
              <a:lnSpc>
                <a:spcPts val="2050"/>
              </a:lnSpc>
              <a:buSzPct val="100000"/>
              <a:buChar char="•"/>
            </a:pPr>
            <a:r>
              <a:rPr lang="en-US" sz="1400" dirty="0">
                <a:solidFill>
                  <a:srgbClr val="272525"/>
                </a:solidFill>
                <a:latin typeface="Inter" pitchFamily="34" charset="0"/>
                <a:ea typeface="Inter" pitchFamily="34" charset="-122"/>
                <a:cs typeface="Inter" pitchFamily="34" charset="-120"/>
              </a:rPr>
              <a:t>Customer acquisition (dwindling footfall)</a:t>
            </a:r>
            <a:endParaRPr lang="en-US" sz="1400" dirty="0"/>
          </a:p>
          <a:p>
            <a:pPr marL="342900" indent="-342900" algn="l">
              <a:lnSpc>
                <a:spcPts val="2050"/>
              </a:lnSpc>
              <a:buSzPct val="100000"/>
              <a:buChar char="•"/>
            </a:pPr>
            <a:r>
              <a:rPr lang="en-US" sz="1400" dirty="0">
                <a:solidFill>
                  <a:srgbClr val="272525"/>
                </a:solidFill>
                <a:latin typeface="Inter" pitchFamily="34" charset="0"/>
                <a:ea typeface="Inter" pitchFamily="34" charset="-122"/>
                <a:cs typeface="Inter" pitchFamily="34" charset="-120"/>
              </a:rPr>
              <a:t>Conversion rates (in-store experience)</a:t>
            </a:r>
            <a:endParaRPr lang="en-US" sz="1400" dirty="0"/>
          </a:p>
          <a:p>
            <a:pPr marL="342900" indent="-342900" algn="l">
              <a:lnSpc>
                <a:spcPts val="2050"/>
              </a:lnSpc>
              <a:buSzPct val="100000"/>
              <a:buChar char="•"/>
            </a:pPr>
            <a:r>
              <a:rPr lang="en-US" sz="1400" dirty="0">
                <a:solidFill>
                  <a:srgbClr val="272525"/>
                </a:solidFill>
                <a:latin typeface="Inter" pitchFamily="34" charset="0"/>
                <a:ea typeface="Inter" pitchFamily="34" charset="-122"/>
                <a:cs typeface="Inter" pitchFamily="34" charset="-120"/>
              </a:rPr>
              <a:t>Profitability (rising cost inflation)</a:t>
            </a:r>
            <a:endParaRPr lang="en-US" sz="1400" dirty="0"/>
          </a:p>
        </p:txBody>
      </p:sp>
      <p:sp>
        <p:nvSpPr>
          <p:cNvPr id="11" name="Text 8"/>
          <p:cNvSpPr/>
          <p:nvPr/>
        </p:nvSpPr>
        <p:spPr>
          <a:xfrm>
            <a:off x="6280190" y="5971580"/>
            <a:ext cx="7556421" cy="1306116"/>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The online share of UK retail sales has achieved structural significance, intensifying the shift away from physical purchasing across many categories (Office for National Statistics, 2026a). Furthermore, retail sales conditions remain highly sensitive to wider demand shifts, directly influencing discretionary high-street spending patterns (Office for National Statistics, 2026b).</a:t>
            </a:r>
            <a:endParaRPr lang="en-US" sz="1400" dirty="0"/>
          </a:p>
        </p:txBody>
      </p:sp>
      <p:sp>
        <p:nvSpPr>
          <p:cNvPr id="12" name="TextBox 11">
            <a:extLst>
              <a:ext uri="{FF2B5EF4-FFF2-40B4-BE49-F238E27FC236}">
                <a16:creationId xmlns:a16="http://schemas.microsoft.com/office/drawing/2014/main" id="{ACC07FE5-D39B-4941-B63A-DE152A74233E}"/>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3</a:t>
            </a:r>
            <a:endParaRPr lang="en-GB" sz="2700" b="1" dirty="0">
              <a:solidFill>
                <a:schemeClr val="accent2">
                  <a:lumMod val="20000"/>
                  <a:lumOff val="80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991553"/>
            <a:ext cx="8878014" cy="602456"/>
          </a:xfrm>
          <a:prstGeom prst="rect">
            <a:avLst/>
          </a:prstGeom>
          <a:noFill/>
          <a:ln/>
        </p:spPr>
        <p:txBody>
          <a:bodyPr wrap="none" lIns="0" tIns="0" rIns="0" bIns="0" rtlCol="0" anchor="t"/>
          <a:lstStyle/>
          <a:p>
            <a:pPr marL="0" indent="0" algn="l">
              <a:lnSpc>
                <a:spcPts val="4700"/>
              </a:lnSpc>
              <a:buNone/>
            </a:pPr>
            <a:r>
              <a:rPr lang="en-US" sz="3750" b="1" dirty="0">
                <a:solidFill>
                  <a:srgbClr val="000000"/>
                </a:solidFill>
                <a:latin typeface="Inter Bold" pitchFamily="34" charset="0"/>
                <a:ea typeface="Inter Bold" pitchFamily="34" charset="-122"/>
                <a:cs typeface="Inter Bold" pitchFamily="34" charset="-120"/>
              </a:rPr>
              <a:t>5W2H Analysis for Problem Definition</a:t>
            </a:r>
            <a:endParaRPr lang="en-US" sz="3750" dirty="0"/>
          </a:p>
        </p:txBody>
      </p:sp>
      <p:sp>
        <p:nvSpPr>
          <p:cNvPr id="3" name="Text 1"/>
          <p:cNvSpPr/>
          <p:nvPr/>
        </p:nvSpPr>
        <p:spPr>
          <a:xfrm>
            <a:off x="793790" y="1921669"/>
            <a:ext cx="13042821" cy="570548"/>
          </a:xfrm>
          <a:prstGeom prst="rect">
            <a:avLst/>
          </a:prstGeom>
          <a:noFill/>
          <a:ln/>
        </p:spPr>
        <p:txBody>
          <a:bodyPr wrap="squar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The 5W2H framework is instrumental in precisely defining a problem, clarifying constraints, and guiding targeted actions rather than generic fixes (Johnson et al., 2019).</a:t>
            </a:r>
            <a:endParaRPr lang="en-US" sz="1500" dirty="0"/>
          </a:p>
        </p:txBody>
      </p:sp>
      <p:sp>
        <p:nvSpPr>
          <p:cNvPr id="4" name="Shape 2"/>
          <p:cNvSpPr/>
          <p:nvPr/>
        </p:nvSpPr>
        <p:spPr>
          <a:xfrm>
            <a:off x="793790" y="2676525"/>
            <a:ext cx="13042821" cy="4561523"/>
          </a:xfrm>
          <a:prstGeom prst="roundRect">
            <a:avLst>
              <a:gd name="adj" fmla="val 1775"/>
            </a:avLst>
          </a:prstGeom>
          <a:noFill/>
          <a:ln w="7620">
            <a:solidFill>
              <a:srgbClr val="000000">
                <a:alpha val="8000"/>
              </a:srgbClr>
            </a:solidFill>
            <a:prstDash val="solid"/>
          </a:ln>
        </p:spPr>
        <p:txBody>
          <a:bodyPr/>
          <a:lstStyle/>
          <a:p>
            <a:endParaRPr lang="en-GB"/>
          </a:p>
        </p:txBody>
      </p:sp>
      <p:sp>
        <p:nvSpPr>
          <p:cNvPr id="5" name="Shape 3"/>
          <p:cNvSpPr/>
          <p:nvPr/>
        </p:nvSpPr>
        <p:spPr>
          <a:xfrm>
            <a:off x="801410" y="2684145"/>
            <a:ext cx="13027581" cy="496967"/>
          </a:xfrm>
          <a:prstGeom prst="rect">
            <a:avLst/>
          </a:prstGeom>
          <a:solidFill>
            <a:srgbClr val="FFFFFF">
              <a:alpha val="4000"/>
            </a:srgbClr>
          </a:solidFill>
          <a:ln/>
        </p:spPr>
        <p:txBody>
          <a:bodyPr/>
          <a:lstStyle/>
          <a:p>
            <a:endParaRPr lang="en-GB"/>
          </a:p>
        </p:txBody>
      </p:sp>
      <p:sp>
        <p:nvSpPr>
          <p:cNvPr id="6" name="Text 4"/>
          <p:cNvSpPr/>
          <p:nvPr/>
        </p:nvSpPr>
        <p:spPr>
          <a:xfrm>
            <a:off x="994291" y="2789992"/>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Element</a:t>
            </a:r>
            <a:endParaRPr lang="en-US" sz="1500" dirty="0"/>
          </a:p>
        </p:txBody>
      </p:sp>
      <p:sp>
        <p:nvSpPr>
          <p:cNvPr id="7" name="Text 5"/>
          <p:cNvSpPr/>
          <p:nvPr/>
        </p:nvSpPr>
        <p:spPr>
          <a:xfrm>
            <a:off x="3603546" y="2789992"/>
            <a:ext cx="10032683"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Green Haven Florists (Applied)</a:t>
            </a:r>
            <a:endParaRPr lang="en-US" sz="1500" dirty="0"/>
          </a:p>
        </p:txBody>
      </p:sp>
      <p:sp>
        <p:nvSpPr>
          <p:cNvPr id="8" name="Shape 6"/>
          <p:cNvSpPr/>
          <p:nvPr/>
        </p:nvSpPr>
        <p:spPr>
          <a:xfrm>
            <a:off x="801410" y="3181112"/>
            <a:ext cx="13027581" cy="496967"/>
          </a:xfrm>
          <a:prstGeom prst="rect">
            <a:avLst/>
          </a:prstGeom>
          <a:solidFill>
            <a:srgbClr val="000000">
              <a:alpha val="4000"/>
            </a:srgbClr>
          </a:solidFill>
          <a:ln/>
        </p:spPr>
        <p:txBody>
          <a:bodyPr/>
          <a:lstStyle/>
          <a:p>
            <a:endParaRPr lang="en-GB"/>
          </a:p>
        </p:txBody>
      </p:sp>
      <p:sp>
        <p:nvSpPr>
          <p:cNvPr id="9" name="Text 7"/>
          <p:cNvSpPr/>
          <p:nvPr/>
        </p:nvSpPr>
        <p:spPr>
          <a:xfrm>
            <a:off x="994291" y="3286958"/>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What</a:t>
            </a:r>
            <a:endParaRPr lang="en-US" sz="1500" dirty="0"/>
          </a:p>
        </p:txBody>
      </p:sp>
      <p:sp>
        <p:nvSpPr>
          <p:cNvPr id="10" name="Text 8"/>
          <p:cNvSpPr/>
          <p:nvPr/>
        </p:nvSpPr>
        <p:spPr>
          <a:xfrm>
            <a:off x="3603546" y="3286958"/>
            <a:ext cx="10032683" cy="285274"/>
          </a:xfrm>
          <a:prstGeom prst="rect">
            <a:avLst/>
          </a:prstGeom>
          <a:noFill/>
          <a:ln/>
        </p:spPr>
        <p:txBody>
          <a:bodyPr wrap="non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In-store sales decline and margin pressure across core product lines.</a:t>
            </a:r>
            <a:endParaRPr lang="en-US" sz="1500" dirty="0"/>
          </a:p>
        </p:txBody>
      </p:sp>
      <p:sp>
        <p:nvSpPr>
          <p:cNvPr id="11" name="Shape 9"/>
          <p:cNvSpPr/>
          <p:nvPr/>
        </p:nvSpPr>
        <p:spPr>
          <a:xfrm>
            <a:off x="801410" y="3678079"/>
            <a:ext cx="13027581" cy="496967"/>
          </a:xfrm>
          <a:prstGeom prst="rect">
            <a:avLst/>
          </a:prstGeom>
          <a:solidFill>
            <a:srgbClr val="FFFFFF">
              <a:alpha val="4000"/>
            </a:srgbClr>
          </a:solidFill>
          <a:ln/>
        </p:spPr>
        <p:txBody>
          <a:bodyPr/>
          <a:lstStyle/>
          <a:p>
            <a:endParaRPr lang="en-GB"/>
          </a:p>
        </p:txBody>
      </p:sp>
      <p:sp>
        <p:nvSpPr>
          <p:cNvPr id="12" name="Text 10"/>
          <p:cNvSpPr/>
          <p:nvPr/>
        </p:nvSpPr>
        <p:spPr>
          <a:xfrm>
            <a:off x="994291" y="3783925"/>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Why</a:t>
            </a:r>
            <a:endParaRPr lang="en-US" sz="1500" dirty="0"/>
          </a:p>
        </p:txBody>
      </p:sp>
      <p:sp>
        <p:nvSpPr>
          <p:cNvPr id="13" name="Text 11"/>
          <p:cNvSpPr/>
          <p:nvPr/>
        </p:nvSpPr>
        <p:spPr>
          <a:xfrm>
            <a:off x="3603546" y="3783925"/>
            <a:ext cx="10032683" cy="285274"/>
          </a:xfrm>
          <a:prstGeom prst="rect">
            <a:avLst/>
          </a:prstGeom>
          <a:noFill/>
          <a:ln/>
        </p:spPr>
        <p:txBody>
          <a:bodyPr wrap="non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Reduced high-street footfall, increased competition, inadequate digital support, and rising operational costs.</a:t>
            </a:r>
            <a:endParaRPr lang="en-US" sz="1500" dirty="0"/>
          </a:p>
        </p:txBody>
      </p:sp>
      <p:sp>
        <p:nvSpPr>
          <p:cNvPr id="14" name="Shape 12"/>
          <p:cNvSpPr/>
          <p:nvPr/>
        </p:nvSpPr>
        <p:spPr>
          <a:xfrm>
            <a:off x="801410" y="4175046"/>
            <a:ext cx="13027581" cy="782241"/>
          </a:xfrm>
          <a:prstGeom prst="rect">
            <a:avLst/>
          </a:prstGeom>
          <a:solidFill>
            <a:srgbClr val="000000">
              <a:alpha val="4000"/>
            </a:srgbClr>
          </a:solidFill>
          <a:ln/>
        </p:spPr>
        <p:txBody>
          <a:bodyPr/>
          <a:lstStyle/>
          <a:p>
            <a:endParaRPr lang="en-GB"/>
          </a:p>
        </p:txBody>
      </p:sp>
      <p:sp>
        <p:nvSpPr>
          <p:cNvPr id="15" name="Text 13"/>
          <p:cNvSpPr/>
          <p:nvPr/>
        </p:nvSpPr>
        <p:spPr>
          <a:xfrm>
            <a:off x="994291" y="4280892"/>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Who</a:t>
            </a:r>
            <a:endParaRPr lang="en-US" sz="1500" dirty="0"/>
          </a:p>
        </p:txBody>
      </p:sp>
      <p:sp>
        <p:nvSpPr>
          <p:cNvPr id="16" name="Text 14"/>
          <p:cNvSpPr/>
          <p:nvPr/>
        </p:nvSpPr>
        <p:spPr>
          <a:xfrm>
            <a:off x="3603546" y="4280892"/>
            <a:ext cx="10032683" cy="570548"/>
          </a:xfrm>
          <a:prstGeom prst="rect">
            <a:avLst/>
          </a:prstGeom>
          <a:noFill/>
          <a:ln/>
        </p:spPr>
        <p:txBody>
          <a:bodyPr wrap="squar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Directly impacts walk-in customers, the local community, staff morale, supplier relationships, and delivery partners.</a:t>
            </a:r>
            <a:endParaRPr lang="en-US" sz="1500" dirty="0"/>
          </a:p>
        </p:txBody>
      </p:sp>
      <p:sp>
        <p:nvSpPr>
          <p:cNvPr id="17" name="Shape 15"/>
          <p:cNvSpPr/>
          <p:nvPr/>
        </p:nvSpPr>
        <p:spPr>
          <a:xfrm>
            <a:off x="801410" y="4957286"/>
            <a:ext cx="13027581" cy="496967"/>
          </a:xfrm>
          <a:prstGeom prst="rect">
            <a:avLst/>
          </a:prstGeom>
          <a:solidFill>
            <a:srgbClr val="FFFFFF">
              <a:alpha val="4000"/>
            </a:srgbClr>
          </a:solidFill>
          <a:ln/>
        </p:spPr>
        <p:txBody>
          <a:bodyPr/>
          <a:lstStyle/>
          <a:p>
            <a:endParaRPr lang="en-GB"/>
          </a:p>
        </p:txBody>
      </p:sp>
      <p:sp>
        <p:nvSpPr>
          <p:cNvPr id="18" name="Text 16"/>
          <p:cNvSpPr/>
          <p:nvPr/>
        </p:nvSpPr>
        <p:spPr>
          <a:xfrm>
            <a:off x="994291" y="5063133"/>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Where</a:t>
            </a:r>
            <a:endParaRPr lang="en-US" sz="1500" dirty="0"/>
          </a:p>
        </p:txBody>
      </p:sp>
      <p:sp>
        <p:nvSpPr>
          <p:cNvPr id="19" name="Text 17"/>
          <p:cNvSpPr/>
          <p:nvPr/>
        </p:nvSpPr>
        <p:spPr>
          <a:xfrm>
            <a:off x="3603546" y="5063133"/>
            <a:ext cx="10032683" cy="285274"/>
          </a:xfrm>
          <a:prstGeom prst="rect">
            <a:avLst/>
          </a:prstGeom>
          <a:noFill/>
          <a:ln/>
        </p:spPr>
        <p:txBody>
          <a:bodyPr wrap="non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The primary high-street store location and its immediate local catchment area.</a:t>
            </a:r>
            <a:endParaRPr lang="en-US" sz="1500" dirty="0"/>
          </a:p>
        </p:txBody>
      </p:sp>
      <p:sp>
        <p:nvSpPr>
          <p:cNvPr id="20" name="Shape 18"/>
          <p:cNvSpPr/>
          <p:nvPr/>
        </p:nvSpPr>
        <p:spPr>
          <a:xfrm>
            <a:off x="801410" y="5454253"/>
            <a:ext cx="13027581" cy="496967"/>
          </a:xfrm>
          <a:prstGeom prst="rect">
            <a:avLst/>
          </a:prstGeom>
          <a:solidFill>
            <a:srgbClr val="000000">
              <a:alpha val="4000"/>
            </a:srgbClr>
          </a:solidFill>
          <a:ln/>
        </p:spPr>
        <p:txBody>
          <a:bodyPr/>
          <a:lstStyle/>
          <a:p>
            <a:endParaRPr lang="en-GB"/>
          </a:p>
        </p:txBody>
      </p:sp>
      <p:sp>
        <p:nvSpPr>
          <p:cNvPr id="21" name="Text 19"/>
          <p:cNvSpPr/>
          <p:nvPr/>
        </p:nvSpPr>
        <p:spPr>
          <a:xfrm>
            <a:off x="994291" y="5560100"/>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When</a:t>
            </a:r>
            <a:endParaRPr lang="en-US" sz="1500" dirty="0"/>
          </a:p>
        </p:txBody>
      </p:sp>
      <p:sp>
        <p:nvSpPr>
          <p:cNvPr id="22" name="Text 20"/>
          <p:cNvSpPr/>
          <p:nvPr/>
        </p:nvSpPr>
        <p:spPr>
          <a:xfrm>
            <a:off x="3603546" y="5560100"/>
            <a:ext cx="10032683" cy="285274"/>
          </a:xfrm>
          <a:prstGeom prst="rect">
            <a:avLst/>
          </a:prstGeom>
          <a:noFill/>
          <a:ln/>
        </p:spPr>
        <p:txBody>
          <a:bodyPr wrap="non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A consistent decline over the past 12 months, exacerbated during traditional peak seasonal events.</a:t>
            </a:r>
            <a:endParaRPr lang="en-US" sz="1500" dirty="0"/>
          </a:p>
        </p:txBody>
      </p:sp>
      <p:sp>
        <p:nvSpPr>
          <p:cNvPr id="23" name="Shape 21"/>
          <p:cNvSpPr/>
          <p:nvPr/>
        </p:nvSpPr>
        <p:spPr>
          <a:xfrm>
            <a:off x="801410" y="5951220"/>
            <a:ext cx="13027581" cy="496967"/>
          </a:xfrm>
          <a:prstGeom prst="rect">
            <a:avLst/>
          </a:prstGeom>
          <a:solidFill>
            <a:srgbClr val="FFFFFF">
              <a:alpha val="4000"/>
            </a:srgbClr>
          </a:solidFill>
          <a:ln/>
        </p:spPr>
        <p:txBody>
          <a:bodyPr/>
          <a:lstStyle/>
          <a:p>
            <a:endParaRPr lang="en-GB"/>
          </a:p>
        </p:txBody>
      </p:sp>
      <p:sp>
        <p:nvSpPr>
          <p:cNvPr id="24" name="Text 22"/>
          <p:cNvSpPr/>
          <p:nvPr/>
        </p:nvSpPr>
        <p:spPr>
          <a:xfrm>
            <a:off x="994291" y="6057067"/>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How</a:t>
            </a:r>
            <a:endParaRPr lang="en-US" sz="1500" dirty="0"/>
          </a:p>
        </p:txBody>
      </p:sp>
      <p:sp>
        <p:nvSpPr>
          <p:cNvPr id="25" name="Text 23"/>
          <p:cNvSpPr/>
          <p:nvPr/>
        </p:nvSpPr>
        <p:spPr>
          <a:xfrm>
            <a:off x="3603546" y="6057067"/>
            <a:ext cx="10032683" cy="285274"/>
          </a:xfrm>
          <a:prstGeom prst="rect">
            <a:avLst/>
          </a:prstGeom>
          <a:noFill/>
          <a:ln/>
        </p:spPr>
        <p:txBody>
          <a:bodyPr wrap="non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Characterised by fewer customer visits, lower in-store conversion rates, and reduced repeat purchases.</a:t>
            </a:r>
            <a:endParaRPr lang="en-US" sz="1500" dirty="0"/>
          </a:p>
        </p:txBody>
      </p:sp>
      <p:sp>
        <p:nvSpPr>
          <p:cNvPr id="26" name="Shape 24"/>
          <p:cNvSpPr/>
          <p:nvPr/>
        </p:nvSpPr>
        <p:spPr>
          <a:xfrm>
            <a:off x="801410" y="6448187"/>
            <a:ext cx="13027581" cy="782241"/>
          </a:xfrm>
          <a:prstGeom prst="rect">
            <a:avLst/>
          </a:prstGeom>
          <a:solidFill>
            <a:srgbClr val="000000">
              <a:alpha val="4000"/>
            </a:srgbClr>
          </a:solidFill>
          <a:ln/>
        </p:spPr>
        <p:txBody>
          <a:bodyPr/>
          <a:lstStyle/>
          <a:p>
            <a:endParaRPr lang="en-GB"/>
          </a:p>
        </p:txBody>
      </p:sp>
      <p:sp>
        <p:nvSpPr>
          <p:cNvPr id="27" name="Text 25"/>
          <p:cNvSpPr/>
          <p:nvPr/>
        </p:nvSpPr>
        <p:spPr>
          <a:xfrm>
            <a:off x="994291" y="6554033"/>
            <a:ext cx="2216110" cy="285274"/>
          </a:xfrm>
          <a:prstGeom prst="rect">
            <a:avLst/>
          </a:prstGeom>
          <a:noFill/>
          <a:ln/>
        </p:spPr>
        <p:txBody>
          <a:bodyPr wrap="none" lIns="0" tIns="0" rIns="0" bIns="0" rtlCol="0" anchor="t"/>
          <a:lstStyle/>
          <a:p>
            <a:pPr marL="0" indent="0" algn="l">
              <a:lnSpc>
                <a:spcPts val="2200"/>
              </a:lnSpc>
              <a:buNone/>
            </a:pPr>
            <a:r>
              <a:rPr lang="en-US" sz="1500" b="1" dirty="0">
                <a:solidFill>
                  <a:srgbClr val="272525"/>
                </a:solidFill>
                <a:latin typeface="Inter" pitchFamily="34" charset="0"/>
                <a:ea typeface="Inter" pitchFamily="34" charset="-122"/>
                <a:cs typeface="Inter" pitchFamily="34" charset="-120"/>
              </a:rPr>
              <a:t>How much</a:t>
            </a:r>
            <a:endParaRPr lang="en-US" sz="1500" dirty="0"/>
          </a:p>
        </p:txBody>
      </p:sp>
      <p:sp>
        <p:nvSpPr>
          <p:cNvPr id="28" name="Text 26"/>
          <p:cNvSpPr/>
          <p:nvPr/>
        </p:nvSpPr>
        <p:spPr>
          <a:xfrm>
            <a:off x="3603546" y="6554033"/>
            <a:ext cx="10032683" cy="570548"/>
          </a:xfrm>
          <a:prstGeom prst="rect">
            <a:avLst/>
          </a:prstGeom>
          <a:noFill/>
          <a:ln/>
        </p:spPr>
        <p:txBody>
          <a:bodyPr wrap="square" lIns="0" tIns="0" rIns="0" bIns="0" rtlCol="0" anchor="t"/>
          <a:lstStyle/>
          <a:p>
            <a:pPr marL="0" indent="0" algn="l">
              <a:lnSpc>
                <a:spcPts val="2200"/>
              </a:lnSpc>
              <a:buNone/>
            </a:pPr>
            <a:r>
              <a:rPr lang="en-US" sz="1500" dirty="0">
                <a:solidFill>
                  <a:srgbClr val="272525"/>
                </a:solidFill>
                <a:latin typeface="Inter" pitchFamily="34" charset="0"/>
                <a:ea typeface="Inter" pitchFamily="34" charset="-122"/>
                <a:cs typeface="Inter" pitchFamily="34" charset="-120"/>
              </a:rPr>
              <a:t>Approximately 30% sales decline coupled with rising input costs for premium flowers and sustainable packaging solutions.</a:t>
            </a:r>
            <a:endParaRPr lang="en-US" sz="1500" dirty="0"/>
          </a:p>
        </p:txBody>
      </p:sp>
      <p:sp>
        <p:nvSpPr>
          <p:cNvPr id="29" name="TextBox 28">
            <a:extLst>
              <a:ext uri="{FF2B5EF4-FFF2-40B4-BE49-F238E27FC236}">
                <a16:creationId xmlns:a16="http://schemas.microsoft.com/office/drawing/2014/main" id="{997A56D4-8754-467B-952C-B013064F0FCE}"/>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4</a:t>
            </a:r>
            <a:endParaRPr lang="en-GB" sz="2700" b="1" dirty="0">
              <a:solidFill>
                <a:schemeClr val="accent2">
                  <a:lumMod val="20000"/>
                  <a:lumOff val="80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1038106"/>
            <a:ext cx="10399038" cy="566976"/>
          </a:xfrm>
          <a:prstGeom prst="rect">
            <a:avLst/>
          </a:prstGeom>
          <a:noFill/>
          <a:ln/>
        </p:spPr>
        <p:txBody>
          <a:bodyPr wrap="none" lIns="0" tIns="0" rIns="0" bIns="0" rtlCol="0" anchor="t"/>
          <a:lstStyle/>
          <a:p>
            <a:pPr marL="0" indent="0" algn="l">
              <a:lnSpc>
                <a:spcPts val="4450"/>
              </a:lnSpc>
              <a:buNone/>
            </a:pPr>
            <a:r>
              <a:rPr lang="en-US" sz="3550" b="1" dirty="0">
                <a:solidFill>
                  <a:srgbClr val="000000"/>
                </a:solidFill>
                <a:latin typeface="Inter Bold" pitchFamily="34" charset="0"/>
                <a:ea typeface="Inter Bold" pitchFamily="34" charset="-122"/>
                <a:cs typeface="Inter Bold" pitchFamily="34" charset="-120"/>
              </a:rPr>
              <a:t>PESTEL Analysis: Macro-Environmental Forces</a:t>
            </a:r>
            <a:endParaRPr lang="en-US" sz="3550" dirty="0"/>
          </a:p>
        </p:txBody>
      </p:sp>
      <p:sp>
        <p:nvSpPr>
          <p:cNvPr id="3" name="Text 1"/>
          <p:cNvSpPr/>
          <p:nvPr/>
        </p:nvSpPr>
        <p:spPr>
          <a:xfrm>
            <a:off x="793790" y="1895356"/>
            <a:ext cx="13042821" cy="261223"/>
          </a:xfrm>
          <a:prstGeom prst="rect">
            <a:avLst/>
          </a:prstGeom>
          <a:noFill/>
          <a:ln/>
        </p:spPr>
        <p:txBody>
          <a:bodyPr wrap="non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PESTEL identifies the macro-environmental forces shaping demand, competition, and cost conditions for Green Haven Florists (Yuksel, 2012).</a:t>
            </a:r>
            <a:endParaRPr lang="en-US" sz="1400" dirty="0"/>
          </a:p>
        </p:txBody>
      </p:sp>
      <p:sp>
        <p:nvSpPr>
          <p:cNvPr id="4" name="Shape 2"/>
          <p:cNvSpPr/>
          <p:nvPr/>
        </p:nvSpPr>
        <p:spPr>
          <a:xfrm>
            <a:off x="663178" y="2319814"/>
            <a:ext cx="6561296" cy="4871680"/>
          </a:xfrm>
          <a:prstGeom prst="roundRect">
            <a:avLst>
              <a:gd name="adj" fmla="val 2682"/>
            </a:avLst>
          </a:prstGeom>
          <a:solidFill>
            <a:srgbClr val="438951"/>
          </a:solidFill>
          <a:ln/>
        </p:spPr>
        <p:txBody>
          <a:bodyPr/>
          <a:lstStyle/>
          <a:p>
            <a:endParaRPr lang="en-GB"/>
          </a:p>
        </p:txBody>
      </p:sp>
      <p:sp>
        <p:nvSpPr>
          <p:cNvPr id="5" name="Shape 3"/>
          <p:cNvSpPr/>
          <p:nvPr/>
        </p:nvSpPr>
        <p:spPr>
          <a:xfrm>
            <a:off x="844629" y="2483048"/>
            <a:ext cx="3026569" cy="2722483"/>
          </a:xfrm>
          <a:prstGeom prst="roundRect">
            <a:avLst>
              <a:gd name="adj" fmla="val 2799"/>
            </a:avLst>
          </a:prstGeom>
          <a:solidFill>
            <a:srgbClr val="438951"/>
          </a:solidFill>
          <a:ln w="22860">
            <a:solidFill>
              <a:srgbClr val="C0C1D7"/>
            </a:solidFill>
            <a:prstDash val="solid"/>
          </a:ln>
        </p:spPr>
        <p:txBody>
          <a:bodyPr/>
          <a:lstStyle/>
          <a:p>
            <a:endParaRPr lang="en-GB"/>
          </a:p>
        </p:txBody>
      </p:sp>
      <p:sp>
        <p:nvSpPr>
          <p:cNvPr id="6" name="Text 4"/>
          <p:cNvSpPr/>
          <p:nvPr/>
        </p:nvSpPr>
        <p:spPr>
          <a:xfrm>
            <a:off x="1048941" y="2687360"/>
            <a:ext cx="2617946" cy="340162"/>
          </a:xfrm>
          <a:prstGeom prst="rect">
            <a:avLst/>
          </a:prstGeom>
          <a:noFill/>
          <a:ln/>
        </p:spPr>
        <p:txBody>
          <a:bodyPr wrap="none" lIns="0" tIns="0" rIns="0" bIns="0" rtlCol="0" anchor="t"/>
          <a:lstStyle/>
          <a:p>
            <a:pPr marL="0" indent="0" algn="l">
              <a:lnSpc>
                <a:spcPts val="2650"/>
              </a:lnSpc>
              <a:buNone/>
            </a:pPr>
            <a:r>
              <a:rPr lang="en-US" sz="2100" b="1" dirty="0">
                <a:solidFill>
                  <a:srgbClr val="000000"/>
                </a:solidFill>
                <a:latin typeface="Inter Bold" pitchFamily="34" charset="0"/>
                <a:ea typeface="Inter Bold" pitchFamily="34" charset="-122"/>
                <a:cs typeface="Inter Bold" pitchFamily="34" charset="-120"/>
              </a:rPr>
              <a:t>Political (P)</a:t>
            </a:r>
            <a:endParaRPr lang="en-US" sz="2100" dirty="0"/>
          </a:p>
        </p:txBody>
      </p:sp>
      <p:sp>
        <p:nvSpPr>
          <p:cNvPr id="7" name="Text 5"/>
          <p:cNvSpPr/>
          <p:nvPr/>
        </p:nvSpPr>
        <p:spPr>
          <a:xfrm>
            <a:off x="1048941" y="3172658"/>
            <a:ext cx="2617946" cy="1828562"/>
          </a:xfrm>
          <a:prstGeom prst="rect">
            <a:avLst/>
          </a:prstGeom>
          <a:noFill/>
          <a:ln/>
        </p:spPr>
        <p:txBody>
          <a:bodyPr wrap="square" lIns="0" tIns="0" rIns="0" bIns="0" rtlCol="0" anchor="t"/>
          <a:lstStyle/>
          <a:p>
            <a:pPr marL="0" indent="0" algn="l">
              <a:lnSpc>
                <a:spcPts val="2050"/>
              </a:lnSpc>
              <a:buNone/>
            </a:pPr>
            <a:r>
              <a:rPr lang="en-US" sz="1400" dirty="0">
                <a:solidFill>
                  <a:srgbClr val="000000"/>
                </a:solidFill>
                <a:latin typeface="Inter" pitchFamily="34" charset="0"/>
                <a:ea typeface="Inter" pitchFamily="34" charset="-122"/>
                <a:cs typeface="Inter" pitchFamily="34" charset="-120"/>
              </a:rPr>
              <a:t>Local regeneration initiatives or changes in parking regulations may impact store accessibility. Potential government support schemes for small businesses could offer avenues for assistance.</a:t>
            </a:r>
            <a:endParaRPr lang="en-US" sz="1400" dirty="0"/>
          </a:p>
        </p:txBody>
      </p:sp>
      <p:sp>
        <p:nvSpPr>
          <p:cNvPr id="8" name="Shape 6"/>
          <p:cNvSpPr/>
          <p:nvPr/>
        </p:nvSpPr>
        <p:spPr>
          <a:xfrm>
            <a:off x="4016335" y="2483048"/>
            <a:ext cx="3026688" cy="2722483"/>
          </a:xfrm>
          <a:prstGeom prst="roundRect">
            <a:avLst>
              <a:gd name="adj" fmla="val 2799"/>
            </a:avLst>
          </a:prstGeom>
          <a:solidFill>
            <a:srgbClr val="438951"/>
          </a:solidFill>
          <a:ln w="22860">
            <a:solidFill>
              <a:srgbClr val="C0C1D7"/>
            </a:solidFill>
            <a:prstDash val="solid"/>
          </a:ln>
        </p:spPr>
        <p:txBody>
          <a:bodyPr/>
          <a:lstStyle/>
          <a:p>
            <a:endParaRPr lang="en-GB"/>
          </a:p>
        </p:txBody>
      </p:sp>
      <p:sp>
        <p:nvSpPr>
          <p:cNvPr id="9" name="Text 7"/>
          <p:cNvSpPr/>
          <p:nvPr/>
        </p:nvSpPr>
        <p:spPr>
          <a:xfrm>
            <a:off x="4220647" y="2687360"/>
            <a:ext cx="2618065" cy="340162"/>
          </a:xfrm>
          <a:prstGeom prst="rect">
            <a:avLst/>
          </a:prstGeom>
          <a:noFill/>
          <a:ln/>
        </p:spPr>
        <p:txBody>
          <a:bodyPr wrap="none" lIns="0" tIns="0" rIns="0" bIns="0" rtlCol="0" anchor="t"/>
          <a:lstStyle/>
          <a:p>
            <a:pPr marL="0" indent="0" algn="l">
              <a:lnSpc>
                <a:spcPts val="2650"/>
              </a:lnSpc>
              <a:buNone/>
            </a:pPr>
            <a:r>
              <a:rPr lang="en-US" sz="2100" b="1" dirty="0">
                <a:solidFill>
                  <a:srgbClr val="000000"/>
                </a:solidFill>
                <a:latin typeface="Inter Bold" pitchFamily="34" charset="0"/>
                <a:ea typeface="Inter Bold" pitchFamily="34" charset="-122"/>
                <a:cs typeface="Inter Bold" pitchFamily="34" charset="-120"/>
              </a:rPr>
              <a:t>Economic (E)</a:t>
            </a:r>
            <a:endParaRPr lang="en-US" sz="2100" dirty="0"/>
          </a:p>
        </p:txBody>
      </p:sp>
      <p:sp>
        <p:nvSpPr>
          <p:cNvPr id="10" name="Text 8"/>
          <p:cNvSpPr/>
          <p:nvPr/>
        </p:nvSpPr>
        <p:spPr>
          <a:xfrm>
            <a:off x="4220647" y="3172658"/>
            <a:ext cx="2618065" cy="1567339"/>
          </a:xfrm>
          <a:prstGeom prst="rect">
            <a:avLst/>
          </a:prstGeom>
          <a:noFill/>
          <a:ln/>
        </p:spPr>
        <p:txBody>
          <a:bodyPr wrap="square" lIns="0" tIns="0" rIns="0" bIns="0" rtlCol="0" anchor="t"/>
          <a:lstStyle/>
          <a:p>
            <a:pPr marL="0" indent="0" algn="l">
              <a:lnSpc>
                <a:spcPts val="2050"/>
              </a:lnSpc>
              <a:buNone/>
            </a:pPr>
            <a:r>
              <a:rPr lang="en-US" sz="1400" dirty="0">
                <a:solidFill>
                  <a:srgbClr val="000000"/>
                </a:solidFill>
                <a:latin typeface="Inter" pitchFamily="34" charset="0"/>
                <a:ea typeface="Inter" pitchFamily="34" charset="-122"/>
                <a:cs typeface="Inter" pitchFamily="34" charset="-120"/>
              </a:rPr>
              <a:t>Cost pressures on consumers reduce discretionary spending. Significant input cost inflation for imported flowers directly affects margins.</a:t>
            </a:r>
            <a:endParaRPr lang="en-US" sz="1400" dirty="0"/>
          </a:p>
        </p:txBody>
      </p:sp>
      <p:sp>
        <p:nvSpPr>
          <p:cNvPr id="11" name="Shape 9"/>
          <p:cNvSpPr/>
          <p:nvPr/>
        </p:nvSpPr>
        <p:spPr>
          <a:xfrm>
            <a:off x="844629" y="5350669"/>
            <a:ext cx="6198394" cy="1677591"/>
          </a:xfrm>
          <a:prstGeom prst="roundRect">
            <a:avLst>
              <a:gd name="adj" fmla="val 4543"/>
            </a:avLst>
          </a:prstGeom>
          <a:solidFill>
            <a:srgbClr val="438951"/>
          </a:solidFill>
          <a:ln w="22860">
            <a:solidFill>
              <a:srgbClr val="C0C1D7"/>
            </a:solidFill>
            <a:prstDash val="solid"/>
          </a:ln>
        </p:spPr>
        <p:txBody>
          <a:bodyPr/>
          <a:lstStyle/>
          <a:p>
            <a:endParaRPr lang="en-GB"/>
          </a:p>
        </p:txBody>
      </p:sp>
      <p:sp>
        <p:nvSpPr>
          <p:cNvPr id="12" name="Text 10"/>
          <p:cNvSpPr/>
          <p:nvPr/>
        </p:nvSpPr>
        <p:spPr>
          <a:xfrm>
            <a:off x="1048941" y="5554980"/>
            <a:ext cx="2721888" cy="340162"/>
          </a:xfrm>
          <a:prstGeom prst="rect">
            <a:avLst/>
          </a:prstGeom>
          <a:noFill/>
          <a:ln/>
        </p:spPr>
        <p:txBody>
          <a:bodyPr wrap="none" lIns="0" tIns="0" rIns="0" bIns="0" rtlCol="0" anchor="t"/>
          <a:lstStyle/>
          <a:p>
            <a:pPr marL="0" indent="0" algn="l">
              <a:lnSpc>
                <a:spcPts val="2650"/>
              </a:lnSpc>
              <a:buNone/>
            </a:pPr>
            <a:r>
              <a:rPr lang="en-US" sz="2100" b="1" dirty="0">
                <a:solidFill>
                  <a:srgbClr val="000000"/>
                </a:solidFill>
                <a:latin typeface="Inter Bold" pitchFamily="34" charset="0"/>
                <a:ea typeface="Inter Bold" pitchFamily="34" charset="-122"/>
                <a:cs typeface="Inter Bold" pitchFamily="34" charset="-120"/>
              </a:rPr>
              <a:t>Social (S)</a:t>
            </a:r>
            <a:endParaRPr lang="en-US" sz="2100" dirty="0"/>
          </a:p>
        </p:txBody>
      </p:sp>
      <p:sp>
        <p:nvSpPr>
          <p:cNvPr id="13" name="Text 11"/>
          <p:cNvSpPr/>
          <p:nvPr/>
        </p:nvSpPr>
        <p:spPr>
          <a:xfrm>
            <a:off x="1048941" y="6040279"/>
            <a:ext cx="5789771" cy="783669"/>
          </a:xfrm>
          <a:prstGeom prst="rect">
            <a:avLst/>
          </a:prstGeom>
          <a:noFill/>
          <a:ln/>
        </p:spPr>
        <p:txBody>
          <a:bodyPr wrap="square" lIns="0" tIns="0" rIns="0" bIns="0" rtlCol="0" anchor="t"/>
          <a:lstStyle/>
          <a:p>
            <a:pPr marL="0" indent="0" algn="l">
              <a:lnSpc>
                <a:spcPts val="2050"/>
              </a:lnSpc>
              <a:buNone/>
            </a:pPr>
            <a:r>
              <a:rPr lang="en-US" sz="1400" dirty="0">
                <a:solidFill>
                  <a:srgbClr val="000000"/>
                </a:solidFill>
                <a:latin typeface="Inter" pitchFamily="34" charset="0"/>
                <a:ea typeface="Inter" pitchFamily="34" charset="-122"/>
                <a:cs typeface="Inter" pitchFamily="34" charset="-120"/>
              </a:rPr>
              <a:t>Consumers increasingly value convenience, driving demand for delivery and subscription services. Trust and social proof are predominantly sought online.</a:t>
            </a:r>
            <a:endParaRPr lang="en-US" sz="1400" dirty="0"/>
          </a:p>
        </p:txBody>
      </p:sp>
      <p:sp>
        <p:nvSpPr>
          <p:cNvPr id="14" name="Shape 12"/>
          <p:cNvSpPr/>
          <p:nvPr/>
        </p:nvSpPr>
        <p:spPr>
          <a:xfrm>
            <a:off x="7544157" y="2483048"/>
            <a:ext cx="3077408" cy="2722483"/>
          </a:xfrm>
          <a:prstGeom prst="roundRect">
            <a:avLst>
              <a:gd name="adj" fmla="val 2799"/>
            </a:avLst>
          </a:prstGeom>
          <a:solidFill>
            <a:srgbClr val="FFFFFF"/>
          </a:solidFill>
          <a:ln w="22860">
            <a:solidFill>
              <a:srgbClr val="C0C1D7"/>
            </a:solidFill>
            <a:prstDash val="solid"/>
          </a:ln>
        </p:spPr>
        <p:txBody>
          <a:bodyPr/>
          <a:lstStyle/>
          <a:p>
            <a:endParaRPr lang="en-GB"/>
          </a:p>
        </p:txBody>
      </p:sp>
      <p:sp>
        <p:nvSpPr>
          <p:cNvPr id="15" name="Text 13"/>
          <p:cNvSpPr/>
          <p:nvPr/>
        </p:nvSpPr>
        <p:spPr>
          <a:xfrm>
            <a:off x="7748468" y="2687360"/>
            <a:ext cx="2668786" cy="340162"/>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Technological (T)</a:t>
            </a:r>
            <a:endParaRPr lang="en-US" sz="2100" dirty="0"/>
          </a:p>
        </p:txBody>
      </p:sp>
      <p:sp>
        <p:nvSpPr>
          <p:cNvPr id="16" name="Text 14"/>
          <p:cNvSpPr/>
          <p:nvPr/>
        </p:nvSpPr>
        <p:spPr>
          <a:xfrm>
            <a:off x="7748468" y="3172658"/>
            <a:ext cx="2668786" cy="1828562"/>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Opportunities exist in online ordering platforms, Customer Relationship Management (CRM) systems, and efficient delivery solutions. Social media is a primary channel for discovery.</a:t>
            </a:r>
            <a:endParaRPr lang="en-US" sz="1400" dirty="0"/>
          </a:p>
        </p:txBody>
      </p:sp>
      <p:sp>
        <p:nvSpPr>
          <p:cNvPr id="17" name="Shape 15"/>
          <p:cNvSpPr/>
          <p:nvPr/>
        </p:nvSpPr>
        <p:spPr>
          <a:xfrm>
            <a:off x="10766703" y="2483048"/>
            <a:ext cx="3077528" cy="2722483"/>
          </a:xfrm>
          <a:prstGeom prst="roundRect">
            <a:avLst>
              <a:gd name="adj" fmla="val 2799"/>
            </a:avLst>
          </a:prstGeom>
          <a:solidFill>
            <a:srgbClr val="FFFFFF"/>
          </a:solidFill>
          <a:ln w="22860">
            <a:solidFill>
              <a:srgbClr val="C0C1D7"/>
            </a:solidFill>
            <a:prstDash val="solid"/>
          </a:ln>
        </p:spPr>
        <p:txBody>
          <a:bodyPr/>
          <a:lstStyle/>
          <a:p>
            <a:endParaRPr lang="en-GB"/>
          </a:p>
        </p:txBody>
      </p:sp>
      <p:sp>
        <p:nvSpPr>
          <p:cNvPr id="18" name="Text 16"/>
          <p:cNvSpPr/>
          <p:nvPr/>
        </p:nvSpPr>
        <p:spPr>
          <a:xfrm>
            <a:off x="10971014" y="2687360"/>
            <a:ext cx="2668905" cy="340162"/>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Environmental (E)</a:t>
            </a:r>
            <a:endParaRPr lang="en-US" sz="2100" dirty="0"/>
          </a:p>
        </p:txBody>
      </p:sp>
      <p:sp>
        <p:nvSpPr>
          <p:cNvPr id="19" name="Text 17"/>
          <p:cNvSpPr/>
          <p:nvPr/>
        </p:nvSpPr>
        <p:spPr>
          <a:xfrm>
            <a:off x="10971014" y="3172658"/>
            <a:ext cx="2668905" cy="1567339"/>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Rising sustainability expectations are increasing packaging costs. There is growing pressure for waste reduction and ethically sourced materials.</a:t>
            </a:r>
            <a:endParaRPr lang="en-US" sz="1400" dirty="0"/>
          </a:p>
        </p:txBody>
      </p:sp>
      <p:sp>
        <p:nvSpPr>
          <p:cNvPr id="20" name="Shape 18"/>
          <p:cNvSpPr/>
          <p:nvPr/>
        </p:nvSpPr>
        <p:spPr>
          <a:xfrm>
            <a:off x="7544157" y="5350669"/>
            <a:ext cx="6300073" cy="1677591"/>
          </a:xfrm>
          <a:prstGeom prst="roundRect">
            <a:avLst>
              <a:gd name="adj" fmla="val 4543"/>
            </a:avLst>
          </a:prstGeom>
          <a:solidFill>
            <a:srgbClr val="FFFFFF"/>
          </a:solidFill>
          <a:ln w="22860">
            <a:solidFill>
              <a:srgbClr val="C0C1D7"/>
            </a:solidFill>
            <a:prstDash val="solid"/>
          </a:ln>
        </p:spPr>
        <p:txBody>
          <a:bodyPr/>
          <a:lstStyle/>
          <a:p>
            <a:endParaRPr lang="en-GB"/>
          </a:p>
        </p:txBody>
      </p:sp>
      <p:sp>
        <p:nvSpPr>
          <p:cNvPr id="21" name="Text 19"/>
          <p:cNvSpPr/>
          <p:nvPr/>
        </p:nvSpPr>
        <p:spPr>
          <a:xfrm>
            <a:off x="7748468" y="5554980"/>
            <a:ext cx="2721888" cy="340162"/>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Legal (L)</a:t>
            </a:r>
            <a:endParaRPr lang="en-US" sz="2100" dirty="0"/>
          </a:p>
        </p:txBody>
      </p:sp>
      <p:sp>
        <p:nvSpPr>
          <p:cNvPr id="22" name="Text 20"/>
          <p:cNvSpPr/>
          <p:nvPr/>
        </p:nvSpPr>
        <p:spPr>
          <a:xfrm>
            <a:off x="7748468" y="6040279"/>
            <a:ext cx="5891451" cy="783669"/>
          </a:xfrm>
          <a:prstGeom prst="rect">
            <a:avLst/>
          </a:prstGeom>
          <a:noFill/>
          <a:ln/>
        </p:spPr>
        <p:txBody>
          <a:bodyPr wrap="square" lIns="0" tIns="0" rIns="0" bIns="0" rtlCol="0" anchor="t"/>
          <a:lstStyle/>
          <a:p>
            <a:pPr marL="0" indent="0" algn="l">
              <a:lnSpc>
                <a:spcPts val="2050"/>
              </a:lnSpc>
              <a:buNone/>
            </a:pPr>
            <a:r>
              <a:rPr lang="en-US" sz="1400" dirty="0">
                <a:solidFill>
                  <a:srgbClr val="272525"/>
                </a:solidFill>
                <a:latin typeface="Inter" pitchFamily="34" charset="0"/>
                <a:ea typeface="Inter" pitchFamily="34" charset="-122"/>
                <a:cs typeface="Inter" pitchFamily="34" charset="-120"/>
              </a:rPr>
              <a:t>Compliance with consumer rights and regulations for delivery/returns is crucial. Data protection laws (e.g., GDPR) apply to online orders and subscription management.</a:t>
            </a:r>
            <a:endParaRPr lang="en-US" sz="1400" dirty="0"/>
          </a:p>
        </p:txBody>
      </p:sp>
      <p:sp>
        <p:nvSpPr>
          <p:cNvPr id="23" name="TextBox 22">
            <a:extLst>
              <a:ext uri="{FF2B5EF4-FFF2-40B4-BE49-F238E27FC236}">
                <a16:creationId xmlns:a16="http://schemas.microsoft.com/office/drawing/2014/main" id="{A7BAC510-16C3-4238-9EFA-E490D2CAB350}"/>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5</a:t>
            </a:r>
            <a:endParaRPr lang="en-GB" sz="2700" b="1" dirty="0">
              <a:solidFill>
                <a:schemeClr val="accent2">
                  <a:lumMod val="20000"/>
                  <a:lumOff val="80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1183243"/>
            <a:ext cx="10275094" cy="708779"/>
          </a:xfrm>
          <a:prstGeom prst="rect">
            <a:avLst/>
          </a:prstGeom>
          <a:noFill/>
          <a:ln/>
        </p:spPr>
        <p:txBody>
          <a:bodyPr wrap="none" lIns="0" tIns="0" rIns="0" bIns="0" rtlCol="0" anchor="t"/>
          <a:lstStyle/>
          <a:p>
            <a:pPr marL="0" indent="0" algn="l">
              <a:lnSpc>
                <a:spcPts val="5550"/>
              </a:lnSpc>
              <a:buNone/>
            </a:pPr>
            <a:r>
              <a:rPr lang="en-US" sz="4450" b="1" dirty="0">
                <a:solidFill>
                  <a:srgbClr val="000000"/>
                </a:solidFill>
                <a:latin typeface="Inter Bold" pitchFamily="34" charset="0"/>
                <a:ea typeface="Inter Bold" pitchFamily="34" charset="-122"/>
                <a:cs typeface="Inter Bold" pitchFamily="34" charset="-120"/>
              </a:rPr>
              <a:t>PESTEL Implications for Green Haven</a:t>
            </a:r>
            <a:endParaRPr lang="en-US" sz="4450" dirty="0"/>
          </a:p>
        </p:txBody>
      </p:sp>
      <p:sp>
        <p:nvSpPr>
          <p:cNvPr id="3" name="Shape 1"/>
          <p:cNvSpPr/>
          <p:nvPr/>
        </p:nvSpPr>
        <p:spPr>
          <a:xfrm>
            <a:off x="763310" y="2315170"/>
            <a:ext cx="60960" cy="2365891"/>
          </a:xfrm>
          <a:prstGeom prst="rect">
            <a:avLst/>
          </a:prstGeom>
          <a:solidFill>
            <a:srgbClr val="4950BC"/>
          </a:solidFill>
          <a:ln/>
        </p:spPr>
        <p:txBody>
          <a:bodyPr/>
          <a:lstStyle/>
          <a:p>
            <a:endParaRPr lang="en-GB"/>
          </a:p>
        </p:txBody>
      </p:sp>
      <p:sp>
        <p:nvSpPr>
          <p:cNvPr id="4" name="Text 2"/>
          <p:cNvSpPr/>
          <p:nvPr/>
        </p:nvSpPr>
        <p:spPr>
          <a:xfrm>
            <a:off x="1081564" y="2345650"/>
            <a:ext cx="6091833" cy="708660"/>
          </a:xfrm>
          <a:prstGeom prst="rect">
            <a:avLst/>
          </a:prstGeom>
          <a:noFill/>
          <a:ln/>
        </p:spPr>
        <p:txBody>
          <a:bodyPr wrap="square" lIns="0" tIns="0" rIns="0" bIns="0" rtlCol="0" anchor="t"/>
          <a:lstStyle/>
          <a:p>
            <a:pPr marL="0" indent="0" algn="l">
              <a:lnSpc>
                <a:spcPts val="2750"/>
              </a:lnSpc>
              <a:buNone/>
            </a:pPr>
            <a:r>
              <a:rPr lang="en-US" sz="2200" b="1" dirty="0">
                <a:solidFill>
                  <a:srgbClr val="272525"/>
                </a:solidFill>
                <a:latin typeface="Inter Bold" pitchFamily="34" charset="0"/>
                <a:ea typeface="Inter Bold" pitchFamily="34" charset="-122"/>
                <a:cs typeface="Inter Bold" pitchFamily="34" charset="-120"/>
              </a:rPr>
              <a:t>Economic Volatility &amp; Discretionary Spending</a:t>
            </a:r>
            <a:endParaRPr lang="en-US" sz="2200" dirty="0"/>
          </a:p>
        </p:txBody>
      </p:sp>
      <p:sp>
        <p:nvSpPr>
          <p:cNvPr id="5" name="Text 3"/>
          <p:cNvSpPr/>
          <p:nvPr/>
        </p:nvSpPr>
        <p:spPr>
          <a:xfrm>
            <a:off x="1081564" y="3190399"/>
            <a:ext cx="6091833" cy="1451610"/>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Economic pressures can severely depress discretionary purchases and amplify price sensitivity among consumers. Concurrently, these pressures contribute to rising business operating costs (Bank of England, 2026).</a:t>
            </a:r>
            <a:endParaRPr lang="en-US" sz="1750" dirty="0"/>
          </a:p>
        </p:txBody>
      </p:sp>
      <p:sp>
        <p:nvSpPr>
          <p:cNvPr id="6" name="Shape 4"/>
          <p:cNvSpPr/>
          <p:nvPr/>
        </p:nvSpPr>
        <p:spPr>
          <a:xfrm>
            <a:off x="7426404" y="2315170"/>
            <a:ext cx="60960" cy="2365891"/>
          </a:xfrm>
          <a:prstGeom prst="rect">
            <a:avLst/>
          </a:prstGeom>
          <a:solidFill>
            <a:srgbClr val="4950BC"/>
          </a:solidFill>
          <a:ln/>
        </p:spPr>
        <p:txBody>
          <a:bodyPr/>
          <a:lstStyle/>
          <a:p>
            <a:endParaRPr lang="en-GB"/>
          </a:p>
        </p:txBody>
      </p:sp>
      <p:sp>
        <p:nvSpPr>
          <p:cNvPr id="7" name="Text 5"/>
          <p:cNvSpPr/>
          <p:nvPr/>
        </p:nvSpPr>
        <p:spPr>
          <a:xfrm>
            <a:off x="7744658" y="2345650"/>
            <a:ext cx="4414718" cy="354330"/>
          </a:xfrm>
          <a:prstGeom prst="rect">
            <a:avLst/>
          </a:prstGeom>
          <a:noFill/>
          <a:ln/>
        </p:spPr>
        <p:txBody>
          <a:bodyPr wrap="none" lIns="0" tIns="0" rIns="0" bIns="0" rtlCol="0" anchor="t"/>
          <a:lstStyle/>
          <a:p>
            <a:pPr marL="0" indent="0" algn="l">
              <a:lnSpc>
                <a:spcPts val="2750"/>
              </a:lnSpc>
              <a:buNone/>
            </a:pPr>
            <a:r>
              <a:rPr lang="en-US" sz="2200" b="1" dirty="0">
                <a:solidFill>
                  <a:srgbClr val="272525"/>
                </a:solidFill>
                <a:latin typeface="Inter Bold" pitchFamily="34" charset="0"/>
                <a:ea typeface="Inter Bold" pitchFamily="34" charset="-122"/>
                <a:cs typeface="Inter Bold" pitchFamily="34" charset="-120"/>
              </a:rPr>
              <a:t>Shifting Competitive Landscape</a:t>
            </a:r>
            <a:endParaRPr lang="en-US" sz="2200" dirty="0"/>
          </a:p>
        </p:txBody>
      </p:sp>
      <p:sp>
        <p:nvSpPr>
          <p:cNvPr id="8" name="Text 6"/>
          <p:cNvSpPr/>
          <p:nvPr/>
        </p:nvSpPr>
        <p:spPr>
          <a:xfrm>
            <a:off x="7744658" y="2836069"/>
            <a:ext cx="6091952" cy="1814513"/>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Competitive advantage is increasingly tied to offering seamless convenience, such as reliable delivery and flexible subscription models. Digital discovery through local search and social media is paramount for reaching new customers.</a:t>
            </a:r>
            <a:endParaRPr lang="en-US" sz="1750" dirty="0"/>
          </a:p>
        </p:txBody>
      </p:sp>
      <p:sp>
        <p:nvSpPr>
          <p:cNvPr id="9" name="Shape 7"/>
          <p:cNvSpPr/>
          <p:nvPr/>
        </p:nvSpPr>
        <p:spPr>
          <a:xfrm>
            <a:off x="763310" y="5073729"/>
            <a:ext cx="60960" cy="2002988"/>
          </a:xfrm>
          <a:prstGeom prst="rect">
            <a:avLst/>
          </a:prstGeom>
          <a:solidFill>
            <a:srgbClr val="4950BC"/>
          </a:solidFill>
          <a:ln/>
        </p:spPr>
        <p:txBody>
          <a:bodyPr/>
          <a:lstStyle/>
          <a:p>
            <a:endParaRPr lang="en-GB"/>
          </a:p>
        </p:txBody>
      </p:sp>
      <p:sp>
        <p:nvSpPr>
          <p:cNvPr id="10" name="Text 8"/>
          <p:cNvSpPr/>
          <p:nvPr/>
        </p:nvSpPr>
        <p:spPr>
          <a:xfrm>
            <a:off x="1081564" y="5104209"/>
            <a:ext cx="5019794" cy="354330"/>
          </a:xfrm>
          <a:prstGeom prst="rect">
            <a:avLst/>
          </a:prstGeom>
          <a:noFill/>
          <a:ln/>
        </p:spPr>
        <p:txBody>
          <a:bodyPr wrap="none" lIns="0" tIns="0" rIns="0" bIns="0" rtlCol="0" anchor="t"/>
          <a:lstStyle/>
          <a:p>
            <a:pPr marL="0" indent="0" algn="l">
              <a:lnSpc>
                <a:spcPts val="2750"/>
              </a:lnSpc>
              <a:buNone/>
            </a:pPr>
            <a:r>
              <a:rPr lang="en-US" sz="2200" b="1" dirty="0">
                <a:solidFill>
                  <a:srgbClr val="272525"/>
                </a:solidFill>
                <a:latin typeface="Inter Bold" pitchFamily="34" charset="0"/>
                <a:ea typeface="Inter Bold" pitchFamily="34" charset="-122"/>
                <a:cs typeface="Inter Bold" pitchFamily="34" charset="-120"/>
              </a:rPr>
              <a:t>Sustainability as a Value Proposition</a:t>
            </a:r>
            <a:endParaRPr lang="en-US" sz="2200" dirty="0"/>
          </a:p>
        </p:txBody>
      </p:sp>
      <p:sp>
        <p:nvSpPr>
          <p:cNvPr id="11" name="Text 9"/>
          <p:cNvSpPr/>
          <p:nvPr/>
        </p:nvSpPr>
        <p:spPr>
          <a:xfrm>
            <a:off x="1081564" y="5594628"/>
            <a:ext cx="6091833"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Sustainability should be repositioned as a core </a:t>
            </a:r>
            <a:r>
              <a:rPr lang="en-US" sz="1750" i="1" dirty="0">
                <a:solidFill>
                  <a:srgbClr val="272525"/>
                </a:solidFill>
                <a:latin typeface="Inter" pitchFamily="34" charset="0"/>
                <a:ea typeface="Inter" pitchFamily="34" charset="-122"/>
                <a:cs typeface="Inter" pitchFamily="34" charset="-120"/>
              </a:rPr>
              <a:t>value</a:t>
            </a:r>
            <a:r>
              <a:rPr lang="en-US" sz="1750" dirty="0">
                <a:solidFill>
                  <a:srgbClr val="272525"/>
                </a:solidFill>
                <a:latin typeface="Inter" pitchFamily="34" charset="0"/>
                <a:ea typeface="Inter" pitchFamily="34" charset="-122"/>
                <a:cs typeface="Inter" pitchFamily="34" charset="-120"/>
              </a:rPr>
              <a:t> – emphasising quality, ethical sourcing, and longevity – rather than solely an increased cost burden.</a:t>
            </a:r>
            <a:endParaRPr lang="en-US" sz="1750" dirty="0"/>
          </a:p>
        </p:txBody>
      </p:sp>
      <p:sp>
        <p:nvSpPr>
          <p:cNvPr id="12" name="Shape 10"/>
          <p:cNvSpPr/>
          <p:nvPr/>
        </p:nvSpPr>
        <p:spPr>
          <a:xfrm>
            <a:off x="7426404" y="5073729"/>
            <a:ext cx="60960" cy="2002988"/>
          </a:xfrm>
          <a:prstGeom prst="rect">
            <a:avLst/>
          </a:prstGeom>
          <a:solidFill>
            <a:srgbClr val="4950BC"/>
          </a:solidFill>
          <a:ln/>
        </p:spPr>
        <p:txBody>
          <a:bodyPr/>
          <a:lstStyle/>
          <a:p>
            <a:endParaRPr lang="en-GB"/>
          </a:p>
        </p:txBody>
      </p:sp>
      <p:sp>
        <p:nvSpPr>
          <p:cNvPr id="13" name="Text 11"/>
          <p:cNvSpPr/>
          <p:nvPr/>
        </p:nvSpPr>
        <p:spPr>
          <a:xfrm>
            <a:off x="7744658" y="5104209"/>
            <a:ext cx="4228624" cy="354330"/>
          </a:xfrm>
          <a:prstGeom prst="rect">
            <a:avLst/>
          </a:prstGeom>
          <a:noFill/>
          <a:ln/>
        </p:spPr>
        <p:txBody>
          <a:bodyPr wrap="none" lIns="0" tIns="0" rIns="0" bIns="0" rtlCol="0" anchor="t"/>
          <a:lstStyle/>
          <a:p>
            <a:pPr marL="0" indent="0" algn="l">
              <a:lnSpc>
                <a:spcPts val="2750"/>
              </a:lnSpc>
              <a:buNone/>
            </a:pPr>
            <a:r>
              <a:rPr lang="en-US" sz="2200" b="1" dirty="0">
                <a:solidFill>
                  <a:srgbClr val="272525"/>
                </a:solidFill>
                <a:latin typeface="Inter Bold" pitchFamily="34" charset="0"/>
                <a:ea typeface="Inter Bold" pitchFamily="34" charset="-122"/>
                <a:cs typeface="Inter Bold" pitchFamily="34" charset="-120"/>
              </a:rPr>
              <a:t>Legal &amp; Compliance Readiness</a:t>
            </a:r>
            <a:endParaRPr lang="en-US" sz="2200" dirty="0"/>
          </a:p>
        </p:txBody>
      </p:sp>
      <p:sp>
        <p:nvSpPr>
          <p:cNvPr id="14" name="Text 12"/>
          <p:cNvSpPr/>
          <p:nvPr/>
        </p:nvSpPr>
        <p:spPr>
          <a:xfrm>
            <a:off x="7744658" y="5594628"/>
            <a:ext cx="6091952" cy="1451610"/>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Introducing subscription and delivery services necessitates robust legal and compliance readiness, ensuring clear terms of service, transparent refund policies, and diligent data handling practices.</a:t>
            </a:r>
            <a:endParaRPr lang="en-US" sz="1750" dirty="0"/>
          </a:p>
        </p:txBody>
      </p:sp>
      <p:sp>
        <p:nvSpPr>
          <p:cNvPr id="15" name="TextBox 14">
            <a:extLst>
              <a:ext uri="{FF2B5EF4-FFF2-40B4-BE49-F238E27FC236}">
                <a16:creationId xmlns:a16="http://schemas.microsoft.com/office/drawing/2014/main" id="{E7641D32-5A3A-4A71-861A-1ACE35195F0C}"/>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6</a:t>
            </a:r>
            <a:endParaRPr lang="en-GB" sz="2700" b="1" dirty="0">
              <a:solidFill>
                <a:schemeClr val="accent2">
                  <a:lumMod val="20000"/>
                  <a:lumOff val="80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663893"/>
            <a:ext cx="8453676" cy="368618"/>
          </a:xfrm>
          <a:prstGeom prst="rect">
            <a:avLst/>
          </a:prstGeom>
          <a:noFill/>
          <a:ln/>
        </p:spPr>
        <p:txBody>
          <a:bodyPr wrap="none" lIns="0" tIns="0" rIns="0" bIns="0" rtlCol="0" anchor="t"/>
          <a:lstStyle/>
          <a:p>
            <a:pPr marL="0" indent="0" algn="l">
              <a:lnSpc>
                <a:spcPts val="2900"/>
              </a:lnSpc>
              <a:buNone/>
            </a:pPr>
            <a:r>
              <a:rPr lang="en-US" sz="2300" b="1" dirty="0">
                <a:solidFill>
                  <a:srgbClr val="000000"/>
                </a:solidFill>
                <a:latin typeface="Inter Bold" pitchFamily="34" charset="0"/>
                <a:ea typeface="Inter Bold" pitchFamily="34" charset="-122"/>
                <a:cs typeface="Inter Bold" pitchFamily="34" charset="-120"/>
              </a:rPr>
              <a:t>Fishbone (Cause–Effect) Analysis: Identifying Root Causes</a:t>
            </a:r>
            <a:endParaRPr lang="en-US" sz="2300" dirty="0"/>
          </a:p>
        </p:txBody>
      </p:sp>
      <p:sp>
        <p:nvSpPr>
          <p:cNvPr id="3" name="Text 1"/>
          <p:cNvSpPr/>
          <p:nvPr/>
        </p:nvSpPr>
        <p:spPr>
          <a:xfrm>
            <a:off x="793790" y="1224082"/>
            <a:ext cx="13042821" cy="194548"/>
          </a:xfrm>
          <a:prstGeom prst="rect">
            <a:avLst/>
          </a:prstGeom>
          <a:noFill/>
          <a:ln/>
        </p:spPr>
        <p:txBody>
          <a:bodyPr wrap="none" lIns="0" tIns="0" rIns="0" bIns="0" rtlCol="0" anchor="t"/>
          <a:lstStyle/>
          <a:p>
            <a:pPr marL="0" indent="0" algn="l">
              <a:lnSpc>
                <a:spcPts val="1500"/>
              </a:lnSpc>
              <a:buNone/>
            </a:pPr>
            <a:r>
              <a:rPr lang="en-US" sz="1150" dirty="0">
                <a:solidFill>
                  <a:srgbClr val="272525"/>
                </a:solidFill>
                <a:latin typeface="Inter" pitchFamily="34" charset="0"/>
                <a:ea typeface="Inter" pitchFamily="34" charset="-122"/>
                <a:cs typeface="Inter" pitchFamily="34" charset="-120"/>
              </a:rPr>
              <a:t>Fishbone analysis structures root causes by category, ensuring actions target underlying drivers, not just symptoms. Systematic testing of causes leads to more consistent solutions.</a:t>
            </a:r>
            <a:endParaRPr lang="en-US" sz="1150" dirty="0"/>
          </a:p>
        </p:txBody>
      </p:sp>
      <p:pic>
        <p:nvPicPr>
          <p:cNvPr id="4" name="Image 0" descr="preencoded.png"/>
          <p:cNvPicPr>
            <a:picLocks noChangeAspect="1"/>
          </p:cNvPicPr>
          <p:nvPr/>
        </p:nvPicPr>
        <p:blipFill>
          <a:blip r:embed="rId3"/>
          <a:stretch>
            <a:fillRect/>
          </a:stretch>
        </p:blipFill>
        <p:spPr>
          <a:xfrm>
            <a:off x="3100745" y="1526381"/>
            <a:ext cx="8428911" cy="4186952"/>
          </a:xfrm>
          <a:prstGeom prst="rect">
            <a:avLst/>
          </a:prstGeom>
        </p:spPr>
      </p:pic>
      <p:sp>
        <p:nvSpPr>
          <p:cNvPr id="5" name="Text 2"/>
          <p:cNvSpPr/>
          <p:nvPr/>
        </p:nvSpPr>
        <p:spPr>
          <a:xfrm>
            <a:off x="9320119" y="2706706"/>
            <a:ext cx="1907451" cy="238431"/>
          </a:xfrm>
          <a:prstGeom prst="rect">
            <a:avLst/>
          </a:prstGeom>
          <a:noFill/>
          <a:ln/>
        </p:spPr>
        <p:txBody>
          <a:bodyPr wrap="none" lIns="0" tIns="0" rIns="0" bIns="0" rtlCol="0" anchor="t"/>
          <a:lstStyle/>
          <a:p>
            <a:pPr marL="0" indent="0" algn="l">
              <a:lnSpc>
                <a:spcPts val="1850"/>
              </a:lnSpc>
              <a:buNone/>
            </a:pPr>
            <a:r>
              <a:rPr lang="en-US" sz="1500" b="1" dirty="0">
                <a:solidFill>
                  <a:srgbClr val="272525"/>
                </a:solidFill>
                <a:latin typeface="Inter Bold" pitchFamily="34" charset="0"/>
                <a:ea typeface="Inter Bold" pitchFamily="34" charset="-122"/>
                <a:cs typeface="Inter Bold" pitchFamily="34" charset="-120"/>
              </a:rPr>
              <a:t>Operations</a:t>
            </a:r>
            <a:endParaRPr lang="en-US" sz="1500" dirty="0"/>
          </a:p>
        </p:txBody>
      </p:sp>
      <p:pic>
        <p:nvPicPr>
          <p:cNvPr id="6"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756009" y="2601267"/>
            <a:ext cx="423878" cy="423878"/>
          </a:xfrm>
          <a:prstGeom prst="rect">
            <a:avLst/>
          </a:prstGeom>
        </p:spPr>
      </p:pic>
      <p:sp>
        <p:nvSpPr>
          <p:cNvPr id="7" name="Text 3"/>
          <p:cNvSpPr/>
          <p:nvPr/>
        </p:nvSpPr>
        <p:spPr>
          <a:xfrm>
            <a:off x="9320119" y="4283665"/>
            <a:ext cx="1907451" cy="238431"/>
          </a:xfrm>
          <a:prstGeom prst="rect">
            <a:avLst/>
          </a:prstGeom>
          <a:noFill/>
          <a:ln/>
        </p:spPr>
        <p:txBody>
          <a:bodyPr wrap="none" lIns="0" tIns="0" rIns="0" bIns="0" rtlCol="0" anchor="t"/>
          <a:lstStyle/>
          <a:p>
            <a:pPr marL="0" indent="0" algn="l">
              <a:lnSpc>
                <a:spcPts val="1850"/>
              </a:lnSpc>
              <a:buNone/>
            </a:pPr>
            <a:r>
              <a:rPr lang="en-US" sz="1500" b="1" dirty="0">
                <a:solidFill>
                  <a:srgbClr val="272525"/>
                </a:solidFill>
                <a:latin typeface="Inter Bold" pitchFamily="34" charset="0"/>
                <a:ea typeface="Inter Bold" pitchFamily="34" charset="-122"/>
                <a:cs typeface="Inter Bold" pitchFamily="34" charset="-120"/>
              </a:rPr>
              <a:t>Marketing</a:t>
            </a:r>
            <a:endParaRPr lang="en-US" sz="1500" dirty="0"/>
          </a:p>
        </p:txBody>
      </p:sp>
      <p:pic>
        <p:nvPicPr>
          <p:cNvPr id="8" name="Image 2"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756009" y="4178225"/>
            <a:ext cx="423878" cy="423878"/>
          </a:xfrm>
          <a:prstGeom prst="rect">
            <a:avLst/>
          </a:prstGeom>
        </p:spPr>
      </p:pic>
      <p:sp>
        <p:nvSpPr>
          <p:cNvPr id="9" name="Text 4"/>
          <p:cNvSpPr/>
          <p:nvPr/>
        </p:nvSpPr>
        <p:spPr>
          <a:xfrm>
            <a:off x="3402782" y="4283665"/>
            <a:ext cx="1907451" cy="238431"/>
          </a:xfrm>
          <a:prstGeom prst="rect">
            <a:avLst/>
          </a:prstGeom>
          <a:noFill/>
          <a:ln/>
        </p:spPr>
        <p:txBody>
          <a:bodyPr wrap="none" lIns="0" tIns="0" rIns="0" bIns="0" rtlCol="0" anchor="t"/>
          <a:lstStyle/>
          <a:p>
            <a:pPr marL="0" indent="0" algn="r">
              <a:lnSpc>
                <a:spcPts val="1850"/>
              </a:lnSpc>
              <a:buNone/>
            </a:pPr>
            <a:r>
              <a:rPr lang="en-US" sz="1500" b="1" dirty="0">
                <a:solidFill>
                  <a:srgbClr val="272525"/>
                </a:solidFill>
                <a:latin typeface="Inter Bold" pitchFamily="34" charset="0"/>
                <a:ea typeface="Inter Bold" pitchFamily="34" charset="-122"/>
                <a:cs typeface="Inter Bold" pitchFamily="34" charset="-120"/>
              </a:rPr>
              <a:t>Competition</a:t>
            </a:r>
            <a:endParaRPr lang="en-US" sz="1500" dirty="0"/>
          </a:p>
        </p:txBody>
      </p:sp>
      <p:pic>
        <p:nvPicPr>
          <p:cNvPr id="10" name="Image 3"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62228" y="4279956"/>
            <a:ext cx="423878" cy="423878"/>
          </a:xfrm>
          <a:prstGeom prst="rect">
            <a:avLst/>
          </a:prstGeom>
        </p:spPr>
      </p:pic>
      <p:pic>
        <p:nvPicPr>
          <p:cNvPr id="11" name="Image 4"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163023" y="2703130"/>
            <a:ext cx="423877" cy="423878"/>
          </a:xfrm>
          <a:prstGeom prst="rect">
            <a:avLst/>
          </a:prstGeom>
        </p:spPr>
      </p:pic>
      <p:sp>
        <p:nvSpPr>
          <p:cNvPr id="12" name="Text 5"/>
          <p:cNvSpPr/>
          <p:nvPr/>
        </p:nvSpPr>
        <p:spPr>
          <a:xfrm>
            <a:off x="3403577" y="2702600"/>
            <a:ext cx="1907451" cy="238431"/>
          </a:xfrm>
          <a:prstGeom prst="rect">
            <a:avLst/>
          </a:prstGeom>
          <a:noFill/>
          <a:ln/>
        </p:spPr>
        <p:txBody>
          <a:bodyPr wrap="none" lIns="0" tIns="0" rIns="0" bIns="0" rtlCol="0" anchor="t"/>
          <a:lstStyle/>
          <a:p>
            <a:pPr marL="0" indent="0" algn="r">
              <a:lnSpc>
                <a:spcPts val="1850"/>
              </a:lnSpc>
              <a:buNone/>
            </a:pPr>
            <a:r>
              <a:rPr lang="en-US" sz="1500" b="1" dirty="0">
                <a:solidFill>
                  <a:srgbClr val="272525"/>
                </a:solidFill>
                <a:latin typeface="Inter Bold" pitchFamily="34" charset="0"/>
                <a:ea typeface="Inter Bold" pitchFamily="34" charset="-122"/>
                <a:cs typeface="Inter Bold" pitchFamily="34" charset="-120"/>
              </a:rPr>
              <a:t>Market</a:t>
            </a:r>
            <a:endParaRPr lang="en-US" sz="1500" dirty="0"/>
          </a:p>
        </p:txBody>
      </p:sp>
      <p:sp>
        <p:nvSpPr>
          <p:cNvPr id="13" name="Text 6"/>
          <p:cNvSpPr/>
          <p:nvPr/>
        </p:nvSpPr>
        <p:spPr>
          <a:xfrm>
            <a:off x="793790" y="5482947"/>
            <a:ext cx="3151942" cy="230386"/>
          </a:xfrm>
          <a:prstGeom prst="rect">
            <a:avLst/>
          </a:prstGeom>
          <a:noFill/>
          <a:ln/>
        </p:spPr>
        <p:txBody>
          <a:bodyPr wrap="none" lIns="0" tIns="0" rIns="0" bIns="0" rtlCol="0" anchor="t"/>
          <a:lstStyle/>
          <a:p>
            <a:pPr marL="0" indent="0" algn="l">
              <a:lnSpc>
                <a:spcPts val="1800"/>
              </a:lnSpc>
              <a:buNone/>
            </a:pPr>
            <a:r>
              <a:rPr lang="en-US" sz="1600" b="1" dirty="0">
                <a:solidFill>
                  <a:srgbClr val="000000"/>
                </a:solidFill>
                <a:latin typeface="Inter Bold" pitchFamily="34" charset="0"/>
                <a:ea typeface="Inter Bold" pitchFamily="34" charset="-122"/>
                <a:cs typeface="Inter Bold" pitchFamily="34" charset="-120"/>
              </a:rPr>
              <a:t>Cause Categories → Likely Drivers:</a:t>
            </a:r>
            <a:endParaRPr lang="en-US" sz="1600" dirty="0"/>
          </a:p>
        </p:txBody>
      </p:sp>
      <p:sp>
        <p:nvSpPr>
          <p:cNvPr id="14" name="Text 7"/>
          <p:cNvSpPr/>
          <p:nvPr/>
        </p:nvSpPr>
        <p:spPr>
          <a:xfrm>
            <a:off x="2294169" y="5856782"/>
            <a:ext cx="13042821" cy="1334572"/>
          </a:xfrm>
          <a:prstGeom prst="rect">
            <a:avLst/>
          </a:prstGeom>
          <a:noFill/>
          <a:ln/>
        </p:spPr>
        <p:txBody>
          <a:bodyPr wrap="square" lIns="0" tIns="0" rIns="0" bIns="0" rtlCol="0" anchor="t"/>
          <a:lstStyle/>
          <a:p>
            <a:pPr marL="342900" indent="-342900" algn="l">
              <a:lnSpc>
                <a:spcPct val="150000"/>
              </a:lnSpc>
              <a:buSzPct val="100000"/>
              <a:buChar char="•"/>
            </a:pPr>
            <a:r>
              <a:rPr lang="en-US" sz="1500" b="1" dirty="0">
                <a:solidFill>
                  <a:srgbClr val="272525"/>
                </a:solidFill>
                <a:latin typeface="Inter" pitchFamily="34" charset="0"/>
                <a:ea typeface="Inter" pitchFamily="34" charset="-122"/>
                <a:cs typeface="Inter" pitchFamily="34" charset="-120"/>
              </a:rPr>
              <a:t>Market &amp; Footfall:</a:t>
            </a:r>
            <a:r>
              <a:rPr lang="en-US" sz="1500" dirty="0">
                <a:solidFill>
                  <a:srgbClr val="272525"/>
                </a:solidFill>
                <a:latin typeface="Inter" pitchFamily="34" charset="0"/>
                <a:ea typeface="Inter" pitchFamily="34" charset="-122"/>
                <a:cs typeface="Inter" pitchFamily="34" charset="-120"/>
              </a:rPr>
              <a:t> Declining high-street visits; fewer impulse buys.</a:t>
            </a:r>
            <a:endParaRPr lang="en-US" sz="1500" dirty="0"/>
          </a:p>
          <a:p>
            <a:pPr marL="342900" indent="-342900" algn="l">
              <a:lnSpc>
                <a:spcPct val="150000"/>
              </a:lnSpc>
              <a:buSzPct val="100000"/>
              <a:buChar char="•"/>
            </a:pPr>
            <a:r>
              <a:rPr lang="en-US" sz="1500" b="1" dirty="0">
                <a:solidFill>
                  <a:srgbClr val="272525"/>
                </a:solidFill>
                <a:latin typeface="Inter" pitchFamily="34" charset="0"/>
                <a:ea typeface="Inter" pitchFamily="34" charset="-122"/>
                <a:cs typeface="Inter" pitchFamily="34" charset="-120"/>
              </a:rPr>
              <a:t>Competition:</a:t>
            </a:r>
            <a:r>
              <a:rPr lang="en-US" sz="1500" dirty="0">
                <a:solidFill>
                  <a:srgbClr val="272525"/>
                </a:solidFill>
                <a:latin typeface="Inter" pitchFamily="34" charset="0"/>
                <a:ea typeface="Inter" pitchFamily="34" charset="-122"/>
                <a:cs typeface="Inter" pitchFamily="34" charset="-120"/>
              </a:rPr>
              <a:t> Agile Instagram florists; aggressive national chains.</a:t>
            </a:r>
            <a:endParaRPr lang="en-US" sz="1500" dirty="0"/>
          </a:p>
          <a:p>
            <a:pPr marL="342900" indent="-342900" algn="l">
              <a:lnSpc>
                <a:spcPct val="150000"/>
              </a:lnSpc>
              <a:buSzPct val="100000"/>
              <a:buChar char="•"/>
            </a:pPr>
            <a:r>
              <a:rPr lang="en-US" sz="1500" b="1" dirty="0">
                <a:solidFill>
                  <a:srgbClr val="272525"/>
                </a:solidFill>
                <a:latin typeface="Inter" pitchFamily="34" charset="0"/>
                <a:ea typeface="Inter" pitchFamily="34" charset="-122"/>
                <a:cs typeface="Inter" pitchFamily="34" charset="-120"/>
              </a:rPr>
              <a:t>Digital &amp; Marketing:</a:t>
            </a:r>
            <a:r>
              <a:rPr lang="en-US" sz="1500" dirty="0">
                <a:solidFill>
                  <a:srgbClr val="272525"/>
                </a:solidFill>
                <a:latin typeface="Inter" pitchFamily="34" charset="0"/>
                <a:ea typeface="Inter" pitchFamily="34" charset="-122"/>
                <a:cs typeface="Inter" pitchFamily="34" charset="-120"/>
              </a:rPr>
              <a:t> Outdated website, weak SEO, no social proof or subscriptions.</a:t>
            </a:r>
            <a:endParaRPr lang="en-US" sz="1500" dirty="0"/>
          </a:p>
          <a:p>
            <a:pPr marL="342900" indent="-342900" algn="l">
              <a:lnSpc>
                <a:spcPct val="150000"/>
              </a:lnSpc>
              <a:buSzPct val="100000"/>
              <a:buChar char="•"/>
            </a:pPr>
            <a:r>
              <a:rPr lang="en-US" sz="1500" b="1" dirty="0">
                <a:solidFill>
                  <a:srgbClr val="272525"/>
                </a:solidFill>
                <a:latin typeface="Inter" pitchFamily="34" charset="0"/>
                <a:ea typeface="Inter" pitchFamily="34" charset="-122"/>
                <a:cs typeface="Inter" pitchFamily="34" charset="-120"/>
              </a:rPr>
              <a:t>Customer Experience:</a:t>
            </a:r>
            <a:r>
              <a:rPr lang="en-US" sz="1500" dirty="0">
                <a:solidFill>
                  <a:srgbClr val="272525"/>
                </a:solidFill>
                <a:latin typeface="Inter" pitchFamily="34" charset="0"/>
                <a:ea typeface="Inter" pitchFamily="34" charset="-122"/>
                <a:cs typeface="Inter" pitchFamily="34" charset="-120"/>
              </a:rPr>
              <a:t> Limited delivery; unclear value proposition.</a:t>
            </a:r>
            <a:endParaRPr lang="en-US" sz="1500" dirty="0"/>
          </a:p>
          <a:p>
            <a:pPr marL="342900" indent="-342900" algn="l">
              <a:lnSpc>
                <a:spcPct val="150000"/>
              </a:lnSpc>
              <a:buSzPct val="100000"/>
              <a:buChar char="•"/>
            </a:pPr>
            <a:r>
              <a:rPr lang="en-US" sz="1500" b="1" dirty="0">
                <a:solidFill>
                  <a:srgbClr val="272525"/>
                </a:solidFill>
                <a:latin typeface="Inter" pitchFamily="34" charset="0"/>
                <a:ea typeface="Inter" pitchFamily="34" charset="-122"/>
                <a:cs typeface="Inter" pitchFamily="34" charset="-120"/>
              </a:rPr>
              <a:t>Pricing &amp; Costs:</a:t>
            </a:r>
            <a:r>
              <a:rPr lang="en-US" sz="1500" dirty="0">
                <a:solidFill>
                  <a:srgbClr val="272525"/>
                </a:solidFill>
                <a:latin typeface="Inter" pitchFamily="34" charset="0"/>
                <a:ea typeface="Inter" pitchFamily="34" charset="-122"/>
                <a:cs typeface="Inter" pitchFamily="34" charset="-120"/>
              </a:rPr>
              <a:t> Volatile imported flower prices; higher sustainable packaging costs.</a:t>
            </a:r>
            <a:endParaRPr lang="en-US" sz="1500" dirty="0"/>
          </a:p>
          <a:p>
            <a:pPr marL="342900" indent="-342900" algn="l">
              <a:lnSpc>
                <a:spcPct val="150000"/>
              </a:lnSpc>
              <a:buSzPct val="100000"/>
              <a:buChar char="•"/>
            </a:pPr>
            <a:r>
              <a:rPr lang="en-US" sz="1500" b="1" dirty="0">
                <a:solidFill>
                  <a:srgbClr val="272525"/>
                </a:solidFill>
                <a:latin typeface="Inter" pitchFamily="34" charset="0"/>
                <a:ea typeface="Inter" pitchFamily="34" charset="-122"/>
                <a:cs typeface="Inter" pitchFamily="34" charset="-120"/>
              </a:rPr>
              <a:t>Operations:</a:t>
            </a:r>
            <a:r>
              <a:rPr lang="en-US" sz="1500" dirty="0">
                <a:solidFill>
                  <a:srgbClr val="272525"/>
                </a:solidFill>
                <a:latin typeface="Inter" pitchFamily="34" charset="0"/>
                <a:ea typeface="Inter" pitchFamily="34" charset="-122"/>
                <a:cs typeface="Inter" pitchFamily="34" charset="-120"/>
              </a:rPr>
              <a:t> No delivery capability; inconsistent promotions.</a:t>
            </a:r>
            <a:endParaRPr lang="en-US" sz="1500" dirty="0"/>
          </a:p>
        </p:txBody>
      </p:sp>
      <p:sp>
        <p:nvSpPr>
          <p:cNvPr id="15" name="TextBox 14">
            <a:extLst>
              <a:ext uri="{FF2B5EF4-FFF2-40B4-BE49-F238E27FC236}">
                <a16:creationId xmlns:a16="http://schemas.microsoft.com/office/drawing/2014/main" id="{19B1D7F7-F644-4D39-835C-1FEA83FBDEBB}"/>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7</a:t>
            </a:r>
            <a:endParaRPr lang="en-GB" sz="2700" b="1" dirty="0">
              <a:solidFill>
                <a:schemeClr val="accent2">
                  <a:lumMod val="20000"/>
                  <a:lumOff val="80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884873"/>
            <a:ext cx="10321766" cy="673418"/>
          </a:xfrm>
          <a:prstGeom prst="rect">
            <a:avLst/>
          </a:prstGeom>
          <a:noFill/>
          <a:ln/>
        </p:spPr>
        <p:txBody>
          <a:bodyPr wrap="none" lIns="0" tIns="0" rIns="0" bIns="0" rtlCol="0" anchor="t"/>
          <a:lstStyle/>
          <a:p>
            <a:pPr marL="0" indent="0" algn="l">
              <a:lnSpc>
                <a:spcPts val="5300"/>
              </a:lnSpc>
              <a:buNone/>
            </a:pPr>
            <a:r>
              <a:rPr lang="en-US" sz="4200" b="1" dirty="0">
                <a:solidFill>
                  <a:srgbClr val="000000"/>
                </a:solidFill>
                <a:latin typeface="Inter Bold" pitchFamily="34" charset="0"/>
                <a:ea typeface="Inter Bold" pitchFamily="34" charset="-122"/>
                <a:cs typeface="Inter Bold" pitchFamily="34" charset="-120"/>
              </a:rPr>
              <a:t>Key Findings: Conclusions and Insights</a:t>
            </a:r>
            <a:endParaRPr lang="en-US" sz="4200" dirty="0"/>
          </a:p>
        </p:txBody>
      </p:sp>
      <p:sp>
        <p:nvSpPr>
          <p:cNvPr id="3" name="Shape 1"/>
          <p:cNvSpPr/>
          <p:nvPr/>
        </p:nvSpPr>
        <p:spPr>
          <a:xfrm>
            <a:off x="793790" y="1967627"/>
            <a:ext cx="4211122" cy="2922508"/>
          </a:xfrm>
          <a:prstGeom prst="roundRect">
            <a:avLst>
              <a:gd name="adj" fmla="val 17696"/>
            </a:avLst>
          </a:prstGeom>
          <a:solidFill>
            <a:srgbClr val="DADBF1"/>
          </a:solidFill>
          <a:ln w="7620">
            <a:solidFill>
              <a:srgbClr val="C0C1D7"/>
            </a:solidFill>
            <a:prstDash val="solid"/>
          </a:ln>
        </p:spPr>
        <p:txBody>
          <a:bodyPr/>
          <a:lstStyle/>
          <a:p>
            <a:endParaRPr lang="en-GB"/>
          </a:p>
        </p:txBody>
      </p:sp>
      <p:sp>
        <p:nvSpPr>
          <p:cNvPr id="4" name="Text 2"/>
          <p:cNvSpPr/>
          <p:nvPr/>
        </p:nvSpPr>
        <p:spPr>
          <a:xfrm>
            <a:off x="1016794" y="2190631"/>
            <a:ext cx="2693551" cy="336590"/>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Multicausal Decline</a:t>
            </a:r>
            <a:endParaRPr lang="en-US" sz="2100" dirty="0"/>
          </a:p>
        </p:txBody>
      </p:sp>
      <p:sp>
        <p:nvSpPr>
          <p:cNvPr id="5" name="Text 3"/>
          <p:cNvSpPr/>
          <p:nvPr/>
        </p:nvSpPr>
        <p:spPr>
          <a:xfrm>
            <a:off x="1016794" y="2649974"/>
            <a:ext cx="3765113" cy="1680567"/>
          </a:xfrm>
          <a:prstGeom prst="rect">
            <a:avLst/>
          </a:prstGeom>
          <a:noFill/>
          <a:ln/>
        </p:spPr>
        <p:txBody>
          <a:bodyPr wrap="square" lIns="0" tIns="0" rIns="0" bIns="0" rtlCol="0" anchor="t"/>
          <a:lstStyle/>
          <a:p>
            <a:pPr marL="0" indent="0" algn="l">
              <a:lnSpc>
                <a:spcPts val="2600"/>
              </a:lnSpc>
              <a:buNone/>
            </a:pPr>
            <a:r>
              <a:rPr lang="en-US" sz="1650" dirty="0">
                <a:solidFill>
                  <a:srgbClr val="272525"/>
                </a:solidFill>
                <a:latin typeface="Inter" pitchFamily="34" charset="0"/>
                <a:ea typeface="Inter" pitchFamily="34" charset="-122"/>
                <a:cs typeface="Inter" pitchFamily="34" charset="-120"/>
              </a:rPr>
              <a:t>The decline in in-store sales is a result of structural footfall reduction, digital platform weaknesses, cost inflation, and intensified competitive pressure.</a:t>
            </a:r>
            <a:endParaRPr lang="en-US" sz="1650" dirty="0"/>
          </a:p>
        </p:txBody>
      </p:sp>
      <p:sp>
        <p:nvSpPr>
          <p:cNvPr id="6" name="Shape 4"/>
          <p:cNvSpPr/>
          <p:nvPr/>
        </p:nvSpPr>
        <p:spPr>
          <a:xfrm>
            <a:off x="5209580" y="1967627"/>
            <a:ext cx="4211122" cy="2922508"/>
          </a:xfrm>
          <a:prstGeom prst="roundRect">
            <a:avLst>
              <a:gd name="adj" fmla="val 17696"/>
            </a:avLst>
          </a:prstGeom>
          <a:solidFill>
            <a:srgbClr val="DADBF1"/>
          </a:solidFill>
          <a:ln w="7620">
            <a:solidFill>
              <a:srgbClr val="C0C1D7"/>
            </a:solidFill>
            <a:prstDash val="solid"/>
          </a:ln>
        </p:spPr>
        <p:txBody>
          <a:bodyPr/>
          <a:lstStyle/>
          <a:p>
            <a:endParaRPr lang="en-GB"/>
          </a:p>
        </p:txBody>
      </p:sp>
      <p:sp>
        <p:nvSpPr>
          <p:cNvPr id="7" name="Text 5"/>
          <p:cNvSpPr/>
          <p:nvPr/>
        </p:nvSpPr>
        <p:spPr>
          <a:xfrm>
            <a:off x="5432584" y="2190631"/>
            <a:ext cx="2693551" cy="336590"/>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Footfall Constraint</a:t>
            </a:r>
            <a:endParaRPr lang="en-US" sz="2100" dirty="0"/>
          </a:p>
        </p:txBody>
      </p:sp>
      <p:sp>
        <p:nvSpPr>
          <p:cNvPr id="8" name="Text 6"/>
          <p:cNvSpPr/>
          <p:nvPr/>
        </p:nvSpPr>
        <p:spPr>
          <a:xfrm>
            <a:off x="5432584" y="2649974"/>
            <a:ext cx="3765113" cy="1680567"/>
          </a:xfrm>
          <a:prstGeom prst="rect">
            <a:avLst/>
          </a:prstGeom>
          <a:noFill/>
          <a:ln/>
        </p:spPr>
        <p:txBody>
          <a:bodyPr wrap="square" lIns="0" tIns="0" rIns="0" bIns="0" rtlCol="0" anchor="t"/>
          <a:lstStyle/>
          <a:p>
            <a:pPr marL="0" indent="0" algn="l">
              <a:lnSpc>
                <a:spcPts val="2600"/>
              </a:lnSpc>
              <a:buNone/>
            </a:pPr>
            <a:r>
              <a:rPr lang="en-US" sz="1650" dirty="0">
                <a:solidFill>
                  <a:srgbClr val="272525"/>
                </a:solidFill>
                <a:latin typeface="Inter" pitchFamily="34" charset="0"/>
                <a:ea typeface="Inter" pitchFamily="34" charset="-122"/>
                <a:cs typeface="Inter" pitchFamily="34" charset="-120"/>
              </a:rPr>
              <a:t>Relying solely on walk-ins for recovery is limited by the critical constraint of declining high-street footfall (British Retail Consortium, 2026).</a:t>
            </a:r>
            <a:endParaRPr lang="en-US" sz="1650" dirty="0"/>
          </a:p>
        </p:txBody>
      </p:sp>
      <p:sp>
        <p:nvSpPr>
          <p:cNvPr id="9" name="Shape 7"/>
          <p:cNvSpPr/>
          <p:nvPr/>
        </p:nvSpPr>
        <p:spPr>
          <a:xfrm>
            <a:off x="9625370" y="1967627"/>
            <a:ext cx="4211122" cy="2922508"/>
          </a:xfrm>
          <a:prstGeom prst="roundRect">
            <a:avLst>
              <a:gd name="adj" fmla="val 17696"/>
            </a:avLst>
          </a:prstGeom>
          <a:solidFill>
            <a:srgbClr val="DADBF1"/>
          </a:solidFill>
          <a:ln w="7620">
            <a:solidFill>
              <a:srgbClr val="C0C1D7"/>
            </a:solidFill>
            <a:prstDash val="solid"/>
          </a:ln>
        </p:spPr>
        <p:txBody>
          <a:bodyPr/>
          <a:lstStyle/>
          <a:p>
            <a:endParaRPr lang="en-GB"/>
          </a:p>
        </p:txBody>
      </p:sp>
      <p:sp>
        <p:nvSpPr>
          <p:cNvPr id="10" name="Text 8"/>
          <p:cNvSpPr/>
          <p:nvPr/>
        </p:nvSpPr>
        <p:spPr>
          <a:xfrm>
            <a:off x="9848374" y="2190631"/>
            <a:ext cx="3765113" cy="673179"/>
          </a:xfrm>
          <a:prstGeom prst="rect">
            <a:avLst/>
          </a:prstGeom>
          <a:noFill/>
          <a:ln/>
        </p:spPr>
        <p:txBody>
          <a:bodyPr wrap="squar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Customer Demand for Convenience</a:t>
            </a:r>
            <a:endParaRPr lang="en-US" sz="2100" dirty="0"/>
          </a:p>
        </p:txBody>
      </p:sp>
      <p:sp>
        <p:nvSpPr>
          <p:cNvPr id="11" name="Text 9"/>
          <p:cNvSpPr/>
          <p:nvPr/>
        </p:nvSpPr>
        <p:spPr>
          <a:xfrm>
            <a:off x="9848374" y="2986564"/>
            <a:ext cx="3765113" cy="1680567"/>
          </a:xfrm>
          <a:prstGeom prst="rect">
            <a:avLst/>
          </a:prstGeom>
          <a:noFill/>
          <a:ln/>
        </p:spPr>
        <p:txBody>
          <a:bodyPr wrap="square" lIns="0" tIns="0" rIns="0" bIns="0" rtlCol="0" anchor="t"/>
          <a:lstStyle/>
          <a:p>
            <a:pPr marL="0" indent="0" algn="l">
              <a:lnSpc>
                <a:spcPts val="2600"/>
              </a:lnSpc>
              <a:buNone/>
            </a:pPr>
            <a:r>
              <a:rPr lang="en-US" sz="1650" dirty="0">
                <a:solidFill>
                  <a:srgbClr val="272525"/>
                </a:solidFill>
                <a:latin typeface="Inter" pitchFamily="34" charset="0"/>
                <a:ea typeface="Inter" pitchFamily="34" charset="-122"/>
                <a:cs typeface="Inter" pitchFamily="34" charset="-120"/>
              </a:rPr>
              <a:t>Customer feedback clearly indicates a significant demand for delivery and subscription services, highlighting a clear "convenience gap" in current offerings.</a:t>
            </a:r>
            <a:endParaRPr lang="en-US" sz="1650" dirty="0"/>
          </a:p>
        </p:txBody>
      </p:sp>
      <p:sp>
        <p:nvSpPr>
          <p:cNvPr id="12" name="Shape 10"/>
          <p:cNvSpPr/>
          <p:nvPr/>
        </p:nvSpPr>
        <p:spPr>
          <a:xfrm>
            <a:off x="793790" y="5094803"/>
            <a:ext cx="6419017" cy="2249805"/>
          </a:xfrm>
          <a:prstGeom prst="roundRect">
            <a:avLst>
              <a:gd name="adj" fmla="val 22987"/>
            </a:avLst>
          </a:prstGeom>
          <a:solidFill>
            <a:srgbClr val="DADBF1"/>
          </a:solidFill>
          <a:ln w="7620">
            <a:solidFill>
              <a:srgbClr val="C0C1D7"/>
            </a:solidFill>
            <a:prstDash val="solid"/>
          </a:ln>
        </p:spPr>
        <p:txBody>
          <a:bodyPr/>
          <a:lstStyle/>
          <a:p>
            <a:endParaRPr lang="en-GB"/>
          </a:p>
        </p:txBody>
      </p:sp>
      <p:sp>
        <p:nvSpPr>
          <p:cNvPr id="13" name="Text 11"/>
          <p:cNvSpPr/>
          <p:nvPr/>
        </p:nvSpPr>
        <p:spPr>
          <a:xfrm>
            <a:off x="1016794" y="5317808"/>
            <a:ext cx="3210163" cy="336590"/>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Omnichannel Imperative</a:t>
            </a:r>
            <a:endParaRPr lang="en-US" sz="2100" dirty="0"/>
          </a:p>
        </p:txBody>
      </p:sp>
      <p:sp>
        <p:nvSpPr>
          <p:cNvPr id="14" name="Text 12"/>
          <p:cNvSpPr/>
          <p:nvPr/>
        </p:nvSpPr>
        <p:spPr>
          <a:xfrm>
            <a:off x="1016794" y="5777151"/>
            <a:ext cx="5973008" cy="1344454"/>
          </a:xfrm>
          <a:prstGeom prst="rect">
            <a:avLst/>
          </a:prstGeom>
          <a:noFill/>
          <a:ln/>
        </p:spPr>
        <p:txBody>
          <a:bodyPr wrap="square" lIns="0" tIns="0" rIns="0" bIns="0" rtlCol="0" anchor="t"/>
          <a:lstStyle/>
          <a:p>
            <a:pPr marL="0" indent="0" algn="l">
              <a:lnSpc>
                <a:spcPts val="2600"/>
              </a:lnSpc>
              <a:buNone/>
            </a:pPr>
            <a:r>
              <a:rPr lang="en-US" sz="1650" dirty="0">
                <a:solidFill>
                  <a:srgbClr val="272525"/>
                </a:solidFill>
                <a:latin typeface="Inter" pitchFamily="34" charset="0"/>
                <a:ea typeface="Inter" pitchFamily="34" charset="-122"/>
                <a:cs typeface="Inter" pitchFamily="34" charset="-120"/>
              </a:rPr>
              <a:t>An omnichannel strategy is essential: strengthening digital discovery and adding flexible fulfilment options while simultaneously enhancing the in-store experience for conversion.</a:t>
            </a:r>
            <a:endParaRPr lang="en-US" sz="1650" dirty="0"/>
          </a:p>
        </p:txBody>
      </p:sp>
      <p:sp>
        <p:nvSpPr>
          <p:cNvPr id="15" name="Shape 13"/>
          <p:cNvSpPr/>
          <p:nvPr/>
        </p:nvSpPr>
        <p:spPr>
          <a:xfrm>
            <a:off x="7417475" y="5094803"/>
            <a:ext cx="6419017" cy="2249805"/>
          </a:xfrm>
          <a:prstGeom prst="roundRect">
            <a:avLst>
              <a:gd name="adj" fmla="val 22987"/>
            </a:avLst>
          </a:prstGeom>
          <a:solidFill>
            <a:srgbClr val="DADBF1"/>
          </a:solidFill>
          <a:ln w="7620">
            <a:solidFill>
              <a:srgbClr val="C0C1D7"/>
            </a:solidFill>
            <a:prstDash val="solid"/>
          </a:ln>
        </p:spPr>
        <p:txBody>
          <a:bodyPr/>
          <a:lstStyle/>
          <a:p>
            <a:endParaRPr lang="en-GB"/>
          </a:p>
        </p:txBody>
      </p:sp>
      <p:sp>
        <p:nvSpPr>
          <p:cNvPr id="16" name="Text 14"/>
          <p:cNvSpPr/>
          <p:nvPr/>
        </p:nvSpPr>
        <p:spPr>
          <a:xfrm>
            <a:off x="7640479" y="5317808"/>
            <a:ext cx="3755112" cy="336590"/>
          </a:xfrm>
          <a:prstGeom prst="rect">
            <a:avLst/>
          </a:prstGeom>
          <a:noFill/>
          <a:ln/>
        </p:spPr>
        <p:txBody>
          <a:bodyPr wrap="none" lIns="0" tIns="0" rIns="0" bIns="0" rtlCol="0" anchor="t"/>
          <a:lstStyle/>
          <a:p>
            <a:pPr marL="0" indent="0" algn="l">
              <a:lnSpc>
                <a:spcPts val="2650"/>
              </a:lnSpc>
              <a:buNone/>
            </a:pPr>
            <a:r>
              <a:rPr lang="en-US" sz="2100" b="1" dirty="0">
                <a:solidFill>
                  <a:srgbClr val="272525"/>
                </a:solidFill>
                <a:latin typeface="Inter Bold" pitchFamily="34" charset="0"/>
                <a:ea typeface="Inter Bold" pitchFamily="34" charset="-122"/>
                <a:cs typeface="Inter Bold" pitchFamily="34" charset="-120"/>
              </a:rPr>
              <a:t>Leveraging Repeat Purchase</a:t>
            </a:r>
            <a:endParaRPr lang="en-US" sz="2100" dirty="0"/>
          </a:p>
        </p:txBody>
      </p:sp>
      <p:sp>
        <p:nvSpPr>
          <p:cNvPr id="17" name="Text 15"/>
          <p:cNvSpPr/>
          <p:nvPr/>
        </p:nvSpPr>
        <p:spPr>
          <a:xfrm>
            <a:off x="7640479" y="5777151"/>
            <a:ext cx="5973008" cy="1344454"/>
          </a:xfrm>
          <a:prstGeom prst="rect">
            <a:avLst/>
          </a:prstGeom>
          <a:noFill/>
          <a:ln/>
        </p:spPr>
        <p:txBody>
          <a:bodyPr wrap="square" lIns="0" tIns="0" rIns="0" bIns="0" rtlCol="0" anchor="t"/>
          <a:lstStyle/>
          <a:p>
            <a:pPr marL="0" indent="0" algn="l">
              <a:lnSpc>
                <a:spcPts val="2600"/>
              </a:lnSpc>
              <a:buNone/>
            </a:pPr>
            <a:r>
              <a:rPr lang="en-US" sz="1650" dirty="0">
                <a:solidFill>
                  <a:srgbClr val="272525"/>
                </a:solidFill>
                <a:latin typeface="Inter" pitchFamily="34" charset="0"/>
                <a:ea typeface="Inter" pitchFamily="34" charset="-122"/>
                <a:cs typeface="Inter" pitchFamily="34" charset="-120"/>
              </a:rPr>
              <a:t>The most impactful solutions will focus on increasing repeat purchases and reducing demand volatility through initiatives like subscriptions, seasonal bundles, and automated reminders.</a:t>
            </a:r>
            <a:endParaRPr lang="en-US" sz="1650" dirty="0"/>
          </a:p>
        </p:txBody>
      </p:sp>
      <p:sp>
        <p:nvSpPr>
          <p:cNvPr id="18" name="TextBox 17">
            <a:extLst>
              <a:ext uri="{FF2B5EF4-FFF2-40B4-BE49-F238E27FC236}">
                <a16:creationId xmlns:a16="http://schemas.microsoft.com/office/drawing/2014/main" id="{295DB36C-01A7-4B49-B3FA-468C40E3D390}"/>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8</a:t>
            </a:r>
            <a:endParaRPr lang="en-GB" sz="2700" b="1" dirty="0">
              <a:solidFill>
                <a:schemeClr val="accent2">
                  <a:lumMod val="20000"/>
                  <a:lumOff val="8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93790" y="1007864"/>
            <a:ext cx="8227814" cy="496133"/>
          </a:xfrm>
          <a:prstGeom prst="rect">
            <a:avLst/>
          </a:prstGeom>
          <a:noFill/>
          <a:ln/>
        </p:spPr>
        <p:txBody>
          <a:bodyPr wrap="none" lIns="0" tIns="0" rIns="0" bIns="0" rtlCol="0" anchor="t"/>
          <a:lstStyle/>
          <a:p>
            <a:pPr marL="0" indent="0" algn="l">
              <a:lnSpc>
                <a:spcPts val="3900"/>
              </a:lnSpc>
              <a:buNone/>
            </a:pPr>
            <a:r>
              <a:rPr lang="en-US" sz="3100" b="1" dirty="0">
                <a:solidFill>
                  <a:srgbClr val="000000"/>
                </a:solidFill>
                <a:latin typeface="Inter Bold" pitchFamily="34" charset="0"/>
                <a:ea typeface="Inter Bold" pitchFamily="34" charset="-122"/>
                <a:cs typeface="Inter Bold" pitchFamily="34" charset="-120"/>
              </a:rPr>
              <a:t>Recommended Actions and 30/60/90 Plan</a:t>
            </a:r>
            <a:endParaRPr lang="en-US" sz="3100" dirty="0"/>
          </a:p>
        </p:txBody>
      </p:sp>
      <p:sp>
        <p:nvSpPr>
          <p:cNvPr id="3" name="Text 1"/>
          <p:cNvSpPr/>
          <p:nvPr/>
        </p:nvSpPr>
        <p:spPr>
          <a:xfrm>
            <a:off x="793790" y="1726287"/>
            <a:ext cx="13042821" cy="431959"/>
          </a:xfrm>
          <a:prstGeom prst="rect">
            <a:avLst/>
          </a:prstGeom>
          <a:noFill/>
          <a:ln/>
        </p:spPr>
        <p:txBody>
          <a:bodyPr wrap="squar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Continuous improvement principles underpin reliable service design (covering delivery, ordering, and complaints handling) and help protect quality while scaling changes (Oakland, 2014).</a:t>
            </a:r>
            <a:endParaRPr lang="en-US" sz="1250" dirty="0"/>
          </a:p>
        </p:txBody>
      </p:sp>
      <p:sp>
        <p:nvSpPr>
          <p:cNvPr id="4" name="Text 2"/>
          <p:cNvSpPr/>
          <p:nvPr/>
        </p:nvSpPr>
        <p:spPr>
          <a:xfrm>
            <a:off x="793790" y="2394347"/>
            <a:ext cx="2696528" cy="297656"/>
          </a:xfrm>
          <a:prstGeom prst="rect">
            <a:avLst/>
          </a:prstGeom>
          <a:noFill/>
          <a:ln/>
        </p:spPr>
        <p:txBody>
          <a:bodyPr wrap="none" lIns="0" tIns="0" rIns="0" bIns="0" rtlCol="0" anchor="t"/>
          <a:lstStyle/>
          <a:p>
            <a:pPr marL="0" indent="0" algn="l">
              <a:lnSpc>
                <a:spcPts val="2300"/>
              </a:lnSpc>
              <a:buNone/>
            </a:pPr>
            <a:r>
              <a:rPr lang="en-US" sz="1850" b="1" dirty="0">
                <a:solidFill>
                  <a:srgbClr val="000000"/>
                </a:solidFill>
                <a:latin typeface="Inter Bold" pitchFamily="34" charset="0"/>
                <a:ea typeface="Inter Bold" pitchFamily="34" charset="-122"/>
                <a:cs typeface="Inter Bold" pitchFamily="34" charset="-120"/>
              </a:rPr>
              <a:t>Recommended Actions</a:t>
            </a:r>
            <a:endParaRPr lang="en-US" sz="1850" dirty="0"/>
          </a:p>
        </p:txBody>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3321" y="2821900"/>
            <a:ext cx="238125" cy="238125"/>
          </a:xfrm>
          <a:prstGeom prst="rect">
            <a:avLst/>
          </a:prstGeom>
        </p:spPr>
      </p:pic>
      <p:sp>
        <p:nvSpPr>
          <p:cNvPr id="6" name="Text 3"/>
          <p:cNvSpPr/>
          <p:nvPr/>
        </p:nvSpPr>
        <p:spPr>
          <a:xfrm>
            <a:off x="1309687" y="2817019"/>
            <a:ext cx="3153966" cy="248007"/>
          </a:xfrm>
          <a:prstGeom prst="rect">
            <a:avLst/>
          </a:prstGeom>
          <a:noFill/>
          <a:ln/>
        </p:spPr>
        <p:txBody>
          <a:bodyPr wrap="none" lIns="0" tIns="0" rIns="0" bIns="0" rtlCol="0" anchor="t"/>
          <a:lstStyle/>
          <a:p>
            <a:pPr marL="0" indent="0" algn="l">
              <a:lnSpc>
                <a:spcPts val="1950"/>
              </a:lnSpc>
              <a:buNone/>
            </a:pPr>
            <a:r>
              <a:rPr lang="en-US" sz="1550" b="1" dirty="0">
                <a:solidFill>
                  <a:srgbClr val="272525"/>
                </a:solidFill>
                <a:latin typeface="Inter Bold" pitchFamily="34" charset="0"/>
                <a:ea typeface="Inter Bold" pitchFamily="34" charset="-122"/>
                <a:cs typeface="Inter Bold" pitchFamily="34" charset="-120"/>
              </a:rPr>
              <a:t>Online Ordering + Click &amp; Collect</a:t>
            </a:r>
            <a:endParaRPr lang="en-US" sz="1550" dirty="0"/>
          </a:p>
        </p:txBody>
      </p:sp>
      <p:sp>
        <p:nvSpPr>
          <p:cNvPr id="7" name="Text 4"/>
          <p:cNvSpPr/>
          <p:nvPr/>
        </p:nvSpPr>
        <p:spPr>
          <a:xfrm>
            <a:off x="1309687" y="3176111"/>
            <a:ext cx="5811917" cy="431959"/>
          </a:xfrm>
          <a:prstGeom prst="rect">
            <a:avLst/>
          </a:prstGeom>
          <a:noFill/>
          <a:ln/>
        </p:spPr>
        <p:txBody>
          <a:bodyPr wrap="squar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Launch a basic online ordering system combined with a click-and-collect service for immediate impact.</a:t>
            </a:r>
            <a:endParaRPr lang="en-US" sz="1250" dirty="0"/>
          </a:p>
        </p:txBody>
      </p:sp>
      <p:pic>
        <p:nvPicPr>
          <p:cNvPr id="8"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3321" y="3835241"/>
            <a:ext cx="238125" cy="238125"/>
          </a:xfrm>
          <a:prstGeom prst="rect">
            <a:avLst/>
          </a:prstGeom>
        </p:spPr>
      </p:pic>
      <p:sp>
        <p:nvSpPr>
          <p:cNvPr id="9" name="Text 5"/>
          <p:cNvSpPr/>
          <p:nvPr/>
        </p:nvSpPr>
        <p:spPr>
          <a:xfrm>
            <a:off x="1309687" y="3830360"/>
            <a:ext cx="2160627" cy="248007"/>
          </a:xfrm>
          <a:prstGeom prst="rect">
            <a:avLst/>
          </a:prstGeom>
          <a:noFill/>
          <a:ln/>
        </p:spPr>
        <p:txBody>
          <a:bodyPr wrap="none" lIns="0" tIns="0" rIns="0" bIns="0" rtlCol="0" anchor="t"/>
          <a:lstStyle/>
          <a:p>
            <a:pPr marL="0" indent="0" algn="l">
              <a:lnSpc>
                <a:spcPts val="1950"/>
              </a:lnSpc>
              <a:buNone/>
            </a:pPr>
            <a:r>
              <a:rPr lang="en-US" sz="1550" b="1" dirty="0">
                <a:solidFill>
                  <a:srgbClr val="272525"/>
                </a:solidFill>
                <a:latin typeface="Inter Bold" pitchFamily="34" charset="0"/>
                <a:ea typeface="Inter Bold" pitchFamily="34" charset="-122"/>
                <a:cs typeface="Inter Bold" pitchFamily="34" charset="-120"/>
              </a:rPr>
              <a:t>Local Delivery Service</a:t>
            </a:r>
            <a:endParaRPr lang="en-US" sz="1550" dirty="0"/>
          </a:p>
        </p:txBody>
      </p:sp>
      <p:sp>
        <p:nvSpPr>
          <p:cNvPr id="10" name="Text 6"/>
          <p:cNvSpPr/>
          <p:nvPr/>
        </p:nvSpPr>
        <p:spPr>
          <a:xfrm>
            <a:off x="1309687" y="4189452"/>
            <a:ext cx="5811917" cy="431959"/>
          </a:xfrm>
          <a:prstGeom prst="rect">
            <a:avLst/>
          </a:prstGeom>
          <a:noFill/>
          <a:ln/>
        </p:spPr>
        <p:txBody>
          <a:bodyPr wrap="squar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Introduce a local delivery service with a clear service promise, including time slots and minimum order values.</a:t>
            </a:r>
            <a:endParaRPr lang="en-US" sz="1250" dirty="0"/>
          </a:p>
        </p:txBody>
      </p:sp>
      <p:pic>
        <p:nvPicPr>
          <p:cNvPr id="11" name="Image 2"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3321" y="4848582"/>
            <a:ext cx="238125" cy="238125"/>
          </a:xfrm>
          <a:prstGeom prst="rect">
            <a:avLst/>
          </a:prstGeom>
        </p:spPr>
      </p:pic>
      <p:sp>
        <p:nvSpPr>
          <p:cNvPr id="12" name="Text 7"/>
          <p:cNvSpPr/>
          <p:nvPr/>
        </p:nvSpPr>
        <p:spPr>
          <a:xfrm>
            <a:off x="1309687" y="4843701"/>
            <a:ext cx="2687836" cy="248007"/>
          </a:xfrm>
          <a:prstGeom prst="rect">
            <a:avLst/>
          </a:prstGeom>
          <a:noFill/>
          <a:ln/>
        </p:spPr>
        <p:txBody>
          <a:bodyPr wrap="none" lIns="0" tIns="0" rIns="0" bIns="0" rtlCol="0" anchor="t"/>
          <a:lstStyle/>
          <a:p>
            <a:pPr marL="0" indent="0" algn="l">
              <a:lnSpc>
                <a:spcPts val="1950"/>
              </a:lnSpc>
              <a:buNone/>
            </a:pPr>
            <a:r>
              <a:rPr lang="en-US" sz="1550" b="1" dirty="0">
                <a:solidFill>
                  <a:srgbClr val="272525"/>
                </a:solidFill>
                <a:latin typeface="Inter Bold" pitchFamily="34" charset="0"/>
                <a:ea typeface="Inter Bold" pitchFamily="34" charset="-122"/>
                <a:cs typeface="Inter Bold" pitchFamily="34" charset="-120"/>
              </a:rPr>
              <a:t>Subscription Bouquets Pilot</a:t>
            </a:r>
            <a:endParaRPr lang="en-US" sz="1550" dirty="0"/>
          </a:p>
        </p:txBody>
      </p:sp>
      <p:sp>
        <p:nvSpPr>
          <p:cNvPr id="13" name="Text 8"/>
          <p:cNvSpPr/>
          <p:nvPr/>
        </p:nvSpPr>
        <p:spPr>
          <a:xfrm>
            <a:off x="1309687" y="5202793"/>
            <a:ext cx="5811917" cy="431959"/>
          </a:xfrm>
          <a:prstGeom prst="rect">
            <a:avLst/>
          </a:prstGeom>
          <a:noFill/>
          <a:ln/>
        </p:spPr>
        <p:txBody>
          <a:bodyPr wrap="squar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Pilot subscription bouquets (weekly/bi-weekly) incorporating loyalty incentives for recurring customers.</a:t>
            </a:r>
            <a:endParaRPr lang="en-US" sz="1250" dirty="0"/>
          </a:p>
        </p:txBody>
      </p:sp>
      <p:pic>
        <p:nvPicPr>
          <p:cNvPr id="14" name="Image 3"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53321" y="5861923"/>
            <a:ext cx="238125" cy="238125"/>
          </a:xfrm>
          <a:prstGeom prst="rect">
            <a:avLst/>
          </a:prstGeom>
        </p:spPr>
      </p:pic>
      <p:sp>
        <p:nvSpPr>
          <p:cNvPr id="15" name="Text 9"/>
          <p:cNvSpPr/>
          <p:nvPr/>
        </p:nvSpPr>
        <p:spPr>
          <a:xfrm>
            <a:off x="1309687" y="5857042"/>
            <a:ext cx="2524244" cy="248007"/>
          </a:xfrm>
          <a:prstGeom prst="rect">
            <a:avLst/>
          </a:prstGeom>
          <a:noFill/>
          <a:ln/>
        </p:spPr>
        <p:txBody>
          <a:bodyPr wrap="none" lIns="0" tIns="0" rIns="0" bIns="0" rtlCol="0" anchor="t"/>
          <a:lstStyle/>
          <a:p>
            <a:pPr marL="0" indent="0" algn="l">
              <a:lnSpc>
                <a:spcPts val="1950"/>
              </a:lnSpc>
              <a:buNone/>
            </a:pPr>
            <a:r>
              <a:rPr lang="en-US" sz="1550" b="1" dirty="0">
                <a:solidFill>
                  <a:srgbClr val="272525"/>
                </a:solidFill>
                <a:latin typeface="Inter Bold" pitchFamily="34" charset="0"/>
                <a:ea typeface="Inter Bold" pitchFamily="34" charset="-122"/>
                <a:cs typeface="Inter Bold" pitchFamily="34" charset="-120"/>
              </a:rPr>
              <a:t>Digital Discovery Upgrade</a:t>
            </a:r>
            <a:endParaRPr lang="en-US" sz="1550" dirty="0"/>
          </a:p>
        </p:txBody>
      </p:sp>
      <p:sp>
        <p:nvSpPr>
          <p:cNvPr id="16" name="Text 10"/>
          <p:cNvSpPr/>
          <p:nvPr/>
        </p:nvSpPr>
        <p:spPr>
          <a:xfrm>
            <a:off x="1309687" y="6216134"/>
            <a:ext cx="5811917" cy="431959"/>
          </a:xfrm>
          <a:prstGeom prst="rect">
            <a:avLst/>
          </a:prstGeom>
          <a:noFill/>
          <a:ln/>
        </p:spPr>
        <p:txBody>
          <a:bodyPr wrap="squar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Enhance Google Business Profile, actively manage reviews, increase Instagram content cadence, and create seasonal landing pages.</a:t>
            </a:r>
            <a:endParaRPr lang="en-US" sz="1250" dirty="0"/>
          </a:p>
        </p:txBody>
      </p:sp>
      <p:sp>
        <p:nvSpPr>
          <p:cNvPr id="17" name="Text 11"/>
          <p:cNvSpPr/>
          <p:nvPr/>
        </p:nvSpPr>
        <p:spPr>
          <a:xfrm>
            <a:off x="7516416" y="2394347"/>
            <a:ext cx="2995851" cy="297656"/>
          </a:xfrm>
          <a:prstGeom prst="rect">
            <a:avLst/>
          </a:prstGeom>
          <a:noFill/>
          <a:ln/>
        </p:spPr>
        <p:txBody>
          <a:bodyPr wrap="none" lIns="0" tIns="0" rIns="0" bIns="0" rtlCol="0" anchor="t"/>
          <a:lstStyle/>
          <a:p>
            <a:pPr marL="0" indent="0" algn="l">
              <a:lnSpc>
                <a:spcPts val="2300"/>
              </a:lnSpc>
              <a:buNone/>
            </a:pPr>
            <a:r>
              <a:rPr lang="en-US" sz="1850" b="1" dirty="0">
                <a:solidFill>
                  <a:srgbClr val="000000"/>
                </a:solidFill>
                <a:latin typeface="Inter Bold" pitchFamily="34" charset="0"/>
                <a:ea typeface="Inter Bold" pitchFamily="34" charset="-122"/>
                <a:cs typeface="Inter Bold" pitchFamily="34" charset="-120"/>
              </a:rPr>
              <a:t>30/60/90 Day Plan &amp; KPIs</a:t>
            </a:r>
            <a:endParaRPr lang="en-US" sz="1850" dirty="0"/>
          </a:p>
        </p:txBody>
      </p:sp>
      <p:sp>
        <p:nvSpPr>
          <p:cNvPr id="18" name="Shape 12"/>
          <p:cNvSpPr/>
          <p:nvPr/>
        </p:nvSpPr>
        <p:spPr>
          <a:xfrm>
            <a:off x="7516416" y="2817019"/>
            <a:ext cx="635079" cy="1424464"/>
          </a:xfrm>
          <a:prstGeom prst="roundRect">
            <a:avLst>
              <a:gd name="adj" fmla="val 360023"/>
            </a:avLst>
          </a:prstGeom>
          <a:solidFill>
            <a:srgbClr val="DADBF1"/>
          </a:solidFill>
          <a:ln w="7620">
            <a:solidFill>
              <a:srgbClr val="C0C1D7"/>
            </a:solidFill>
            <a:prstDash val="solid"/>
          </a:ln>
        </p:spPr>
        <p:txBody>
          <a:bodyPr/>
          <a:lstStyle/>
          <a:p>
            <a:endParaRPr lang="en-GB"/>
          </a:p>
        </p:txBody>
      </p:sp>
      <p:sp>
        <p:nvSpPr>
          <p:cNvPr id="19" name="Text 13"/>
          <p:cNvSpPr/>
          <p:nvPr/>
        </p:nvSpPr>
        <p:spPr>
          <a:xfrm>
            <a:off x="7714893" y="3380423"/>
            <a:ext cx="238125" cy="297656"/>
          </a:xfrm>
          <a:prstGeom prst="rect">
            <a:avLst/>
          </a:prstGeom>
          <a:noFill/>
          <a:ln/>
        </p:spPr>
        <p:txBody>
          <a:bodyPr wrap="none" lIns="0" tIns="0" rIns="0" bIns="0" rtlCol="0" anchor="t"/>
          <a:lstStyle/>
          <a:p>
            <a:pPr marL="0" indent="0" algn="l">
              <a:lnSpc>
                <a:spcPts val="1850"/>
              </a:lnSpc>
              <a:buNone/>
            </a:pPr>
            <a:r>
              <a:rPr lang="en-US" sz="1850" b="1" dirty="0">
                <a:solidFill>
                  <a:srgbClr val="272525"/>
                </a:solidFill>
                <a:latin typeface="Inter Bold" pitchFamily="34" charset="0"/>
                <a:ea typeface="Inter Bold" pitchFamily="34" charset="-122"/>
                <a:cs typeface="Inter Bold" pitchFamily="34" charset="-120"/>
              </a:rPr>
              <a:t>1</a:t>
            </a:r>
            <a:endParaRPr lang="en-US" sz="1850" dirty="0"/>
          </a:p>
        </p:txBody>
      </p:sp>
      <p:sp>
        <p:nvSpPr>
          <p:cNvPr id="20" name="Text 14"/>
          <p:cNvSpPr/>
          <p:nvPr/>
        </p:nvSpPr>
        <p:spPr>
          <a:xfrm>
            <a:off x="8262580" y="2975729"/>
            <a:ext cx="2231588" cy="248007"/>
          </a:xfrm>
          <a:prstGeom prst="rect">
            <a:avLst/>
          </a:prstGeom>
          <a:noFill/>
          <a:ln/>
        </p:spPr>
        <p:txBody>
          <a:bodyPr wrap="none" lIns="0" tIns="0" rIns="0" bIns="0" rtlCol="0" anchor="t"/>
          <a:lstStyle/>
          <a:p>
            <a:pPr marL="0" indent="0" algn="l">
              <a:lnSpc>
                <a:spcPts val="1950"/>
              </a:lnSpc>
              <a:buNone/>
            </a:pPr>
            <a:r>
              <a:rPr lang="en-US" sz="1550" b="1" dirty="0">
                <a:solidFill>
                  <a:srgbClr val="272525"/>
                </a:solidFill>
                <a:latin typeface="Inter Bold" pitchFamily="34" charset="0"/>
                <a:ea typeface="Inter Bold" pitchFamily="34" charset="-122"/>
                <a:cs typeface="Inter Bold" pitchFamily="34" charset="-120"/>
              </a:rPr>
              <a:t>0–30 Days: Foundation</a:t>
            </a:r>
            <a:endParaRPr lang="en-US" sz="1550" dirty="0"/>
          </a:p>
        </p:txBody>
      </p:sp>
      <p:sp>
        <p:nvSpPr>
          <p:cNvPr id="21" name="Text 15"/>
          <p:cNvSpPr/>
          <p:nvPr/>
        </p:nvSpPr>
        <p:spPr>
          <a:xfrm>
            <a:off x="8262580" y="3334822"/>
            <a:ext cx="5581650" cy="431959"/>
          </a:xfrm>
          <a:prstGeom prst="rect">
            <a:avLst/>
          </a:prstGeom>
          <a:noFill/>
          <a:ln/>
        </p:spPr>
        <p:txBody>
          <a:bodyPr wrap="squar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Refresh website (optimise for mobile + ordering), define delivery radius, and initiate staff training.</a:t>
            </a:r>
            <a:endParaRPr lang="en-US" sz="1250" dirty="0"/>
          </a:p>
        </p:txBody>
      </p:sp>
      <p:sp>
        <p:nvSpPr>
          <p:cNvPr id="22" name="Text 16"/>
          <p:cNvSpPr/>
          <p:nvPr/>
        </p:nvSpPr>
        <p:spPr>
          <a:xfrm>
            <a:off x="8262580" y="3866793"/>
            <a:ext cx="5581650" cy="215979"/>
          </a:xfrm>
          <a:prstGeom prst="rect">
            <a:avLst/>
          </a:prstGeom>
          <a:noFill/>
          <a:ln/>
        </p:spPr>
        <p:txBody>
          <a:bodyPr wrap="none" lIns="0" tIns="0" rIns="0" bIns="0" rtlCol="0" anchor="t"/>
          <a:lstStyle/>
          <a:p>
            <a:pPr marL="0" indent="0" algn="l">
              <a:lnSpc>
                <a:spcPts val="1700"/>
              </a:lnSpc>
              <a:buNone/>
            </a:pPr>
            <a:r>
              <a:rPr lang="en-US" sz="1250" b="1" dirty="0">
                <a:solidFill>
                  <a:srgbClr val="272525"/>
                </a:solidFill>
                <a:latin typeface="Inter" pitchFamily="34" charset="0"/>
                <a:ea typeface="Inter" pitchFamily="34" charset="-122"/>
                <a:cs typeface="Inter" pitchFamily="34" charset="-120"/>
              </a:rPr>
              <a:t>KPIs:</a:t>
            </a:r>
            <a:r>
              <a:rPr lang="en-US" sz="1250" dirty="0">
                <a:solidFill>
                  <a:srgbClr val="272525"/>
                </a:solidFill>
                <a:latin typeface="Inter" pitchFamily="34" charset="0"/>
                <a:ea typeface="Inter" pitchFamily="34" charset="-122"/>
                <a:cs typeface="Inter" pitchFamily="34" charset="-120"/>
              </a:rPr>
              <a:t> Online enquiries, conversion rate.</a:t>
            </a:r>
            <a:endParaRPr lang="en-US" sz="1250" dirty="0"/>
          </a:p>
        </p:txBody>
      </p:sp>
      <p:sp>
        <p:nvSpPr>
          <p:cNvPr id="23" name="Shape 17"/>
          <p:cNvSpPr/>
          <p:nvPr/>
        </p:nvSpPr>
        <p:spPr>
          <a:xfrm>
            <a:off x="7516416" y="4352568"/>
            <a:ext cx="635079" cy="1208484"/>
          </a:xfrm>
          <a:prstGeom prst="roundRect">
            <a:avLst>
              <a:gd name="adj" fmla="val 360023"/>
            </a:avLst>
          </a:prstGeom>
          <a:solidFill>
            <a:srgbClr val="DADBF1"/>
          </a:solidFill>
          <a:ln w="7620">
            <a:solidFill>
              <a:srgbClr val="C0C1D7"/>
            </a:solidFill>
            <a:prstDash val="solid"/>
          </a:ln>
        </p:spPr>
        <p:txBody>
          <a:bodyPr/>
          <a:lstStyle/>
          <a:p>
            <a:endParaRPr lang="en-GB"/>
          </a:p>
        </p:txBody>
      </p:sp>
      <p:sp>
        <p:nvSpPr>
          <p:cNvPr id="24" name="Text 18"/>
          <p:cNvSpPr/>
          <p:nvPr/>
        </p:nvSpPr>
        <p:spPr>
          <a:xfrm>
            <a:off x="7714893" y="4807982"/>
            <a:ext cx="238125" cy="297656"/>
          </a:xfrm>
          <a:prstGeom prst="rect">
            <a:avLst/>
          </a:prstGeom>
          <a:noFill/>
          <a:ln/>
        </p:spPr>
        <p:txBody>
          <a:bodyPr wrap="none" lIns="0" tIns="0" rIns="0" bIns="0" rtlCol="0" anchor="t"/>
          <a:lstStyle/>
          <a:p>
            <a:pPr marL="0" indent="0" algn="l">
              <a:lnSpc>
                <a:spcPts val="1850"/>
              </a:lnSpc>
              <a:buNone/>
            </a:pPr>
            <a:r>
              <a:rPr lang="en-US" sz="1850" b="1" dirty="0">
                <a:solidFill>
                  <a:srgbClr val="272525"/>
                </a:solidFill>
                <a:latin typeface="Inter Bold" pitchFamily="34" charset="0"/>
                <a:ea typeface="Inter Bold" pitchFamily="34" charset="-122"/>
                <a:cs typeface="Inter Bold" pitchFamily="34" charset="-120"/>
              </a:rPr>
              <a:t>2</a:t>
            </a:r>
            <a:endParaRPr lang="en-US" sz="1850" dirty="0"/>
          </a:p>
        </p:txBody>
      </p:sp>
      <p:sp>
        <p:nvSpPr>
          <p:cNvPr id="25" name="Text 19"/>
          <p:cNvSpPr/>
          <p:nvPr/>
        </p:nvSpPr>
        <p:spPr>
          <a:xfrm>
            <a:off x="8262580" y="4511278"/>
            <a:ext cx="2232303" cy="248007"/>
          </a:xfrm>
          <a:prstGeom prst="rect">
            <a:avLst/>
          </a:prstGeom>
          <a:noFill/>
          <a:ln/>
        </p:spPr>
        <p:txBody>
          <a:bodyPr wrap="none" lIns="0" tIns="0" rIns="0" bIns="0" rtlCol="0" anchor="t"/>
          <a:lstStyle/>
          <a:p>
            <a:pPr marL="0" indent="0" algn="l">
              <a:lnSpc>
                <a:spcPts val="1950"/>
              </a:lnSpc>
              <a:buNone/>
            </a:pPr>
            <a:r>
              <a:rPr lang="en-US" sz="1550" b="1" dirty="0">
                <a:solidFill>
                  <a:srgbClr val="272525"/>
                </a:solidFill>
                <a:latin typeface="Inter Bold" pitchFamily="34" charset="0"/>
                <a:ea typeface="Inter Bold" pitchFamily="34" charset="-122"/>
                <a:cs typeface="Inter Bold" pitchFamily="34" charset="-120"/>
              </a:rPr>
              <a:t>31–60 Days: Expansion</a:t>
            </a:r>
            <a:endParaRPr lang="en-US" sz="1550" dirty="0"/>
          </a:p>
        </p:txBody>
      </p:sp>
      <p:sp>
        <p:nvSpPr>
          <p:cNvPr id="26" name="Text 20"/>
          <p:cNvSpPr/>
          <p:nvPr/>
        </p:nvSpPr>
        <p:spPr>
          <a:xfrm>
            <a:off x="8262580" y="4870371"/>
            <a:ext cx="5581650" cy="215979"/>
          </a:xfrm>
          <a:prstGeom prst="rect">
            <a:avLst/>
          </a:prstGeom>
          <a:noFill/>
          <a:ln/>
        </p:spPr>
        <p:txBody>
          <a:bodyPr wrap="non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Launch subscription service and establish external delivery partnerships.</a:t>
            </a:r>
            <a:endParaRPr lang="en-US" sz="1250" dirty="0"/>
          </a:p>
        </p:txBody>
      </p:sp>
      <p:sp>
        <p:nvSpPr>
          <p:cNvPr id="27" name="Text 21"/>
          <p:cNvSpPr/>
          <p:nvPr/>
        </p:nvSpPr>
        <p:spPr>
          <a:xfrm>
            <a:off x="8262580" y="5186363"/>
            <a:ext cx="5581650" cy="215979"/>
          </a:xfrm>
          <a:prstGeom prst="rect">
            <a:avLst/>
          </a:prstGeom>
          <a:noFill/>
          <a:ln/>
        </p:spPr>
        <p:txBody>
          <a:bodyPr wrap="none" lIns="0" tIns="0" rIns="0" bIns="0" rtlCol="0" anchor="t"/>
          <a:lstStyle/>
          <a:p>
            <a:pPr marL="0" indent="0" algn="l">
              <a:lnSpc>
                <a:spcPts val="1700"/>
              </a:lnSpc>
              <a:buNone/>
            </a:pPr>
            <a:r>
              <a:rPr lang="en-US" sz="1250" b="1" dirty="0">
                <a:solidFill>
                  <a:srgbClr val="272525"/>
                </a:solidFill>
                <a:latin typeface="Inter" pitchFamily="34" charset="0"/>
                <a:ea typeface="Inter" pitchFamily="34" charset="-122"/>
                <a:cs typeface="Inter" pitchFamily="34" charset="-120"/>
              </a:rPr>
              <a:t>KPIs:</a:t>
            </a:r>
            <a:r>
              <a:rPr lang="en-US" sz="1250" dirty="0">
                <a:solidFill>
                  <a:srgbClr val="272525"/>
                </a:solidFill>
                <a:latin typeface="Inter" pitchFamily="34" charset="0"/>
                <a:ea typeface="Inter" pitchFamily="34" charset="-122"/>
                <a:cs typeface="Inter" pitchFamily="34" charset="-120"/>
              </a:rPr>
              <a:t> Subscription sign-ups, repeat purchase rate.</a:t>
            </a:r>
            <a:endParaRPr lang="en-US" sz="1250" dirty="0"/>
          </a:p>
        </p:txBody>
      </p:sp>
      <p:sp>
        <p:nvSpPr>
          <p:cNvPr id="28" name="Shape 22"/>
          <p:cNvSpPr/>
          <p:nvPr/>
        </p:nvSpPr>
        <p:spPr>
          <a:xfrm>
            <a:off x="7516416" y="5672138"/>
            <a:ext cx="635079" cy="1424464"/>
          </a:xfrm>
          <a:prstGeom prst="roundRect">
            <a:avLst>
              <a:gd name="adj" fmla="val 360023"/>
            </a:avLst>
          </a:prstGeom>
          <a:solidFill>
            <a:srgbClr val="DADBF1"/>
          </a:solidFill>
          <a:ln w="7620">
            <a:solidFill>
              <a:srgbClr val="C0C1D7"/>
            </a:solidFill>
            <a:prstDash val="solid"/>
          </a:ln>
        </p:spPr>
        <p:txBody>
          <a:bodyPr/>
          <a:lstStyle/>
          <a:p>
            <a:endParaRPr lang="en-GB"/>
          </a:p>
        </p:txBody>
      </p:sp>
      <p:sp>
        <p:nvSpPr>
          <p:cNvPr id="29" name="Text 23"/>
          <p:cNvSpPr/>
          <p:nvPr/>
        </p:nvSpPr>
        <p:spPr>
          <a:xfrm>
            <a:off x="7714893" y="6235541"/>
            <a:ext cx="238125" cy="297656"/>
          </a:xfrm>
          <a:prstGeom prst="rect">
            <a:avLst/>
          </a:prstGeom>
          <a:noFill/>
          <a:ln/>
        </p:spPr>
        <p:txBody>
          <a:bodyPr wrap="none" lIns="0" tIns="0" rIns="0" bIns="0" rtlCol="0" anchor="t"/>
          <a:lstStyle/>
          <a:p>
            <a:pPr marL="0" indent="0" algn="l">
              <a:lnSpc>
                <a:spcPts val="1850"/>
              </a:lnSpc>
              <a:buNone/>
            </a:pPr>
            <a:r>
              <a:rPr lang="en-US" sz="1850" b="1" dirty="0">
                <a:solidFill>
                  <a:srgbClr val="272525"/>
                </a:solidFill>
                <a:latin typeface="Inter Bold" pitchFamily="34" charset="0"/>
                <a:ea typeface="Inter Bold" pitchFamily="34" charset="-122"/>
                <a:cs typeface="Inter Bold" pitchFamily="34" charset="-120"/>
              </a:rPr>
              <a:t>3</a:t>
            </a:r>
            <a:endParaRPr lang="en-US" sz="1850" dirty="0"/>
          </a:p>
        </p:txBody>
      </p:sp>
      <p:sp>
        <p:nvSpPr>
          <p:cNvPr id="30" name="Text 24"/>
          <p:cNvSpPr/>
          <p:nvPr/>
        </p:nvSpPr>
        <p:spPr>
          <a:xfrm>
            <a:off x="8262580" y="5830848"/>
            <a:ext cx="2458760" cy="248007"/>
          </a:xfrm>
          <a:prstGeom prst="rect">
            <a:avLst/>
          </a:prstGeom>
          <a:noFill/>
          <a:ln/>
        </p:spPr>
        <p:txBody>
          <a:bodyPr wrap="none" lIns="0" tIns="0" rIns="0" bIns="0" rtlCol="0" anchor="t"/>
          <a:lstStyle/>
          <a:p>
            <a:pPr marL="0" indent="0" algn="l">
              <a:lnSpc>
                <a:spcPts val="1950"/>
              </a:lnSpc>
              <a:buNone/>
            </a:pPr>
            <a:r>
              <a:rPr lang="en-US" sz="1550" b="1" dirty="0">
                <a:solidFill>
                  <a:srgbClr val="272525"/>
                </a:solidFill>
                <a:latin typeface="Inter Bold" pitchFamily="34" charset="0"/>
                <a:ea typeface="Inter Bold" pitchFamily="34" charset="-122"/>
                <a:cs typeface="Inter Bold" pitchFamily="34" charset="-120"/>
              </a:rPr>
              <a:t>61–90 Days: Optimisation</a:t>
            </a:r>
            <a:endParaRPr lang="en-US" sz="1550" dirty="0"/>
          </a:p>
        </p:txBody>
      </p:sp>
      <p:sp>
        <p:nvSpPr>
          <p:cNvPr id="31" name="Text 25"/>
          <p:cNvSpPr/>
          <p:nvPr/>
        </p:nvSpPr>
        <p:spPr>
          <a:xfrm>
            <a:off x="8262580" y="6189940"/>
            <a:ext cx="5581650" cy="215979"/>
          </a:xfrm>
          <a:prstGeom prst="rect">
            <a:avLst/>
          </a:prstGeom>
          <a:noFill/>
          <a:ln/>
        </p:spPr>
        <p:txBody>
          <a:bodyPr wrap="none" lIns="0" tIns="0" rIns="0" bIns="0" rtlCol="0" anchor="t"/>
          <a:lstStyle/>
          <a:p>
            <a:pPr marL="0" indent="0" algn="l">
              <a:lnSpc>
                <a:spcPts val="1700"/>
              </a:lnSpc>
              <a:buNone/>
            </a:pPr>
            <a:r>
              <a:rPr lang="en-US" sz="1250" dirty="0">
                <a:solidFill>
                  <a:srgbClr val="272525"/>
                </a:solidFill>
                <a:latin typeface="Inter" pitchFamily="34" charset="0"/>
                <a:ea typeface="Inter" pitchFamily="34" charset="-122"/>
                <a:cs typeface="Inter" pitchFamily="34" charset="-120"/>
              </a:rPr>
              <a:t>Refine pricing bundles and develop a comprehensive campaign calendar.</a:t>
            </a:r>
            <a:endParaRPr lang="en-US" sz="1250" dirty="0"/>
          </a:p>
        </p:txBody>
      </p:sp>
      <p:sp>
        <p:nvSpPr>
          <p:cNvPr id="32" name="Text 26"/>
          <p:cNvSpPr/>
          <p:nvPr/>
        </p:nvSpPr>
        <p:spPr>
          <a:xfrm>
            <a:off x="8262580" y="6505932"/>
            <a:ext cx="5581650" cy="431959"/>
          </a:xfrm>
          <a:prstGeom prst="rect">
            <a:avLst/>
          </a:prstGeom>
          <a:noFill/>
          <a:ln/>
        </p:spPr>
        <p:txBody>
          <a:bodyPr wrap="square" lIns="0" tIns="0" rIns="0" bIns="0" rtlCol="0" anchor="t"/>
          <a:lstStyle/>
          <a:p>
            <a:pPr marL="0" indent="0" algn="l">
              <a:lnSpc>
                <a:spcPts val="1700"/>
              </a:lnSpc>
              <a:buNone/>
            </a:pPr>
            <a:r>
              <a:rPr lang="en-US" sz="1250" b="1" dirty="0">
                <a:solidFill>
                  <a:srgbClr val="272525"/>
                </a:solidFill>
                <a:latin typeface="Inter" pitchFamily="34" charset="0"/>
                <a:ea typeface="Inter" pitchFamily="34" charset="-122"/>
                <a:cs typeface="Inter" pitchFamily="34" charset="-120"/>
              </a:rPr>
              <a:t>KPIs:</a:t>
            </a:r>
            <a:r>
              <a:rPr lang="en-US" sz="1250" dirty="0">
                <a:solidFill>
                  <a:srgbClr val="272525"/>
                </a:solidFill>
                <a:latin typeface="Inter" pitchFamily="34" charset="0"/>
                <a:ea typeface="Inter" pitchFamily="34" charset="-122"/>
                <a:cs typeface="Inter" pitchFamily="34" charset="-120"/>
              </a:rPr>
              <a:t> Average order value, gross margin percentage, footfall-to-sale conversion.</a:t>
            </a:r>
            <a:endParaRPr lang="en-US" sz="1250" dirty="0"/>
          </a:p>
        </p:txBody>
      </p:sp>
      <p:sp>
        <p:nvSpPr>
          <p:cNvPr id="33" name="TextBox 32">
            <a:extLst>
              <a:ext uri="{FF2B5EF4-FFF2-40B4-BE49-F238E27FC236}">
                <a16:creationId xmlns:a16="http://schemas.microsoft.com/office/drawing/2014/main" id="{F914366F-9A63-4CB8-874A-A824901803D3}"/>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9</a:t>
            </a:r>
            <a:endParaRPr lang="en-GB" sz="2700" b="1" dirty="0">
              <a:solidFill>
                <a:schemeClr val="accent2">
                  <a:lumMod val="20000"/>
                  <a:lumOff val="80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93790" y="1109782"/>
            <a:ext cx="4820007" cy="602456"/>
          </a:xfrm>
          <a:prstGeom prst="rect">
            <a:avLst/>
          </a:prstGeom>
          <a:noFill/>
          <a:ln/>
        </p:spPr>
        <p:txBody>
          <a:bodyPr wrap="none" lIns="0" tIns="0" rIns="0" bIns="0" rtlCol="0" anchor="t"/>
          <a:lstStyle/>
          <a:p>
            <a:pPr marL="0" indent="0" algn="l">
              <a:lnSpc>
                <a:spcPts val="4700"/>
              </a:lnSpc>
              <a:buNone/>
            </a:pPr>
            <a:r>
              <a:rPr lang="en-US" sz="3750" b="1" dirty="0">
                <a:solidFill>
                  <a:srgbClr val="000000"/>
                </a:solidFill>
                <a:latin typeface="Inter Bold" pitchFamily="34" charset="0"/>
                <a:ea typeface="Inter Bold" pitchFamily="34" charset="-122"/>
                <a:cs typeface="Inter Bold" pitchFamily="34" charset="-120"/>
              </a:rPr>
              <a:t>References</a:t>
            </a:r>
            <a:endParaRPr lang="en-US" sz="3750" dirty="0"/>
          </a:p>
        </p:txBody>
      </p:sp>
      <p:sp>
        <p:nvSpPr>
          <p:cNvPr id="3" name="Text 1"/>
          <p:cNvSpPr/>
          <p:nvPr/>
        </p:nvSpPr>
        <p:spPr>
          <a:xfrm>
            <a:off x="793790" y="2039898"/>
            <a:ext cx="13042821" cy="5079802"/>
          </a:xfrm>
          <a:prstGeom prst="rect">
            <a:avLst/>
          </a:prstGeom>
          <a:noFill/>
          <a:ln/>
        </p:spPr>
        <p:txBody>
          <a:bodyPr wrap="square" lIns="0" tIns="0" rIns="0" bIns="0" rtlCol="0" anchor="t"/>
          <a:lstStyle/>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Asian Productivity Organisation (1976). Ishikawa, K. </a:t>
            </a:r>
            <a:r>
              <a:rPr lang="en-US" sz="1500" i="1" dirty="0">
                <a:solidFill>
                  <a:srgbClr val="272525"/>
                </a:solidFill>
                <a:latin typeface="Inter" pitchFamily="34" charset="0"/>
                <a:ea typeface="Inter" pitchFamily="34" charset="-122"/>
                <a:cs typeface="Inter" pitchFamily="34" charset="-120"/>
              </a:rPr>
              <a:t>Guide to Quality Control</a:t>
            </a:r>
            <a:r>
              <a:rPr lang="en-US" sz="1500" dirty="0">
                <a:solidFill>
                  <a:srgbClr val="272525"/>
                </a:solidFill>
                <a:latin typeface="Inter" pitchFamily="34" charset="0"/>
                <a:ea typeface="Inter" pitchFamily="34" charset="-122"/>
                <a:cs typeface="Inter" pitchFamily="34" charset="-120"/>
              </a:rPr>
              <a:t>. Tokyo: Asian Productivity Organisation.</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Bank of England (2026) </a:t>
            </a:r>
            <a:r>
              <a:rPr lang="en-US" sz="1500" i="1" dirty="0">
                <a:solidFill>
                  <a:srgbClr val="272525"/>
                </a:solidFill>
                <a:latin typeface="Inter" pitchFamily="34" charset="0"/>
                <a:ea typeface="Inter" pitchFamily="34" charset="-122"/>
                <a:cs typeface="Inter" pitchFamily="34" charset="-120"/>
              </a:rPr>
              <a:t>Monetary Policy Report – February 2026</a:t>
            </a:r>
            <a:r>
              <a:rPr lang="en-US" sz="1500" dirty="0">
                <a:solidFill>
                  <a:srgbClr val="272525"/>
                </a:solidFill>
                <a:latin typeface="Inter" pitchFamily="34" charset="0"/>
                <a:ea typeface="Inter" pitchFamily="34" charset="-122"/>
                <a:cs typeface="Inter" pitchFamily="34" charset="-120"/>
              </a:rPr>
              <a:t>. [online] Available at: </a:t>
            </a:r>
            <a:r>
              <a:rPr lang="en-US" sz="1500" u="sng" dirty="0">
                <a:solidFill>
                  <a:srgbClr val="4950BC"/>
                </a:solidFill>
                <a:latin typeface="Inter" pitchFamily="34" charset="0"/>
                <a:ea typeface="Inter" pitchFamily="34" charset="-122"/>
                <a:cs typeface="Inter" pitchFamily="34" charset="-120"/>
                <a:hlinkClick r:id="rId3">
                  <a:extLst>
                    <a:ext uri="{A12FA001-AC4F-418D-AE19-62706E023703}">
                      <ahyp:hlinkClr xmlns:ahyp="http://schemas.microsoft.com/office/drawing/2018/hyperlinkcolor" val="tx"/>
                    </a:ext>
                  </a:extLst>
                </a:hlinkClick>
              </a:rPr>
              <a:t>https://www.bankofengland.co.uk/monetary-policy-report/2026/february-2026</a:t>
            </a:r>
            <a:r>
              <a:rPr lang="en-US" sz="1500" dirty="0">
                <a:solidFill>
                  <a:srgbClr val="272525"/>
                </a:solidFill>
                <a:latin typeface="Inter" pitchFamily="34" charset="0"/>
                <a:ea typeface="Inter" pitchFamily="34" charset="-122"/>
                <a:cs typeface="Inter" pitchFamily="34" charset="-120"/>
              </a:rPr>
              <a:t> (Accessed: 16 February 2026).</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Bazerman, M.H. and Moore, D.A. (2013) </a:t>
            </a:r>
            <a:r>
              <a:rPr lang="en-US" sz="1500" i="1" dirty="0">
                <a:solidFill>
                  <a:srgbClr val="272525"/>
                </a:solidFill>
                <a:latin typeface="Inter" pitchFamily="34" charset="0"/>
                <a:ea typeface="Inter" pitchFamily="34" charset="-122"/>
                <a:cs typeface="Inter" pitchFamily="34" charset="-120"/>
              </a:rPr>
              <a:t>Judgment in Managerial Decision Making</a:t>
            </a:r>
            <a:r>
              <a:rPr lang="en-US" sz="1500" dirty="0">
                <a:solidFill>
                  <a:srgbClr val="272525"/>
                </a:solidFill>
                <a:latin typeface="Inter" pitchFamily="34" charset="0"/>
                <a:ea typeface="Inter" pitchFamily="34" charset="-122"/>
                <a:cs typeface="Inter" pitchFamily="34" charset="-120"/>
              </a:rPr>
              <a:t>. 8th edn. Hoboken, NJ: John Wiley &amp; Sons.</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British Retail Consortium (2026). </a:t>
            </a:r>
            <a:r>
              <a:rPr lang="en-US" sz="1500" i="1" dirty="0">
                <a:solidFill>
                  <a:srgbClr val="272525"/>
                </a:solidFill>
                <a:latin typeface="Inter" pitchFamily="34" charset="0"/>
                <a:ea typeface="Inter" pitchFamily="34" charset="-122"/>
                <a:cs typeface="Inter" pitchFamily="34" charset="-120"/>
              </a:rPr>
              <a:t>Footfall Monitor</a:t>
            </a:r>
            <a:r>
              <a:rPr lang="en-US" sz="1500" dirty="0">
                <a:solidFill>
                  <a:srgbClr val="272525"/>
                </a:solidFill>
                <a:latin typeface="Inter" pitchFamily="34" charset="0"/>
                <a:ea typeface="Inter" pitchFamily="34" charset="-122"/>
                <a:cs typeface="Inter" pitchFamily="34" charset="-120"/>
              </a:rPr>
              <a:t>. [online] Available at: </a:t>
            </a:r>
            <a:r>
              <a:rPr lang="en-US" sz="1500" u="sng" dirty="0">
                <a:solidFill>
                  <a:srgbClr val="4950BC"/>
                </a:solidFill>
                <a:latin typeface="Inter" pitchFamily="34" charset="0"/>
                <a:ea typeface="Inter" pitchFamily="34" charset="-122"/>
                <a:cs typeface="Inter" pitchFamily="34" charset="-120"/>
                <a:hlinkClick r:id="rId4">
                  <a:extLst>
                    <a:ext uri="{A12FA001-AC4F-418D-AE19-62706E023703}">
                      <ahyp:hlinkClr xmlns:ahyp="http://schemas.microsoft.com/office/drawing/2018/hyperlinkcolor" val="tx"/>
                    </a:ext>
                  </a:extLst>
                </a:hlinkClick>
              </a:rPr>
              <a:t>https://brc.org.uk/market-intelligence/publications/monitors/footfall-monitor/</a:t>
            </a:r>
            <a:r>
              <a:rPr lang="en-US" sz="1500" dirty="0">
                <a:solidFill>
                  <a:srgbClr val="272525"/>
                </a:solidFill>
                <a:latin typeface="Inter" pitchFamily="34" charset="0"/>
                <a:ea typeface="Inter" pitchFamily="34" charset="-122"/>
                <a:cs typeface="Inter" pitchFamily="34" charset="-120"/>
              </a:rPr>
              <a:t> (Accessed: 16 February 2026).</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Johnson, G., Whittington, R., Scholes, K., Angwin, D. and Regnér, P. (2019). </a:t>
            </a:r>
            <a:r>
              <a:rPr lang="en-US" sz="1500" i="1" dirty="0">
                <a:solidFill>
                  <a:srgbClr val="272525"/>
                </a:solidFill>
                <a:latin typeface="Inter" pitchFamily="34" charset="0"/>
                <a:ea typeface="Inter" pitchFamily="34" charset="-122"/>
                <a:cs typeface="Inter" pitchFamily="34" charset="-120"/>
              </a:rPr>
              <a:t>Exploring Strategy: Text and Cases</a:t>
            </a:r>
            <a:r>
              <a:rPr lang="en-US" sz="1500" dirty="0">
                <a:solidFill>
                  <a:srgbClr val="272525"/>
                </a:solidFill>
                <a:latin typeface="Inter" pitchFamily="34" charset="0"/>
                <a:ea typeface="Inter" pitchFamily="34" charset="-122"/>
                <a:cs typeface="Inter" pitchFamily="34" charset="-120"/>
              </a:rPr>
              <a:t>. 12th edn. Harlow: Pearson.</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Nagyová, A., Pacaiová, H. and Grančíková, A. (2019) ‘An empirical study of the root-cause analysis in automotive supplier organisation’, </a:t>
            </a:r>
            <a:r>
              <a:rPr lang="en-US" sz="1500" i="1" dirty="0">
                <a:solidFill>
                  <a:srgbClr val="272525"/>
                </a:solidFill>
                <a:latin typeface="Inter" pitchFamily="34" charset="0"/>
                <a:ea typeface="Inter" pitchFamily="34" charset="-122"/>
                <a:cs typeface="Inter" pitchFamily="34" charset="-120"/>
              </a:rPr>
              <a:t>Quality Innovation Prosperity</a:t>
            </a:r>
            <a:r>
              <a:rPr lang="en-US" sz="1500" dirty="0">
                <a:solidFill>
                  <a:srgbClr val="272525"/>
                </a:solidFill>
                <a:latin typeface="Inter" pitchFamily="34" charset="0"/>
                <a:ea typeface="Inter" pitchFamily="34" charset="-122"/>
                <a:cs typeface="Inter" pitchFamily="34" charset="-120"/>
              </a:rPr>
              <a:t>, 23(2), pp. 34–45. </a:t>
            </a:r>
            <a:r>
              <a:rPr lang="en-US" sz="1500" u="sng" dirty="0">
                <a:solidFill>
                  <a:srgbClr val="4950BC"/>
                </a:solidFill>
                <a:latin typeface="Inter" pitchFamily="34" charset="0"/>
                <a:ea typeface="Inter" pitchFamily="34" charset="-122"/>
                <a:cs typeface="Inter" pitchFamily="34" charset="-120"/>
                <a:hlinkClick r:id="rId5">
                  <a:extLst>
                    <a:ext uri="{A12FA001-AC4F-418D-AE19-62706E023703}">
                      <ahyp:hlinkClr xmlns:ahyp="http://schemas.microsoft.com/office/drawing/2018/hyperlinkcolor" val="tx"/>
                    </a:ext>
                  </a:extLst>
                </a:hlinkClick>
              </a:rPr>
              <a:t>https://doi.org/10.12776/qip.v23i2.1274</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Oakland, J.S. (2014). </a:t>
            </a:r>
            <a:r>
              <a:rPr lang="en-US" sz="1500" i="1" dirty="0">
                <a:solidFill>
                  <a:srgbClr val="272525"/>
                </a:solidFill>
                <a:latin typeface="Inter" pitchFamily="34" charset="0"/>
                <a:ea typeface="Inter" pitchFamily="34" charset="-122"/>
                <a:cs typeface="Inter" pitchFamily="34" charset="-120"/>
              </a:rPr>
              <a:t>Total Quality Management and Operational Excellence: Text with Cases</a:t>
            </a:r>
            <a:r>
              <a:rPr lang="en-US" sz="1500" dirty="0">
                <a:solidFill>
                  <a:srgbClr val="272525"/>
                </a:solidFill>
                <a:latin typeface="Inter" pitchFamily="34" charset="0"/>
                <a:ea typeface="Inter" pitchFamily="34" charset="-122"/>
                <a:cs typeface="Inter" pitchFamily="34" charset="-120"/>
              </a:rPr>
              <a:t>. 4th edn. London: Routledge.</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Office for National Statistics (2026). </a:t>
            </a:r>
            <a:r>
              <a:rPr lang="en-US" sz="1500" i="1" dirty="0">
                <a:solidFill>
                  <a:srgbClr val="272525"/>
                </a:solidFill>
                <a:latin typeface="Inter" pitchFamily="34" charset="0"/>
                <a:ea typeface="Inter" pitchFamily="34" charset="-122"/>
                <a:cs typeface="Inter" pitchFamily="34" charset="-120"/>
              </a:rPr>
              <a:t>Internet sales as a percentage of total retail sales (ratio) (%): Time series</a:t>
            </a:r>
            <a:r>
              <a:rPr lang="en-US" sz="1500" dirty="0">
                <a:solidFill>
                  <a:srgbClr val="272525"/>
                </a:solidFill>
                <a:latin typeface="Inter" pitchFamily="34" charset="0"/>
                <a:ea typeface="Inter" pitchFamily="34" charset="-122"/>
                <a:cs typeface="Inter" pitchFamily="34" charset="-120"/>
              </a:rPr>
              <a:t>. [online] Available at: </a:t>
            </a:r>
            <a:r>
              <a:rPr lang="en-US" sz="1500" u="sng" dirty="0">
                <a:solidFill>
                  <a:srgbClr val="4950BC"/>
                </a:solidFill>
                <a:latin typeface="Inter" pitchFamily="34" charset="0"/>
                <a:ea typeface="Inter" pitchFamily="34" charset="-122"/>
                <a:cs typeface="Inter" pitchFamily="34" charset="-120"/>
                <a:hlinkClick r:id="rId6">
                  <a:extLst>
                    <a:ext uri="{A12FA001-AC4F-418D-AE19-62706E023703}">
                      <ahyp:hlinkClr xmlns:ahyp="http://schemas.microsoft.com/office/drawing/2018/hyperlinkcolor" val="tx"/>
                    </a:ext>
                  </a:extLst>
                </a:hlinkClick>
              </a:rPr>
              <a:t>https://www.ons.gov.uk/businessindustryandtrade/retailindustry/timeseries/j4mc/drsi</a:t>
            </a:r>
            <a:r>
              <a:rPr lang="en-US" sz="1500" dirty="0">
                <a:solidFill>
                  <a:srgbClr val="272525"/>
                </a:solidFill>
                <a:latin typeface="Inter" pitchFamily="34" charset="0"/>
                <a:ea typeface="Inter" pitchFamily="34" charset="-122"/>
                <a:cs typeface="Inter" pitchFamily="34" charset="-120"/>
              </a:rPr>
              <a:t> (Accessed: 16 February 2026).</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Office for National Statistics (2026) </a:t>
            </a:r>
            <a:r>
              <a:rPr lang="en-US" sz="1500" i="1" dirty="0">
                <a:solidFill>
                  <a:srgbClr val="272525"/>
                </a:solidFill>
                <a:latin typeface="Inter" pitchFamily="34" charset="0"/>
                <a:ea typeface="Inter" pitchFamily="34" charset="-122"/>
                <a:cs typeface="Inter" pitchFamily="34" charset="-120"/>
              </a:rPr>
              <a:t>Retail sales, Great Britain: December 2025</a:t>
            </a:r>
            <a:r>
              <a:rPr lang="en-US" sz="1500" dirty="0">
                <a:solidFill>
                  <a:srgbClr val="272525"/>
                </a:solidFill>
                <a:latin typeface="Inter" pitchFamily="34" charset="0"/>
                <a:ea typeface="Inter" pitchFamily="34" charset="-122"/>
                <a:cs typeface="Inter" pitchFamily="34" charset="-120"/>
              </a:rPr>
              <a:t>. [online] Available at: </a:t>
            </a:r>
            <a:r>
              <a:rPr lang="en-US" sz="1500" u="sng" dirty="0">
                <a:solidFill>
                  <a:srgbClr val="4950BC"/>
                </a:solidFill>
                <a:latin typeface="Inter" pitchFamily="34" charset="0"/>
                <a:ea typeface="Inter" pitchFamily="34" charset="-122"/>
                <a:cs typeface="Inter" pitchFamily="34" charset="-120"/>
                <a:hlinkClick r:id="rId7">
                  <a:extLst>
                    <a:ext uri="{A12FA001-AC4F-418D-AE19-62706E023703}">
                      <ahyp:hlinkClr xmlns:ahyp="http://schemas.microsoft.com/office/drawing/2018/hyperlinkcolor" val="tx"/>
                    </a:ext>
                  </a:extLst>
                </a:hlinkClick>
              </a:rPr>
              <a:t>https://www.ons.gov.uk/businessindustryandtrade/retailindustry/bulletins/retailsales/december2025</a:t>
            </a:r>
            <a:r>
              <a:rPr lang="en-US" sz="1500" dirty="0">
                <a:solidFill>
                  <a:srgbClr val="272525"/>
                </a:solidFill>
                <a:latin typeface="Inter" pitchFamily="34" charset="0"/>
                <a:ea typeface="Inter" pitchFamily="34" charset="-122"/>
                <a:cs typeface="Inter" pitchFamily="34" charset="-120"/>
              </a:rPr>
              <a:t> (Accessed: 16 February 2026).</a:t>
            </a:r>
            <a:endParaRPr lang="en-US" sz="1500" dirty="0"/>
          </a:p>
          <a:p>
            <a:pPr marL="285750" indent="-285750" algn="l">
              <a:lnSpc>
                <a:spcPts val="2200"/>
              </a:lnSpc>
              <a:buSzPct val="100000"/>
              <a:buFont typeface="Arial" panose="020B0604020202020204" pitchFamily="34" charset="0"/>
              <a:buChar char="•"/>
            </a:pPr>
            <a:r>
              <a:rPr lang="en-US" sz="1500" dirty="0">
                <a:solidFill>
                  <a:srgbClr val="272525"/>
                </a:solidFill>
                <a:latin typeface="Inter" pitchFamily="34" charset="0"/>
                <a:ea typeface="Inter" pitchFamily="34" charset="-122"/>
                <a:cs typeface="Inter" pitchFamily="34" charset="-120"/>
              </a:rPr>
              <a:t>Yuksel, I. (2012) ‘Developing a multi-criteria decision making model for PESTEL analysis’, </a:t>
            </a:r>
            <a:r>
              <a:rPr lang="en-US" sz="1500" i="1" dirty="0">
                <a:solidFill>
                  <a:srgbClr val="272525"/>
                </a:solidFill>
                <a:latin typeface="Inter" pitchFamily="34" charset="0"/>
                <a:ea typeface="Inter" pitchFamily="34" charset="-122"/>
                <a:cs typeface="Inter" pitchFamily="34" charset="-120"/>
              </a:rPr>
              <a:t>International Journal of Business and Management</a:t>
            </a:r>
            <a:r>
              <a:rPr lang="en-US" sz="1500" dirty="0">
                <a:solidFill>
                  <a:srgbClr val="272525"/>
                </a:solidFill>
                <a:latin typeface="Inter" pitchFamily="34" charset="0"/>
                <a:ea typeface="Inter" pitchFamily="34" charset="-122"/>
                <a:cs typeface="Inter" pitchFamily="34" charset="-120"/>
              </a:rPr>
              <a:t>, 7(24), pp. 52–66. </a:t>
            </a:r>
            <a:r>
              <a:rPr lang="en-US" sz="1500" u="sng" dirty="0">
                <a:solidFill>
                  <a:srgbClr val="4950BC"/>
                </a:solidFill>
                <a:latin typeface="Inter" pitchFamily="34" charset="0"/>
                <a:ea typeface="Inter" pitchFamily="34" charset="-122"/>
                <a:cs typeface="Inter" pitchFamily="34" charset="-120"/>
                <a:hlinkClick r:id="rId8">
                  <a:extLst>
                    <a:ext uri="{A12FA001-AC4F-418D-AE19-62706E023703}">
                      <ahyp:hlinkClr xmlns:ahyp="http://schemas.microsoft.com/office/drawing/2018/hyperlinkcolor" val="tx"/>
                    </a:ext>
                  </a:extLst>
                </a:hlinkClick>
              </a:rPr>
              <a:t>https://doi.org/10.5539/ijbm.v7n24p52</a:t>
            </a:r>
            <a:endParaRPr lang="en-US" sz="1500" dirty="0"/>
          </a:p>
        </p:txBody>
      </p:sp>
      <p:sp>
        <p:nvSpPr>
          <p:cNvPr id="4" name="TextBox 3">
            <a:extLst>
              <a:ext uri="{FF2B5EF4-FFF2-40B4-BE49-F238E27FC236}">
                <a16:creationId xmlns:a16="http://schemas.microsoft.com/office/drawing/2014/main" id="{253DB25C-2BEA-4E64-B97A-14DF9165CEF0}"/>
              </a:ext>
            </a:extLst>
          </p:cNvPr>
          <p:cNvSpPr txBox="1"/>
          <p:nvPr/>
        </p:nvSpPr>
        <p:spPr>
          <a:xfrm>
            <a:off x="12825663" y="7661611"/>
            <a:ext cx="1817063" cy="507831"/>
          </a:xfrm>
          <a:prstGeom prst="rect">
            <a:avLst/>
          </a:prstGeom>
          <a:solidFill>
            <a:schemeClr val="accent1">
              <a:lumMod val="50000"/>
            </a:schemeClr>
          </a:solidFill>
        </p:spPr>
        <p:txBody>
          <a:bodyPr wrap="square" rtlCol="0">
            <a:spAutoFit/>
          </a:bodyPr>
          <a:lstStyle/>
          <a:p>
            <a:pPr algn="ctr"/>
            <a:r>
              <a:rPr lang="en-US" sz="2700" b="1" dirty="0">
                <a:solidFill>
                  <a:schemeClr val="accent2">
                    <a:lumMod val="20000"/>
                    <a:lumOff val="80000"/>
                  </a:schemeClr>
                </a:solidFill>
              </a:rPr>
              <a:t>Page 10</a:t>
            </a:r>
            <a:endParaRPr lang="en-GB" sz="2700" b="1" dirty="0">
              <a:solidFill>
                <a:schemeClr val="accent2">
                  <a:lumMod val="20000"/>
                  <a:lumOff val="80000"/>
                </a:schemeClr>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3532</Words>
  <Application>Microsoft Office PowerPoint</Application>
  <PresentationFormat>Custom</PresentationFormat>
  <Paragraphs>173</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Times New Roman</vt:lpstr>
      <vt:lpstr>HGMaruGothicMPRO</vt:lpstr>
      <vt:lpstr>Inter Bold</vt:lpstr>
      <vt:lpstr>Inter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2026-02-15T19:44:39Z</dcterms:created>
  <dcterms:modified xsi:type="dcterms:W3CDTF">2026-02-16T08:19:10Z</dcterms:modified>
</cp:coreProperties>
</file>