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10744" r:id="rId2"/>
    <p:sldId id="10760" r:id="rId3"/>
    <p:sldId id="10803" r:id="rId4"/>
    <p:sldId id="10796" r:id="rId5"/>
    <p:sldId id="10763" r:id="rId6"/>
    <p:sldId id="10808" r:id="rId7"/>
    <p:sldId id="10800" r:id="rId8"/>
    <p:sldId id="10809" r:id="rId9"/>
    <p:sldId id="10797" r:id="rId10"/>
    <p:sldId id="10765" r:id="rId11"/>
    <p:sldId id="10775" r:id="rId12"/>
    <p:sldId id="10776" r:id="rId13"/>
    <p:sldId id="10801" r:id="rId14"/>
    <p:sldId id="10792" r:id="rId15"/>
    <p:sldId id="10790" r:id="rId16"/>
    <p:sldId id="10789" r:id="rId17"/>
    <p:sldId id="10740" r:id="rId18"/>
    <p:sldId id="10791" r:id="rId19"/>
    <p:sldId id="10766" r:id="rId20"/>
    <p:sldId id="10767" r:id="rId21"/>
    <p:sldId id="10768" r:id="rId22"/>
    <p:sldId id="10769" r:id="rId23"/>
    <p:sldId id="10793" r:id="rId24"/>
    <p:sldId id="10795" r:id="rId25"/>
    <p:sldId id="10802" r:id="rId26"/>
    <p:sldId id="10805" r:id="rId27"/>
    <p:sldId id="10799" r:id="rId28"/>
    <p:sldId id="10807" r:id="rId29"/>
    <p:sldId id="10806" r:id="rId30"/>
    <p:sldId id="10779" r:id="rId31"/>
    <p:sldId id="10810" r:id="rId32"/>
    <p:sldId id="1078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792" autoAdjust="0"/>
  </p:normalViewPr>
  <p:slideViewPr>
    <p:cSldViewPr snapToGrid="0">
      <p:cViewPr varScale="1">
        <p:scale>
          <a:sx n="62" d="100"/>
          <a:sy n="62" d="100"/>
        </p:scale>
        <p:origin x="828" y="44"/>
      </p:cViewPr>
      <p:guideLst/>
    </p:cSldViewPr>
  </p:slideViewPr>
  <p:notesTextViewPr>
    <p:cViewPr>
      <p:scale>
        <a:sx n="1" d="1"/>
        <a:sy n="1" d="1"/>
      </p:scale>
      <p:origin x="0" y="0"/>
    </p:cViewPr>
  </p:notesTextViewPr>
  <p:sorterViewPr>
    <p:cViewPr varScale="1">
      <p:scale>
        <a:sx n="100" d="100"/>
        <a:sy n="100" d="100"/>
      </p:scale>
      <p:origin x="0" y="-681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9B0D64-91A5-4365-A9CD-3A0439BB69DC}"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C38E44B1-71ED-4675-B72A-F323E6EA2756}">
      <dgm:prSet phldrT="[Text]"/>
      <dgm:spPr/>
      <dgm:t>
        <a:bodyPr/>
        <a:lstStyle/>
        <a:p>
          <a:r>
            <a:rPr lang="en-GB" dirty="0"/>
            <a:t>Leadership Approach</a:t>
          </a:r>
        </a:p>
      </dgm:t>
    </dgm:pt>
    <dgm:pt modelId="{E4C23D19-EDB7-42EF-9F07-701B92CA3C30}" type="parTrans" cxnId="{08C830EF-344D-4296-9C24-247C5B0FECDF}">
      <dgm:prSet/>
      <dgm:spPr/>
      <dgm:t>
        <a:bodyPr/>
        <a:lstStyle/>
        <a:p>
          <a:endParaRPr lang="en-GB"/>
        </a:p>
      </dgm:t>
    </dgm:pt>
    <dgm:pt modelId="{7CEEF3BB-CED7-4695-945E-32B1C90CAAC1}" type="sibTrans" cxnId="{08C830EF-344D-4296-9C24-247C5B0FECDF}">
      <dgm:prSet/>
      <dgm:spPr/>
      <dgm:t>
        <a:bodyPr/>
        <a:lstStyle/>
        <a:p>
          <a:endParaRPr lang="en-GB"/>
        </a:p>
      </dgm:t>
    </dgm:pt>
    <dgm:pt modelId="{2C7A673B-5631-412A-9A31-6138C95F3F02}">
      <dgm:prSet phldrT="[Text]"/>
      <dgm:spPr/>
      <dgm:t>
        <a:bodyPr/>
        <a:lstStyle/>
        <a:p>
          <a:r>
            <a:rPr lang="en-GB" dirty="0"/>
            <a:t>Environment</a:t>
          </a:r>
        </a:p>
      </dgm:t>
    </dgm:pt>
    <dgm:pt modelId="{910DE781-2EBF-42F9-AC59-6F76C78888B3}" type="parTrans" cxnId="{9D7E739A-A2D8-49B4-8D86-B0A8BA837B24}">
      <dgm:prSet/>
      <dgm:spPr/>
      <dgm:t>
        <a:bodyPr/>
        <a:lstStyle/>
        <a:p>
          <a:endParaRPr lang="en-GB"/>
        </a:p>
      </dgm:t>
    </dgm:pt>
    <dgm:pt modelId="{3B51BD4B-774C-438D-887B-06070B2C784B}" type="sibTrans" cxnId="{9D7E739A-A2D8-49B4-8D86-B0A8BA837B24}">
      <dgm:prSet/>
      <dgm:spPr/>
      <dgm:t>
        <a:bodyPr/>
        <a:lstStyle/>
        <a:p>
          <a:endParaRPr lang="en-GB"/>
        </a:p>
      </dgm:t>
    </dgm:pt>
    <dgm:pt modelId="{E1C075E8-6313-4B03-9551-9472D54F2698}">
      <dgm:prSet phldrT="[Text]"/>
      <dgm:spPr/>
      <dgm:t>
        <a:bodyPr/>
        <a:lstStyle/>
        <a:p>
          <a:r>
            <a:rPr lang="en-GB" dirty="0"/>
            <a:t>Employee wellbeing</a:t>
          </a:r>
        </a:p>
      </dgm:t>
    </dgm:pt>
    <dgm:pt modelId="{FCE01B50-2C89-43BC-B207-FB6B6A9AF2E7}" type="parTrans" cxnId="{E807BDE1-DE18-4E3E-8AB3-F0E9FBBB7093}">
      <dgm:prSet/>
      <dgm:spPr/>
      <dgm:t>
        <a:bodyPr/>
        <a:lstStyle/>
        <a:p>
          <a:endParaRPr lang="en-GB"/>
        </a:p>
      </dgm:t>
    </dgm:pt>
    <dgm:pt modelId="{7D8BF380-5348-467F-942B-DB88058BE966}" type="sibTrans" cxnId="{E807BDE1-DE18-4E3E-8AB3-F0E9FBBB7093}">
      <dgm:prSet/>
      <dgm:spPr/>
      <dgm:t>
        <a:bodyPr/>
        <a:lstStyle/>
        <a:p>
          <a:endParaRPr lang="en-GB"/>
        </a:p>
      </dgm:t>
    </dgm:pt>
    <dgm:pt modelId="{A911A4AE-9912-4D9B-A304-493CA6CAC3ED}">
      <dgm:prSet phldrT="[Text]"/>
      <dgm:spPr/>
      <dgm:t>
        <a:bodyPr/>
        <a:lstStyle/>
        <a:p>
          <a:r>
            <a:rPr lang="en-GB" dirty="0"/>
            <a:t>Performance </a:t>
          </a:r>
        </a:p>
      </dgm:t>
    </dgm:pt>
    <dgm:pt modelId="{F716C664-EF06-481C-A960-B3A74C9FEF08}" type="parTrans" cxnId="{60FA540F-D40C-45BC-B5A2-B1A1CAD3ED0C}">
      <dgm:prSet/>
      <dgm:spPr/>
      <dgm:t>
        <a:bodyPr/>
        <a:lstStyle/>
        <a:p>
          <a:endParaRPr lang="en-GB"/>
        </a:p>
      </dgm:t>
    </dgm:pt>
    <dgm:pt modelId="{94148AF3-CEDA-45CD-8CA6-7F81F3AFA5BA}" type="sibTrans" cxnId="{60FA540F-D40C-45BC-B5A2-B1A1CAD3ED0C}">
      <dgm:prSet/>
      <dgm:spPr/>
      <dgm:t>
        <a:bodyPr/>
        <a:lstStyle/>
        <a:p>
          <a:endParaRPr lang="en-GB"/>
        </a:p>
      </dgm:t>
    </dgm:pt>
    <dgm:pt modelId="{666A9DB1-86B6-49A1-BB06-6FFB15683EE9}" type="pres">
      <dgm:prSet presAssocID="{049B0D64-91A5-4365-A9CD-3A0439BB69DC}" presName="outerComposite" presStyleCnt="0">
        <dgm:presLayoutVars>
          <dgm:chMax val="5"/>
          <dgm:dir/>
          <dgm:resizeHandles val="exact"/>
        </dgm:presLayoutVars>
      </dgm:prSet>
      <dgm:spPr/>
    </dgm:pt>
    <dgm:pt modelId="{1B90321B-8E7E-44DF-845B-1B602783D99E}" type="pres">
      <dgm:prSet presAssocID="{049B0D64-91A5-4365-A9CD-3A0439BB69DC}" presName="dummyMaxCanvas" presStyleCnt="0">
        <dgm:presLayoutVars/>
      </dgm:prSet>
      <dgm:spPr/>
    </dgm:pt>
    <dgm:pt modelId="{1FC66662-D10B-4C89-BF2D-476945E6F689}" type="pres">
      <dgm:prSet presAssocID="{049B0D64-91A5-4365-A9CD-3A0439BB69DC}" presName="FourNodes_1" presStyleLbl="node1" presStyleIdx="0" presStyleCnt="4">
        <dgm:presLayoutVars>
          <dgm:bulletEnabled val="1"/>
        </dgm:presLayoutVars>
      </dgm:prSet>
      <dgm:spPr/>
    </dgm:pt>
    <dgm:pt modelId="{EB2049B2-7E85-4A56-A699-B0DFB0864BAD}" type="pres">
      <dgm:prSet presAssocID="{049B0D64-91A5-4365-A9CD-3A0439BB69DC}" presName="FourNodes_2" presStyleLbl="node1" presStyleIdx="1" presStyleCnt="4">
        <dgm:presLayoutVars>
          <dgm:bulletEnabled val="1"/>
        </dgm:presLayoutVars>
      </dgm:prSet>
      <dgm:spPr/>
    </dgm:pt>
    <dgm:pt modelId="{03A3FA91-A8AF-4994-8DC7-86DB6000B3EB}" type="pres">
      <dgm:prSet presAssocID="{049B0D64-91A5-4365-A9CD-3A0439BB69DC}" presName="FourNodes_3" presStyleLbl="node1" presStyleIdx="2" presStyleCnt="4">
        <dgm:presLayoutVars>
          <dgm:bulletEnabled val="1"/>
        </dgm:presLayoutVars>
      </dgm:prSet>
      <dgm:spPr/>
    </dgm:pt>
    <dgm:pt modelId="{B04DA1EC-216F-457D-8619-B1AAFEC9B11E}" type="pres">
      <dgm:prSet presAssocID="{049B0D64-91A5-4365-A9CD-3A0439BB69DC}" presName="FourNodes_4" presStyleLbl="node1" presStyleIdx="3" presStyleCnt="4">
        <dgm:presLayoutVars>
          <dgm:bulletEnabled val="1"/>
        </dgm:presLayoutVars>
      </dgm:prSet>
      <dgm:spPr/>
    </dgm:pt>
    <dgm:pt modelId="{44ABA3FA-11FF-47E6-B36C-C756FE2D64BD}" type="pres">
      <dgm:prSet presAssocID="{049B0D64-91A5-4365-A9CD-3A0439BB69DC}" presName="FourConn_1-2" presStyleLbl="fgAccFollowNode1" presStyleIdx="0" presStyleCnt="3">
        <dgm:presLayoutVars>
          <dgm:bulletEnabled val="1"/>
        </dgm:presLayoutVars>
      </dgm:prSet>
      <dgm:spPr/>
    </dgm:pt>
    <dgm:pt modelId="{A367483D-7795-4AE8-B275-14388916158A}" type="pres">
      <dgm:prSet presAssocID="{049B0D64-91A5-4365-A9CD-3A0439BB69DC}" presName="FourConn_2-3" presStyleLbl="fgAccFollowNode1" presStyleIdx="1" presStyleCnt="3">
        <dgm:presLayoutVars>
          <dgm:bulletEnabled val="1"/>
        </dgm:presLayoutVars>
      </dgm:prSet>
      <dgm:spPr/>
    </dgm:pt>
    <dgm:pt modelId="{00B192A2-17B9-4719-8743-27F1D63DB040}" type="pres">
      <dgm:prSet presAssocID="{049B0D64-91A5-4365-A9CD-3A0439BB69DC}" presName="FourConn_3-4" presStyleLbl="fgAccFollowNode1" presStyleIdx="2" presStyleCnt="3">
        <dgm:presLayoutVars>
          <dgm:bulletEnabled val="1"/>
        </dgm:presLayoutVars>
      </dgm:prSet>
      <dgm:spPr/>
    </dgm:pt>
    <dgm:pt modelId="{26622C81-1C6D-42B7-9949-8EF0371C06EE}" type="pres">
      <dgm:prSet presAssocID="{049B0D64-91A5-4365-A9CD-3A0439BB69DC}" presName="FourNodes_1_text" presStyleLbl="node1" presStyleIdx="3" presStyleCnt="4">
        <dgm:presLayoutVars>
          <dgm:bulletEnabled val="1"/>
        </dgm:presLayoutVars>
      </dgm:prSet>
      <dgm:spPr/>
    </dgm:pt>
    <dgm:pt modelId="{57865A23-745D-4714-AE68-68DF2561932F}" type="pres">
      <dgm:prSet presAssocID="{049B0D64-91A5-4365-A9CD-3A0439BB69DC}" presName="FourNodes_2_text" presStyleLbl="node1" presStyleIdx="3" presStyleCnt="4">
        <dgm:presLayoutVars>
          <dgm:bulletEnabled val="1"/>
        </dgm:presLayoutVars>
      </dgm:prSet>
      <dgm:spPr/>
    </dgm:pt>
    <dgm:pt modelId="{DEA0CB74-6AAE-4B0F-A573-70867274AA36}" type="pres">
      <dgm:prSet presAssocID="{049B0D64-91A5-4365-A9CD-3A0439BB69DC}" presName="FourNodes_3_text" presStyleLbl="node1" presStyleIdx="3" presStyleCnt="4">
        <dgm:presLayoutVars>
          <dgm:bulletEnabled val="1"/>
        </dgm:presLayoutVars>
      </dgm:prSet>
      <dgm:spPr/>
    </dgm:pt>
    <dgm:pt modelId="{AD1D6400-A7F6-48E5-B10F-A15BAB05BBAB}" type="pres">
      <dgm:prSet presAssocID="{049B0D64-91A5-4365-A9CD-3A0439BB69DC}" presName="FourNodes_4_text" presStyleLbl="node1" presStyleIdx="3" presStyleCnt="4">
        <dgm:presLayoutVars>
          <dgm:bulletEnabled val="1"/>
        </dgm:presLayoutVars>
      </dgm:prSet>
      <dgm:spPr/>
    </dgm:pt>
  </dgm:ptLst>
  <dgm:cxnLst>
    <dgm:cxn modelId="{23580F09-5629-4A31-BE98-B7EB6BC0B1A6}" type="presOf" srcId="{E1C075E8-6313-4B03-9551-9472D54F2698}" destId="{03A3FA91-A8AF-4994-8DC7-86DB6000B3EB}" srcOrd="0" destOrd="0" presId="urn:microsoft.com/office/officeart/2005/8/layout/vProcess5"/>
    <dgm:cxn modelId="{60FA540F-D40C-45BC-B5A2-B1A1CAD3ED0C}" srcId="{049B0D64-91A5-4365-A9CD-3A0439BB69DC}" destId="{A911A4AE-9912-4D9B-A304-493CA6CAC3ED}" srcOrd="3" destOrd="0" parTransId="{F716C664-EF06-481C-A960-B3A74C9FEF08}" sibTransId="{94148AF3-CEDA-45CD-8CA6-7F81F3AFA5BA}"/>
    <dgm:cxn modelId="{F48B4C2C-7C1A-46BE-94EB-6D0083748477}" type="presOf" srcId="{3B51BD4B-774C-438D-887B-06070B2C784B}" destId="{A367483D-7795-4AE8-B275-14388916158A}" srcOrd="0" destOrd="0" presId="urn:microsoft.com/office/officeart/2005/8/layout/vProcess5"/>
    <dgm:cxn modelId="{20C03E71-857D-48FA-B2FF-8C8985803D2F}" type="presOf" srcId="{2C7A673B-5631-412A-9A31-6138C95F3F02}" destId="{EB2049B2-7E85-4A56-A699-B0DFB0864BAD}" srcOrd="0" destOrd="0" presId="urn:microsoft.com/office/officeart/2005/8/layout/vProcess5"/>
    <dgm:cxn modelId="{EABD7F7B-66B7-4F7D-997A-E31598E71A22}" type="presOf" srcId="{049B0D64-91A5-4365-A9CD-3A0439BB69DC}" destId="{666A9DB1-86B6-49A1-BB06-6FFB15683EE9}" srcOrd="0" destOrd="0" presId="urn:microsoft.com/office/officeart/2005/8/layout/vProcess5"/>
    <dgm:cxn modelId="{F1D7BF99-A4F4-42AA-B531-DA48FA7BE270}" type="presOf" srcId="{7D8BF380-5348-467F-942B-DB88058BE966}" destId="{00B192A2-17B9-4719-8743-27F1D63DB040}" srcOrd="0" destOrd="0" presId="urn:microsoft.com/office/officeart/2005/8/layout/vProcess5"/>
    <dgm:cxn modelId="{9D7E739A-A2D8-49B4-8D86-B0A8BA837B24}" srcId="{049B0D64-91A5-4365-A9CD-3A0439BB69DC}" destId="{2C7A673B-5631-412A-9A31-6138C95F3F02}" srcOrd="1" destOrd="0" parTransId="{910DE781-2EBF-42F9-AC59-6F76C78888B3}" sibTransId="{3B51BD4B-774C-438D-887B-06070B2C784B}"/>
    <dgm:cxn modelId="{82989FB6-3F30-43E2-95D1-CFA3E572A803}" type="presOf" srcId="{7CEEF3BB-CED7-4695-945E-32B1C90CAAC1}" destId="{44ABA3FA-11FF-47E6-B36C-C756FE2D64BD}" srcOrd="0" destOrd="0" presId="urn:microsoft.com/office/officeart/2005/8/layout/vProcess5"/>
    <dgm:cxn modelId="{598676BF-5F28-4681-84C9-CFCD7DDA6D6E}" type="presOf" srcId="{2C7A673B-5631-412A-9A31-6138C95F3F02}" destId="{57865A23-745D-4714-AE68-68DF2561932F}" srcOrd="1" destOrd="0" presId="urn:microsoft.com/office/officeart/2005/8/layout/vProcess5"/>
    <dgm:cxn modelId="{3D0E7DCE-AC1F-4D55-B232-C2DA1EE05C00}" type="presOf" srcId="{C38E44B1-71ED-4675-B72A-F323E6EA2756}" destId="{26622C81-1C6D-42B7-9949-8EF0371C06EE}" srcOrd="1" destOrd="0" presId="urn:microsoft.com/office/officeart/2005/8/layout/vProcess5"/>
    <dgm:cxn modelId="{70767CCF-E097-4262-AB27-E1C433C6A7AA}" type="presOf" srcId="{A911A4AE-9912-4D9B-A304-493CA6CAC3ED}" destId="{AD1D6400-A7F6-48E5-B10F-A15BAB05BBAB}" srcOrd="1" destOrd="0" presId="urn:microsoft.com/office/officeart/2005/8/layout/vProcess5"/>
    <dgm:cxn modelId="{C12CD5D1-B01D-48CB-A696-C9CE1D2EAD89}" type="presOf" srcId="{C38E44B1-71ED-4675-B72A-F323E6EA2756}" destId="{1FC66662-D10B-4C89-BF2D-476945E6F689}" srcOrd="0" destOrd="0" presId="urn:microsoft.com/office/officeart/2005/8/layout/vProcess5"/>
    <dgm:cxn modelId="{A1EB9DD2-AFCA-4106-8D82-BB334386E0D8}" type="presOf" srcId="{A911A4AE-9912-4D9B-A304-493CA6CAC3ED}" destId="{B04DA1EC-216F-457D-8619-B1AAFEC9B11E}" srcOrd="0" destOrd="0" presId="urn:microsoft.com/office/officeart/2005/8/layout/vProcess5"/>
    <dgm:cxn modelId="{E807BDE1-DE18-4E3E-8AB3-F0E9FBBB7093}" srcId="{049B0D64-91A5-4365-A9CD-3A0439BB69DC}" destId="{E1C075E8-6313-4B03-9551-9472D54F2698}" srcOrd="2" destOrd="0" parTransId="{FCE01B50-2C89-43BC-B207-FB6B6A9AF2E7}" sibTransId="{7D8BF380-5348-467F-942B-DB88058BE966}"/>
    <dgm:cxn modelId="{08C830EF-344D-4296-9C24-247C5B0FECDF}" srcId="{049B0D64-91A5-4365-A9CD-3A0439BB69DC}" destId="{C38E44B1-71ED-4675-B72A-F323E6EA2756}" srcOrd="0" destOrd="0" parTransId="{E4C23D19-EDB7-42EF-9F07-701B92CA3C30}" sibTransId="{7CEEF3BB-CED7-4695-945E-32B1C90CAAC1}"/>
    <dgm:cxn modelId="{2EFAF6FD-C08D-4732-898E-63C248884158}" type="presOf" srcId="{E1C075E8-6313-4B03-9551-9472D54F2698}" destId="{DEA0CB74-6AAE-4B0F-A573-70867274AA36}" srcOrd="1" destOrd="0" presId="urn:microsoft.com/office/officeart/2005/8/layout/vProcess5"/>
    <dgm:cxn modelId="{5228D2E9-2A6C-4693-8A33-1061FF07C3BD}" type="presParOf" srcId="{666A9DB1-86B6-49A1-BB06-6FFB15683EE9}" destId="{1B90321B-8E7E-44DF-845B-1B602783D99E}" srcOrd="0" destOrd="0" presId="urn:microsoft.com/office/officeart/2005/8/layout/vProcess5"/>
    <dgm:cxn modelId="{279E6B8F-EB9B-487F-AF4F-B669A15A9122}" type="presParOf" srcId="{666A9DB1-86B6-49A1-BB06-6FFB15683EE9}" destId="{1FC66662-D10B-4C89-BF2D-476945E6F689}" srcOrd="1" destOrd="0" presId="urn:microsoft.com/office/officeart/2005/8/layout/vProcess5"/>
    <dgm:cxn modelId="{F29ACC0E-4530-4324-8324-2CB0DA0507FB}" type="presParOf" srcId="{666A9DB1-86B6-49A1-BB06-6FFB15683EE9}" destId="{EB2049B2-7E85-4A56-A699-B0DFB0864BAD}" srcOrd="2" destOrd="0" presId="urn:microsoft.com/office/officeart/2005/8/layout/vProcess5"/>
    <dgm:cxn modelId="{59199D3B-3EB8-4DFC-84E9-E5F46B3646C5}" type="presParOf" srcId="{666A9DB1-86B6-49A1-BB06-6FFB15683EE9}" destId="{03A3FA91-A8AF-4994-8DC7-86DB6000B3EB}" srcOrd="3" destOrd="0" presId="urn:microsoft.com/office/officeart/2005/8/layout/vProcess5"/>
    <dgm:cxn modelId="{1FC453B7-6604-4A0F-A87B-E4D6EB457E91}" type="presParOf" srcId="{666A9DB1-86B6-49A1-BB06-6FFB15683EE9}" destId="{B04DA1EC-216F-457D-8619-B1AAFEC9B11E}" srcOrd="4" destOrd="0" presId="urn:microsoft.com/office/officeart/2005/8/layout/vProcess5"/>
    <dgm:cxn modelId="{F28E7B25-4A94-4F5B-BD20-677DA42EC2D7}" type="presParOf" srcId="{666A9DB1-86B6-49A1-BB06-6FFB15683EE9}" destId="{44ABA3FA-11FF-47E6-B36C-C756FE2D64BD}" srcOrd="5" destOrd="0" presId="urn:microsoft.com/office/officeart/2005/8/layout/vProcess5"/>
    <dgm:cxn modelId="{B1D2CEFE-A3E4-4C3A-95F1-999D0AB4FA99}" type="presParOf" srcId="{666A9DB1-86B6-49A1-BB06-6FFB15683EE9}" destId="{A367483D-7795-4AE8-B275-14388916158A}" srcOrd="6" destOrd="0" presId="urn:microsoft.com/office/officeart/2005/8/layout/vProcess5"/>
    <dgm:cxn modelId="{F016631E-03FA-4A00-B43D-314C42EB551C}" type="presParOf" srcId="{666A9DB1-86B6-49A1-BB06-6FFB15683EE9}" destId="{00B192A2-17B9-4719-8743-27F1D63DB040}" srcOrd="7" destOrd="0" presId="urn:microsoft.com/office/officeart/2005/8/layout/vProcess5"/>
    <dgm:cxn modelId="{53B80DF5-A40D-4DBB-9BA9-41BB9F98EF99}" type="presParOf" srcId="{666A9DB1-86B6-49A1-BB06-6FFB15683EE9}" destId="{26622C81-1C6D-42B7-9949-8EF0371C06EE}" srcOrd="8" destOrd="0" presId="urn:microsoft.com/office/officeart/2005/8/layout/vProcess5"/>
    <dgm:cxn modelId="{1887FCFC-DBDD-453F-B85C-677B132537E4}" type="presParOf" srcId="{666A9DB1-86B6-49A1-BB06-6FFB15683EE9}" destId="{57865A23-745D-4714-AE68-68DF2561932F}" srcOrd="9" destOrd="0" presId="urn:microsoft.com/office/officeart/2005/8/layout/vProcess5"/>
    <dgm:cxn modelId="{86A9C3B3-8E22-4A33-9583-F2DE3E697E8E}" type="presParOf" srcId="{666A9DB1-86B6-49A1-BB06-6FFB15683EE9}" destId="{DEA0CB74-6AAE-4B0F-A573-70867274AA36}" srcOrd="10" destOrd="0" presId="urn:microsoft.com/office/officeart/2005/8/layout/vProcess5"/>
    <dgm:cxn modelId="{42ABD909-9403-4044-BBC6-4C1E4D0E67D6}" type="presParOf" srcId="{666A9DB1-86B6-49A1-BB06-6FFB15683EE9}" destId="{AD1D6400-A7F6-48E5-B10F-A15BAB05BBA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5EED6F-76FB-4F07-AB40-00A56E354998}" type="doc">
      <dgm:prSet loTypeId="urn:microsoft.com/office/officeart/2011/layout/HexagonRadial" loCatId="cycle" qsTypeId="urn:microsoft.com/office/officeart/2005/8/quickstyle/simple1" qsCatId="simple" csTypeId="urn:microsoft.com/office/officeart/2005/8/colors/colorful1" csCatId="colorful" phldr="1"/>
      <dgm:spPr/>
      <dgm:t>
        <a:bodyPr/>
        <a:lstStyle/>
        <a:p>
          <a:endParaRPr lang="en-GB"/>
        </a:p>
      </dgm:t>
    </dgm:pt>
    <dgm:pt modelId="{B4575DB1-C893-4C4B-BE93-4FC42118FD75}">
      <dgm:prSet phldrT="[Text]" custT="1"/>
      <dgm:spPr/>
      <dgm:t>
        <a:bodyPr/>
        <a:lstStyle/>
        <a:p>
          <a:r>
            <a:rPr lang="en-GB" sz="2000" b="1" dirty="0"/>
            <a:t>SITUATIONAL</a:t>
          </a:r>
        </a:p>
      </dgm:t>
    </dgm:pt>
    <dgm:pt modelId="{F860E9C7-713E-4DE9-9467-7BCD73ADD26F}" type="parTrans" cxnId="{EFC66B59-6567-43BC-848D-E4669A27B09C}">
      <dgm:prSet/>
      <dgm:spPr/>
      <dgm:t>
        <a:bodyPr/>
        <a:lstStyle/>
        <a:p>
          <a:endParaRPr lang="en-GB"/>
        </a:p>
      </dgm:t>
    </dgm:pt>
    <dgm:pt modelId="{BC01A558-F875-4100-AD81-2B9BF2E21A06}" type="sibTrans" cxnId="{EFC66B59-6567-43BC-848D-E4669A27B09C}">
      <dgm:prSet/>
      <dgm:spPr/>
      <dgm:t>
        <a:bodyPr/>
        <a:lstStyle/>
        <a:p>
          <a:endParaRPr lang="en-GB"/>
        </a:p>
      </dgm:t>
    </dgm:pt>
    <dgm:pt modelId="{1CE3701E-55D3-49E8-8AEA-D69C586A4180}">
      <dgm:prSet phldrT="[Text]" custT="1"/>
      <dgm:spPr/>
      <dgm:t>
        <a:bodyPr/>
        <a:lstStyle/>
        <a:p>
          <a:r>
            <a:rPr lang="en-GB" sz="1800" b="1" dirty="0"/>
            <a:t>Transform-</a:t>
          </a:r>
          <a:r>
            <a:rPr lang="en-GB" sz="1800" b="1" dirty="0" err="1"/>
            <a:t>ational</a:t>
          </a:r>
          <a:endParaRPr lang="en-GB" sz="1800" b="1" dirty="0"/>
        </a:p>
      </dgm:t>
    </dgm:pt>
    <dgm:pt modelId="{A57336FF-1BD1-4361-BE28-B0775DE907D9}" type="parTrans" cxnId="{DC331C7C-64F8-4395-877D-AFA7FC2F6182}">
      <dgm:prSet/>
      <dgm:spPr/>
      <dgm:t>
        <a:bodyPr/>
        <a:lstStyle/>
        <a:p>
          <a:endParaRPr lang="en-GB"/>
        </a:p>
      </dgm:t>
    </dgm:pt>
    <dgm:pt modelId="{F87FC5E9-B39E-4838-929C-2EBC4B407412}" type="sibTrans" cxnId="{DC331C7C-64F8-4395-877D-AFA7FC2F6182}">
      <dgm:prSet/>
      <dgm:spPr/>
      <dgm:t>
        <a:bodyPr/>
        <a:lstStyle/>
        <a:p>
          <a:endParaRPr lang="en-GB"/>
        </a:p>
      </dgm:t>
    </dgm:pt>
    <dgm:pt modelId="{52D3980B-702F-4B55-879F-7F592FE65C2B}">
      <dgm:prSet phldrT="[Text]" custT="1"/>
      <dgm:spPr/>
      <dgm:t>
        <a:bodyPr/>
        <a:lstStyle/>
        <a:p>
          <a:r>
            <a:rPr lang="en-GB" sz="1800" b="1" dirty="0"/>
            <a:t>Coaching</a:t>
          </a:r>
        </a:p>
      </dgm:t>
    </dgm:pt>
    <dgm:pt modelId="{DCE84771-29C5-44EF-B82E-FE7932136FF3}" type="parTrans" cxnId="{5C451042-EE6F-42C0-BEC9-6D90B7E9B915}">
      <dgm:prSet/>
      <dgm:spPr/>
      <dgm:t>
        <a:bodyPr/>
        <a:lstStyle/>
        <a:p>
          <a:endParaRPr lang="en-GB"/>
        </a:p>
      </dgm:t>
    </dgm:pt>
    <dgm:pt modelId="{06B3AC44-DBCB-4AD1-905D-91D3F67F3DC1}" type="sibTrans" cxnId="{5C451042-EE6F-42C0-BEC9-6D90B7E9B915}">
      <dgm:prSet/>
      <dgm:spPr/>
      <dgm:t>
        <a:bodyPr/>
        <a:lstStyle/>
        <a:p>
          <a:endParaRPr lang="en-GB"/>
        </a:p>
      </dgm:t>
    </dgm:pt>
    <dgm:pt modelId="{B030319E-38F8-4986-BB83-C9CB80500A04}">
      <dgm:prSet phldrT="[Text]" custT="1"/>
      <dgm:spPr/>
      <dgm:t>
        <a:bodyPr/>
        <a:lstStyle/>
        <a:p>
          <a:r>
            <a:rPr lang="en-GB" sz="1800" b="1" dirty="0"/>
            <a:t>Democratic</a:t>
          </a:r>
        </a:p>
      </dgm:t>
    </dgm:pt>
    <dgm:pt modelId="{61FD3D16-EE7A-40A1-BD66-D20E0CAD5A92}" type="parTrans" cxnId="{4C7D166A-4744-4B78-9128-16FAC1D4421C}">
      <dgm:prSet/>
      <dgm:spPr/>
      <dgm:t>
        <a:bodyPr/>
        <a:lstStyle/>
        <a:p>
          <a:endParaRPr lang="en-GB"/>
        </a:p>
      </dgm:t>
    </dgm:pt>
    <dgm:pt modelId="{D8B5EFDD-A3A0-411B-8A0F-97F254315176}" type="sibTrans" cxnId="{4C7D166A-4744-4B78-9128-16FAC1D4421C}">
      <dgm:prSet/>
      <dgm:spPr/>
      <dgm:t>
        <a:bodyPr/>
        <a:lstStyle/>
        <a:p>
          <a:endParaRPr lang="en-GB"/>
        </a:p>
      </dgm:t>
    </dgm:pt>
    <dgm:pt modelId="{2C1EAD0A-D281-4F61-8E34-67828FB30726}">
      <dgm:prSet phldrT="[Text]" custT="1"/>
      <dgm:spPr>
        <a:solidFill>
          <a:schemeClr val="bg2">
            <a:lumMod val="25000"/>
          </a:schemeClr>
        </a:solidFill>
      </dgm:spPr>
      <dgm:t>
        <a:bodyPr/>
        <a:lstStyle/>
        <a:p>
          <a:r>
            <a:rPr lang="en-GB" sz="1800" b="1" dirty="0"/>
            <a:t>Command &amp; Control</a:t>
          </a:r>
        </a:p>
      </dgm:t>
    </dgm:pt>
    <dgm:pt modelId="{08A13C17-707B-4E70-9323-4A2AF80C8D15}" type="parTrans" cxnId="{328EA85F-78B1-48B4-B206-85D6B8204798}">
      <dgm:prSet/>
      <dgm:spPr/>
      <dgm:t>
        <a:bodyPr/>
        <a:lstStyle/>
        <a:p>
          <a:endParaRPr lang="en-GB"/>
        </a:p>
      </dgm:t>
    </dgm:pt>
    <dgm:pt modelId="{095D1D43-0506-47FC-9AEA-8854B428DAA9}" type="sibTrans" cxnId="{328EA85F-78B1-48B4-B206-85D6B8204798}">
      <dgm:prSet/>
      <dgm:spPr/>
      <dgm:t>
        <a:bodyPr/>
        <a:lstStyle/>
        <a:p>
          <a:endParaRPr lang="en-GB"/>
        </a:p>
      </dgm:t>
    </dgm:pt>
    <dgm:pt modelId="{BE754A4A-EBAD-4C1B-AE83-2DCD5AEAA246}">
      <dgm:prSet phldrT="[Text]" custT="1"/>
      <dgm:spPr/>
      <dgm:t>
        <a:bodyPr/>
        <a:lstStyle/>
        <a:p>
          <a:r>
            <a:rPr lang="en-GB" sz="1800" b="1" dirty="0"/>
            <a:t>Pacesetting</a:t>
          </a:r>
        </a:p>
      </dgm:t>
    </dgm:pt>
    <dgm:pt modelId="{44411E67-F1C4-47B1-9A8B-89AF893893AA}" type="parTrans" cxnId="{BA805735-A675-4A05-A3F6-6BF2576D1AC7}">
      <dgm:prSet/>
      <dgm:spPr/>
      <dgm:t>
        <a:bodyPr/>
        <a:lstStyle/>
        <a:p>
          <a:endParaRPr lang="en-GB"/>
        </a:p>
      </dgm:t>
    </dgm:pt>
    <dgm:pt modelId="{3709702A-6ECB-4EED-BAFA-D10957C93BB2}" type="sibTrans" cxnId="{BA805735-A675-4A05-A3F6-6BF2576D1AC7}">
      <dgm:prSet/>
      <dgm:spPr/>
      <dgm:t>
        <a:bodyPr/>
        <a:lstStyle/>
        <a:p>
          <a:endParaRPr lang="en-GB"/>
        </a:p>
      </dgm:t>
    </dgm:pt>
    <dgm:pt modelId="{BE4BF4AF-FB21-4E64-A0A5-6DFB9D55FAC1}">
      <dgm:prSet phldrT="[Text]" custT="1"/>
      <dgm:spPr>
        <a:solidFill>
          <a:srgbClr val="FF66CC"/>
        </a:solidFill>
      </dgm:spPr>
      <dgm:t>
        <a:bodyPr/>
        <a:lstStyle/>
        <a:p>
          <a:r>
            <a:rPr lang="en-GB" sz="1800" b="1" dirty="0"/>
            <a:t>Supportive</a:t>
          </a:r>
        </a:p>
      </dgm:t>
    </dgm:pt>
    <dgm:pt modelId="{01F8795E-9957-4809-8CF5-B0E29E2B6412}" type="parTrans" cxnId="{67A83998-6724-4554-BA42-F99704FA9529}">
      <dgm:prSet/>
      <dgm:spPr/>
      <dgm:t>
        <a:bodyPr/>
        <a:lstStyle/>
        <a:p>
          <a:endParaRPr lang="en-GB"/>
        </a:p>
      </dgm:t>
    </dgm:pt>
    <dgm:pt modelId="{0D9E0A19-4BCD-4E98-9575-3ADD53AA5048}" type="sibTrans" cxnId="{67A83998-6724-4554-BA42-F99704FA9529}">
      <dgm:prSet/>
      <dgm:spPr/>
      <dgm:t>
        <a:bodyPr/>
        <a:lstStyle/>
        <a:p>
          <a:endParaRPr lang="en-GB"/>
        </a:p>
      </dgm:t>
    </dgm:pt>
    <dgm:pt modelId="{9B25E3A8-0309-4CB3-B7BD-00C3F055AF27}" type="pres">
      <dgm:prSet presAssocID="{395EED6F-76FB-4F07-AB40-00A56E354998}" presName="Name0" presStyleCnt="0">
        <dgm:presLayoutVars>
          <dgm:chMax val="1"/>
          <dgm:chPref val="1"/>
          <dgm:dir/>
          <dgm:animOne val="branch"/>
          <dgm:animLvl val="lvl"/>
        </dgm:presLayoutVars>
      </dgm:prSet>
      <dgm:spPr/>
    </dgm:pt>
    <dgm:pt modelId="{E20F38C9-D16C-4619-A0DC-4E61070A3A6B}" type="pres">
      <dgm:prSet presAssocID="{B4575DB1-C893-4C4B-BE93-4FC42118FD75}" presName="Parent" presStyleLbl="node0" presStyleIdx="0" presStyleCnt="1">
        <dgm:presLayoutVars>
          <dgm:chMax val="6"/>
          <dgm:chPref val="6"/>
        </dgm:presLayoutVars>
      </dgm:prSet>
      <dgm:spPr/>
    </dgm:pt>
    <dgm:pt modelId="{3ECB8617-1693-4964-A6E8-3EC3BDAECF35}" type="pres">
      <dgm:prSet presAssocID="{1CE3701E-55D3-49E8-8AEA-D69C586A4180}" presName="Accent1" presStyleCnt="0"/>
      <dgm:spPr/>
    </dgm:pt>
    <dgm:pt modelId="{24FAF330-5B16-4DE2-ADBA-C5B6709A616D}" type="pres">
      <dgm:prSet presAssocID="{1CE3701E-55D3-49E8-8AEA-D69C586A4180}" presName="Accent" presStyleLbl="bgShp" presStyleIdx="0" presStyleCnt="6"/>
      <dgm:spPr/>
    </dgm:pt>
    <dgm:pt modelId="{6080BB7D-E031-4511-940A-B9B3167C765F}" type="pres">
      <dgm:prSet presAssocID="{1CE3701E-55D3-49E8-8AEA-D69C586A4180}" presName="Child1" presStyleLbl="node1" presStyleIdx="0" presStyleCnt="6">
        <dgm:presLayoutVars>
          <dgm:chMax val="0"/>
          <dgm:chPref val="0"/>
          <dgm:bulletEnabled val="1"/>
        </dgm:presLayoutVars>
      </dgm:prSet>
      <dgm:spPr/>
    </dgm:pt>
    <dgm:pt modelId="{9916ACE4-9A03-42EC-8E57-B2614262C507}" type="pres">
      <dgm:prSet presAssocID="{52D3980B-702F-4B55-879F-7F592FE65C2B}" presName="Accent2" presStyleCnt="0"/>
      <dgm:spPr/>
    </dgm:pt>
    <dgm:pt modelId="{A0539640-75AE-40D3-8440-9E29880E00A7}" type="pres">
      <dgm:prSet presAssocID="{52D3980B-702F-4B55-879F-7F592FE65C2B}" presName="Accent" presStyleLbl="bgShp" presStyleIdx="1" presStyleCnt="6"/>
      <dgm:spPr/>
    </dgm:pt>
    <dgm:pt modelId="{130D32A3-A56A-43AC-A0FF-A2B46796AAFE}" type="pres">
      <dgm:prSet presAssocID="{52D3980B-702F-4B55-879F-7F592FE65C2B}" presName="Child2" presStyleLbl="node1" presStyleIdx="1" presStyleCnt="6">
        <dgm:presLayoutVars>
          <dgm:chMax val="0"/>
          <dgm:chPref val="0"/>
          <dgm:bulletEnabled val="1"/>
        </dgm:presLayoutVars>
      </dgm:prSet>
      <dgm:spPr/>
    </dgm:pt>
    <dgm:pt modelId="{4533F6B3-8E35-45CF-9449-8D1AC4F5EB0F}" type="pres">
      <dgm:prSet presAssocID="{B030319E-38F8-4986-BB83-C9CB80500A04}" presName="Accent3" presStyleCnt="0"/>
      <dgm:spPr/>
    </dgm:pt>
    <dgm:pt modelId="{542C235E-58D9-4531-9AEF-FBD09D16E50A}" type="pres">
      <dgm:prSet presAssocID="{B030319E-38F8-4986-BB83-C9CB80500A04}" presName="Accent" presStyleLbl="bgShp" presStyleIdx="2" presStyleCnt="6"/>
      <dgm:spPr/>
    </dgm:pt>
    <dgm:pt modelId="{59D9B64E-B8A3-4FEC-B023-A43DCF68EC82}" type="pres">
      <dgm:prSet presAssocID="{B030319E-38F8-4986-BB83-C9CB80500A04}" presName="Child3" presStyleLbl="node1" presStyleIdx="2" presStyleCnt="6">
        <dgm:presLayoutVars>
          <dgm:chMax val="0"/>
          <dgm:chPref val="0"/>
          <dgm:bulletEnabled val="1"/>
        </dgm:presLayoutVars>
      </dgm:prSet>
      <dgm:spPr/>
    </dgm:pt>
    <dgm:pt modelId="{3885ECAA-7AD6-492A-969A-EF39CD3A4E2D}" type="pres">
      <dgm:prSet presAssocID="{2C1EAD0A-D281-4F61-8E34-67828FB30726}" presName="Accent4" presStyleCnt="0"/>
      <dgm:spPr/>
    </dgm:pt>
    <dgm:pt modelId="{C8711608-003B-4DD2-8A37-BF57B14023D2}" type="pres">
      <dgm:prSet presAssocID="{2C1EAD0A-D281-4F61-8E34-67828FB30726}" presName="Accent" presStyleLbl="bgShp" presStyleIdx="3" presStyleCnt="6"/>
      <dgm:spPr/>
    </dgm:pt>
    <dgm:pt modelId="{444DC26A-265C-4E90-B236-68044EFA5487}" type="pres">
      <dgm:prSet presAssocID="{2C1EAD0A-D281-4F61-8E34-67828FB30726}" presName="Child4" presStyleLbl="node1" presStyleIdx="3" presStyleCnt="6">
        <dgm:presLayoutVars>
          <dgm:chMax val="0"/>
          <dgm:chPref val="0"/>
          <dgm:bulletEnabled val="1"/>
        </dgm:presLayoutVars>
      </dgm:prSet>
      <dgm:spPr/>
    </dgm:pt>
    <dgm:pt modelId="{08D7EECC-2D7F-4910-AEFC-985E24572038}" type="pres">
      <dgm:prSet presAssocID="{BE754A4A-EBAD-4C1B-AE83-2DCD5AEAA246}" presName="Accent5" presStyleCnt="0"/>
      <dgm:spPr/>
    </dgm:pt>
    <dgm:pt modelId="{CFE5BD6E-745E-4E31-BCC1-DE7EC3F079AF}" type="pres">
      <dgm:prSet presAssocID="{BE754A4A-EBAD-4C1B-AE83-2DCD5AEAA246}" presName="Accent" presStyleLbl="bgShp" presStyleIdx="4" presStyleCnt="6"/>
      <dgm:spPr/>
    </dgm:pt>
    <dgm:pt modelId="{0EF675F1-2603-4352-A638-D30B4D38D33F}" type="pres">
      <dgm:prSet presAssocID="{BE754A4A-EBAD-4C1B-AE83-2DCD5AEAA246}" presName="Child5" presStyleLbl="node1" presStyleIdx="4" presStyleCnt="6">
        <dgm:presLayoutVars>
          <dgm:chMax val="0"/>
          <dgm:chPref val="0"/>
          <dgm:bulletEnabled val="1"/>
        </dgm:presLayoutVars>
      </dgm:prSet>
      <dgm:spPr/>
    </dgm:pt>
    <dgm:pt modelId="{D66FD1E1-3226-4E44-8CBB-FE4657C8D635}" type="pres">
      <dgm:prSet presAssocID="{BE4BF4AF-FB21-4E64-A0A5-6DFB9D55FAC1}" presName="Accent6" presStyleCnt="0"/>
      <dgm:spPr/>
    </dgm:pt>
    <dgm:pt modelId="{5AAF17B3-B17F-4CBD-8507-A25B693DAF49}" type="pres">
      <dgm:prSet presAssocID="{BE4BF4AF-FB21-4E64-A0A5-6DFB9D55FAC1}" presName="Accent" presStyleLbl="bgShp" presStyleIdx="5" presStyleCnt="6"/>
      <dgm:spPr/>
    </dgm:pt>
    <dgm:pt modelId="{DE3B4EDE-3509-4E84-9F0B-B29B7D143A86}" type="pres">
      <dgm:prSet presAssocID="{BE4BF4AF-FB21-4E64-A0A5-6DFB9D55FAC1}" presName="Child6" presStyleLbl="node1" presStyleIdx="5" presStyleCnt="6">
        <dgm:presLayoutVars>
          <dgm:chMax val="0"/>
          <dgm:chPref val="0"/>
          <dgm:bulletEnabled val="1"/>
        </dgm:presLayoutVars>
      </dgm:prSet>
      <dgm:spPr/>
    </dgm:pt>
  </dgm:ptLst>
  <dgm:cxnLst>
    <dgm:cxn modelId="{9E887004-723C-4115-B18B-9E5E7B7C7064}" type="presOf" srcId="{BE754A4A-EBAD-4C1B-AE83-2DCD5AEAA246}" destId="{0EF675F1-2603-4352-A638-D30B4D38D33F}" srcOrd="0" destOrd="0" presId="urn:microsoft.com/office/officeart/2011/layout/HexagonRadial"/>
    <dgm:cxn modelId="{5681172F-F6CA-4B7B-85BB-602650259104}" type="presOf" srcId="{B4575DB1-C893-4C4B-BE93-4FC42118FD75}" destId="{E20F38C9-D16C-4619-A0DC-4E61070A3A6B}" srcOrd="0" destOrd="0" presId="urn:microsoft.com/office/officeart/2011/layout/HexagonRadial"/>
    <dgm:cxn modelId="{BA805735-A675-4A05-A3F6-6BF2576D1AC7}" srcId="{B4575DB1-C893-4C4B-BE93-4FC42118FD75}" destId="{BE754A4A-EBAD-4C1B-AE83-2DCD5AEAA246}" srcOrd="4" destOrd="0" parTransId="{44411E67-F1C4-47B1-9A8B-89AF893893AA}" sibTransId="{3709702A-6ECB-4EED-BAFA-D10957C93BB2}"/>
    <dgm:cxn modelId="{0EAF915E-21E6-4874-90DF-2722AF4D2EA0}" type="presOf" srcId="{2C1EAD0A-D281-4F61-8E34-67828FB30726}" destId="{444DC26A-265C-4E90-B236-68044EFA5487}" srcOrd="0" destOrd="0" presId="urn:microsoft.com/office/officeart/2011/layout/HexagonRadial"/>
    <dgm:cxn modelId="{328EA85F-78B1-48B4-B206-85D6B8204798}" srcId="{B4575DB1-C893-4C4B-BE93-4FC42118FD75}" destId="{2C1EAD0A-D281-4F61-8E34-67828FB30726}" srcOrd="3" destOrd="0" parTransId="{08A13C17-707B-4E70-9323-4A2AF80C8D15}" sibTransId="{095D1D43-0506-47FC-9AEA-8854B428DAA9}"/>
    <dgm:cxn modelId="{5C451042-EE6F-42C0-BEC9-6D90B7E9B915}" srcId="{B4575DB1-C893-4C4B-BE93-4FC42118FD75}" destId="{52D3980B-702F-4B55-879F-7F592FE65C2B}" srcOrd="1" destOrd="0" parTransId="{DCE84771-29C5-44EF-B82E-FE7932136FF3}" sibTransId="{06B3AC44-DBCB-4AD1-905D-91D3F67F3DC1}"/>
    <dgm:cxn modelId="{4C7D166A-4744-4B78-9128-16FAC1D4421C}" srcId="{B4575DB1-C893-4C4B-BE93-4FC42118FD75}" destId="{B030319E-38F8-4986-BB83-C9CB80500A04}" srcOrd="2" destOrd="0" parTransId="{61FD3D16-EE7A-40A1-BD66-D20E0CAD5A92}" sibTransId="{D8B5EFDD-A3A0-411B-8A0F-97F254315176}"/>
    <dgm:cxn modelId="{4F951176-4E00-4BD8-B7FF-BFBAF40A56D5}" type="presOf" srcId="{52D3980B-702F-4B55-879F-7F592FE65C2B}" destId="{130D32A3-A56A-43AC-A0FF-A2B46796AAFE}" srcOrd="0" destOrd="0" presId="urn:microsoft.com/office/officeart/2011/layout/HexagonRadial"/>
    <dgm:cxn modelId="{EFC66B59-6567-43BC-848D-E4669A27B09C}" srcId="{395EED6F-76FB-4F07-AB40-00A56E354998}" destId="{B4575DB1-C893-4C4B-BE93-4FC42118FD75}" srcOrd="0" destOrd="0" parTransId="{F860E9C7-713E-4DE9-9467-7BCD73ADD26F}" sibTransId="{BC01A558-F875-4100-AD81-2B9BF2E21A06}"/>
    <dgm:cxn modelId="{DC331C7C-64F8-4395-877D-AFA7FC2F6182}" srcId="{B4575DB1-C893-4C4B-BE93-4FC42118FD75}" destId="{1CE3701E-55D3-49E8-8AEA-D69C586A4180}" srcOrd="0" destOrd="0" parTransId="{A57336FF-1BD1-4361-BE28-B0775DE907D9}" sibTransId="{F87FC5E9-B39E-4838-929C-2EBC4B407412}"/>
    <dgm:cxn modelId="{C6C5BC84-1F34-4352-B8E9-83F1358B2D76}" type="presOf" srcId="{B030319E-38F8-4986-BB83-C9CB80500A04}" destId="{59D9B64E-B8A3-4FEC-B023-A43DCF68EC82}" srcOrd="0" destOrd="0" presId="urn:microsoft.com/office/officeart/2011/layout/HexagonRadial"/>
    <dgm:cxn modelId="{67A83998-6724-4554-BA42-F99704FA9529}" srcId="{B4575DB1-C893-4C4B-BE93-4FC42118FD75}" destId="{BE4BF4AF-FB21-4E64-A0A5-6DFB9D55FAC1}" srcOrd="5" destOrd="0" parTransId="{01F8795E-9957-4809-8CF5-B0E29E2B6412}" sibTransId="{0D9E0A19-4BCD-4E98-9575-3ADD53AA5048}"/>
    <dgm:cxn modelId="{481AD9CF-DAC7-4D58-8331-14F151152201}" type="presOf" srcId="{395EED6F-76FB-4F07-AB40-00A56E354998}" destId="{9B25E3A8-0309-4CB3-B7BD-00C3F055AF27}" srcOrd="0" destOrd="0" presId="urn:microsoft.com/office/officeart/2011/layout/HexagonRadial"/>
    <dgm:cxn modelId="{61E20BF7-B9DD-4BEB-9155-55C5905F4460}" type="presOf" srcId="{1CE3701E-55D3-49E8-8AEA-D69C586A4180}" destId="{6080BB7D-E031-4511-940A-B9B3167C765F}" srcOrd="0" destOrd="0" presId="urn:microsoft.com/office/officeart/2011/layout/HexagonRadial"/>
    <dgm:cxn modelId="{25DB32F8-4F01-439C-A294-DC1DA58B11CC}" type="presOf" srcId="{BE4BF4AF-FB21-4E64-A0A5-6DFB9D55FAC1}" destId="{DE3B4EDE-3509-4E84-9F0B-B29B7D143A86}" srcOrd="0" destOrd="0" presId="urn:microsoft.com/office/officeart/2011/layout/HexagonRadial"/>
    <dgm:cxn modelId="{6545F044-B0A9-464E-9DA7-96E27846E45C}" type="presParOf" srcId="{9B25E3A8-0309-4CB3-B7BD-00C3F055AF27}" destId="{E20F38C9-D16C-4619-A0DC-4E61070A3A6B}" srcOrd="0" destOrd="0" presId="urn:microsoft.com/office/officeart/2011/layout/HexagonRadial"/>
    <dgm:cxn modelId="{C48EC539-323A-4F1E-B7F3-DFF2D7E0C11D}" type="presParOf" srcId="{9B25E3A8-0309-4CB3-B7BD-00C3F055AF27}" destId="{3ECB8617-1693-4964-A6E8-3EC3BDAECF35}" srcOrd="1" destOrd="0" presId="urn:microsoft.com/office/officeart/2011/layout/HexagonRadial"/>
    <dgm:cxn modelId="{0682F559-B19F-423A-BA52-09552F5C30D5}" type="presParOf" srcId="{3ECB8617-1693-4964-A6E8-3EC3BDAECF35}" destId="{24FAF330-5B16-4DE2-ADBA-C5B6709A616D}" srcOrd="0" destOrd="0" presId="urn:microsoft.com/office/officeart/2011/layout/HexagonRadial"/>
    <dgm:cxn modelId="{10554975-76D8-43A3-9A19-1D884F82377A}" type="presParOf" srcId="{9B25E3A8-0309-4CB3-B7BD-00C3F055AF27}" destId="{6080BB7D-E031-4511-940A-B9B3167C765F}" srcOrd="2" destOrd="0" presId="urn:microsoft.com/office/officeart/2011/layout/HexagonRadial"/>
    <dgm:cxn modelId="{7EAE7A06-CE36-4A50-AA9C-87A517D6EACD}" type="presParOf" srcId="{9B25E3A8-0309-4CB3-B7BD-00C3F055AF27}" destId="{9916ACE4-9A03-42EC-8E57-B2614262C507}" srcOrd="3" destOrd="0" presId="urn:microsoft.com/office/officeart/2011/layout/HexagonRadial"/>
    <dgm:cxn modelId="{D68E047E-A7A9-4010-94D4-A9026FAD5329}" type="presParOf" srcId="{9916ACE4-9A03-42EC-8E57-B2614262C507}" destId="{A0539640-75AE-40D3-8440-9E29880E00A7}" srcOrd="0" destOrd="0" presId="urn:microsoft.com/office/officeart/2011/layout/HexagonRadial"/>
    <dgm:cxn modelId="{88448F3B-28CC-47E8-B511-F97A7BE7CAD0}" type="presParOf" srcId="{9B25E3A8-0309-4CB3-B7BD-00C3F055AF27}" destId="{130D32A3-A56A-43AC-A0FF-A2B46796AAFE}" srcOrd="4" destOrd="0" presId="urn:microsoft.com/office/officeart/2011/layout/HexagonRadial"/>
    <dgm:cxn modelId="{DDB85EE8-336D-47F1-A2BC-E24C85AA4647}" type="presParOf" srcId="{9B25E3A8-0309-4CB3-B7BD-00C3F055AF27}" destId="{4533F6B3-8E35-45CF-9449-8D1AC4F5EB0F}" srcOrd="5" destOrd="0" presId="urn:microsoft.com/office/officeart/2011/layout/HexagonRadial"/>
    <dgm:cxn modelId="{6CE3EAF9-82CB-4955-84D2-B6A7471C5833}" type="presParOf" srcId="{4533F6B3-8E35-45CF-9449-8D1AC4F5EB0F}" destId="{542C235E-58D9-4531-9AEF-FBD09D16E50A}" srcOrd="0" destOrd="0" presId="urn:microsoft.com/office/officeart/2011/layout/HexagonRadial"/>
    <dgm:cxn modelId="{C9B26A9C-5717-4B61-BA87-F1CC8C5025F7}" type="presParOf" srcId="{9B25E3A8-0309-4CB3-B7BD-00C3F055AF27}" destId="{59D9B64E-B8A3-4FEC-B023-A43DCF68EC82}" srcOrd="6" destOrd="0" presId="urn:microsoft.com/office/officeart/2011/layout/HexagonRadial"/>
    <dgm:cxn modelId="{0C180959-53A3-45B7-A457-0E3247395196}" type="presParOf" srcId="{9B25E3A8-0309-4CB3-B7BD-00C3F055AF27}" destId="{3885ECAA-7AD6-492A-969A-EF39CD3A4E2D}" srcOrd="7" destOrd="0" presId="urn:microsoft.com/office/officeart/2011/layout/HexagonRadial"/>
    <dgm:cxn modelId="{9C28FD05-6D14-40B4-B80E-B2E69192920D}" type="presParOf" srcId="{3885ECAA-7AD6-492A-969A-EF39CD3A4E2D}" destId="{C8711608-003B-4DD2-8A37-BF57B14023D2}" srcOrd="0" destOrd="0" presId="urn:microsoft.com/office/officeart/2011/layout/HexagonRadial"/>
    <dgm:cxn modelId="{ED98C74B-9952-42CB-85EC-01289CC5E50C}" type="presParOf" srcId="{9B25E3A8-0309-4CB3-B7BD-00C3F055AF27}" destId="{444DC26A-265C-4E90-B236-68044EFA5487}" srcOrd="8" destOrd="0" presId="urn:microsoft.com/office/officeart/2011/layout/HexagonRadial"/>
    <dgm:cxn modelId="{7C9EEFDC-7A7E-416F-83F9-1E6F4976F271}" type="presParOf" srcId="{9B25E3A8-0309-4CB3-B7BD-00C3F055AF27}" destId="{08D7EECC-2D7F-4910-AEFC-985E24572038}" srcOrd="9" destOrd="0" presId="urn:microsoft.com/office/officeart/2011/layout/HexagonRadial"/>
    <dgm:cxn modelId="{A095E2F0-ABF4-48AE-9571-3D4D40FD47AA}" type="presParOf" srcId="{08D7EECC-2D7F-4910-AEFC-985E24572038}" destId="{CFE5BD6E-745E-4E31-BCC1-DE7EC3F079AF}" srcOrd="0" destOrd="0" presId="urn:microsoft.com/office/officeart/2011/layout/HexagonRadial"/>
    <dgm:cxn modelId="{A99F08B9-FF8F-4BC1-BB09-85A8C525FE0D}" type="presParOf" srcId="{9B25E3A8-0309-4CB3-B7BD-00C3F055AF27}" destId="{0EF675F1-2603-4352-A638-D30B4D38D33F}" srcOrd="10" destOrd="0" presId="urn:microsoft.com/office/officeart/2011/layout/HexagonRadial"/>
    <dgm:cxn modelId="{2C33E8C1-0438-4D66-994A-3836476C21E3}" type="presParOf" srcId="{9B25E3A8-0309-4CB3-B7BD-00C3F055AF27}" destId="{D66FD1E1-3226-4E44-8CBB-FE4657C8D635}" srcOrd="11" destOrd="0" presId="urn:microsoft.com/office/officeart/2011/layout/HexagonRadial"/>
    <dgm:cxn modelId="{0959875F-F5F2-4A31-9DD6-AA50D2E79294}" type="presParOf" srcId="{D66FD1E1-3226-4E44-8CBB-FE4657C8D635}" destId="{5AAF17B3-B17F-4CBD-8507-A25B693DAF49}" srcOrd="0" destOrd="0" presId="urn:microsoft.com/office/officeart/2011/layout/HexagonRadial"/>
    <dgm:cxn modelId="{5026E335-1EF3-4452-AEEC-30DAC0FA4996}" type="presParOf" srcId="{9B25E3A8-0309-4CB3-B7BD-00C3F055AF27}" destId="{DE3B4EDE-3509-4E84-9F0B-B29B7D143A86}"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44C1F3-EEF0-4902-A931-D3961BCB7164}"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A80BB91A-9E52-4C62-8032-39A352A30F4E}">
      <dgm:prSet custT="1"/>
      <dgm:spPr/>
      <dgm:t>
        <a:bodyPr/>
        <a:lstStyle/>
        <a:p>
          <a:r>
            <a:rPr lang="en-US" sz="1600" b="1" dirty="0"/>
            <a:t>Leadership Scenario 4 – PROJECT</a:t>
          </a:r>
          <a:endParaRPr lang="en-US" sz="1600" dirty="0"/>
        </a:p>
      </dgm:t>
    </dgm:pt>
    <dgm:pt modelId="{675EF2D1-B3CA-4542-89CF-3152A7A9780F}" type="parTrans" cxnId="{AC186C51-FF2F-4869-9679-C63642073141}">
      <dgm:prSet/>
      <dgm:spPr/>
      <dgm:t>
        <a:bodyPr/>
        <a:lstStyle/>
        <a:p>
          <a:endParaRPr lang="en-US"/>
        </a:p>
      </dgm:t>
    </dgm:pt>
    <dgm:pt modelId="{99A74CA6-0AFE-4C59-834A-AE36EF550FE8}" type="sibTrans" cxnId="{AC186C51-FF2F-4869-9679-C63642073141}">
      <dgm:prSet/>
      <dgm:spPr/>
      <dgm:t>
        <a:bodyPr/>
        <a:lstStyle/>
        <a:p>
          <a:endParaRPr lang="en-US"/>
        </a:p>
      </dgm:t>
    </dgm:pt>
    <dgm:pt modelId="{F22F05A7-7BA4-4E01-B939-9C9149F6BA43}">
      <dgm:prSet custT="1"/>
      <dgm:spPr/>
      <dgm:t>
        <a:bodyPr/>
        <a:lstStyle/>
        <a:p>
          <a:r>
            <a:rPr lang="en-US" sz="1400" dirty="0"/>
            <a:t>It’s Monday. You’ve not long arrived at your new station and the Sergeant has told you to trial a new piece of kit. It’s a new type of tool for lock snapping. You’re aware that there are 5 new sets and they’ve all been sitting in the station storeroom for several weeks. The Sergeant has informed you he needs the trial done by Friday.</a:t>
          </a:r>
        </a:p>
      </dgm:t>
    </dgm:pt>
    <dgm:pt modelId="{7768A679-09F0-45E1-B596-395826A4CB31}" type="parTrans" cxnId="{3DE5C773-9242-40C4-88F4-061AA3D8F44F}">
      <dgm:prSet/>
      <dgm:spPr/>
      <dgm:t>
        <a:bodyPr/>
        <a:lstStyle/>
        <a:p>
          <a:endParaRPr lang="en-US"/>
        </a:p>
      </dgm:t>
    </dgm:pt>
    <dgm:pt modelId="{E1B05549-1367-443F-BDB9-08C26C4729E2}" type="sibTrans" cxnId="{3DE5C773-9242-40C4-88F4-061AA3D8F44F}">
      <dgm:prSet/>
      <dgm:spPr/>
      <dgm:t>
        <a:bodyPr/>
        <a:lstStyle/>
        <a:p>
          <a:endParaRPr lang="en-US"/>
        </a:p>
      </dgm:t>
    </dgm:pt>
    <dgm:pt modelId="{B10310F3-D11D-495A-9970-54D146F1FBF7}">
      <dgm:prSet/>
      <dgm:spPr/>
      <dgm:t>
        <a:bodyPr/>
        <a:lstStyle/>
        <a:p>
          <a:r>
            <a:rPr lang="en-US"/>
            <a:t>What are you going to do?</a:t>
          </a:r>
        </a:p>
      </dgm:t>
    </dgm:pt>
    <dgm:pt modelId="{0D210CA6-B04E-429B-80C2-57D30217DEB3}" type="parTrans" cxnId="{B30AFE0D-7F0D-49DA-8EA3-9F376635B1FC}">
      <dgm:prSet/>
      <dgm:spPr/>
      <dgm:t>
        <a:bodyPr/>
        <a:lstStyle/>
        <a:p>
          <a:endParaRPr lang="en-US"/>
        </a:p>
      </dgm:t>
    </dgm:pt>
    <dgm:pt modelId="{349F013C-8BC2-4697-B7A3-85534C4D97B2}" type="sibTrans" cxnId="{B30AFE0D-7F0D-49DA-8EA3-9F376635B1FC}">
      <dgm:prSet/>
      <dgm:spPr/>
      <dgm:t>
        <a:bodyPr/>
        <a:lstStyle/>
        <a:p>
          <a:endParaRPr lang="en-US"/>
        </a:p>
      </dgm:t>
    </dgm:pt>
    <dgm:pt modelId="{B155F027-0379-4130-B421-AAAF95277F20}" type="pres">
      <dgm:prSet presAssocID="{3C44C1F3-EEF0-4902-A931-D3961BCB7164}" presName="linearFlow" presStyleCnt="0">
        <dgm:presLayoutVars>
          <dgm:resizeHandles val="exact"/>
        </dgm:presLayoutVars>
      </dgm:prSet>
      <dgm:spPr/>
    </dgm:pt>
    <dgm:pt modelId="{DCCF1BBD-4A04-4BDE-8F4F-7C78961B89E9}" type="pres">
      <dgm:prSet presAssocID="{A80BB91A-9E52-4C62-8032-39A352A30F4E}" presName="node" presStyleLbl="node1" presStyleIdx="0" presStyleCnt="3">
        <dgm:presLayoutVars>
          <dgm:bulletEnabled val="1"/>
        </dgm:presLayoutVars>
      </dgm:prSet>
      <dgm:spPr/>
    </dgm:pt>
    <dgm:pt modelId="{8774A948-E223-4615-8B5F-AF9DF213256B}" type="pres">
      <dgm:prSet presAssocID="{99A74CA6-0AFE-4C59-834A-AE36EF550FE8}" presName="sibTrans" presStyleLbl="sibTrans2D1" presStyleIdx="0" presStyleCnt="2"/>
      <dgm:spPr/>
    </dgm:pt>
    <dgm:pt modelId="{BB345387-D931-4C65-8078-3E33313034D5}" type="pres">
      <dgm:prSet presAssocID="{99A74CA6-0AFE-4C59-834A-AE36EF550FE8}" presName="connectorText" presStyleLbl="sibTrans2D1" presStyleIdx="0" presStyleCnt="2"/>
      <dgm:spPr/>
    </dgm:pt>
    <dgm:pt modelId="{03694B52-7863-471F-9915-5E0E1212EC23}" type="pres">
      <dgm:prSet presAssocID="{F22F05A7-7BA4-4E01-B939-9C9149F6BA43}" presName="node" presStyleLbl="node1" presStyleIdx="1" presStyleCnt="3">
        <dgm:presLayoutVars>
          <dgm:bulletEnabled val="1"/>
        </dgm:presLayoutVars>
      </dgm:prSet>
      <dgm:spPr/>
    </dgm:pt>
    <dgm:pt modelId="{469CBA93-D0DC-4107-BC86-F149EC7D0772}" type="pres">
      <dgm:prSet presAssocID="{E1B05549-1367-443F-BDB9-08C26C4729E2}" presName="sibTrans" presStyleLbl="sibTrans2D1" presStyleIdx="1" presStyleCnt="2"/>
      <dgm:spPr/>
    </dgm:pt>
    <dgm:pt modelId="{9B8423F2-5665-447C-8D4F-20BA0B6795E1}" type="pres">
      <dgm:prSet presAssocID="{E1B05549-1367-443F-BDB9-08C26C4729E2}" presName="connectorText" presStyleLbl="sibTrans2D1" presStyleIdx="1" presStyleCnt="2"/>
      <dgm:spPr/>
    </dgm:pt>
    <dgm:pt modelId="{7A6EBBC5-B06B-4E92-B2D6-008C8F9E5AFB}" type="pres">
      <dgm:prSet presAssocID="{B10310F3-D11D-495A-9970-54D146F1FBF7}" presName="node" presStyleLbl="node1" presStyleIdx="2" presStyleCnt="3">
        <dgm:presLayoutVars>
          <dgm:bulletEnabled val="1"/>
        </dgm:presLayoutVars>
      </dgm:prSet>
      <dgm:spPr/>
    </dgm:pt>
  </dgm:ptLst>
  <dgm:cxnLst>
    <dgm:cxn modelId="{17796801-95A8-42EE-A6A6-6FC4647258B7}" type="presOf" srcId="{E1B05549-1367-443F-BDB9-08C26C4729E2}" destId="{9B8423F2-5665-447C-8D4F-20BA0B6795E1}" srcOrd="1" destOrd="0" presId="urn:microsoft.com/office/officeart/2005/8/layout/process2"/>
    <dgm:cxn modelId="{B30AFE0D-7F0D-49DA-8EA3-9F376635B1FC}" srcId="{3C44C1F3-EEF0-4902-A931-D3961BCB7164}" destId="{B10310F3-D11D-495A-9970-54D146F1FBF7}" srcOrd="2" destOrd="0" parTransId="{0D210CA6-B04E-429B-80C2-57D30217DEB3}" sibTransId="{349F013C-8BC2-4697-B7A3-85534C4D97B2}"/>
    <dgm:cxn modelId="{B5B58968-0EDA-4458-8168-0F7899598385}" type="presOf" srcId="{A80BB91A-9E52-4C62-8032-39A352A30F4E}" destId="{DCCF1BBD-4A04-4BDE-8F4F-7C78961B89E9}" srcOrd="0" destOrd="0" presId="urn:microsoft.com/office/officeart/2005/8/layout/process2"/>
    <dgm:cxn modelId="{04E1726A-E387-4B69-9230-DAA89284A165}" type="presOf" srcId="{F22F05A7-7BA4-4E01-B939-9C9149F6BA43}" destId="{03694B52-7863-471F-9915-5E0E1212EC23}" srcOrd="0" destOrd="0" presId="urn:microsoft.com/office/officeart/2005/8/layout/process2"/>
    <dgm:cxn modelId="{AC186C51-FF2F-4869-9679-C63642073141}" srcId="{3C44C1F3-EEF0-4902-A931-D3961BCB7164}" destId="{A80BB91A-9E52-4C62-8032-39A352A30F4E}" srcOrd="0" destOrd="0" parTransId="{675EF2D1-B3CA-4542-89CF-3152A7A9780F}" sibTransId="{99A74CA6-0AFE-4C59-834A-AE36EF550FE8}"/>
    <dgm:cxn modelId="{3DE5C773-9242-40C4-88F4-061AA3D8F44F}" srcId="{3C44C1F3-EEF0-4902-A931-D3961BCB7164}" destId="{F22F05A7-7BA4-4E01-B939-9C9149F6BA43}" srcOrd="1" destOrd="0" parTransId="{7768A679-09F0-45E1-B596-395826A4CB31}" sibTransId="{E1B05549-1367-443F-BDB9-08C26C4729E2}"/>
    <dgm:cxn modelId="{C28A3D75-1175-497E-9601-7AF98AD7307B}" type="presOf" srcId="{B10310F3-D11D-495A-9970-54D146F1FBF7}" destId="{7A6EBBC5-B06B-4E92-B2D6-008C8F9E5AFB}" srcOrd="0" destOrd="0" presId="urn:microsoft.com/office/officeart/2005/8/layout/process2"/>
    <dgm:cxn modelId="{3FB72956-29C5-4D06-8A95-211BA615A35E}" type="presOf" srcId="{3C44C1F3-EEF0-4902-A931-D3961BCB7164}" destId="{B155F027-0379-4130-B421-AAAF95277F20}" srcOrd="0" destOrd="0" presId="urn:microsoft.com/office/officeart/2005/8/layout/process2"/>
    <dgm:cxn modelId="{B2F7C5B9-A64C-4F50-867D-065A7B799920}" type="presOf" srcId="{99A74CA6-0AFE-4C59-834A-AE36EF550FE8}" destId="{BB345387-D931-4C65-8078-3E33313034D5}" srcOrd="1" destOrd="0" presId="urn:microsoft.com/office/officeart/2005/8/layout/process2"/>
    <dgm:cxn modelId="{18CFB2C1-D6F7-4BCA-A1B9-589331B2CDED}" type="presOf" srcId="{99A74CA6-0AFE-4C59-834A-AE36EF550FE8}" destId="{8774A948-E223-4615-8B5F-AF9DF213256B}" srcOrd="0" destOrd="0" presId="urn:microsoft.com/office/officeart/2005/8/layout/process2"/>
    <dgm:cxn modelId="{C286F6C9-DD62-4345-9A48-80E0EF3DBBD9}" type="presOf" srcId="{E1B05549-1367-443F-BDB9-08C26C4729E2}" destId="{469CBA93-D0DC-4107-BC86-F149EC7D0772}" srcOrd="0" destOrd="0" presId="urn:microsoft.com/office/officeart/2005/8/layout/process2"/>
    <dgm:cxn modelId="{47C96EEA-2374-490F-A44F-8D62F804F723}" type="presParOf" srcId="{B155F027-0379-4130-B421-AAAF95277F20}" destId="{DCCF1BBD-4A04-4BDE-8F4F-7C78961B89E9}" srcOrd="0" destOrd="0" presId="urn:microsoft.com/office/officeart/2005/8/layout/process2"/>
    <dgm:cxn modelId="{F0832CD5-F524-41CE-BE18-D3D4FF23116A}" type="presParOf" srcId="{B155F027-0379-4130-B421-AAAF95277F20}" destId="{8774A948-E223-4615-8B5F-AF9DF213256B}" srcOrd="1" destOrd="0" presId="urn:microsoft.com/office/officeart/2005/8/layout/process2"/>
    <dgm:cxn modelId="{A68995DC-5782-49F9-964A-1D363461C077}" type="presParOf" srcId="{8774A948-E223-4615-8B5F-AF9DF213256B}" destId="{BB345387-D931-4C65-8078-3E33313034D5}" srcOrd="0" destOrd="0" presId="urn:microsoft.com/office/officeart/2005/8/layout/process2"/>
    <dgm:cxn modelId="{1E3DC807-4E2D-46DE-867C-EECB0EE82204}" type="presParOf" srcId="{B155F027-0379-4130-B421-AAAF95277F20}" destId="{03694B52-7863-471F-9915-5E0E1212EC23}" srcOrd="2" destOrd="0" presId="urn:microsoft.com/office/officeart/2005/8/layout/process2"/>
    <dgm:cxn modelId="{A086AB1F-FC78-4EBD-8A6E-B01B1131DDA0}" type="presParOf" srcId="{B155F027-0379-4130-B421-AAAF95277F20}" destId="{469CBA93-D0DC-4107-BC86-F149EC7D0772}" srcOrd="3" destOrd="0" presId="urn:microsoft.com/office/officeart/2005/8/layout/process2"/>
    <dgm:cxn modelId="{CBD21E5A-22EB-4779-A4B3-FA1EF9DBB874}" type="presParOf" srcId="{469CBA93-D0DC-4107-BC86-F149EC7D0772}" destId="{9B8423F2-5665-447C-8D4F-20BA0B6795E1}" srcOrd="0" destOrd="0" presId="urn:microsoft.com/office/officeart/2005/8/layout/process2"/>
    <dgm:cxn modelId="{08DFB918-0E9F-4E30-BEC9-474F3D6E9E2B}" type="presParOf" srcId="{B155F027-0379-4130-B421-AAAF95277F20}" destId="{7A6EBBC5-B06B-4E92-B2D6-008C8F9E5AF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B8083C-64AC-4639-A3CD-D2E97DEF5E6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5296A0B-21C1-4E51-BE9C-B6FF1C1E0112}">
      <dgm:prSet/>
      <dgm:spPr/>
      <dgm:t>
        <a:bodyPr/>
        <a:lstStyle/>
        <a:p>
          <a:r>
            <a:rPr lang="en-GB" dirty="0"/>
            <a:t>Understand a range of organisational leadership styles used in a modern policing context.</a:t>
          </a:r>
          <a:endParaRPr lang="en-US" dirty="0"/>
        </a:p>
      </dgm:t>
    </dgm:pt>
    <dgm:pt modelId="{DC71668C-394D-4878-8F59-150666106C56}" type="parTrans" cxnId="{A0468550-503D-4C9B-9E86-3028A5AD0198}">
      <dgm:prSet/>
      <dgm:spPr/>
      <dgm:t>
        <a:bodyPr/>
        <a:lstStyle/>
        <a:p>
          <a:endParaRPr lang="en-US"/>
        </a:p>
      </dgm:t>
    </dgm:pt>
    <dgm:pt modelId="{B635556E-A279-4AAB-9D4D-3755DB68AC63}" type="sibTrans" cxnId="{A0468550-503D-4C9B-9E86-3028A5AD0198}">
      <dgm:prSet/>
      <dgm:spPr/>
      <dgm:t>
        <a:bodyPr/>
        <a:lstStyle/>
        <a:p>
          <a:endParaRPr lang="en-US"/>
        </a:p>
      </dgm:t>
    </dgm:pt>
    <dgm:pt modelId="{ADD88650-E1DC-45F3-BB9B-52BC45923C28}">
      <dgm:prSet/>
      <dgm:spPr/>
      <dgm:t>
        <a:bodyPr/>
        <a:lstStyle/>
        <a:p>
          <a:r>
            <a:rPr lang="en-GB" dirty="0"/>
            <a:t>Understand the concept of emotional intelligence and how it underpins  leadership style and application.</a:t>
          </a:r>
          <a:endParaRPr lang="en-US" dirty="0"/>
        </a:p>
      </dgm:t>
    </dgm:pt>
    <dgm:pt modelId="{96CFE4E6-7DF6-428C-B8A6-84ACA8CC9769}" type="parTrans" cxnId="{DB4D268C-5045-40F8-AE2E-9440FB5CEEF7}">
      <dgm:prSet/>
      <dgm:spPr/>
      <dgm:t>
        <a:bodyPr/>
        <a:lstStyle/>
        <a:p>
          <a:endParaRPr lang="en-US"/>
        </a:p>
      </dgm:t>
    </dgm:pt>
    <dgm:pt modelId="{C09440E8-36BF-4CD4-A32A-0C04B1EBFF11}" type="sibTrans" cxnId="{DB4D268C-5045-40F8-AE2E-9440FB5CEEF7}">
      <dgm:prSet/>
      <dgm:spPr/>
      <dgm:t>
        <a:bodyPr/>
        <a:lstStyle/>
        <a:p>
          <a:endParaRPr lang="en-US"/>
        </a:p>
      </dgm:t>
    </dgm:pt>
    <dgm:pt modelId="{7038CBBD-4AA4-4AD8-988C-797D955F6415}">
      <dgm:prSet/>
      <dgm:spPr/>
      <dgm:t>
        <a:bodyPr/>
        <a:lstStyle/>
        <a:p>
          <a:r>
            <a:rPr lang="en-GB" dirty="0"/>
            <a:t>Consider and apply appropriate leadership styles to a real operational case studies.</a:t>
          </a:r>
          <a:endParaRPr lang="en-US" dirty="0"/>
        </a:p>
      </dgm:t>
    </dgm:pt>
    <dgm:pt modelId="{920FFF51-55B8-4455-8F90-FF8FA7A5CED5}" type="parTrans" cxnId="{50DA89B3-FFCC-4580-9B36-3578B221C97C}">
      <dgm:prSet/>
      <dgm:spPr/>
      <dgm:t>
        <a:bodyPr/>
        <a:lstStyle/>
        <a:p>
          <a:endParaRPr lang="en-US"/>
        </a:p>
      </dgm:t>
    </dgm:pt>
    <dgm:pt modelId="{D23F3031-B923-450C-A20D-55D5E2514AD8}" type="sibTrans" cxnId="{50DA89B3-FFCC-4580-9B36-3578B221C97C}">
      <dgm:prSet/>
      <dgm:spPr/>
      <dgm:t>
        <a:bodyPr/>
        <a:lstStyle/>
        <a:p>
          <a:endParaRPr lang="en-US"/>
        </a:p>
      </dgm:t>
    </dgm:pt>
    <dgm:pt modelId="{FF0D3BF3-D715-4EC8-BD7D-774C4210993B}" type="pres">
      <dgm:prSet presAssocID="{75B8083C-64AC-4639-A3CD-D2E97DEF5E60}" presName="linear" presStyleCnt="0">
        <dgm:presLayoutVars>
          <dgm:animLvl val="lvl"/>
          <dgm:resizeHandles val="exact"/>
        </dgm:presLayoutVars>
      </dgm:prSet>
      <dgm:spPr/>
    </dgm:pt>
    <dgm:pt modelId="{2FBFB846-15AC-4A2C-98E4-C88AD776600C}" type="pres">
      <dgm:prSet presAssocID="{55296A0B-21C1-4E51-BE9C-B6FF1C1E0112}" presName="parentText" presStyleLbl="node1" presStyleIdx="0" presStyleCnt="3">
        <dgm:presLayoutVars>
          <dgm:chMax val="0"/>
          <dgm:bulletEnabled val="1"/>
        </dgm:presLayoutVars>
      </dgm:prSet>
      <dgm:spPr/>
    </dgm:pt>
    <dgm:pt modelId="{D1E4D70B-FF23-4558-87A6-DF949C1F7484}" type="pres">
      <dgm:prSet presAssocID="{B635556E-A279-4AAB-9D4D-3755DB68AC63}" presName="spacer" presStyleCnt="0"/>
      <dgm:spPr/>
    </dgm:pt>
    <dgm:pt modelId="{FA931A22-3041-4C0B-9BDD-AF2B12D7E179}" type="pres">
      <dgm:prSet presAssocID="{ADD88650-E1DC-45F3-BB9B-52BC45923C28}" presName="parentText" presStyleLbl="node1" presStyleIdx="1" presStyleCnt="3">
        <dgm:presLayoutVars>
          <dgm:chMax val="0"/>
          <dgm:bulletEnabled val="1"/>
        </dgm:presLayoutVars>
      </dgm:prSet>
      <dgm:spPr/>
    </dgm:pt>
    <dgm:pt modelId="{82DAB806-5AEF-4104-8CF8-ABF7EBBC58AD}" type="pres">
      <dgm:prSet presAssocID="{C09440E8-36BF-4CD4-A32A-0C04B1EBFF11}" presName="spacer" presStyleCnt="0"/>
      <dgm:spPr/>
    </dgm:pt>
    <dgm:pt modelId="{091146E1-1FEB-4CA0-A978-2EDFD7F173EA}" type="pres">
      <dgm:prSet presAssocID="{7038CBBD-4AA4-4AD8-988C-797D955F6415}" presName="parentText" presStyleLbl="node1" presStyleIdx="2" presStyleCnt="3">
        <dgm:presLayoutVars>
          <dgm:chMax val="0"/>
          <dgm:bulletEnabled val="1"/>
        </dgm:presLayoutVars>
      </dgm:prSet>
      <dgm:spPr/>
    </dgm:pt>
  </dgm:ptLst>
  <dgm:cxnLst>
    <dgm:cxn modelId="{7488692E-9282-42F4-B117-4DE8325606E2}" type="presOf" srcId="{ADD88650-E1DC-45F3-BB9B-52BC45923C28}" destId="{FA931A22-3041-4C0B-9BDD-AF2B12D7E179}" srcOrd="0" destOrd="0" presId="urn:microsoft.com/office/officeart/2005/8/layout/vList2"/>
    <dgm:cxn modelId="{38CF4D67-2E29-4DE2-9D6D-37DC98468574}" type="presOf" srcId="{7038CBBD-4AA4-4AD8-988C-797D955F6415}" destId="{091146E1-1FEB-4CA0-A978-2EDFD7F173EA}" srcOrd="0" destOrd="0" presId="urn:microsoft.com/office/officeart/2005/8/layout/vList2"/>
    <dgm:cxn modelId="{97855E6F-3837-42FA-9533-6E7531C279E6}" type="presOf" srcId="{75B8083C-64AC-4639-A3CD-D2E97DEF5E60}" destId="{FF0D3BF3-D715-4EC8-BD7D-774C4210993B}" srcOrd="0" destOrd="0" presId="urn:microsoft.com/office/officeart/2005/8/layout/vList2"/>
    <dgm:cxn modelId="{A0468550-503D-4C9B-9E86-3028A5AD0198}" srcId="{75B8083C-64AC-4639-A3CD-D2E97DEF5E60}" destId="{55296A0B-21C1-4E51-BE9C-B6FF1C1E0112}" srcOrd="0" destOrd="0" parTransId="{DC71668C-394D-4878-8F59-150666106C56}" sibTransId="{B635556E-A279-4AAB-9D4D-3755DB68AC63}"/>
    <dgm:cxn modelId="{DB4D268C-5045-40F8-AE2E-9440FB5CEEF7}" srcId="{75B8083C-64AC-4639-A3CD-D2E97DEF5E60}" destId="{ADD88650-E1DC-45F3-BB9B-52BC45923C28}" srcOrd="1" destOrd="0" parTransId="{96CFE4E6-7DF6-428C-B8A6-84ACA8CC9769}" sibTransId="{C09440E8-36BF-4CD4-A32A-0C04B1EBFF11}"/>
    <dgm:cxn modelId="{50DA89B3-FFCC-4580-9B36-3578B221C97C}" srcId="{75B8083C-64AC-4639-A3CD-D2E97DEF5E60}" destId="{7038CBBD-4AA4-4AD8-988C-797D955F6415}" srcOrd="2" destOrd="0" parTransId="{920FFF51-55B8-4455-8F90-FF8FA7A5CED5}" sibTransId="{D23F3031-B923-450C-A20D-55D5E2514AD8}"/>
    <dgm:cxn modelId="{F7AA2CF1-4A8C-4BC5-A54B-6CE6B7FEA88B}" type="presOf" srcId="{55296A0B-21C1-4E51-BE9C-B6FF1C1E0112}" destId="{2FBFB846-15AC-4A2C-98E4-C88AD776600C}" srcOrd="0" destOrd="0" presId="urn:microsoft.com/office/officeart/2005/8/layout/vList2"/>
    <dgm:cxn modelId="{0243BD48-0BCD-4017-8229-0C54FB84ABC8}" type="presParOf" srcId="{FF0D3BF3-D715-4EC8-BD7D-774C4210993B}" destId="{2FBFB846-15AC-4A2C-98E4-C88AD776600C}" srcOrd="0" destOrd="0" presId="urn:microsoft.com/office/officeart/2005/8/layout/vList2"/>
    <dgm:cxn modelId="{B3362472-6590-4F47-8ACA-7662AD5E0958}" type="presParOf" srcId="{FF0D3BF3-D715-4EC8-BD7D-774C4210993B}" destId="{D1E4D70B-FF23-4558-87A6-DF949C1F7484}" srcOrd="1" destOrd="0" presId="urn:microsoft.com/office/officeart/2005/8/layout/vList2"/>
    <dgm:cxn modelId="{4B64D39A-ECFC-403D-8669-DD13B2E346CA}" type="presParOf" srcId="{FF0D3BF3-D715-4EC8-BD7D-774C4210993B}" destId="{FA931A22-3041-4C0B-9BDD-AF2B12D7E179}" srcOrd="2" destOrd="0" presId="urn:microsoft.com/office/officeart/2005/8/layout/vList2"/>
    <dgm:cxn modelId="{6DE61AB4-C6E6-4709-A157-375F53C65538}" type="presParOf" srcId="{FF0D3BF3-D715-4EC8-BD7D-774C4210993B}" destId="{82DAB806-5AEF-4104-8CF8-ABF7EBBC58AD}" srcOrd="3" destOrd="0" presId="urn:microsoft.com/office/officeart/2005/8/layout/vList2"/>
    <dgm:cxn modelId="{AD99294B-CC1A-4F33-8FF3-12E42B4EBAC6}" type="presParOf" srcId="{FF0D3BF3-D715-4EC8-BD7D-774C4210993B}" destId="{091146E1-1FEB-4CA0-A978-2EDFD7F173EA}"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66662-D10B-4C89-BF2D-476945E6F689}">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Leadership Approach</a:t>
          </a:r>
        </a:p>
      </dsp:txBody>
      <dsp:txXfrm>
        <a:off x="27017" y="27017"/>
        <a:ext cx="7668958" cy="868383"/>
      </dsp:txXfrm>
    </dsp:sp>
    <dsp:sp modelId="{EB2049B2-7E85-4A56-A699-B0DFB0864BAD}">
      <dsp:nvSpPr>
        <dsp:cNvPr id="0" name=""/>
        <dsp:cNvSpPr/>
      </dsp:nvSpPr>
      <dsp:spPr>
        <a:xfrm>
          <a:off x="732164" y="1090129"/>
          <a:ext cx="8742263" cy="92241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Environment</a:t>
          </a:r>
        </a:p>
      </dsp:txBody>
      <dsp:txXfrm>
        <a:off x="759181" y="1117146"/>
        <a:ext cx="7356493" cy="868383"/>
      </dsp:txXfrm>
    </dsp:sp>
    <dsp:sp modelId="{03A3FA91-A8AF-4994-8DC7-86DB6000B3EB}">
      <dsp:nvSpPr>
        <dsp:cNvPr id="0" name=""/>
        <dsp:cNvSpPr/>
      </dsp:nvSpPr>
      <dsp:spPr>
        <a:xfrm>
          <a:off x="1453401" y="2180258"/>
          <a:ext cx="8742263" cy="92241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Employee wellbeing</a:t>
          </a:r>
        </a:p>
      </dsp:txBody>
      <dsp:txXfrm>
        <a:off x="1480418" y="2207275"/>
        <a:ext cx="7367421" cy="868383"/>
      </dsp:txXfrm>
    </dsp:sp>
    <dsp:sp modelId="{B04DA1EC-216F-457D-8619-B1AAFEC9B11E}">
      <dsp:nvSpPr>
        <dsp:cNvPr id="0" name=""/>
        <dsp:cNvSpPr/>
      </dsp:nvSpPr>
      <dsp:spPr>
        <a:xfrm>
          <a:off x="2185565" y="3270387"/>
          <a:ext cx="8742263" cy="92241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Performance </a:t>
          </a:r>
        </a:p>
      </dsp:txBody>
      <dsp:txXfrm>
        <a:off x="2212582" y="3297404"/>
        <a:ext cx="7356493" cy="868383"/>
      </dsp:txXfrm>
    </dsp:sp>
    <dsp:sp modelId="{44ABA3FA-11FF-47E6-B36C-C756FE2D64BD}">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8277595" y="706487"/>
        <a:ext cx="329765" cy="451177"/>
      </dsp:txXfrm>
    </dsp:sp>
    <dsp:sp modelId="{A367483D-7795-4AE8-B275-14388916158A}">
      <dsp:nvSpPr>
        <dsp:cNvPr id="0" name=""/>
        <dsp:cNvSpPr/>
      </dsp:nvSpPr>
      <dsp:spPr>
        <a:xfrm>
          <a:off x="8874856" y="1796616"/>
          <a:ext cx="599571" cy="59957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9009759" y="1796616"/>
        <a:ext cx="329765" cy="451177"/>
      </dsp:txXfrm>
    </dsp:sp>
    <dsp:sp modelId="{00B192A2-17B9-4719-8743-27F1D63DB040}">
      <dsp:nvSpPr>
        <dsp:cNvPr id="0" name=""/>
        <dsp:cNvSpPr/>
      </dsp:nvSpPr>
      <dsp:spPr>
        <a:xfrm>
          <a:off x="9596093" y="2886746"/>
          <a:ext cx="599571" cy="59957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9730996" y="2886746"/>
        <a:ext cx="329765" cy="4511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F38C9-D16C-4619-A0DC-4E61070A3A6B}">
      <dsp:nvSpPr>
        <dsp:cNvPr id="0" name=""/>
        <dsp:cNvSpPr/>
      </dsp:nvSpPr>
      <dsp:spPr>
        <a:xfrm>
          <a:off x="2900363" y="1766635"/>
          <a:ext cx="2245469" cy="1942422"/>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t>SITUATIONAL</a:t>
          </a:r>
        </a:p>
      </dsp:txBody>
      <dsp:txXfrm>
        <a:off x="3272469" y="2088522"/>
        <a:ext cx="1501257" cy="1298648"/>
      </dsp:txXfrm>
    </dsp:sp>
    <dsp:sp modelId="{A0539640-75AE-40D3-8440-9E29880E00A7}">
      <dsp:nvSpPr>
        <dsp:cNvPr id="0" name=""/>
        <dsp:cNvSpPr/>
      </dsp:nvSpPr>
      <dsp:spPr>
        <a:xfrm>
          <a:off x="4306459" y="837317"/>
          <a:ext cx="847209" cy="729982"/>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80BB7D-E031-4511-940A-B9B3167C765F}">
      <dsp:nvSpPr>
        <dsp:cNvPr id="0" name=""/>
        <dsp:cNvSpPr/>
      </dsp:nvSpPr>
      <dsp:spPr>
        <a:xfrm>
          <a:off x="3107204" y="0"/>
          <a:ext cx="1840146" cy="1591942"/>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Transform-</a:t>
          </a:r>
          <a:r>
            <a:rPr lang="en-GB" sz="1800" b="1" kern="1200" dirty="0" err="1"/>
            <a:t>ational</a:t>
          </a:r>
          <a:endParaRPr lang="en-GB" sz="1800" b="1" kern="1200" dirty="0"/>
        </a:p>
      </dsp:txBody>
      <dsp:txXfrm>
        <a:off x="3412155" y="263819"/>
        <a:ext cx="1230244" cy="1064304"/>
      </dsp:txXfrm>
    </dsp:sp>
    <dsp:sp modelId="{542C235E-58D9-4531-9AEF-FBD09D16E50A}">
      <dsp:nvSpPr>
        <dsp:cNvPr id="0" name=""/>
        <dsp:cNvSpPr/>
      </dsp:nvSpPr>
      <dsp:spPr>
        <a:xfrm>
          <a:off x="5295218" y="2201996"/>
          <a:ext cx="847209" cy="729982"/>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0D32A3-A56A-43AC-A0FF-A2B46796AAFE}">
      <dsp:nvSpPr>
        <dsp:cNvPr id="0" name=""/>
        <dsp:cNvSpPr/>
      </dsp:nvSpPr>
      <dsp:spPr>
        <a:xfrm>
          <a:off x="4794832" y="979151"/>
          <a:ext cx="1840146" cy="1591942"/>
        </a:xfrm>
        <a:prstGeom prst="hexagon">
          <a:avLst>
            <a:gd name="adj" fmla="val 2857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Coaching</a:t>
          </a:r>
        </a:p>
      </dsp:txBody>
      <dsp:txXfrm>
        <a:off x="5099783" y="1242970"/>
        <a:ext cx="1230244" cy="1064304"/>
      </dsp:txXfrm>
    </dsp:sp>
    <dsp:sp modelId="{C8711608-003B-4DD2-8A37-BF57B14023D2}">
      <dsp:nvSpPr>
        <dsp:cNvPr id="0" name=""/>
        <dsp:cNvSpPr/>
      </dsp:nvSpPr>
      <dsp:spPr>
        <a:xfrm>
          <a:off x="4608362" y="3742462"/>
          <a:ext cx="847209" cy="729982"/>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9B64E-B8A3-4FEC-B023-A43DCF68EC82}">
      <dsp:nvSpPr>
        <dsp:cNvPr id="0" name=""/>
        <dsp:cNvSpPr/>
      </dsp:nvSpPr>
      <dsp:spPr>
        <a:xfrm>
          <a:off x="4794832" y="2904050"/>
          <a:ext cx="1840146" cy="1591942"/>
        </a:xfrm>
        <a:prstGeom prst="hexagon">
          <a:avLst>
            <a:gd name="adj" fmla="val 2857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Democratic</a:t>
          </a:r>
        </a:p>
      </dsp:txBody>
      <dsp:txXfrm>
        <a:off x="5099783" y="3167869"/>
        <a:ext cx="1230244" cy="1064304"/>
      </dsp:txXfrm>
    </dsp:sp>
    <dsp:sp modelId="{CFE5BD6E-745E-4E31-BCC1-DE7EC3F079AF}">
      <dsp:nvSpPr>
        <dsp:cNvPr id="0" name=""/>
        <dsp:cNvSpPr/>
      </dsp:nvSpPr>
      <dsp:spPr>
        <a:xfrm>
          <a:off x="2904542" y="3902368"/>
          <a:ext cx="847209" cy="729982"/>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4DC26A-265C-4E90-B236-68044EFA5487}">
      <dsp:nvSpPr>
        <dsp:cNvPr id="0" name=""/>
        <dsp:cNvSpPr/>
      </dsp:nvSpPr>
      <dsp:spPr>
        <a:xfrm>
          <a:off x="3107204" y="3884297"/>
          <a:ext cx="1840146" cy="1591942"/>
        </a:xfrm>
        <a:prstGeom prst="hexagon">
          <a:avLst>
            <a:gd name="adj" fmla="val 28570"/>
            <a:gd name="vf" fmla="val 115470"/>
          </a:avLst>
        </a:prstGeom>
        <a:solidFill>
          <a:schemeClr val="bg2">
            <a:lumMod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Command &amp; Control</a:t>
          </a:r>
        </a:p>
      </dsp:txBody>
      <dsp:txXfrm>
        <a:off x="3412155" y="4148116"/>
        <a:ext cx="1230244" cy="1064304"/>
      </dsp:txXfrm>
    </dsp:sp>
    <dsp:sp modelId="{5AAF17B3-B17F-4CBD-8507-A25B693DAF49}">
      <dsp:nvSpPr>
        <dsp:cNvPr id="0" name=""/>
        <dsp:cNvSpPr/>
      </dsp:nvSpPr>
      <dsp:spPr>
        <a:xfrm>
          <a:off x="1899591" y="2538237"/>
          <a:ext cx="847209" cy="729982"/>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F675F1-2603-4352-A638-D30B4D38D33F}">
      <dsp:nvSpPr>
        <dsp:cNvPr id="0" name=""/>
        <dsp:cNvSpPr/>
      </dsp:nvSpPr>
      <dsp:spPr>
        <a:xfrm>
          <a:off x="1411741" y="2905145"/>
          <a:ext cx="1840146" cy="1591942"/>
        </a:xfrm>
        <a:prstGeom prst="hexagon">
          <a:avLst>
            <a:gd name="adj" fmla="val 2857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Pacesetting</a:t>
          </a:r>
        </a:p>
      </dsp:txBody>
      <dsp:txXfrm>
        <a:off x="1716692" y="3168964"/>
        <a:ext cx="1230244" cy="1064304"/>
      </dsp:txXfrm>
    </dsp:sp>
    <dsp:sp modelId="{DE3B4EDE-3509-4E84-9F0B-B29B7D143A86}">
      <dsp:nvSpPr>
        <dsp:cNvPr id="0" name=""/>
        <dsp:cNvSpPr/>
      </dsp:nvSpPr>
      <dsp:spPr>
        <a:xfrm>
          <a:off x="1411741" y="976961"/>
          <a:ext cx="1840146" cy="1591942"/>
        </a:xfrm>
        <a:prstGeom prst="hexagon">
          <a:avLst>
            <a:gd name="adj" fmla="val 28570"/>
            <a:gd name="vf" fmla="val 115470"/>
          </a:avLst>
        </a:prstGeom>
        <a:solidFill>
          <a:srgbClr val="FF66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Supportive</a:t>
          </a:r>
        </a:p>
      </dsp:txBody>
      <dsp:txXfrm>
        <a:off x="1716692" y="1240780"/>
        <a:ext cx="1230244" cy="10643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F1BBD-4A04-4BDE-8F4F-7C78961B89E9}">
      <dsp:nvSpPr>
        <dsp:cNvPr id="0" name=""/>
        <dsp:cNvSpPr/>
      </dsp:nvSpPr>
      <dsp:spPr>
        <a:xfrm>
          <a:off x="0" y="2604"/>
          <a:ext cx="3822189" cy="13323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t>Leadership Scenario 4 – PROJECT</a:t>
          </a:r>
          <a:endParaRPr lang="en-US" sz="1600" kern="1200" dirty="0"/>
        </a:p>
      </dsp:txBody>
      <dsp:txXfrm>
        <a:off x="39022" y="41626"/>
        <a:ext cx="3744145" cy="1254274"/>
      </dsp:txXfrm>
    </dsp:sp>
    <dsp:sp modelId="{8774A948-E223-4615-8B5F-AF9DF213256B}">
      <dsp:nvSpPr>
        <dsp:cNvPr id="0" name=""/>
        <dsp:cNvSpPr/>
      </dsp:nvSpPr>
      <dsp:spPr>
        <a:xfrm rot="5400000">
          <a:off x="1661284" y="1368230"/>
          <a:ext cx="499619" cy="5995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1731231" y="1418192"/>
        <a:ext cx="359725" cy="349733"/>
      </dsp:txXfrm>
    </dsp:sp>
    <dsp:sp modelId="{03694B52-7863-471F-9915-5E0E1212EC23}">
      <dsp:nvSpPr>
        <dsp:cNvPr id="0" name=""/>
        <dsp:cNvSpPr/>
      </dsp:nvSpPr>
      <dsp:spPr>
        <a:xfrm>
          <a:off x="0" y="2001081"/>
          <a:ext cx="3822189" cy="13323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It’s Monday. You’ve not long arrived at your new station and the Sergeant has told you to trial a new piece of kit. It’s a new type of tool for lock snapping. You’re aware that there are 5 new sets and they’ve all been sitting in the station storeroom for several weeks. The Sergeant has informed you he needs the trial done by Friday.</a:t>
          </a:r>
        </a:p>
      </dsp:txBody>
      <dsp:txXfrm>
        <a:off x="39022" y="2040103"/>
        <a:ext cx="3744145" cy="1254274"/>
      </dsp:txXfrm>
    </dsp:sp>
    <dsp:sp modelId="{469CBA93-D0DC-4107-BC86-F149EC7D0772}">
      <dsp:nvSpPr>
        <dsp:cNvPr id="0" name=""/>
        <dsp:cNvSpPr/>
      </dsp:nvSpPr>
      <dsp:spPr>
        <a:xfrm rot="5400000">
          <a:off x="1661284" y="3366708"/>
          <a:ext cx="499619" cy="5995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1731231" y="3416670"/>
        <a:ext cx="359725" cy="349733"/>
      </dsp:txXfrm>
    </dsp:sp>
    <dsp:sp modelId="{7A6EBBC5-B06B-4E92-B2D6-008C8F9E5AFB}">
      <dsp:nvSpPr>
        <dsp:cNvPr id="0" name=""/>
        <dsp:cNvSpPr/>
      </dsp:nvSpPr>
      <dsp:spPr>
        <a:xfrm>
          <a:off x="0" y="3999559"/>
          <a:ext cx="3822189" cy="13323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What are you going to do?</a:t>
          </a:r>
        </a:p>
      </dsp:txBody>
      <dsp:txXfrm>
        <a:off x="39022" y="4038581"/>
        <a:ext cx="3744145" cy="12542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FB846-15AC-4A2C-98E4-C88AD776600C}">
      <dsp:nvSpPr>
        <dsp:cNvPr id="0" name=""/>
        <dsp:cNvSpPr/>
      </dsp:nvSpPr>
      <dsp:spPr>
        <a:xfrm>
          <a:off x="0" y="407640"/>
          <a:ext cx="6678203" cy="1759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Understand a range of organisational leadership styles used in a modern policing context.</a:t>
          </a:r>
          <a:endParaRPr lang="en-US" sz="3200" kern="1200" dirty="0"/>
        </a:p>
      </dsp:txBody>
      <dsp:txXfrm>
        <a:off x="85900" y="493540"/>
        <a:ext cx="6506403" cy="1587880"/>
      </dsp:txXfrm>
    </dsp:sp>
    <dsp:sp modelId="{FA931A22-3041-4C0B-9BDD-AF2B12D7E179}">
      <dsp:nvSpPr>
        <dsp:cNvPr id="0" name=""/>
        <dsp:cNvSpPr/>
      </dsp:nvSpPr>
      <dsp:spPr>
        <a:xfrm>
          <a:off x="0" y="2259480"/>
          <a:ext cx="6678203" cy="1759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Understand the concept of emotional intelligence and how it underpins  leadership style and application.</a:t>
          </a:r>
          <a:endParaRPr lang="en-US" sz="3200" kern="1200" dirty="0"/>
        </a:p>
      </dsp:txBody>
      <dsp:txXfrm>
        <a:off x="85900" y="2345380"/>
        <a:ext cx="6506403" cy="1587880"/>
      </dsp:txXfrm>
    </dsp:sp>
    <dsp:sp modelId="{091146E1-1FEB-4CA0-A978-2EDFD7F173EA}">
      <dsp:nvSpPr>
        <dsp:cNvPr id="0" name=""/>
        <dsp:cNvSpPr/>
      </dsp:nvSpPr>
      <dsp:spPr>
        <a:xfrm>
          <a:off x="0" y="4111321"/>
          <a:ext cx="6678203" cy="1759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Consider and apply appropriate leadership styles to a real operational case studies.</a:t>
          </a:r>
          <a:endParaRPr lang="en-US" sz="3200" kern="1200" dirty="0"/>
        </a:p>
      </dsp:txBody>
      <dsp:txXfrm>
        <a:off x="85900" y="4197221"/>
        <a:ext cx="6506403" cy="158788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D2F601-07BE-4BDC-897B-D041D43ABA79}" type="datetimeFigureOut">
              <a:rPr lang="en-GB" smtClean="0"/>
              <a:t>21/11/2022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C17667-63B7-454F-8589-57A03E2CB4D8}" type="slidenum">
              <a:rPr lang="en-GB" smtClean="0"/>
              <a:t>‹#›</a:t>
            </a:fld>
            <a:endParaRPr lang="en-GB"/>
          </a:p>
        </p:txBody>
      </p:sp>
    </p:spTree>
    <p:extLst>
      <p:ext uri="{BB962C8B-B14F-4D97-AF65-F5344CB8AC3E}">
        <p14:creationId xmlns:p14="http://schemas.microsoft.com/office/powerpoint/2010/main" val="4158524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leadershipahoy.com/directive-leadership-what-is-it-pros-cons-example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000000"/>
                </a:solidFill>
                <a:effectLst/>
                <a:latin typeface="system"/>
              </a:rPr>
              <a:t>In </a:t>
            </a:r>
            <a:r>
              <a:rPr lang="en-GB" b="0" i="0" u="sng" dirty="0">
                <a:solidFill>
                  <a:srgbClr val="000000"/>
                </a:solidFill>
                <a:effectLst/>
                <a:latin typeface="system"/>
                <a:hlinkClick r:id="rId3"/>
              </a:rPr>
              <a:t>commanding leadership</a:t>
            </a:r>
            <a:r>
              <a:rPr lang="en-GB" b="0" i="0" dirty="0">
                <a:solidFill>
                  <a:srgbClr val="000000"/>
                </a:solidFill>
                <a:effectLst/>
                <a:latin typeface="system"/>
              </a:rPr>
              <a:t>, the leader makes all the decisions and gives orders to his or her team without explanations. Close and tight control and follow-up combined with high clarity in rules, roles, and expectations are core parts of the commanding leadership style. Commanding leadership can in fact be efficient, but with few exceptions only in low-skilled teams, and when decisions must be made very quickly. Commanding leadership can easily lead to micromanagement, which is negative for employee engagement, especially in teams with high skills in complex environments.</a:t>
            </a:r>
          </a:p>
          <a:p>
            <a:pPr algn="l" fontAlgn="base"/>
            <a:endParaRPr lang="en-GB" b="0" i="0" dirty="0">
              <a:solidFill>
                <a:srgbClr val="000000"/>
              </a:solidFill>
              <a:effectLst/>
              <a:latin typeface="system"/>
            </a:endParaRPr>
          </a:p>
          <a:p>
            <a:pPr algn="l" fontAlgn="base"/>
            <a:r>
              <a:rPr lang="en-GB" b="0" i="0" dirty="0">
                <a:solidFill>
                  <a:srgbClr val="000000"/>
                </a:solidFill>
                <a:effectLst/>
                <a:latin typeface="system"/>
              </a:rPr>
              <a:t>This style drives resonance since it can reduce fears and panic in critical situations through high clarity and high execution speed. Outside of these situations, it quickly leads to dissonance with people feeling overrun, disrespected, treated like machines, victimized, and generally unhappy and unmotivated. According to research by Daniel Goleman, </a:t>
            </a:r>
            <a:r>
              <a:rPr lang="en-GB" b="0" i="0" u="none" strike="noStrike" dirty="0">
                <a:solidFill>
                  <a:srgbClr val="000000"/>
                </a:solidFill>
                <a:effectLst/>
                <a:latin typeface="system"/>
                <a:hlinkClick r:id="rId3"/>
              </a:rPr>
              <a:t>Commanding leadership</a:t>
            </a:r>
            <a:r>
              <a:rPr lang="en-GB" b="0" i="0" dirty="0">
                <a:solidFill>
                  <a:srgbClr val="000000"/>
                </a:solidFill>
                <a:effectLst/>
                <a:latin typeface="system"/>
              </a:rPr>
              <a:t> has a negative correlation with team climate and is especially detrimental to concepts of flexibility and responsibility in the team.</a:t>
            </a:r>
          </a:p>
          <a:p>
            <a:pPr algn="l" fontAlgn="base"/>
            <a:r>
              <a:rPr lang="en-GB" b="0" i="0" dirty="0">
                <a:solidFill>
                  <a:srgbClr val="000000"/>
                </a:solidFill>
                <a:effectLst/>
                <a:latin typeface="system"/>
              </a:rPr>
              <a:t>One of the biggest problems with the commanding leadership style is that it is the image of how a boss should be according to lots of people. It is the “Now that I`m finally the boss, I`m going to set people straight around here and make them work hard!” mentality that borders on dictatorship or autocratic leadership. If you use this style all the time, I will say you are using the </a:t>
            </a:r>
            <a:r>
              <a:rPr lang="en-GB" b="0" i="0" dirty="0" err="1">
                <a:solidFill>
                  <a:srgbClr val="000000"/>
                </a:solidFill>
                <a:effectLst/>
                <a:latin typeface="system"/>
              </a:rPr>
              <a:t>behavioral</a:t>
            </a:r>
            <a:r>
              <a:rPr lang="en-GB" b="0" i="0" dirty="0">
                <a:solidFill>
                  <a:srgbClr val="000000"/>
                </a:solidFill>
                <a:effectLst/>
                <a:latin typeface="system"/>
              </a:rPr>
              <a:t> leadership style called autocratic leadership. Autocratic leadership is known for low productivity, low engagement, fear, and high turnover. Read more about Commanding leadership, so you completely understand the ins and outs of it. The first reason is so that you understand how and when to use it. The second reason is for you to be able to recognize when other people use commanding leadership – that way you can understand whether you need to act and how to act to counter it and its detrimental effects. Read more in our article available here: </a:t>
            </a:r>
            <a:r>
              <a:rPr lang="en-GB" b="0" i="0" u="none" strike="noStrike" dirty="0">
                <a:solidFill>
                  <a:srgbClr val="000000"/>
                </a:solidFill>
                <a:effectLst/>
                <a:latin typeface="system"/>
                <a:hlinkClick r:id="rId3"/>
              </a:rPr>
              <a:t>Commanding/Directive Leadership</a:t>
            </a:r>
            <a:r>
              <a:rPr lang="en-GB" b="0" i="0" dirty="0">
                <a:solidFill>
                  <a:srgbClr val="000000"/>
                </a:solidFill>
                <a:effectLst/>
                <a:latin typeface="system"/>
              </a:rPr>
              <a:t>.</a:t>
            </a:r>
          </a:p>
          <a:p>
            <a:endParaRPr lang="en-GB" dirty="0"/>
          </a:p>
          <a:p>
            <a:pPr>
              <a:lnSpc>
                <a:spcPct val="150000"/>
              </a:lnSpc>
            </a:pPr>
            <a:r>
              <a:rPr lang="en-GB" sz="1200" dirty="0">
                <a:solidFill>
                  <a:srgbClr val="292526"/>
                </a:solidFill>
                <a:effectLst/>
                <a:ea typeface="Times New Roman" panose="02020603050405020304" pitchFamily="18" charset="0"/>
              </a:rPr>
              <a:t>Whilst it is useful </a:t>
            </a:r>
            <a:r>
              <a:rPr lang="en-GB" sz="1200" dirty="0">
                <a:solidFill>
                  <a:srgbClr val="292526"/>
                </a:solidFill>
                <a:ea typeface="Times New Roman" panose="02020603050405020304" pitchFamily="18" charset="0"/>
              </a:rPr>
              <a:t>when used in the short term, when used outside of these situations it quickly leads to dissonance- people feeling overrun, disrespected, victimised, generally unhappy and unmotivated</a:t>
            </a:r>
          </a:p>
          <a:p>
            <a:pPr>
              <a:lnSpc>
                <a:spcPct val="150000"/>
              </a:lnSpc>
            </a:pPr>
            <a:r>
              <a:rPr lang="en-GB" sz="1200" dirty="0">
                <a:solidFill>
                  <a:srgbClr val="292526"/>
                </a:solidFill>
                <a:ea typeface="Times New Roman" panose="02020603050405020304" pitchFamily="18" charset="0"/>
              </a:rPr>
              <a:t>This style in akin to a</a:t>
            </a:r>
            <a:r>
              <a:rPr lang="en-GB" sz="1200" dirty="0">
                <a:solidFill>
                  <a:srgbClr val="292526"/>
                </a:solidFill>
                <a:effectLst/>
                <a:ea typeface="Times New Roman" panose="02020603050405020304" pitchFamily="18" charset="0"/>
              </a:rPr>
              <a:t>utocratic leadership, which is known for low productivity, low engagement, fear, and high turnover</a:t>
            </a:r>
          </a:p>
          <a:p>
            <a:pPr>
              <a:lnSpc>
                <a:spcPct val="150000"/>
              </a:lnSpc>
            </a:pPr>
            <a:r>
              <a:rPr lang="en-GB" sz="1200" dirty="0">
                <a:solidFill>
                  <a:srgbClr val="292526"/>
                </a:solidFill>
                <a:effectLst/>
                <a:ea typeface="Times New Roman" panose="02020603050405020304" pitchFamily="18" charset="0"/>
              </a:rPr>
              <a:t>Additionally, it has a negative correlation with team climate and is especially detrimental to concepts of flexibility and responsibility in the team.</a:t>
            </a:r>
          </a:p>
          <a:p>
            <a:endParaRPr lang="en-GB" dirty="0"/>
          </a:p>
          <a:p>
            <a:endParaRPr lang="en-GB" dirty="0"/>
          </a:p>
        </p:txBody>
      </p:sp>
      <p:sp>
        <p:nvSpPr>
          <p:cNvPr id="4" name="Slide Number Placeholder 3"/>
          <p:cNvSpPr>
            <a:spLocks noGrp="1"/>
          </p:cNvSpPr>
          <p:nvPr>
            <p:ph type="sldNum" sz="quarter" idx="5"/>
          </p:nvPr>
        </p:nvSpPr>
        <p:spPr/>
        <p:txBody>
          <a:bodyPr/>
          <a:lstStyle/>
          <a:p>
            <a:fld id="{9DD9FD87-7D05-4038-9877-1094901492CE}" type="slidenum">
              <a:rPr lang="en-GB" smtClean="0"/>
              <a:t>9</a:t>
            </a:fld>
            <a:endParaRPr lang="en-GB"/>
          </a:p>
        </p:txBody>
      </p:sp>
    </p:spTree>
    <p:extLst>
      <p:ext uri="{BB962C8B-B14F-4D97-AF65-F5344CB8AC3E}">
        <p14:creationId xmlns:p14="http://schemas.microsoft.com/office/powerpoint/2010/main" val="3945802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will only know which style is most appropriate by using your emotional intelligence.</a:t>
            </a:r>
          </a:p>
          <a:p>
            <a:endParaRPr lang="en-GB" dirty="0"/>
          </a:p>
        </p:txBody>
      </p:sp>
      <p:sp>
        <p:nvSpPr>
          <p:cNvPr id="4" name="Slide Number Placeholder 3"/>
          <p:cNvSpPr>
            <a:spLocks noGrp="1"/>
          </p:cNvSpPr>
          <p:nvPr>
            <p:ph type="sldNum" sz="quarter" idx="5"/>
          </p:nvPr>
        </p:nvSpPr>
        <p:spPr/>
        <p:txBody>
          <a:bodyPr/>
          <a:lstStyle/>
          <a:p>
            <a:fld id="{9DD9FD87-7D05-4038-9877-1094901492CE}" type="slidenum">
              <a:rPr lang="en-GB" smtClean="0"/>
              <a:t>12</a:t>
            </a:fld>
            <a:endParaRPr lang="en-GB"/>
          </a:p>
        </p:txBody>
      </p:sp>
    </p:spTree>
    <p:extLst>
      <p:ext uri="{BB962C8B-B14F-4D97-AF65-F5344CB8AC3E}">
        <p14:creationId xmlns:p14="http://schemas.microsoft.com/office/powerpoint/2010/main" val="1732326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B2C58"/>
                </a:solidFill>
                <a:effectLst/>
                <a:latin typeface="Roboto" panose="02000000000000000000" pitchFamily="2" charset="0"/>
              </a:rPr>
              <a:t>The advantages of emotional intelligence in the workplace</a:t>
            </a:r>
          </a:p>
          <a:p>
            <a:pPr algn="l"/>
            <a:endParaRPr lang="en-GB" b="0" i="0" dirty="0">
              <a:solidFill>
                <a:srgbClr val="1B2C58"/>
              </a:solidFill>
              <a:effectLst/>
              <a:latin typeface="Cabin"/>
            </a:endParaRPr>
          </a:p>
          <a:p>
            <a:pPr algn="l"/>
            <a:r>
              <a:rPr lang="en-GB" b="0" i="0" dirty="0">
                <a:solidFill>
                  <a:srgbClr val="1B2C58"/>
                </a:solidFill>
                <a:effectLst/>
                <a:latin typeface="Cabin"/>
              </a:rPr>
              <a:t>Emotional intelligence in the workplace is extremely beneficial and can have a positive impact. </a:t>
            </a:r>
          </a:p>
          <a:p>
            <a:pPr algn="l"/>
            <a:endParaRPr lang="en-GB" b="0" i="0" dirty="0">
              <a:solidFill>
                <a:srgbClr val="1B2C58"/>
              </a:solidFill>
              <a:effectLst/>
              <a:latin typeface="Cabin"/>
            </a:endParaRPr>
          </a:p>
          <a:p>
            <a:pPr algn="l"/>
            <a:r>
              <a:rPr lang="en-GB" b="0" i="0" dirty="0">
                <a:solidFill>
                  <a:srgbClr val="1B2C58"/>
                </a:solidFill>
                <a:effectLst/>
                <a:latin typeface="Cabin"/>
              </a:rPr>
              <a:t>It can increase job satisfaction and performance through the following:</a:t>
            </a:r>
          </a:p>
          <a:p>
            <a:pPr algn="l"/>
            <a:endParaRPr lang="en-GB" b="0" i="0" dirty="0">
              <a:solidFill>
                <a:srgbClr val="1B2C58"/>
              </a:solidFill>
              <a:effectLst/>
              <a:latin typeface="Cabin"/>
            </a:endParaRPr>
          </a:p>
          <a:p>
            <a:pPr algn="l">
              <a:buFont typeface="Arial" panose="020B0604020202020204" pitchFamily="34" charset="0"/>
              <a:buChar char="•"/>
            </a:pPr>
            <a:r>
              <a:rPr lang="en-GB" b="0" i="0" dirty="0">
                <a:solidFill>
                  <a:srgbClr val="1B2C58"/>
                </a:solidFill>
                <a:effectLst/>
                <a:latin typeface="Cabin"/>
              </a:rPr>
              <a:t>Controlling stress and minimising conflict</a:t>
            </a:r>
          </a:p>
          <a:p>
            <a:pPr algn="l">
              <a:buFont typeface="Arial" panose="020B0604020202020204" pitchFamily="34" charset="0"/>
              <a:buChar char="•"/>
            </a:pPr>
            <a:r>
              <a:rPr lang="en-GB" b="0" i="0" dirty="0">
                <a:solidFill>
                  <a:srgbClr val="1B2C58"/>
                </a:solidFill>
                <a:effectLst/>
                <a:latin typeface="Cabin"/>
              </a:rPr>
              <a:t>Creating smoother, easier adjustments</a:t>
            </a:r>
          </a:p>
          <a:p>
            <a:pPr algn="l">
              <a:buFont typeface="Arial" panose="020B0604020202020204" pitchFamily="34" charset="0"/>
              <a:buChar char="•"/>
            </a:pPr>
            <a:r>
              <a:rPr lang="en-GB" b="0" i="0" dirty="0">
                <a:solidFill>
                  <a:srgbClr val="1B2C58"/>
                </a:solidFill>
                <a:effectLst/>
                <a:latin typeface="Cabin"/>
              </a:rPr>
              <a:t>Improving communication and teamwork</a:t>
            </a:r>
          </a:p>
          <a:p>
            <a:pPr algn="l">
              <a:buFont typeface="Arial" panose="020B0604020202020204" pitchFamily="34" charset="0"/>
              <a:buChar char="•"/>
            </a:pPr>
            <a:r>
              <a:rPr lang="en-GB" b="0" i="0" dirty="0">
                <a:solidFill>
                  <a:srgbClr val="1B2C58"/>
                </a:solidFill>
                <a:effectLst/>
                <a:latin typeface="Cabin"/>
              </a:rPr>
              <a:t>Increasing motivation</a:t>
            </a:r>
          </a:p>
          <a:p>
            <a:pPr algn="l">
              <a:buFont typeface="Arial" panose="020B0604020202020204" pitchFamily="34" charset="0"/>
              <a:buChar char="•"/>
            </a:pPr>
            <a:r>
              <a:rPr lang="en-GB" b="0" i="0" dirty="0">
                <a:solidFill>
                  <a:srgbClr val="1B2C58"/>
                </a:solidFill>
                <a:effectLst/>
                <a:latin typeface="Cabin"/>
              </a:rPr>
              <a:t>Promoting a positive work environment</a:t>
            </a:r>
          </a:p>
          <a:p>
            <a:endParaRPr lang="en-GB" dirty="0"/>
          </a:p>
        </p:txBody>
      </p:sp>
      <p:sp>
        <p:nvSpPr>
          <p:cNvPr id="4" name="Slide Number Placeholder 3"/>
          <p:cNvSpPr>
            <a:spLocks noGrp="1"/>
          </p:cNvSpPr>
          <p:nvPr>
            <p:ph type="sldNum" sz="quarter" idx="5"/>
          </p:nvPr>
        </p:nvSpPr>
        <p:spPr/>
        <p:txBody>
          <a:bodyPr/>
          <a:lstStyle/>
          <a:p>
            <a:fld id="{9DD9FD87-7D05-4038-9877-1094901492CE}" type="slidenum">
              <a:rPr lang="en-GB" smtClean="0"/>
              <a:t>17</a:t>
            </a:fld>
            <a:endParaRPr lang="en-GB"/>
          </a:p>
        </p:txBody>
      </p:sp>
    </p:spTree>
    <p:extLst>
      <p:ext uri="{BB962C8B-B14F-4D97-AF65-F5344CB8AC3E}">
        <p14:creationId xmlns:p14="http://schemas.microsoft.com/office/powerpoint/2010/main" val="2489133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23</a:t>
            </a:fld>
            <a:endParaRPr lang="en-GB"/>
          </a:p>
        </p:txBody>
      </p:sp>
    </p:spTree>
    <p:extLst>
      <p:ext uri="{BB962C8B-B14F-4D97-AF65-F5344CB8AC3E}">
        <p14:creationId xmlns:p14="http://schemas.microsoft.com/office/powerpoint/2010/main" val="303206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28</a:t>
            </a:fld>
            <a:endParaRPr lang="en-GB"/>
          </a:p>
        </p:txBody>
      </p:sp>
    </p:spTree>
    <p:extLst>
      <p:ext uri="{BB962C8B-B14F-4D97-AF65-F5344CB8AC3E}">
        <p14:creationId xmlns:p14="http://schemas.microsoft.com/office/powerpoint/2010/main" val="3668086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Learning Outcomes</a:t>
            </a:r>
          </a:p>
        </p:txBody>
      </p:sp>
      <p:sp>
        <p:nvSpPr>
          <p:cNvPr id="4" name="Slide Number Placeholder 3"/>
          <p:cNvSpPr>
            <a:spLocks noGrp="1"/>
          </p:cNvSpPr>
          <p:nvPr>
            <p:ph type="sldNum" sz="quarter" idx="5"/>
          </p:nvPr>
        </p:nvSpPr>
        <p:spPr/>
        <p:txBody>
          <a:bodyPr/>
          <a:lstStyle/>
          <a:p>
            <a:fld id="{D6C17667-63B7-454F-8589-57A03E2CB4D8}" type="slidenum">
              <a:rPr lang="en-GB" smtClean="0"/>
              <a:t>32</a:t>
            </a:fld>
            <a:endParaRPr lang="en-GB"/>
          </a:p>
        </p:txBody>
      </p:sp>
    </p:spTree>
    <p:extLst>
      <p:ext uri="{BB962C8B-B14F-4D97-AF65-F5344CB8AC3E}">
        <p14:creationId xmlns:p14="http://schemas.microsoft.com/office/powerpoint/2010/main" val="1065585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C8887-3A7F-4F83-B929-DBD2630AF3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664023-3706-475F-A4F4-7575FE0FA3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0C81F5-8FCE-4B83-9E02-A190017F01B4}"/>
              </a:ext>
            </a:extLst>
          </p:cNvPr>
          <p:cNvSpPr>
            <a:spLocks noGrp="1"/>
          </p:cNvSpPr>
          <p:nvPr>
            <p:ph type="dt" sz="half" idx="10"/>
          </p:nvPr>
        </p:nvSpPr>
        <p:spPr/>
        <p:txBody>
          <a:bodyPr/>
          <a:lstStyle/>
          <a:p>
            <a:fld id="{811B1BE9-84C2-4814-A4EE-BEA85BBBDBD2}" type="datetimeFigureOut">
              <a:rPr lang="en-GB" smtClean="0"/>
              <a:t>21/11/2022</a:t>
            </a:fld>
            <a:endParaRPr lang="en-GB"/>
          </a:p>
        </p:txBody>
      </p:sp>
      <p:sp>
        <p:nvSpPr>
          <p:cNvPr id="5" name="Footer Placeholder 4">
            <a:extLst>
              <a:ext uri="{FF2B5EF4-FFF2-40B4-BE49-F238E27FC236}">
                <a16:creationId xmlns:a16="http://schemas.microsoft.com/office/drawing/2014/main" id="{0A976445-4F16-4644-84FA-7C0AF6D251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7CA32-F5B9-4027-8D3C-0D0513F5CC9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401999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F3AA-CA9C-4400-B560-E383D7A03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CE0703-76A0-49D8-9FE0-085BAB9868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A575E3-9355-4E83-8BE3-31E29C9314C1}"/>
              </a:ext>
            </a:extLst>
          </p:cNvPr>
          <p:cNvSpPr>
            <a:spLocks noGrp="1"/>
          </p:cNvSpPr>
          <p:nvPr>
            <p:ph type="dt" sz="half" idx="10"/>
          </p:nvPr>
        </p:nvSpPr>
        <p:spPr/>
        <p:txBody>
          <a:bodyPr/>
          <a:lstStyle/>
          <a:p>
            <a:fld id="{811B1BE9-84C2-4814-A4EE-BEA85BBBDBD2}" type="datetimeFigureOut">
              <a:rPr lang="en-GB" smtClean="0"/>
              <a:t>21/11/2022</a:t>
            </a:fld>
            <a:endParaRPr lang="en-GB"/>
          </a:p>
        </p:txBody>
      </p:sp>
      <p:sp>
        <p:nvSpPr>
          <p:cNvPr id="5" name="Footer Placeholder 4">
            <a:extLst>
              <a:ext uri="{FF2B5EF4-FFF2-40B4-BE49-F238E27FC236}">
                <a16:creationId xmlns:a16="http://schemas.microsoft.com/office/drawing/2014/main" id="{A011D7E0-38CA-4BCF-AADD-CDF8C5951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BE9EBD-6336-49E0-A28B-DDCC3A89F9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33236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0D3A-9EDB-47FA-8C86-ECFCF193E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D6B477-4AFA-431C-A183-722BE57ADB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D9B629-6E1D-4728-A7AE-C65D467CC5CA}"/>
              </a:ext>
            </a:extLst>
          </p:cNvPr>
          <p:cNvSpPr>
            <a:spLocks noGrp="1"/>
          </p:cNvSpPr>
          <p:nvPr>
            <p:ph type="dt" sz="half" idx="10"/>
          </p:nvPr>
        </p:nvSpPr>
        <p:spPr/>
        <p:txBody>
          <a:bodyPr/>
          <a:lstStyle/>
          <a:p>
            <a:fld id="{811B1BE9-84C2-4814-A4EE-BEA85BBBDBD2}" type="datetimeFigureOut">
              <a:rPr lang="en-GB" smtClean="0"/>
              <a:t>21/11/2022</a:t>
            </a:fld>
            <a:endParaRPr lang="en-GB"/>
          </a:p>
        </p:txBody>
      </p:sp>
      <p:sp>
        <p:nvSpPr>
          <p:cNvPr id="5" name="Footer Placeholder 4">
            <a:extLst>
              <a:ext uri="{FF2B5EF4-FFF2-40B4-BE49-F238E27FC236}">
                <a16:creationId xmlns:a16="http://schemas.microsoft.com/office/drawing/2014/main" id="{C9FE8C9C-EEF6-4C40-8FAA-53B2C36E5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6FCC2-26DB-4F34-B98F-4DD221EA0B7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10695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542EF-B8EC-4883-806C-7711D3BBCF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90506-FCFF-47AD-BC5E-9FCCFA05CE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CC7709-CBA9-4BFF-9C1A-17FFF246B6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132579-9417-4942-901C-270B98488C19}"/>
              </a:ext>
            </a:extLst>
          </p:cNvPr>
          <p:cNvSpPr>
            <a:spLocks noGrp="1"/>
          </p:cNvSpPr>
          <p:nvPr>
            <p:ph type="dt" sz="half" idx="10"/>
          </p:nvPr>
        </p:nvSpPr>
        <p:spPr/>
        <p:txBody>
          <a:bodyPr/>
          <a:lstStyle/>
          <a:p>
            <a:fld id="{811B1BE9-84C2-4814-A4EE-BEA85BBBDBD2}" type="datetimeFigureOut">
              <a:rPr lang="en-GB" smtClean="0"/>
              <a:t>21/11/2022</a:t>
            </a:fld>
            <a:endParaRPr lang="en-GB"/>
          </a:p>
        </p:txBody>
      </p:sp>
      <p:sp>
        <p:nvSpPr>
          <p:cNvPr id="6" name="Footer Placeholder 5">
            <a:extLst>
              <a:ext uri="{FF2B5EF4-FFF2-40B4-BE49-F238E27FC236}">
                <a16:creationId xmlns:a16="http://schemas.microsoft.com/office/drawing/2014/main" id="{81354FFE-F149-48C0-955C-68D7F9D95A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4AA44-D7F1-4983-BF1A-047ED91C78EA}"/>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50610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A197B-F084-4687-91CE-5020FD22DD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AC7824-367F-4C1B-8A90-6EFB5317F2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61FD43-DA57-468F-8E19-1E45CCD8C4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5DDE8B-0F47-4321-991C-8D9CC959D5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8C3BEB-1882-4740-AE9A-E014A6D48F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FC74E0-704D-4CD4-96C0-7201710ADBBB}"/>
              </a:ext>
            </a:extLst>
          </p:cNvPr>
          <p:cNvSpPr>
            <a:spLocks noGrp="1"/>
          </p:cNvSpPr>
          <p:nvPr>
            <p:ph type="dt" sz="half" idx="10"/>
          </p:nvPr>
        </p:nvSpPr>
        <p:spPr/>
        <p:txBody>
          <a:bodyPr/>
          <a:lstStyle/>
          <a:p>
            <a:fld id="{811B1BE9-84C2-4814-A4EE-BEA85BBBDBD2}" type="datetimeFigureOut">
              <a:rPr lang="en-GB" smtClean="0"/>
              <a:t>21/11/2022</a:t>
            </a:fld>
            <a:endParaRPr lang="en-GB"/>
          </a:p>
        </p:txBody>
      </p:sp>
      <p:sp>
        <p:nvSpPr>
          <p:cNvPr id="8" name="Footer Placeholder 7">
            <a:extLst>
              <a:ext uri="{FF2B5EF4-FFF2-40B4-BE49-F238E27FC236}">
                <a16:creationId xmlns:a16="http://schemas.microsoft.com/office/drawing/2014/main" id="{8D2A101C-DD57-4246-B06A-CD3C480491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F885C5-940E-4EC7-BE13-C8E07086049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346292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99CC5-8C28-45CA-83C7-DFA43A0D20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2CCC7F-1842-46E5-AF77-E4B331FBB43C}"/>
              </a:ext>
            </a:extLst>
          </p:cNvPr>
          <p:cNvSpPr>
            <a:spLocks noGrp="1"/>
          </p:cNvSpPr>
          <p:nvPr>
            <p:ph type="dt" sz="half" idx="10"/>
          </p:nvPr>
        </p:nvSpPr>
        <p:spPr/>
        <p:txBody>
          <a:bodyPr/>
          <a:lstStyle/>
          <a:p>
            <a:fld id="{811B1BE9-84C2-4814-A4EE-BEA85BBBDBD2}" type="datetimeFigureOut">
              <a:rPr lang="en-GB" smtClean="0"/>
              <a:t>21/11/2022</a:t>
            </a:fld>
            <a:endParaRPr lang="en-GB"/>
          </a:p>
        </p:txBody>
      </p:sp>
      <p:sp>
        <p:nvSpPr>
          <p:cNvPr id="4" name="Footer Placeholder 3">
            <a:extLst>
              <a:ext uri="{FF2B5EF4-FFF2-40B4-BE49-F238E27FC236}">
                <a16:creationId xmlns:a16="http://schemas.microsoft.com/office/drawing/2014/main" id="{1EA7A1D1-5146-42D6-8D39-10CAC3E1D8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B9733D-F68B-4482-93D7-8D5A07C001A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2602878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5910E9-089D-4BD7-8819-43C26375B052}"/>
              </a:ext>
            </a:extLst>
          </p:cNvPr>
          <p:cNvSpPr>
            <a:spLocks noGrp="1"/>
          </p:cNvSpPr>
          <p:nvPr>
            <p:ph type="dt" sz="half" idx="10"/>
          </p:nvPr>
        </p:nvSpPr>
        <p:spPr/>
        <p:txBody>
          <a:bodyPr/>
          <a:lstStyle/>
          <a:p>
            <a:fld id="{811B1BE9-84C2-4814-A4EE-BEA85BBBDBD2}" type="datetimeFigureOut">
              <a:rPr lang="en-GB" smtClean="0"/>
              <a:t>21/11/2022</a:t>
            </a:fld>
            <a:endParaRPr lang="en-GB"/>
          </a:p>
        </p:txBody>
      </p:sp>
      <p:sp>
        <p:nvSpPr>
          <p:cNvPr id="3" name="Footer Placeholder 2">
            <a:extLst>
              <a:ext uri="{FF2B5EF4-FFF2-40B4-BE49-F238E27FC236}">
                <a16:creationId xmlns:a16="http://schemas.microsoft.com/office/drawing/2014/main" id="{BBDF7D82-95E0-4EED-A92A-0EA4CC99D0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CADEAB-38BB-44BA-91A7-D67186A36D2E}"/>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824817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AF11C-F946-452E-ACAF-AB18E40EAC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98B385-BDE5-4A8C-8853-EFCB3F9523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B1EE82-9F18-4E86-858E-F961BB6526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67E09F-1690-42C5-AAC9-446447840809}"/>
              </a:ext>
            </a:extLst>
          </p:cNvPr>
          <p:cNvSpPr>
            <a:spLocks noGrp="1"/>
          </p:cNvSpPr>
          <p:nvPr>
            <p:ph type="dt" sz="half" idx="10"/>
          </p:nvPr>
        </p:nvSpPr>
        <p:spPr/>
        <p:txBody>
          <a:bodyPr/>
          <a:lstStyle/>
          <a:p>
            <a:fld id="{811B1BE9-84C2-4814-A4EE-BEA85BBBDBD2}" type="datetimeFigureOut">
              <a:rPr lang="en-GB" smtClean="0"/>
              <a:t>21/11/2022</a:t>
            </a:fld>
            <a:endParaRPr lang="en-GB"/>
          </a:p>
        </p:txBody>
      </p:sp>
      <p:sp>
        <p:nvSpPr>
          <p:cNvPr id="6" name="Footer Placeholder 5">
            <a:extLst>
              <a:ext uri="{FF2B5EF4-FFF2-40B4-BE49-F238E27FC236}">
                <a16:creationId xmlns:a16="http://schemas.microsoft.com/office/drawing/2014/main" id="{8DE86C4B-2176-48BF-A763-435EE7B7D8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165BB2-94D7-4051-9B56-27317FDBEB9B}"/>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204590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00AB-E51C-43B9-B727-EB508AD435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D2E220-4934-4ACA-8C88-8474CB7835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3C7A5B-3211-444D-8533-B090A8886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D11C8C-042C-4907-8DF5-33C122941600}"/>
              </a:ext>
            </a:extLst>
          </p:cNvPr>
          <p:cNvSpPr>
            <a:spLocks noGrp="1"/>
          </p:cNvSpPr>
          <p:nvPr>
            <p:ph type="dt" sz="half" idx="10"/>
          </p:nvPr>
        </p:nvSpPr>
        <p:spPr/>
        <p:txBody>
          <a:bodyPr/>
          <a:lstStyle/>
          <a:p>
            <a:fld id="{811B1BE9-84C2-4814-A4EE-BEA85BBBDBD2}" type="datetimeFigureOut">
              <a:rPr lang="en-GB" smtClean="0"/>
              <a:t>21/11/2022</a:t>
            </a:fld>
            <a:endParaRPr lang="en-GB"/>
          </a:p>
        </p:txBody>
      </p:sp>
      <p:sp>
        <p:nvSpPr>
          <p:cNvPr id="6" name="Footer Placeholder 5">
            <a:extLst>
              <a:ext uri="{FF2B5EF4-FFF2-40B4-BE49-F238E27FC236}">
                <a16:creationId xmlns:a16="http://schemas.microsoft.com/office/drawing/2014/main" id="{5ECBC538-C41D-4706-9D53-16FA4114B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FFE53C-5206-42B5-91F1-315B85C4FB22}"/>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976081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90623-50CE-4810-A7D4-D12A10AAFA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45F73B-06A1-468E-9B6D-E1CA2F85CF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88122-899E-4EBB-9559-98E3F108DCA9}"/>
              </a:ext>
            </a:extLst>
          </p:cNvPr>
          <p:cNvSpPr>
            <a:spLocks noGrp="1"/>
          </p:cNvSpPr>
          <p:nvPr>
            <p:ph type="dt" sz="half" idx="10"/>
          </p:nvPr>
        </p:nvSpPr>
        <p:spPr/>
        <p:txBody>
          <a:bodyPr/>
          <a:lstStyle/>
          <a:p>
            <a:fld id="{811B1BE9-84C2-4814-A4EE-BEA85BBBDBD2}" type="datetimeFigureOut">
              <a:rPr lang="en-GB" smtClean="0"/>
              <a:t>21/11/2022</a:t>
            </a:fld>
            <a:endParaRPr lang="en-GB"/>
          </a:p>
        </p:txBody>
      </p:sp>
      <p:sp>
        <p:nvSpPr>
          <p:cNvPr id="5" name="Footer Placeholder 4">
            <a:extLst>
              <a:ext uri="{FF2B5EF4-FFF2-40B4-BE49-F238E27FC236}">
                <a16:creationId xmlns:a16="http://schemas.microsoft.com/office/drawing/2014/main" id="{6FB6AF1C-9DB5-4C3A-8A88-614CAE0C0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D161D2-FC65-45DD-8B03-385AD31F33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435952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C817D5-909D-4E3A-9A8D-4D06C01FE3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F1595D-35C4-43BB-A6AC-0CA8D5BCDA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8D10F0-1193-4B27-87DD-0B6B1E02172F}"/>
              </a:ext>
            </a:extLst>
          </p:cNvPr>
          <p:cNvSpPr>
            <a:spLocks noGrp="1"/>
          </p:cNvSpPr>
          <p:nvPr>
            <p:ph type="dt" sz="half" idx="10"/>
          </p:nvPr>
        </p:nvSpPr>
        <p:spPr/>
        <p:txBody>
          <a:bodyPr/>
          <a:lstStyle/>
          <a:p>
            <a:fld id="{811B1BE9-84C2-4814-A4EE-BEA85BBBDBD2}" type="datetimeFigureOut">
              <a:rPr lang="en-GB" smtClean="0"/>
              <a:t>21/11/2022</a:t>
            </a:fld>
            <a:endParaRPr lang="en-GB"/>
          </a:p>
        </p:txBody>
      </p:sp>
      <p:sp>
        <p:nvSpPr>
          <p:cNvPr id="5" name="Footer Placeholder 4">
            <a:extLst>
              <a:ext uri="{FF2B5EF4-FFF2-40B4-BE49-F238E27FC236}">
                <a16:creationId xmlns:a16="http://schemas.microsoft.com/office/drawing/2014/main" id="{DE2C90AF-19C4-49E5-8BC7-E72D203C7E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7D96B-2CC3-4036-9B18-04FFD1DE18B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11335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2168132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371806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E406B4-9EFF-405D-8067-8BA02C46B5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34EE0D-0B9A-46E1-BFCD-9FBF154BDD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F77703-4D64-4DF4-854F-D6A371CB20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1B1BE9-84C2-4814-A4EE-BEA85BBBDBD2}" type="datetimeFigureOut">
              <a:rPr lang="en-GB" smtClean="0"/>
              <a:t>21/11/2022</a:t>
            </a:fld>
            <a:endParaRPr lang="en-GB"/>
          </a:p>
        </p:txBody>
      </p:sp>
      <p:sp>
        <p:nvSpPr>
          <p:cNvPr id="5" name="Footer Placeholder 4">
            <a:extLst>
              <a:ext uri="{FF2B5EF4-FFF2-40B4-BE49-F238E27FC236}">
                <a16:creationId xmlns:a16="http://schemas.microsoft.com/office/drawing/2014/main" id="{76B0476B-214A-44B8-915A-5E6F7278C4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756A18-A512-4E63-BB50-EC09883FB8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D0EFF8-D514-40D6-B59A-D0858919CD4A}" type="slidenum">
              <a:rPr lang="en-GB" smtClean="0"/>
              <a:t>‹#›</a:t>
            </a:fld>
            <a:endParaRPr lang="en-GB"/>
          </a:p>
        </p:txBody>
      </p:sp>
    </p:spTree>
    <p:extLst>
      <p:ext uri="{BB962C8B-B14F-4D97-AF65-F5344CB8AC3E}">
        <p14:creationId xmlns:p14="http://schemas.microsoft.com/office/powerpoint/2010/main" val="1140304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1.jpe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4.png"/><Relationship Id="rId7" Type="http://schemas.openxmlformats.org/officeDocument/2006/relationships/diagramLayout" Target="../diagrams/layout4.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Data" Target="../diagrams/data4.xml"/><Relationship Id="rId5" Type="http://schemas.openxmlformats.org/officeDocument/2006/relationships/image" Target="../media/image10.png"/><Relationship Id="rId10" Type="http://schemas.microsoft.com/office/2007/relationships/diagramDrawing" Target="../diagrams/drawing4.xml"/><Relationship Id="rId4" Type="http://schemas.openxmlformats.org/officeDocument/2006/relationships/image" Target="../media/image8.png"/><Relationship Id="rId9" Type="http://schemas.openxmlformats.org/officeDocument/2006/relationships/diagramColors" Target="../diagrams/colors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4F567-46D0-4AE6-956F-E2A6EA0E3960}"/>
              </a:ext>
            </a:extLst>
          </p:cNvPr>
          <p:cNvSpPr>
            <a:spLocks noGrp="1"/>
          </p:cNvSpPr>
          <p:nvPr>
            <p:ph type="title"/>
          </p:nvPr>
        </p:nvSpPr>
        <p:spPr/>
        <p:txBody>
          <a:bodyPr>
            <a:normAutofit fontScale="90000"/>
          </a:bodyPr>
          <a:lstStyle/>
          <a:p>
            <a:r>
              <a:rPr lang="en-GB"/>
              <a:t>Organisational </a:t>
            </a:r>
            <a:br>
              <a:rPr lang="en-GB"/>
            </a:br>
            <a:r>
              <a:rPr lang="en-GB"/>
              <a:t>Leadership Styles </a:t>
            </a:r>
            <a:br>
              <a:rPr lang="en-GB"/>
            </a:br>
            <a:endParaRPr lang="en-GB" dirty="0"/>
          </a:p>
        </p:txBody>
      </p:sp>
      <p:sp>
        <p:nvSpPr>
          <p:cNvPr id="4" name="Footer Placeholder 3">
            <a:extLst>
              <a:ext uri="{FF2B5EF4-FFF2-40B4-BE49-F238E27FC236}">
                <a16:creationId xmlns:a16="http://schemas.microsoft.com/office/drawing/2014/main" id="{5BC61EBC-7328-4E20-9F07-E22B6BEF2B0C}"/>
              </a:ext>
            </a:extLst>
          </p:cNvPr>
          <p:cNvSpPr>
            <a:spLocks noGrp="1"/>
          </p:cNvSpPr>
          <p:nvPr>
            <p:ph type="ftr" sz="quarter" idx="4294967295"/>
          </p:nvPr>
        </p:nvSpPr>
        <p:spPr>
          <a:xfrm>
            <a:off x="0" y="6356350"/>
            <a:ext cx="4114800" cy="365125"/>
          </a:xfrm>
        </p:spPr>
        <p:txBody>
          <a:bodyPr/>
          <a:lstStyle/>
          <a:p>
            <a:r>
              <a:rPr lang="en-GB"/>
              <a:t>Leadership Development Team August 2022</a:t>
            </a:r>
          </a:p>
        </p:txBody>
      </p:sp>
      <p:sp>
        <p:nvSpPr>
          <p:cNvPr id="5" name="Slide Number Placeholder 4">
            <a:extLst>
              <a:ext uri="{FF2B5EF4-FFF2-40B4-BE49-F238E27FC236}">
                <a16:creationId xmlns:a16="http://schemas.microsoft.com/office/drawing/2014/main" id="{186F87DB-47A1-4F4E-ADB1-7E30A56FA873}"/>
              </a:ext>
            </a:extLst>
          </p:cNvPr>
          <p:cNvSpPr>
            <a:spLocks noGrp="1"/>
          </p:cNvSpPr>
          <p:nvPr>
            <p:ph type="sldNum" sz="quarter" idx="4294967295"/>
          </p:nvPr>
        </p:nvSpPr>
        <p:spPr>
          <a:xfrm>
            <a:off x="9448800" y="6356350"/>
            <a:ext cx="2743200" cy="365125"/>
          </a:xfrm>
        </p:spPr>
        <p:txBody>
          <a:bodyPr/>
          <a:lstStyle/>
          <a:p>
            <a:fld id="{9A884AFE-040A-4CB2-8D79-544AE56C95DF}" type="slidenum">
              <a:rPr lang="en-GB" smtClean="0"/>
              <a:t>1</a:t>
            </a:fld>
            <a:endParaRPr lang="en-GB"/>
          </a:p>
        </p:txBody>
      </p:sp>
    </p:spTree>
    <p:extLst>
      <p:ext uri="{BB962C8B-B14F-4D97-AF65-F5344CB8AC3E}">
        <p14:creationId xmlns:p14="http://schemas.microsoft.com/office/powerpoint/2010/main" val="2591767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6B97-3EE7-4C08-BBB5-0CE34AE8336C}"/>
              </a:ext>
            </a:extLst>
          </p:cNvPr>
          <p:cNvSpPr>
            <a:spLocks noGrp="1"/>
          </p:cNvSpPr>
          <p:nvPr>
            <p:ph type="title"/>
          </p:nvPr>
        </p:nvSpPr>
        <p:spPr/>
        <p:txBody>
          <a:bodyPr/>
          <a:lstStyle/>
          <a:p>
            <a:r>
              <a:rPr lang="en-GB" dirty="0"/>
              <a:t>Aims &amp; Objectives 	</a:t>
            </a:r>
          </a:p>
        </p:txBody>
      </p:sp>
      <p:sp>
        <p:nvSpPr>
          <p:cNvPr id="4" name="TextBox 3">
            <a:extLst>
              <a:ext uri="{FF2B5EF4-FFF2-40B4-BE49-F238E27FC236}">
                <a16:creationId xmlns:a16="http://schemas.microsoft.com/office/drawing/2014/main" id="{81549DD7-76B9-4ECE-9328-903D2F473F77}"/>
              </a:ext>
            </a:extLst>
          </p:cNvPr>
          <p:cNvSpPr txBox="1"/>
          <p:nvPr/>
        </p:nvSpPr>
        <p:spPr>
          <a:xfrm>
            <a:off x="2285999" y="1171575"/>
            <a:ext cx="9344025" cy="3785652"/>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rPr>
              <a:t>Organisational Leadership Styles</a:t>
            </a:r>
          </a:p>
          <a:p>
            <a:endParaRPr lang="en-GB" sz="2400" dirty="0">
              <a:effectLst/>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rPr>
              <a:t>To introduce and understand a range of organisational </a:t>
            </a:r>
            <a:r>
              <a:rPr lang="en-GB" sz="2400" dirty="0">
                <a:effectLst/>
                <a:latin typeface="Calibri" panose="020F0502020204030204" pitchFamily="34" charset="0"/>
                <a:ea typeface="Calibri" panose="020F0502020204030204" pitchFamily="34" charset="0"/>
              </a:rPr>
              <a:t>leadership styles used in a modern policing context.</a:t>
            </a:r>
          </a:p>
          <a:p>
            <a:pPr marL="285750" indent="-285750">
              <a:buFont typeface="Arial" panose="020B0604020202020204" pitchFamily="34" charset="0"/>
              <a:buChar char="•"/>
            </a:pPr>
            <a:endParaRPr lang="en-GB" sz="2400" dirty="0">
              <a:effectLst/>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rPr>
              <a:t>To introduce the concept of emotional intelligence and how it </a:t>
            </a:r>
            <a:r>
              <a:rPr lang="en-GB" sz="2400" dirty="0">
                <a:effectLst/>
                <a:latin typeface="Calibri" panose="020F0502020204030204" pitchFamily="34" charset="0"/>
                <a:ea typeface="Calibri" panose="020F0502020204030204" pitchFamily="34" charset="0"/>
              </a:rPr>
              <a:t>underpins  leadership style and application.</a:t>
            </a:r>
          </a:p>
          <a:p>
            <a:pPr marL="285750" indent="-285750">
              <a:buFont typeface="Arial" panose="020B0604020202020204" pitchFamily="34" charset="0"/>
              <a:buChar char="•"/>
            </a:pPr>
            <a:endParaRPr lang="en-GB" sz="2400" dirty="0">
              <a:effectLst/>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rPr>
              <a:t>To test and apply appropriate leadership styles to real </a:t>
            </a:r>
            <a:r>
              <a:rPr lang="en-GB" sz="2400" dirty="0">
                <a:effectLst/>
                <a:latin typeface="Calibri" panose="020F0502020204030204" pitchFamily="34" charset="0"/>
                <a:ea typeface="Calibri" panose="020F0502020204030204" pitchFamily="34" charset="0"/>
              </a:rPr>
              <a:t>operational policing scenarios.</a:t>
            </a:r>
          </a:p>
        </p:txBody>
      </p:sp>
    </p:spTree>
    <p:extLst>
      <p:ext uri="{BB962C8B-B14F-4D97-AF65-F5344CB8AC3E}">
        <p14:creationId xmlns:p14="http://schemas.microsoft.com/office/powerpoint/2010/main" val="2913737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A4B85-6384-417E-BE6D-12B963ED5365}"/>
              </a:ext>
            </a:extLst>
          </p:cNvPr>
          <p:cNvSpPr>
            <a:spLocks noGrp="1"/>
          </p:cNvSpPr>
          <p:nvPr>
            <p:ph type="title"/>
          </p:nvPr>
        </p:nvSpPr>
        <p:spPr/>
        <p:txBody>
          <a:bodyPr/>
          <a:lstStyle/>
          <a:p>
            <a:r>
              <a:rPr lang="en-GB"/>
              <a:t>Some Leadership definitions</a:t>
            </a:r>
            <a:endParaRPr lang="en-GB" dirty="0"/>
          </a:p>
        </p:txBody>
      </p:sp>
      <p:sp>
        <p:nvSpPr>
          <p:cNvPr id="4" name="TextBox 3">
            <a:extLst>
              <a:ext uri="{FF2B5EF4-FFF2-40B4-BE49-F238E27FC236}">
                <a16:creationId xmlns:a16="http://schemas.microsoft.com/office/drawing/2014/main" id="{891DC299-4AD7-4B58-850F-E5C7AE64FB3E}"/>
              </a:ext>
            </a:extLst>
          </p:cNvPr>
          <p:cNvSpPr txBox="1"/>
          <p:nvPr/>
        </p:nvSpPr>
        <p:spPr>
          <a:xfrm>
            <a:off x="4202131" y="908807"/>
            <a:ext cx="5116530" cy="1200329"/>
          </a:xfrm>
          <a:prstGeom prst="rect">
            <a:avLst/>
          </a:prstGeom>
          <a:noFill/>
        </p:spPr>
        <p:txBody>
          <a:bodyPr wrap="square">
            <a:spAutoFit/>
          </a:bodyPr>
          <a:lstStyle/>
          <a:p>
            <a:r>
              <a:rPr lang="en-GB" b="0" i="1">
                <a:solidFill>
                  <a:schemeClr val="accent6">
                    <a:lumMod val="75000"/>
                  </a:schemeClr>
                </a:solidFill>
                <a:effectLst/>
                <a:latin typeface="Segoe UI" panose="020B0502040204020203" pitchFamily="34" charset="0"/>
              </a:rPr>
              <a:t>The definition of leadership is</a:t>
            </a:r>
            <a:r>
              <a:rPr lang="en-GB" b="1" i="1">
                <a:solidFill>
                  <a:schemeClr val="accent6">
                    <a:lumMod val="75000"/>
                  </a:schemeClr>
                </a:solidFill>
                <a:effectLst/>
                <a:latin typeface="Segoe UI" panose="020B0502040204020203" pitchFamily="34" charset="0"/>
              </a:rPr>
              <a:t> to influence, inspire and help others become their best selves, building their skills and achieving goals along the way.</a:t>
            </a:r>
            <a:r>
              <a:rPr lang="en-GB" b="0" i="1">
                <a:solidFill>
                  <a:schemeClr val="accent6">
                    <a:lumMod val="75000"/>
                  </a:schemeClr>
                </a:solidFill>
                <a:effectLst/>
                <a:latin typeface="Segoe UI" panose="020B0502040204020203" pitchFamily="34" charset="0"/>
              </a:rPr>
              <a:t> </a:t>
            </a:r>
            <a:endParaRPr lang="en-GB" b="0" i="1" dirty="0">
              <a:solidFill>
                <a:schemeClr val="accent6">
                  <a:lumMod val="75000"/>
                </a:schemeClr>
              </a:solidFill>
              <a:effectLst/>
              <a:latin typeface="Segoe UI" panose="020B0502040204020203" pitchFamily="34" charset="0"/>
            </a:endParaRPr>
          </a:p>
        </p:txBody>
      </p:sp>
      <p:sp>
        <p:nvSpPr>
          <p:cNvPr id="6" name="TextBox 5">
            <a:extLst>
              <a:ext uri="{FF2B5EF4-FFF2-40B4-BE49-F238E27FC236}">
                <a16:creationId xmlns:a16="http://schemas.microsoft.com/office/drawing/2014/main" id="{9D90B436-FEE8-406D-ACE3-D4070736626B}"/>
              </a:ext>
            </a:extLst>
          </p:cNvPr>
          <p:cNvSpPr txBox="1"/>
          <p:nvPr/>
        </p:nvSpPr>
        <p:spPr>
          <a:xfrm>
            <a:off x="1818526" y="2599362"/>
            <a:ext cx="7623426" cy="1938992"/>
          </a:xfrm>
          <a:prstGeom prst="rect">
            <a:avLst/>
          </a:prstGeom>
          <a:noFill/>
        </p:spPr>
        <p:txBody>
          <a:bodyPr wrap="square">
            <a:spAutoFit/>
          </a:bodyPr>
          <a:lstStyle/>
          <a:p>
            <a:pPr algn="ctr"/>
            <a:r>
              <a:rPr lang="en-GB" sz="2400" b="0" i="0">
                <a:solidFill>
                  <a:srgbClr val="000000"/>
                </a:solidFill>
                <a:effectLst/>
                <a:latin typeface="Stencil" panose="040409050D0802020404" pitchFamily="82" charset="0"/>
              </a:rPr>
              <a:t>Successful Leadership is leading with the heart, not just the head. They possess qualities like empathy, compassion, and courage.” – Bill George, Professor at Harvard Business School</a:t>
            </a:r>
            <a:endParaRPr lang="en-GB" sz="2400" dirty="0">
              <a:latin typeface="Stencil" panose="040409050D0802020404" pitchFamily="82" charset="0"/>
            </a:endParaRPr>
          </a:p>
        </p:txBody>
      </p:sp>
      <p:sp>
        <p:nvSpPr>
          <p:cNvPr id="8" name="TextBox 7">
            <a:extLst>
              <a:ext uri="{FF2B5EF4-FFF2-40B4-BE49-F238E27FC236}">
                <a16:creationId xmlns:a16="http://schemas.microsoft.com/office/drawing/2014/main" id="{C741360C-87A6-41CE-9E40-73DD332E8F61}"/>
              </a:ext>
            </a:extLst>
          </p:cNvPr>
          <p:cNvSpPr txBox="1"/>
          <p:nvPr/>
        </p:nvSpPr>
        <p:spPr>
          <a:xfrm>
            <a:off x="2352781" y="4664467"/>
            <a:ext cx="9051534" cy="2185214"/>
          </a:xfrm>
          <a:prstGeom prst="rect">
            <a:avLst/>
          </a:prstGeom>
          <a:noFill/>
        </p:spPr>
        <p:txBody>
          <a:bodyPr wrap="square">
            <a:spAutoFit/>
          </a:bodyPr>
          <a:lstStyle/>
          <a:p>
            <a:r>
              <a:rPr lang="en-GB" sz="3200" b="0" i="0" dirty="0">
                <a:solidFill>
                  <a:schemeClr val="accent2">
                    <a:lumMod val="50000"/>
                  </a:schemeClr>
                </a:solidFill>
                <a:effectLst/>
                <a:latin typeface="Narkisim" panose="020B0604020202020204" pitchFamily="34" charset="-79"/>
                <a:cs typeface="Narkisim" panose="020B0604020202020204" pitchFamily="34" charset="-79"/>
              </a:rPr>
              <a:t>Leadership is influence – nothing more, </a:t>
            </a:r>
          </a:p>
          <a:p>
            <a:r>
              <a:rPr lang="en-GB" sz="3200" b="0" i="0" dirty="0">
                <a:solidFill>
                  <a:schemeClr val="accent2">
                    <a:lumMod val="50000"/>
                  </a:schemeClr>
                </a:solidFill>
                <a:effectLst/>
                <a:latin typeface="Narkisim" panose="020B0604020202020204" pitchFamily="34" charset="-79"/>
                <a:cs typeface="Narkisim" panose="020B0604020202020204" pitchFamily="34" charset="-79"/>
              </a:rPr>
              <a:t>nothing less</a:t>
            </a:r>
          </a:p>
          <a:p>
            <a:endParaRPr lang="en-GB" sz="1200" dirty="0">
              <a:solidFill>
                <a:srgbClr val="000000"/>
              </a:solidFill>
              <a:latin typeface="Open Sans" panose="020B0606030504020204" pitchFamily="34" charset="0"/>
            </a:endParaRPr>
          </a:p>
          <a:p>
            <a:endParaRPr lang="en-GB" sz="1200" dirty="0">
              <a:solidFill>
                <a:srgbClr val="000000"/>
              </a:solidFill>
              <a:latin typeface="Open Sans" panose="020B0606030504020204" pitchFamily="34" charset="0"/>
            </a:endParaRPr>
          </a:p>
          <a:p>
            <a:pPr algn="r"/>
            <a:r>
              <a:rPr lang="en-GB" sz="2400" b="1" i="1" dirty="0">
                <a:solidFill>
                  <a:srgbClr val="0070C0"/>
                </a:solidFill>
                <a:effectLst/>
                <a:latin typeface="Agency FB" panose="020B0503020202020204" pitchFamily="34" charset="0"/>
                <a:ea typeface="Microsoft GothicNeo" panose="020B0503020000020004" pitchFamily="34" charset="-127"/>
                <a:cs typeface="Microsoft GothicNeo" panose="020B0503020000020004" pitchFamily="34" charset="-127"/>
              </a:rPr>
              <a:t>Leadership occurs when one person induces others to </a:t>
            </a:r>
          </a:p>
          <a:p>
            <a:pPr algn="r"/>
            <a:r>
              <a:rPr lang="en-GB" sz="2400" b="1" i="1" dirty="0">
                <a:solidFill>
                  <a:srgbClr val="0070C0"/>
                </a:solidFill>
                <a:effectLst/>
                <a:latin typeface="Agency FB" panose="020B0503020202020204" pitchFamily="34" charset="0"/>
                <a:ea typeface="Microsoft GothicNeo" panose="020B0503020000020004" pitchFamily="34" charset="-127"/>
                <a:cs typeface="Microsoft GothicNeo" panose="020B0503020000020004" pitchFamily="34" charset="-127"/>
              </a:rPr>
              <a:t>work toward some predetermined objectives</a:t>
            </a:r>
            <a:endParaRPr lang="en-GB" sz="2400" b="1" i="1" dirty="0">
              <a:solidFill>
                <a:srgbClr val="0070C0"/>
              </a:solidFill>
              <a:latin typeface="Agency FB" panose="020B0503020202020204" pitchFamily="34" charset="0"/>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AB10268D-8D1C-4B8F-B67F-BEF8F5B0C3D7}"/>
              </a:ext>
            </a:extLst>
          </p:cNvPr>
          <p:cNvSpPr txBox="1"/>
          <p:nvPr/>
        </p:nvSpPr>
        <p:spPr>
          <a:xfrm rot="10800000" flipV="1">
            <a:off x="9554965" y="1913250"/>
            <a:ext cx="2291135" cy="3416320"/>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a:t>
            </a:r>
            <a:r>
              <a:rPr lang="en-GB" b="0" i="0" dirty="0">
                <a:solidFill>
                  <a:schemeClr val="accent4">
                    <a:lumMod val="50000"/>
                  </a:schemeClr>
                </a:solidFill>
                <a:effectLst/>
                <a:latin typeface="Algerian" panose="04020705040A02060702" pitchFamily="82" charset="0"/>
                <a:cs typeface="Aharoni" panose="020B0604020202020204" pitchFamily="2" charset="-79"/>
              </a:rPr>
              <a:t>Leadership is not a person or a position. It is a complex moral relationship between people, based on trust, obligation, commitment, emotion, and a shared vision of the good.</a:t>
            </a:r>
            <a:endParaRPr lang="en-GB" dirty="0">
              <a:solidFill>
                <a:schemeClr val="accent4">
                  <a:lumMod val="50000"/>
                </a:schemeClr>
              </a:solidFill>
              <a:latin typeface="Algerian" panose="04020705040A02060702" pitchFamily="82" charset="0"/>
              <a:cs typeface="Aharoni" panose="020B0604020202020204" pitchFamily="2" charset="-79"/>
            </a:endParaRPr>
          </a:p>
        </p:txBody>
      </p:sp>
    </p:spTree>
    <p:extLst>
      <p:ext uri="{BB962C8B-B14F-4D97-AF65-F5344CB8AC3E}">
        <p14:creationId xmlns:p14="http://schemas.microsoft.com/office/powerpoint/2010/main" val="1450419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FCCFB1-A19C-42D6-9790-FF65B88C5DB0}"/>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dirty="0">
                <a:solidFill>
                  <a:srgbClr val="FFFFFF"/>
                </a:solidFill>
                <a:latin typeface="+mj-lt"/>
                <a:ea typeface="+mj-ea"/>
                <a:cs typeface="+mj-cs"/>
              </a:rPr>
              <a:t>Leadership Impact</a:t>
            </a:r>
          </a:p>
        </p:txBody>
      </p:sp>
      <p:graphicFrame>
        <p:nvGraphicFramePr>
          <p:cNvPr id="4" name="Content Placeholder 6">
            <a:extLst>
              <a:ext uri="{FF2B5EF4-FFF2-40B4-BE49-F238E27FC236}">
                <a16:creationId xmlns:a16="http://schemas.microsoft.com/office/drawing/2014/main" id="{67AE6911-3790-4C0D-902C-4D778FA7B4AB}"/>
              </a:ext>
            </a:extLst>
          </p:cNvPr>
          <p:cNvGraphicFramePr>
            <a:graphicFrameLocks/>
          </p:cNvGraphicFramePr>
          <p:nvPr>
            <p:extLst>
              <p:ext uri="{D42A27DB-BD31-4B8C-83A1-F6EECF244321}">
                <p14:modId xmlns:p14="http://schemas.microsoft.com/office/powerpoint/2010/main" val="183588032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4357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946AB-51E7-4788-A751-7DBB0E10BC3B}"/>
              </a:ext>
            </a:extLst>
          </p:cNvPr>
          <p:cNvSpPr>
            <a:spLocks noGrp="1"/>
          </p:cNvSpPr>
          <p:nvPr>
            <p:ph type="title"/>
          </p:nvPr>
        </p:nvSpPr>
        <p:spPr/>
        <p:txBody>
          <a:bodyPr/>
          <a:lstStyle/>
          <a:p>
            <a:endParaRPr lang="en-GB"/>
          </a:p>
        </p:txBody>
      </p:sp>
      <p:pic>
        <p:nvPicPr>
          <p:cNvPr id="2050" name="Picture 2" descr="See the source image">
            <a:extLst>
              <a:ext uri="{FF2B5EF4-FFF2-40B4-BE49-F238E27FC236}">
                <a16:creationId xmlns:a16="http://schemas.microsoft.com/office/drawing/2014/main" id="{EDF06687-1874-42C4-BE62-4C07F4E125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4916" y="-1"/>
            <a:ext cx="10356332" cy="6524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267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7D70-D13E-4E2E-A2FF-03968E186742}"/>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BD846878-4D13-4E21-A53F-125855240445}"/>
              </a:ext>
            </a:extLst>
          </p:cNvPr>
          <p:cNvPicPr>
            <a:picLocks noChangeAspect="1"/>
          </p:cNvPicPr>
          <p:nvPr/>
        </p:nvPicPr>
        <p:blipFill>
          <a:blip r:embed="rId2"/>
          <a:stretch>
            <a:fillRect/>
          </a:stretch>
        </p:blipFill>
        <p:spPr>
          <a:xfrm>
            <a:off x="2547991" y="369870"/>
            <a:ext cx="9003106" cy="6488130"/>
          </a:xfrm>
          <a:prstGeom prst="rect">
            <a:avLst/>
          </a:prstGeom>
        </p:spPr>
      </p:pic>
    </p:spTree>
    <p:extLst>
      <p:ext uri="{BB962C8B-B14F-4D97-AF65-F5344CB8AC3E}">
        <p14:creationId xmlns:p14="http://schemas.microsoft.com/office/powerpoint/2010/main" val="3250583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BA52-6AE3-4B77-89B4-75B9B4EFBE0D}"/>
              </a:ext>
            </a:extLst>
          </p:cNvPr>
          <p:cNvSpPr>
            <a:spLocks noGrp="1"/>
          </p:cNvSpPr>
          <p:nvPr>
            <p:ph type="title"/>
          </p:nvPr>
        </p:nvSpPr>
        <p:spPr/>
        <p:txBody>
          <a:bodyPr/>
          <a:lstStyle/>
          <a:p>
            <a:r>
              <a:rPr lang="en-GB" sz="2800"/>
              <a:t>Daniel Goleman - Situational Leadership Styles (1995)</a:t>
            </a:r>
            <a:endParaRPr lang="en-GB" sz="2800" dirty="0"/>
          </a:p>
        </p:txBody>
      </p:sp>
      <p:graphicFrame>
        <p:nvGraphicFramePr>
          <p:cNvPr id="5" name="Table 4">
            <a:extLst>
              <a:ext uri="{FF2B5EF4-FFF2-40B4-BE49-F238E27FC236}">
                <a16:creationId xmlns:a16="http://schemas.microsoft.com/office/drawing/2014/main" id="{AD1F3515-B2A4-443C-9C98-D5890B30D058}"/>
              </a:ext>
            </a:extLst>
          </p:cNvPr>
          <p:cNvGraphicFramePr>
            <a:graphicFrameLocks noGrp="1"/>
          </p:cNvGraphicFramePr>
          <p:nvPr>
            <p:extLst>
              <p:ext uri="{D42A27DB-BD31-4B8C-83A1-F6EECF244321}">
                <p14:modId xmlns:p14="http://schemas.microsoft.com/office/powerpoint/2010/main" val="1815319303"/>
              </p:ext>
            </p:extLst>
          </p:nvPr>
        </p:nvGraphicFramePr>
        <p:xfrm>
          <a:off x="2014916" y="800101"/>
          <a:ext cx="9963724" cy="6075221"/>
        </p:xfrm>
        <a:graphic>
          <a:graphicData uri="http://schemas.openxmlformats.org/drawingml/2006/table">
            <a:tbl>
              <a:tblPr firstRow="1" firstCol="1" bandRow="1">
                <a:tableStyleId>{5C22544A-7EE6-4342-B048-85BDC9FD1C3A}</a:tableStyleId>
              </a:tblPr>
              <a:tblGrid>
                <a:gridCol w="2206125">
                  <a:extLst>
                    <a:ext uri="{9D8B030D-6E8A-4147-A177-3AD203B41FA5}">
                      <a16:colId xmlns:a16="http://schemas.microsoft.com/office/drawing/2014/main" val="2192798131"/>
                    </a:ext>
                  </a:extLst>
                </a:gridCol>
                <a:gridCol w="7757599">
                  <a:extLst>
                    <a:ext uri="{9D8B030D-6E8A-4147-A177-3AD203B41FA5}">
                      <a16:colId xmlns:a16="http://schemas.microsoft.com/office/drawing/2014/main" val="2529762167"/>
                    </a:ext>
                  </a:extLst>
                </a:gridCol>
              </a:tblGrid>
              <a:tr h="733424">
                <a:tc>
                  <a:txBody>
                    <a:bodyPr/>
                    <a:lstStyle/>
                    <a:p>
                      <a:pPr>
                        <a:lnSpc>
                          <a:spcPts val="1350"/>
                        </a:lnSpc>
                        <a:spcAft>
                          <a:spcPts val="800"/>
                        </a:spcAft>
                      </a:pPr>
                      <a:r>
                        <a:rPr lang="en-GB" sz="1200" b="1">
                          <a:effectLst/>
                        </a:rPr>
                        <a:t>Pacesetting Leader</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tc>
                <a:tc>
                  <a:txBody>
                    <a:bodyPr/>
                    <a:lstStyle/>
                    <a:p>
                      <a:pPr>
                        <a:lnSpc>
                          <a:spcPts val="1350"/>
                        </a:lnSpc>
                        <a:spcAft>
                          <a:spcPts val="800"/>
                        </a:spcAft>
                      </a:pPr>
                      <a:r>
                        <a:rPr lang="en-GB" sz="1200" b="0">
                          <a:solidFill>
                            <a:schemeClr val="tx1"/>
                          </a:solidFill>
                          <a:effectLst/>
                        </a:rPr>
                        <a:t>The leader sets aggressive goals and standards and drives employees to reach them. This works with highly motivated and competent employees, but can lead to burnout due to the high energy demands and stress levels.</a:t>
                      </a:r>
                      <a:endParaRPr lang="en-GB" sz="12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solidFill>
                      <a:schemeClr val="accent1">
                        <a:lumMod val="20000"/>
                        <a:lumOff val="80000"/>
                      </a:schemeClr>
                    </a:solidFill>
                  </a:tcPr>
                </a:tc>
                <a:extLst>
                  <a:ext uri="{0D108BD9-81ED-4DB2-BD59-A6C34878D82A}">
                    <a16:rowId xmlns:a16="http://schemas.microsoft.com/office/drawing/2014/main" val="1269376104"/>
                  </a:ext>
                </a:extLst>
              </a:tr>
              <a:tr h="1113878">
                <a:tc>
                  <a:txBody>
                    <a:bodyPr/>
                    <a:lstStyle/>
                    <a:p>
                      <a:pPr>
                        <a:lnSpc>
                          <a:spcPts val="1350"/>
                        </a:lnSpc>
                        <a:spcAft>
                          <a:spcPts val="800"/>
                        </a:spcAft>
                      </a:pPr>
                      <a:r>
                        <a:rPr lang="en-GB" sz="1200" b="1">
                          <a:effectLst/>
                        </a:rPr>
                        <a:t>Commanding Leader (Autocratic, Directive and/or Coercive)</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tc>
                <a:tc>
                  <a:txBody>
                    <a:bodyPr/>
                    <a:lstStyle/>
                    <a:p>
                      <a:pPr marL="0" marR="0" lvl="0" indent="0" algn="l" defTabSz="914400" rtl="0" eaLnBrk="1" fontAlgn="auto" latinLnBrk="0" hangingPunct="1">
                        <a:lnSpc>
                          <a:spcPts val="1350"/>
                        </a:lnSpc>
                        <a:spcBef>
                          <a:spcPts val="0"/>
                        </a:spcBef>
                        <a:spcAft>
                          <a:spcPts val="800"/>
                        </a:spcAft>
                        <a:buClrTx/>
                        <a:buSzTx/>
                        <a:buFontTx/>
                        <a:buNone/>
                        <a:tabLst/>
                        <a:defRPr/>
                      </a:pPr>
                      <a:r>
                        <a:rPr lang="en-GB" sz="1200" b="0">
                          <a:effectLst/>
                        </a:rPr>
                        <a:t>The leader acts as the ultimate authority and demands immediate compliance with directions, even applying pressure as needed. This works well when clear direction is needed, but can be problematic if the team members are highly experienced and knowledgeable and might resent being dictated to. This can be appropriate in times of crisis or disaster, but is not advisable in healthy situations.</a:t>
                      </a:r>
                      <a:endParaRPr lang="en-GB" sz="1200" b="0" dirty="0">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tc>
                <a:extLst>
                  <a:ext uri="{0D108BD9-81ED-4DB2-BD59-A6C34878D82A}">
                    <a16:rowId xmlns:a16="http://schemas.microsoft.com/office/drawing/2014/main" val="190022868"/>
                  </a:ext>
                </a:extLst>
              </a:tr>
              <a:tr h="1113878">
                <a:tc>
                  <a:txBody>
                    <a:bodyPr/>
                    <a:lstStyle/>
                    <a:p>
                      <a:pPr>
                        <a:lnSpc>
                          <a:spcPts val="1350"/>
                        </a:lnSpc>
                        <a:spcAft>
                          <a:spcPts val="800"/>
                        </a:spcAft>
                      </a:pPr>
                      <a:r>
                        <a:rPr lang="en-GB" sz="1200" b="1">
                          <a:effectLst/>
                        </a:rPr>
                        <a:t>Affiliative Leader (Supportive)</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tc>
                <a:tc>
                  <a:txBody>
                    <a:bodyPr/>
                    <a:lstStyle/>
                    <a:p>
                      <a:pPr>
                        <a:lnSpc>
                          <a:spcPts val="1350"/>
                        </a:lnSpc>
                        <a:spcAft>
                          <a:spcPts val="800"/>
                        </a:spcAft>
                      </a:pPr>
                      <a:r>
                        <a:rPr lang="en-GB" sz="1200" b="0">
                          <a:effectLst/>
                        </a:rPr>
                        <a:t>A positive reinforcement and morale-boosting style. The leader praises and encourages the employees, refraining from criticism or reprimand. The goal is to foster team bonding and connectedness, along with a sense of belonging. This approach works best in times of stress and trauma or when trust needs to be rebuilt. It is not likely to be sufficient as a long-term or exclusive strategy.</a:t>
                      </a:r>
                      <a:endParaRPr lang="en-GB" sz="1200" b="0" dirty="0">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tc>
                <a:extLst>
                  <a:ext uri="{0D108BD9-81ED-4DB2-BD59-A6C34878D82A}">
                    <a16:rowId xmlns:a16="http://schemas.microsoft.com/office/drawing/2014/main" val="553287507"/>
                  </a:ext>
                </a:extLst>
              </a:tr>
              <a:tr h="924695">
                <a:tc>
                  <a:txBody>
                    <a:bodyPr/>
                    <a:lstStyle/>
                    <a:p>
                      <a:pPr>
                        <a:lnSpc>
                          <a:spcPts val="1350"/>
                        </a:lnSpc>
                        <a:spcAft>
                          <a:spcPts val="800"/>
                        </a:spcAft>
                      </a:pPr>
                      <a:r>
                        <a:rPr lang="en-GB" sz="1200" b="1">
                          <a:effectLst/>
                        </a:rPr>
                        <a:t>Coaching Leader</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tc>
                <a:tc>
                  <a:txBody>
                    <a:bodyPr/>
                    <a:lstStyle/>
                    <a:p>
                      <a:pPr>
                        <a:lnSpc>
                          <a:spcPts val="1350"/>
                        </a:lnSpc>
                        <a:spcAft>
                          <a:spcPts val="800"/>
                        </a:spcAft>
                      </a:pPr>
                      <a:r>
                        <a:rPr lang="en-GB" sz="1200" b="0">
                          <a:effectLst/>
                        </a:rPr>
                        <a:t>The leader focuses on helping individual employees build their skills and develop their talents. This approach works best when employees are receptive to guidance and willing to hear about their weaknesses and where they need to improve.</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tc>
                <a:extLst>
                  <a:ext uri="{0D108BD9-81ED-4DB2-BD59-A6C34878D82A}">
                    <a16:rowId xmlns:a16="http://schemas.microsoft.com/office/drawing/2014/main" val="1784040348"/>
                  </a:ext>
                </a:extLst>
              </a:tr>
              <a:tr h="958790">
                <a:tc>
                  <a:txBody>
                    <a:bodyPr/>
                    <a:lstStyle/>
                    <a:p>
                      <a:pPr>
                        <a:lnSpc>
                          <a:spcPts val="1350"/>
                        </a:lnSpc>
                        <a:spcAft>
                          <a:spcPts val="800"/>
                        </a:spcAft>
                      </a:pPr>
                      <a:r>
                        <a:rPr lang="en-GB" sz="1200" b="1">
                          <a:effectLst/>
                        </a:rPr>
                        <a:t>Democratic Leader</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tc>
                <a:tc>
                  <a:txBody>
                    <a:bodyPr/>
                    <a:lstStyle/>
                    <a:p>
                      <a:pPr>
                        <a:lnSpc>
                          <a:spcPts val="1350"/>
                        </a:lnSpc>
                        <a:spcAft>
                          <a:spcPts val="800"/>
                        </a:spcAft>
                      </a:pPr>
                      <a:r>
                        <a:rPr lang="en-GB" sz="1200" b="0">
                          <a:effectLst/>
                        </a:rPr>
                        <a:t>The leader intentionally involves followers in the decision-making process by seeking their opinion and allowing them a voice in the final decision. This works well when the leader is in need of guidance and/or the employees are highly qualified to contribute and there are not strenuous time constraints that require quick decisions.</a:t>
                      </a:r>
                      <a:endParaRPr lang="en-GB" sz="1200" b="0" dirty="0">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tc>
                <a:extLst>
                  <a:ext uri="{0D108BD9-81ED-4DB2-BD59-A6C34878D82A}">
                    <a16:rowId xmlns:a16="http://schemas.microsoft.com/office/drawing/2014/main" val="742568124"/>
                  </a:ext>
                </a:extLst>
              </a:tr>
              <a:tr h="1211147">
                <a:tc>
                  <a:txBody>
                    <a:bodyPr/>
                    <a:lstStyle/>
                    <a:p>
                      <a:pPr>
                        <a:lnSpc>
                          <a:spcPts val="1350"/>
                        </a:lnSpc>
                        <a:spcAft>
                          <a:spcPts val="800"/>
                        </a:spcAft>
                      </a:pPr>
                      <a:r>
                        <a:rPr lang="en-GB" sz="1200" b="1">
                          <a:effectLst/>
                        </a:rPr>
                        <a:t>Visionary Leader (Transformational)</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tc>
                <a:tc>
                  <a:txBody>
                    <a:bodyPr/>
                    <a:lstStyle/>
                    <a:p>
                      <a:pPr marL="0" marR="0" lvl="0" indent="0" algn="l" defTabSz="914400" rtl="0" eaLnBrk="1" fontAlgn="auto" latinLnBrk="0" hangingPunct="1">
                        <a:lnSpc>
                          <a:spcPts val="1350"/>
                        </a:lnSpc>
                        <a:spcBef>
                          <a:spcPts val="0"/>
                        </a:spcBef>
                        <a:spcAft>
                          <a:spcPts val="800"/>
                        </a:spcAft>
                        <a:buClrTx/>
                        <a:buSzTx/>
                        <a:buFontTx/>
                        <a:buNone/>
                        <a:tabLst/>
                        <a:defRPr/>
                      </a:pPr>
                      <a:endParaRPr lang="en-GB" sz="1200" kern="1200">
                        <a:solidFill>
                          <a:schemeClr val="dk1"/>
                        </a:solidFill>
                        <a:effectLst/>
                        <a:latin typeface="+mn-lt"/>
                        <a:ea typeface="+mn-ea"/>
                        <a:cs typeface="+mn-cs"/>
                      </a:endParaRPr>
                    </a:p>
                    <a:p>
                      <a:pPr marL="0" marR="0" lvl="0" indent="0" algn="l" defTabSz="914400" rtl="0" eaLnBrk="1" fontAlgn="auto" latinLnBrk="0" hangingPunct="1">
                        <a:lnSpc>
                          <a:spcPts val="1350"/>
                        </a:lnSpc>
                        <a:spcBef>
                          <a:spcPts val="0"/>
                        </a:spcBef>
                        <a:spcAft>
                          <a:spcPts val="800"/>
                        </a:spcAft>
                        <a:buClrTx/>
                        <a:buSzTx/>
                        <a:buFontTx/>
                        <a:buNone/>
                        <a:tabLst/>
                        <a:defRPr/>
                      </a:pPr>
                      <a:r>
                        <a:rPr lang="en-GB" sz="1200" kern="1200">
                          <a:solidFill>
                            <a:schemeClr val="dk1"/>
                          </a:solidFill>
                          <a:effectLst/>
                          <a:latin typeface="+mn-lt"/>
                          <a:ea typeface="+mn-ea"/>
                          <a:cs typeface="+mn-cs"/>
                        </a:rPr>
                        <a:t>A leadership approach that causes change in individuals and social systems. In its ideal form, it creates valuable and positive change in the followers with the end goal of developing followers into leaders. Enacted in its authentic form, transformational leadership enhances the motivation, morale and performance of followers.</a:t>
                      </a:r>
                    </a:p>
                    <a:p>
                      <a:pPr>
                        <a:lnSpc>
                          <a:spcPts val="1350"/>
                        </a:lnSpc>
                        <a:spcAft>
                          <a:spcPts val="800"/>
                        </a:spcAft>
                      </a:pPr>
                      <a:endParaRPr lang="en-GB" sz="1200" b="0" dirty="0">
                        <a:effectLst/>
                        <a:latin typeface="Calibri" panose="020F0502020204030204" pitchFamily="34" charset="0"/>
                        <a:ea typeface="Calibri" panose="020F0502020204030204" pitchFamily="34" charset="0"/>
                        <a:cs typeface="Times New Roman" panose="02020603050405020304" pitchFamily="18" charset="0"/>
                      </a:endParaRPr>
                    </a:p>
                  </a:txBody>
                  <a:tcPr marL="92237" marR="92237" marT="69178" marB="69178" anchor="ctr"/>
                </a:tc>
                <a:extLst>
                  <a:ext uri="{0D108BD9-81ED-4DB2-BD59-A6C34878D82A}">
                    <a16:rowId xmlns:a16="http://schemas.microsoft.com/office/drawing/2014/main" val="130879319"/>
                  </a:ext>
                </a:extLst>
              </a:tr>
            </a:tbl>
          </a:graphicData>
        </a:graphic>
      </p:graphicFrame>
    </p:spTree>
    <p:extLst>
      <p:ext uri="{BB962C8B-B14F-4D97-AF65-F5344CB8AC3E}">
        <p14:creationId xmlns:p14="http://schemas.microsoft.com/office/powerpoint/2010/main" val="2194486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7E64C7F-528B-4E37-858C-CCDB1980F902}"/>
              </a:ext>
            </a:extLst>
          </p:cNvPr>
          <p:cNvGraphicFramePr>
            <a:graphicFrameLocks noGrp="1"/>
          </p:cNvGraphicFramePr>
          <p:nvPr>
            <p:extLst>
              <p:ext uri="{D42A27DB-BD31-4B8C-83A1-F6EECF244321}">
                <p14:modId xmlns:p14="http://schemas.microsoft.com/office/powerpoint/2010/main" val="2528590963"/>
              </p:ext>
            </p:extLst>
          </p:nvPr>
        </p:nvGraphicFramePr>
        <p:xfrm>
          <a:off x="2496620" y="1109609"/>
          <a:ext cx="9284198" cy="5449870"/>
        </p:xfrm>
        <a:graphic>
          <a:graphicData uri="http://schemas.openxmlformats.org/drawingml/2006/table">
            <a:tbl>
              <a:tblPr firstRow="1" firstCol="1" bandRow="1">
                <a:tableStyleId>{5C22544A-7EE6-4342-B048-85BDC9FD1C3A}</a:tableStyleId>
              </a:tblPr>
              <a:tblGrid>
                <a:gridCol w="2239767">
                  <a:extLst>
                    <a:ext uri="{9D8B030D-6E8A-4147-A177-3AD203B41FA5}">
                      <a16:colId xmlns:a16="http://schemas.microsoft.com/office/drawing/2014/main" val="155041365"/>
                    </a:ext>
                  </a:extLst>
                </a:gridCol>
                <a:gridCol w="7044431">
                  <a:extLst>
                    <a:ext uri="{9D8B030D-6E8A-4147-A177-3AD203B41FA5}">
                      <a16:colId xmlns:a16="http://schemas.microsoft.com/office/drawing/2014/main" val="3648315221"/>
                    </a:ext>
                  </a:extLst>
                </a:gridCol>
              </a:tblGrid>
              <a:tr h="3020602">
                <a:tc>
                  <a:txBody>
                    <a:bodyPr/>
                    <a:lstStyle/>
                    <a:p>
                      <a:endParaRPr lang="en-GB" sz="1800" b="1">
                        <a:effectLst/>
                      </a:endParaRPr>
                    </a:p>
                    <a:p>
                      <a:r>
                        <a:rPr lang="en-GB" sz="1800" b="1">
                          <a:effectLst/>
                        </a:rPr>
                        <a:t>Inclusive Leadership</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endParaRPr lang="en-GB" sz="1600" b="0" spc="-25">
                        <a:solidFill>
                          <a:schemeClr val="accent1">
                            <a:lumMod val="20000"/>
                            <a:lumOff val="80000"/>
                          </a:schemeClr>
                        </a:solidFill>
                        <a:effectLst/>
                      </a:endParaRPr>
                    </a:p>
                    <a:p>
                      <a:r>
                        <a:rPr lang="en-GB" sz="1600" b="0" spc="-25">
                          <a:solidFill>
                            <a:schemeClr val="tx1"/>
                          </a:solidFill>
                          <a:effectLst/>
                        </a:rPr>
                        <a:t>Leaders who are aware of their own biases and preferences, actively seek out and consider different views and perspectives to inform better decision-making. They see diverse talent as a source of competitive advantage and inspire diverse people to drive organisational and individual performance towards a shared vision. </a:t>
                      </a:r>
                      <a:r>
                        <a:rPr lang="en-GB" sz="1600" b="0">
                          <a:solidFill>
                            <a:schemeClr val="tx1"/>
                          </a:solidFill>
                          <a:effectLst/>
                        </a:rPr>
                        <a:t>Inclusive leaders are those who treat those the lead fairly, value those they lead for who they are, include those they lead in core decision making.</a:t>
                      </a:r>
                      <a:endParaRPr lang="en-GB" sz="16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2114089094"/>
                  </a:ext>
                </a:extLst>
              </a:tr>
              <a:tr h="2429268">
                <a:tc>
                  <a:txBody>
                    <a:bodyPr/>
                    <a:lstStyle/>
                    <a:p>
                      <a:endParaRPr lang="en-GB" sz="1800" b="1">
                        <a:effectLst/>
                      </a:endParaRPr>
                    </a:p>
                    <a:p>
                      <a:r>
                        <a:rPr lang="en-GB" sz="1800" b="1">
                          <a:effectLst/>
                        </a:rPr>
                        <a:t>Ethical Leadership</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endParaRPr lang="en-GB" sz="1600" b="0" u="none">
                        <a:solidFill>
                          <a:schemeClr val="tx1"/>
                        </a:solidFill>
                        <a:effectLst/>
                      </a:endParaRPr>
                    </a:p>
                    <a:p>
                      <a:r>
                        <a:rPr lang="en-GB" sz="1600" b="0" u="none">
                          <a:solidFill>
                            <a:schemeClr val="tx1"/>
                          </a:solidFill>
                          <a:effectLst/>
                        </a:rPr>
                        <a:t>Leadership that is directed by respect for ethical beliefs and values and for the dignity and rights of others. It is thus related to concepts such as trust, honesty, consideration, charisma, and fairness. This style of leadership is underpinned by a moral code of values and behaviour. </a:t>
                      </a:r>
                      <a:endParaRPr lang="en-GB" sz="1600" b="0" u="none" dirty="0">
                        <a:solidFill>
                          <a:schemeClr val="tx1"/>
                        </a:solidFill>
                      </a:endParaRPr>
                    </a:p>
                  </a:txBody>
                  <a:tcPr marL="68580" marR="68580" marT="0" marB="0">
                    <a:solidFill>
                      <a:schemeClr val="accent1">
                        <a:lumMod val="20000"/>
                        <a:lumOff val="80000"/>
                      </a:schemeClr>
                    </a:solidFill>
                  </a:tcPr>
                </a:tc>
                <a:extLst>
                  <a:ext uri="{0D108BD9-81ED-4DB2-BD59-A6C34878D82A}">
                    <a16:rowId xmlns:a16="http://schemas.microsoft.com/office/drawing/2014/main" val="3702706734"/>
                  </a:ext>
                </a:extLst>
              </a:tr>
            </a:tbl>
          </a:graphicData>
        </a:graphic>
      </p:graphicFrame>
    </p:spTree>
    <p:extLst>
      <p:ext uri="{BB962C8B-B14F-4D97-AF65-F5344CB8AC3E}">
        <p14:creationId xmlns:p14="http://schemas.microsoft.com/office/powerpoint/2010/main" val="2777857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4C1D2-25A7-4F5D-B1D1-14A29822D4C4}"/>
              </a:ext>
            </a:extLst>
          </p:cNvPr>
          <p:cNvSpPr>
            <a:spLocks noGrp="1"/>
          </p:cNvSpPr>
          <p:nvPr>
            <p:ph type="title"/>
          </p:nvPr>
        </p:nvSpPr>
        <p:spPr/>
        <p:txBody>
          <a:bodyPr/>
          <a:lstStyle/>
          <a:p>
            <a:r>
              <a:rPr lang="en-GB" dirty="0"/>
              <a:t>Leadership Style- Commanding</a:t>
            </a:r>
          </a:p>
        </p:txBody>
      </p:sp>
      <p:sp>
        <p:nvSpPr>
          <p:cNvPr id="5" name="Rectangle: Rounded Corners 4">
            <a:extLst>
              <a:ext uri="{FF2B5EF4-FFF2-40B4-BE49-F238E27FC236}">
                <a16:creationId xmlns:a16="http://schemas.microsoft.com/office/drawing/2014/main" id="{F2330187-0CED-480D-9DFD-9F600B9562CA}"/>
              </a:ext>
            </a:extLst>
          </p:cNvPr>
          <p:cNvSpPr/>
          <p:nvPr/>
        </p:nvSpPr>
        <p:spPr>
          <a:xfrm>
            <a:off x="2464808" y="864972"/>
            <a:ext cx="2966694" cy="5993027"/>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292526"/>
                </a:solidFill>
              </a:rPr>
              <a:t>What is it ?</a:t>
            </a:r>
          </a:p>
          <a:p>
            <a:pPr>
              <a:lnSpc>
                <a:spcPct val="150000"/>
              </a:lnSpc>
            </a:pPr>
            <a:r>
              <a:rPr lang="en-GB" sz="1600" dirty="0">
                <a:solidFill>
                  <a:srgbClr val="292526"/>
                </a:solidFill>
                <a:effectLst/>
                <a:ea typeface="Times New Roman" panose="02020603050405020304" pitchFamily="18" charset="0"/>
              </a:rPr>
              <a:t>This style is also known as the coercive or directive leadership style, where the leader makes all the decisions and gives orders to his or her team. </a:t>
            </a:r>
          </a:p>
          <a:p>
            <a:pPr>
              <a:lnSpc>
                <a:spcPct val="150000"/>
              </a:lnSpc>
            </a:pPr>
            <a:r>
              <a:rPr lang="en-GB" sz="1600" dirty="0">
                <a:solidFill>
                  <a:srgbClr val="292526"/>
                </a:solidFill>
                <a:ea typeface="Times New Roman" panose="02020603050405020304" pitchFamily="18" charset="0"/>
              </a:rPr>
              <a:t>T</a:t>
            </a:r>
            <a:r>
              <a:rPr lang="en-GB" sz="1600" dirty="0">
                <a:solidFill>
                  <a:srgbClr val="292526"/>
                </a:solidFill>
                <a:effectLst/>
                <a:ea typeface="Times New Roman" panose="02020603050405020304" pitchFamily="18" charset="0"/>
              </a:rPr>
              <a:t>he leader has close control and provides high clarity in rules, roles, and expectations.</a:t>
            </a:r>
          </a:p>
          <a:p>
            <a:pPr>
              <a:lnSpc>
                <a:spcPct val="150000"/>
              </a:lnSpc>
            </a:pPr>
            <a:endParaRPr lang="en-GB" sz="1600" dirty="0">
              <a:solidFill>
                <a:srgbClr val="292526"/>
              </a:solidFill>
              <a:ea typeface="Times New Roman" panose="02020603050405020304" pitchFamily="18" charset="0"/>
            </a:endParaRPr>
          </a:p>
          <a:p>
            <a:pPr>
              <a:lnSpc>
                <a:spcPct val="150000"/>
              </a:lnSpc>
            </a:pPr>
            <a:endParaRPr lang="en-GB" sz="1600" dirty="0">
              <a:solidFill>
                <a:srgbClr val="292526"/>
              </a:solidFill>
              <a:ea typeface="Times New Roman" panose="02020603050405020304" pitchFamily="18" charset="0"/>
            </a:endParaRPr>
          </a:p>
          <a:p>
            <a:pPr>
              <a:lnSpc>
                <a:spcPct val="150000"/>
              </a:lnSpc>
            </a:pPr>
            <a:endParaRPr lang="en-GB" sz="1600" dirty="0">
              <a:solidFill>
                <a:srgbClr val="292526"/>
              </a:solidFill>
              <a:effectLst/>
              <a:ea typeface="Times New Roman" panose="02020603050405020304" pitchFamily="18" charset="0"/>
            </a:endParaRPr>
          </a:p>
          <a:p>
            <a:pPr>
              <a:lnSpc>
                <a:spcPct val="150000"/>
              </a:lnSpc>
            </a:pPr>
            <a:endParaRPr lang="en-GB" sz="1600" dirty="0">
              <a:solidFill>
                <a:srgbClr val="292526"/>
              </a:solidFill>
              <a:effectLst/>
              <a:ea typeface="Times New Roman" panose="02020603050405020304" pitchFamily="18" charset="0"/>
            </a:endParaRPr>
          </a:p>
          <a:p>
            <a:pPr algn="ctr"/>
            <a:endParaRPr lang="en-GB" sz="1600" dirty="0"/>
          </a:p>
        </p:txBody>
      </p:sp>
      <p:sp>
        <p:nvSpPr>
          <p:cNvPr id="6" name="Rectangle: Rounded Corners 5">
            <a:extLst>
              <a:ext uri="{FF2B5EF4-FFF2-40B4-BE49-F238E27FC236}">
                <a16:creationId xmlns:a16="http://schemas.microsoft.com/office/drawing/2014/main" id="{7B062538-3320-45DF-BE5E-29DD5F612CD8}"/>
              </a:ext>
            </a:extLst>
          </p:cNvPr>
          <p:cNvSpPr/>
          <p:nvPr/>
        </p:nvSpPr>
        <p:spPr>
          <a:xfrm>
            <a:off x="5845057" y="881449"/>
            <a:ext cx="2966694" cy="5993027"/>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292526"/>
                </a:solidFill>
              </a:rPr>
              <a:t>Positive Elements</a:t>
            </a:r>
          </a:p>
          <a:p>
            <a:pPr>
              <a:lnSpc>
                <a:spcPct val="150000"/>
              </a:lnSpc>
            </a:pPr>
            <a:r>
              <a:rPr lang="en-GB" sz="1600" dirty="0">
                <a:solidFill>
                  <a:srgbClr val="292526"/>
                </a:solidFill>
                <a:ea typeface="Times New Roman" panose="02020603050405020304" pitchFamily="18" charset="0"/>
              </a:rPr>
              <a:t>It is particularly useful when decisions need to be made quickly or if conflict is involved.</a:t>
            </a:r>
          </a:p>
          <a:p>
            <a:pPr>
              <a:lnSpc>
                <a:spcPct val="150000"/>
              </a:lnSpc>
            </a:pPr>
            <a:r>
              <a:rPr lang="en-GB" sz="1600" dirty="0">
                <a:solidFill>
                  <a:srgbClr val="292526"/>
                </a:solidFill>
                <a:effectLst/>
                <a:ea typeface="Times New Roman" panose="02020603050405020304" pitchFamily="18" charset="0"/>
              </a:rPr>
              <a:t>Additionally, it can reduce fears and panic in critical situations through </a:t>
            </a:r>
            <a:r>
              <a:rPr lang="en-GB" sz="1600" dirty="0">
                <a:solidFill>
                  <a:srgbClr val="292526"/>
                </a:solidFill>
                <a:ea typeface="Times New Roman" panose="02020603050405020304" pitchFamily="18" charset="0"/>
              </a:rPr>
              <a:t>the high degree of clarity.</a:t>
            </a:r>
          </a:p>
          <a:p>
            <a:pPr>
              <a:lnSpc>
                <a:spcPct val="150000"/>
              </a:lnSpc>
            </a:pPr>
            <a:endParaRPr lang="en-GB" sz="1600" dirty="0">
              <a:solidFill>
                <a:srgbClr val="292526"/>
              </a:solidFill>
              <a:effectLst/>
              <a:ea typeface="Times New Roman" panose="02020603050405020304" pitchFamily="18" charset="0"/>
            </a:endParaRPr>
          </a:p>
          <a:p>
            <a:pPr>
              <a:lnSpc>
                <a:spcPct val="150000"/>
              </a:lnSpc>
            </a:pPr>
            <a:endParaRPr lang="en-GB" sz="1600" dirty="0">
              <a:solidFill>
                <a:srgbClr val="292526"/>
              </a:solidFill>
              <a:ea typeface="Times New Roman" panose="02020603050405020304" pitchFamily="18" charset="0"/>
            </a:endParaRPr>
          </a:p>
          <a:p>
            <a:pPr>
              <a:lnSpc>
                <a:spcPct val="150000"/>
              </a:lnSpc>
            </a:pPr>
            <a:endParaRPr lang="en-GB" sz="1600" dirty="0">
              <a:solidFill>
                <a:srgbClr val="292526"/>
              </a:solidFill>
              <a:effectLst/>
              <a:ea typeface="Times New Roman" panose="02020603050405020304" pitchFamily="18" charset="0"/>
            </a:endParaRPr>
          </a:p>
          <a:p>
            <a:pPr>
              <a:lnSpc>
                <a:spcPct val="150000"/>
              </a:lnSpc>
            </a:pPr>
            <a:endParaRPr lang="en-GB" sz="1600" dirty="0">
              <a:solidFill>
                <a:srgbClr val="292526"/>
              </a:solidFill>
              <a:ea typeface="Times New Roman" panose="02020603050405020304" pitchFamily="18" charset="0"/>
            </a:endParaRPr>
          </a:p>
          <a:p>
            <a:pPr>
              <a:lnSpc>
                <a:spcPct val="150000"/>
              </a:lnSpc>
            </a:pPr>
            <a:endParaRPr lang="en-GB" sz="1600" dirty="0">
              <a:solidFill>
                <a:srgbClr val="292526"/>
              </a:solidFill>
              <a:effectLst/>
              <a:ea typeface="Times New Roman" panose="02020603050405020304" pitchFamily="18" charset="0"/>
            </a:endParaRPr>
          </a:p>
          <a:p>
            <a:pPr algn="ctr"/>
            <a:endParaRPr lang="en-GB" sz="1600" dirty="0"/>
          </a:p>
        </p:txBody>
      </p:sp>
      <p:sp>
        <p:nvSpPr>
          <p:cNvPr id="7" name="Rectangle: Rounded Corners 6">
            <a:extLst>
              <a:ext uri="{FF2B5EF4-FFF2-40B4-BE49-F238E27FC236}">
                <a16:creationId xmlns:a16="http://schemas.microsoft.com/office/drawing/2014/main" id="{C420CDA8-CBEB-4915-9179-A0BAF6D5A76E}"/>
              </a:ext>
            </a:extLst>
          </p:cNvPr>
          <p:cNvSpPr/>
          <p:nvPr/>
        </p:nvSpPr>
        <p:spPr>
          <a:xfrm>
            <a:off x="9225306" y="864973"/>
            <a:ext cx="2966694" cy="599302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292526"/>
                </a:solidFill>
              </a:rPr>
              <a:t>Negative Elements</a:t>
            </a:r>
          </a:p>
          <a:p>
            <a:pPr>
              <a:lnSpc>
                <a:spcPct val="150000"/>
              </a:lnSpc>
            </a:pPr>
            <a:r>
              <a:rPr lang="en-GB" sz="1600" dirty="0">
                <a:solidFill>
                  <a:srgbClr val="292526"/>
                </a:solidFill>
                <a:ea typeface="Times New Roman" panose="02020603050405020304" pitchFamily="18" charset="0"/>
              </a:rPr>
              <a:t>If used frequently, it quickly leads to people feeling overrun, disrespected, victimised, generally unhappy and unmotivated.</a:t>
            </a:r>
          </a:p>
          <a:p>
            <a:pPr>
              <a:lnSpc>
                <a:spcPct val="150000"/>
              </a:lnSpc>
            </a:pPr>
            <a:r>
              <a:rPr lang="en-GB" sz="1600" dirty="0">
                <a:solidFill>
                  <a:srgbClr val="292526"/>
                </a:solidFill>
                <a:ea typeface="Times New Roman" panose="02020603050405020304" pitchFamily="18" charset="0"/>
              </a:rPr>
              <a:t>This style is associated with </a:t>
            </a:r>
            <a:r>
              <a:rPr lang="en-GB" sz="1600" dirty="0">
                <a:solidFill>
                  <a:srgbClr val="292526"/>
                </a:solidFill>
                <a:effectLst/>
                <a:ea typeface="Times New Roman" panose="02020603050405020304" pitchFamily="18" charset="0"/>
              </a:rPr>
              <a:t>low productivity, low engagement, fear, and high turnover.</a:t>
            </a:r>
          </a:p>
          <a:p>
            <a:pPr>
              <a:lnSpc>
                <a:spcPct val="150000"/>
              </a:lnSpc>
            </a:pPr>
            <a:r>
              <a:rPr lang="en-GB" sz="1600" dirty="0">
                <a:solidFill>
                  <a:srgbClr val="292526"/>
                </a:solidFill>
                <a:ea typeface="Times New Roman" panose="02020603050405020304" pitchFamily="18" charset="0"/>
              </a:rPr>
              <a:t>I</a:t>
            </a:r>
            <a:r>
              <a:rPr lang="en-GB" sz="1600" dirty="0">
                <a:solidFill>
                  <a:srgbClr val="292526"/>
                </a:solidFill>
                <a:effectLst/>
                <a:ea typeface="Times New Roman" panose="02020603050405020304" pitchFamily="18" charset="0"/>
              </a:rPr>
              <a:t>t has a negative correlation with team climate.</a:t>
            </a:r>
          </a:p>
          <a:p>
            <a:pPr>
              <a:lnSpc>
                <a:spcPct val="150000"/>
              </a:lnSpc>
            </a:pPr>
            <a:r>
              <a:rPr lang="en-GB" sz="1600" dirty="0">
                <a:solidFill>
                  <a:srgbClr val="292526"/>
                </a:solidFill>
                <a:ea typeface="Times New Roman" panose="02020603050405020304" pitchFamily="18" charset="0"/>
              </a:rPr>
              <a:t>It is detrimental to flexibility and responsibility in the team.</a:t>
            </a:r>
            <a:endParaRPr lang="en-GB" sz="1600" dirty="0">
              <a:solidFill>
                <a:srgbClr val="292526"/>
              </a:solidFill>
              <a:effectLst/>
              <a:ea typeface="Times New Roman" panose="02020603050405020304" pitchFamily="18" charset="0"/>
            </a:endParaRPr>
          </a:p>
        </p:txBody>
      </p:sp>
      <p:pic>
        <p:nvPicPr>
          <p:cNvPr id="8" name="Picture 7">
            <a:extLst>
              <a:ext uri="{FF2B5EF4-FFF2-40B4-BE49-F238E27FC236}">
                <a16:creationId xmlns:a16="http://schemas.microsoft.com/office/drawing/2014/main" id="{6B276CB4-786A-451E-9888-1B12461A1C72}"/>
              </a:ext>
            </a:extLst>
          </p:cNvPr>
          <p:cNvPicPr>
            <a:picLocks noChangeAspect="1"/>
          </p:cNvPicPr>
          <p:nvPr/>
        </p:nvPicPr>
        <p:blipFill>
          <a:blip r:embed="rId3"/>
          <a:stretch>
            <a:fillRect/>
          </a:stretch>
        </p:blipFill>
        <p:spPr>
          <a:xfrm>
            <a:off x="5993913" y="4968135"/>
            <a:ext cx="2668982" cy="1482768"/>
          </a:xfrm>
          <a:prstGeom prst="rect">
            <a:avLst/>
          </a:prstGeom>
        </p:spPr>
      </p:pic>
    </p:spTree>
    <p:extLst>
      <p:ext uri="{BB962C8B-B14F-4D97-AF65-F5344CB8AC3E}">
        <p14:creationId xmlns:p14="http://schemas.microsoft.com/office/powerpoint/2010/main" val="3885173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CD324-EACE-4D36-91D1-915044AAE15F}"/>
              </a:ext>
            </a:extLst>
          </p:cNvPr>
          <p:cNvSpPr>
            <a:spLocks noGrp="1"/>
          </p:cNvSpPr>
          <p:nvPr>
            <p:ph type="title"/>
          </p:nvPr>
        </p:nvSpPr>
        <p:spPr/>
        <p:txBody>
          <a:bodyPr/>
          <a:lstStyle/>
          <a:p>
            <a:endParaRPr lang="en-GB"/>
          </a:p>
        </p:txBody>
      </p:sp>
      <p:graphicFrame>
        <p:nvGraphicFramePr>
          <p:cNvPr id="3" name="Diagram 2">
            <a:extLst>
              <a:ext uri="{FF2B5EF4-FFF2-40B4-BE49-F238E27FC236}">
                <a16:creationId xmlns:a16="http://schemas.microsoft.com/office/drawing/2014/main" id="{E0895572-C834-4A42-A477-5AB06830F621}"/>
              </a:ext>
            </a:extLst>
          </p:cNvPr>
          <p:cNvGraphicFramePr/>
          <p:nvPr>
            <p:extLst>
              <p:ext uri="{D42A27DB-BD31-4B8C-83A1-F6EECF244321}">
                <p14:modId xmlns:p14="http://schemas.microsoft.com/office/powerpoint/2010/main" val="358828017"/>
              </p:ext>
            </p:extLst>
          </p:nvPr>
        </p:nvGraphicFramePr>
        <p:xfrm>
          <a:off x="3261360" y="955040"/>
          <a:ext cx="8046720" cy="5476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0355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75" name="Rectangle 1127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Rectangle 1127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79" name="Freeform: Shape 1127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B191203-A8D6-45A1-AA0B-B55F6A34952E}"/>
              </a:ext>
            </a:extLst>
          </p:cNvPr>
          <p:cNvSpPr>
            <a:spLocks noGrp="1"/>
          </p:cNvSpPr>
          <p:nvPr>
            <p:ph type="title"/>
          </p:nvPr>
        </p:nvSpPr>
        <p:spPr>
          <a:xfrm>
            <a:off x="660041" y="2767106"/>
            <a:ext cx="2880828" cy="3071906"/>
          </a:xfrm>
        </p:spPr>
        <p:txBody>
          <a:bodyPr vert="horz" lIns="91440" tIns="45720" rIns="91440" bIns="45720" rtlCol="0" anchor="t">
            <a:normAutofit/>
          </a:bodyPr>
          <a:lstStyle/>
          <a:p>
            <a:endParaRPr lang="en-US" sz="4000" kern="1200">
              <a:solidFill>
                <a:srgbClr val="FFFFFF"/>
              </a:solidFill>
              <a:latin typeface="+mj-lt"/>
              <a:ea typeface="+mj-ea"/>
              <a:cs typeface="+mj-cs"/>
            </a:endParaRPr>
          </a:p>
        </p:txBody>
      </p:sp>
      <p:pic>
        <p:nvPicPr>
          <p:cNvPr id="11266" name="Picture 2" descr="See the source image">
            <a:extLst>
              <a:ext uri="{FF2B5EF4-FFF2-40B4-BE49-F238E27FC236}">
                <a16:creationId xmlns:a16="http://schemas.microsoft.com/office/drawing/2014/main" id="{0257A5E2-4F12-44A1-8EE4-CB42E85E33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2"/>
          <a:stretch/>
        </p:blipFill>
        <p:spPr bwMode="auto">
          <a:xfrm>
            <a:off x="5144539" y="467208"/>
            <a:ext cx="5941525" cy="592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7893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9D49F-A208-4CD9-AB9A-0C5DACED3C6D}"/>
              </a:ext>
            </a:extLst>
          </p:cNvPr>
          <p:cNvSpPr>
            <a:spLocks noGrp="1"/>
          </p:cNvSpPr>
          <p:nvPr>
            <p:ph type="title"/>
          </p:nvPr>
        </p:nvSpPr>
        <p:spPr/>
        <p:txBody>
          <a:bodyPr/>
          <a:lstStyle/>
          <a:p>
            <a:r>
              <a:rPr lang="en-GB" dirty="0"/>
              <a:t>How do you select the correct leadership style? </a:t>
            </a:r>
          </a:p>
        </p:txBody>
      </p:sp>
      <p:pic>
        <p:nvPicPr>
          <p:cNvPr id="3" name="Picture 2">
            <a:extLst>
              <a:ext uri="{FF2B5EF4-FFF2-40B4-BE49-F238E27FC236}">
                <a16:creationId xmlns:a16="http://schemas.microsoft.com/office/drawing/2014/main" id="{23F9AC6E-BEAC-4733-ACD7-CEA1F83444DB}"/>
              </a:ext>
            </a:extLst>
          </p:cNvPr>
          <p:cNvPicPr>
            <a:picLocks noChangeAspect="1"/>
          </p:cNvPicPr>
          <p:nvPr/>
        </p:nvPicPr>
        <p:blipFill>
          <a:blip r:embed="rId3"/>
          <a:stretch>
            <a:fillRect/>
          </a:stretch>
        </p:blipFill>
        <p:spPr>
          <a:xfrm>
            <a:off x="3611599" y="1210385"/>
            <a:ext cx="6895892" cy="4437230"/>
          </a:xfrm>
          <a:prstGeom prst="rect">
            <a:avLst/>
          </a:prstGeom>
        </p:spPr>
      </p:pic>
    </p:spTree>
    <p:extLst>
      <p:ext uri="{BB962C8B-B14F-4D97-AF65-F5344CB8AC3E}">
        <p14:creationId xmlns:p14="http://schemas.microsoft.com/office/powerpoint/2010/main" val="1502671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0C9C8-0FC0-4D0A-8A4F-74B9AF0CE5EE}"/>
              </a:ext>
            </a:extLst>
          </p:cNvPr>
          <p:cNvSpPr>
            <a:spLocks noGrp="1"/>
          </p:cNvSpPr>
          <p:nvPr>
            <p:ph type="title"/>
          </p:nvPr>
        </p:nvSpPr>
        <p:spPr/>
        <p:txBody>
          <a:bodyPr/>
          <a:lstStyle/>
          <a:p>
            <a:r>
              <a:rPr lang="en-GB"/>
              <a:t>Situational Theories of Leadership</a:t>
            </a:r>
            <a:endParaRPr lang="en-GB" dirty="0"/>
          </a:p>
        </p:txBody>
      </p:sp>
      <p:sp>
        <p:nvSpPr>
          <p:cNvPr id="4" name="TextBox 3">
            <a:extLst>
              <a:ext uri="{FF2B5EF4-FFF2-40B4-BE49-F238E27FC236}">
                <a16:creationId xmlns:a16="http://schemas.microsoft.com/office/drawing/2014/main" id="{EFF67E73-DE5E-4613-A1E8-DF0578A8CC83}"/>
              </a:ext>
            </a:extLst>
          </p:cNvPr>
          <p:cNvSpPr txBox="1"/>
          <p:nvPr/>
        </p:nvSpPr>
        <p:spPr>
          <a:xfrm>
            <a:off x="2228850" y="2171699"/>
            <a:ext cx="9610725" cy="3251403"/>
          </a:xfrm>
          <a:prstGeom prst="rect">
            <a:avLst/>
          </a:prstGeom>
          <a:noFill/>
        </p:spPr>
        <p:txBody>
          <a:bodyPr wrap="square">
            <a:spAutoFit/>
          </a:bodyPr>
          <a:lstStyle/>
          <a:p>
            <a:pPr fontAlgn="base">
              <a:lnSpc>
                <a:spcPct val="107000"/>
              </a:lnSpc>
              <a:spcAft>
                <a:spcPts val="800"/>
              </a:spcAft>
            </a:pPr>
            <a:r>
              <a:rPr lang="en-GB" sz="2400" dirty="0">
                <a:solidFill>
                  <a:srgbClr val="373D3F"/>
                </a:solidFill>
                <a:effectLst/>
                <a:latin typeface="Arial" panose="020B0604020202020204" pitchFamily="34" charset="0"/>
                <a:ea typeface="Times New Roman" panose="02020603050405020304" pitchFamily="18" charset="0"/>
                <a:cs typeface="Times New Roman" panose="02020603050405020304" pitchFamily="18" charset="0"/>
              </a:rPr>
              <a:t>Situational theories of leadership work on the assumption that the most effective style of leadership changes from situation to situation. </a:t>
            </a:r>
          </a:p>
          <a:p>
            <a:pPr fontAlgn="base">
              <a:lnSpc>
                <a:spcPct val="107000"/>
              </a:lnSpc>
              <a:spcAft>
                <a:spcPts val="800"/>
              </a:spcAft>
            </a:pPr>
            <a:endParaRPr lang="en-GB" sz="2400" dirty="0">
              <a:solidFill>
                <a:srgbClr val="373D3F"/>
              </a:solidFill>
              <a:effectLst/>
              <a:latin typeface="Arial" panose="020B0604020202020204" pitchFamily="34" charset="0"/>
              <a:ea typeface="Times New Roman" panose="02020603050405020304" pitchFamily="18" charset="0"/>
              <a:cs typeface="Times New Roman" panose="02020603050405020304" pitchFamily="18" charset="0"/>
            </a:endParaRPr>
          </a:p>
          <a:p>
            <a:pPr fontAlgn="base">
              <a:lnSpc>
                <a:spcPct val="107000"/>
              </a:lnSpc>
              <a:spcAft>
                <a:spcPts val="800"/>
              </a:spcAft>
            </a:pPr>
            <a:r>
              <a:rPr lang="en-GB" sz="2400" dirty="0">
                <a:solidFill>
                  <a:srgbClr val="373D3F"/>
                </a:solidFill>
                <a:effectLst/>
                <a:latin typeface="Arial" panose="020B0604020202020204" pitchFamily="34" charset="0"/>
                <a:ea typeface="Times New Roman" panose="02020603050405020304" pitchFamily="18" charset="0"/>
                <a:cs typeface="Times New Roman" panose="02020603050405020304" pitchFamily="18" charset="0"/>
              </a:rPr>
              <a:t>To be most effective and successful, a leader must be able to adapt </a:t>
            </a:r>
            <a:r>
              <a:rPr lang="en-GB" sz="2400" dirty="0">
                <a:solidFill>
                  <a:srgbClr val="373D3F"/>
                </a:solidFill>
                <a:latin typeface="Arial" panose="020B0604020202020204" pitchFamily="34" charset="0"/>
                <a:ea typeface="Times New Roman" panose="02020603050405020304" pitchFamily="18" charset="0"/>
                <a:cs typeface="Times New Roman" panose="02020603050405020304" pitchFamily="18" charset="0"/>
              </a:rPr>
              <a:t>their</a:t>
            </a:r>
            <a:r>
              <a:rPr lang="en-GB" sz="2400" dirty="0">
                <a:solidFill>
                  <a:srgbClr val="373D3F"/>
                </a:solidFill>
                <a:effectLst/>
                <a:latin typeface="Arial" panose="020B0604020202020204" pitchFamily="34" charset="0"/>
                <a:ea typeface="Times New Roman" panose="02020603050405020304" pitchFamily="18" charset="0"/>
                <a:cs typeface="Times New Roman" panose="02020603050405020304" pitchFamily="18" charset="0"/>
              </a:rPr>
              <a:t> style and approach to diverse circumstances.</a:t>
            </a:r>
          </a:p>
          <a:p>
            <a:pPr fontAlgn="base">
              <a:lnSpc>
                <a:spcPct val="107000"/>
              </a:lnSpc>
              <a:spcAft>
                <a:spcPts val="800"/>
              </a:spcAft>
            </a:pPr>
            <a:endParaRPr lang="en-GB" sz="2400" dirty="0">
              <a:solidFill>
                <a:srgbClr val="373D3F"/>
              </a:solidFill>
              <a:latin typeface="Arial" panose="020B060402020202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2400" dirty="0">
                <a:solidFill>
                  <a:srgbClr val="373D3F"/>
                </a:solidFill>
                <a:latin typeface="Arial" panose="020B0604020202020204" pitchFamily="34" charset="0"/>
                <a:ea typeface="Calibri" panose="020F0502020204030204" pitchFamily="34" charset="0"/>
                <a:cs typeface="Times New Roman" panose="02020603050405020304" pitchFamily="18" charset="0"/>
              </a:rPr>
              <a:t>Effective Situational Leaders display high Emotional Intelligence.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754485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4E3E0-94D0-44E1-9260-0C3604F172B6}"/>
              </a:ext>
            </a:extLst>
          </p:cNvPr>
          <p:cNvSpPr>
            <a:spLocks noGrp="1"/>
          </p:cNvSpPr>
          <p:nvPr>
            <p:ph type="title"/>
          </p:nvPr>
        </p:nvSpPr>
        <p:spPr/>
        <p:txBody>
          <a:bodyPr/>
          <a:lstStyle/>
          <a:p>
            <a:r>
              <a:rPr lang="en-GB" dirty="0"/>
              <a:t>Emotional Intelligence</a:t>
            </a:r>
          </a:p>
        </p:txBody>
      </p:sp>
      <p:sp>
        <p:nvSpPr>
          <p:cNvPr id="4" name="TextBox 3">
            <a:extLst>
              <a:ext uri="{FF2B5EF4-FFF2-40B4-BE49-F238E27FC236}">
                <a16:creationId xmlns:a16="http://schemas.microsoft.com/office/drawing/2014/main" id="{6F85FE76-404E-4946-A1F7-2B95B8608F73}"/>
              </a:ext>
            </a:extLst>
          </p:cNvPr>
          <p:cNvSpPr txBox="1"/>
          <p:nvPr/>
        </p:nvSpPr>
        <p:spPr>
          <a:xfrm>
            <a:off x="2124076" y="1028700"/>
            <a:ext cx="9477374" cy="4093428"/>
          </a:xfrm>
          <a:prstGeom prst="rect">
            <a:avLst/>
          </a:prstGeom>
          <a:noFill/>
        </p:spPr>
        <p:txBody>
          <a:bodyPr wrap="square">
            <a:spAutoFit/>
          </a:bodyPr>
          <a:lstStyle/>
          <a:p>
            <a:pPr marL="342900" indent="-342900" algn="l">
              <a:buFont typeface="Arial" panose="020B0604020202020204" pitchFamily="34" charset="0"/>
              <a:buChar char="•"/>
            </a:pPr>
            <a:r>
              <a:rPr lang="en-GB" sz="2000" i="0" dirty="0">
                <a:effectLst/>
                <a:latin typeface="Arial" panose="020B0604020202020204" pitchFamily="34" charset="0"/>
              </a:rPr>
              <a:t>Emotional intelligence (EI) is most often defined as the ability to perceive, use, understand, manage, and handle emotions. </a:t>
            </a:r>
          </a:p>
          <a:p>
            <a:pPr marL="342900" indent="-342900" algn="l">
              <a:buFont typeface="Arial" panose="020B0604020202020204" pitchFamily="34" charset="0"/>
              <a:buChar char="•"/>
            </a:pPr>
            <a:endParaRPr lang="en-GB" sz="2000" dirty="0">
              <a:latin typeface="Arial" panose="020B0604020202020204" pitchFamily="34" charset="0"/>
            </a:endParaRPr>
          </a:p>
          <a:p>
            <a:pPr marL="342900" indent="-342900" algn="l">
              <a:buFont typeface="Arial" panose="020B0604020202020204" pitchFamily="34" charset="0"/>
              <a:buChar char="•"/>
            </a:pPr>
            <a:r>
              <a:rPr lang="en-GB" sz="2000" i="0" dirty="0">
                <a:effectLst/>
                <a:latin typeface="Arial" panose="020B0604020202020204" pitchFamily="34" charset="0"/>
              </a:rPr>
              <a:t>People with high emotional intelligence can r</a:t>
            </a:r>
            <a:r>
              <a:rPr lang="en-GB" sz="2000" dirty="0">
                <a:latin typeface="Arial" panose="020B0604020202020204" pitchFamily="34" charset="0"/>
              </a:rPr>
              <a:t>ecognise </a:t>
            </a:r>
            <a:r>
              <a:rPr lang="en-GB" sz="2000" i="0" dirty="0">
                <a:effectLst/>
                <a:latin typeface="Arial" panose="020B0604020202020204" pitchFamily="34" charset="0"/>
              </a:rPr>
              <a:t>their own emotions and those of others, use emotional information to guide thinking and behaviour, discern between different feelings and label them appropriately, and adjust emotions to adapt to environments.</a:t>
            </a:r>
          </a:p>
          <a:p>
            <a:pPr marL="342900" indent="-342900" algn="l">
              <a:buFont typeface="Arial" panose="020B0604020202020204" pitchFamily="34" charset="0"/>
              <a:buChar char="•"/>
            </a:pPr>
            <a:endParaRPr lang="en-GB" sz="2000" dirty="0">
              <a:latin typeface="Arial" panose="020B0604020202020204" pitchFamily="34" charset="0"/>
            </a:endParaRPr>
          </a:p>
          <a:p>
            <a:pPr marL="342900" indent="-342900" algn="l">
              <a:buFont typeface="Arial" panose="020B0604020202020204" pitchFamily="34" charset="0"/>
              <a:buChar char="•"/>
            </a:pPr>
            <a:r>
              <a:rPr lang="en-GB" sz="2000" i="0" dirty="0">
                <a:effectLst/>
                <a:latin typeface="Arial" panose="020B0604020202020204" pitchFamily="34" charset="0"/>
              </a:rPr>
              <a:t>Daniel Goleman defined EI as the array of skills and characteristics that drive leadership performance.</a:t>
            </a:r>
          </a:p>
          <a:p>
            <a:pPr marL="342900" indent="-342900" algn="l">
              <a:buFont typeface="Arial" panose="020B0604020202020204" pitchFamily="34" charset="0"/>
              <a:buChar char="•"/>
            </a:pPr>
            <a:endParaRPr lang="en-GB" sz="2000" dirty="0">
              <a:latin typeface="Arial" panose="020B0604020202020204" pitchFamily="34" charset="0"/>
            </a:endParaRPr>
          </a:p>
          <a:p>
            <a:pPr marL="342900" indent="-342900" algn="l">
              <a:buFont typeface="Arial" panose="020B0604020202020204" pitchFamily="34" charset="0"/>
              <a:buChar char="•"/>
            </a:pPr>
            <a:r>
              <a:rPr lang="en-GB" sz="2000" i="0" dirty="0">
                <a:effectLst/>
                <a:latin typeface="Arial" panose="020B0604020202020204" pitchFamily="34" charset="0"/>
              </a:rPr>
              <a:t>Some researchers suggest that emotional intelligence can be learned and strengthened, while others claim it is an inborn characteristic</a:t>
            </a:r>
          </a:p>
        </p:txBody>
      </p:sp>
    </p:spTree>
    <p:extLst>
      <p:ext uri="{BB962C8B-B14F-4D97-AF65-F5344CB8AC3E}">
        <p14:creationId xmlns:p14="http://schemas.microsoft.com/office/powerpoint/2010/main" val="3617206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F3991-D4F0-426E-8AE8-15486F02F083}"/>
              </a:ext>
            </a:extLst>
          </p:cNvPr>
          <p:cNvSpPr>
            <a:spLocks noGrp="1"/>
          </p:cNvSpPr>
          <p:nvPr>
            <p:ph type="title"/>
          </p:nvPr>
        </p:nvSpPr>
        <p:spPr/>
        <p:txBody>
          <a:bodyPr/>
          <a:lstStyle/>
          <a:p>
            <a:endParaRPr lang="en-GB" dirty="0"/>
          </a:p>
        </p:txBody>
      </p:sp>
      <p:pic>
        <p:nvPicPr>
          <p:cNvPr id="1026" name="Picture 2" descr="See the source image">
            <a:extLst>
              <a:ext uri="{FF2B5EF4-FFF2-40B4-BE49-F238E27FC236}">
                <a16:creationId xmlns:a16="http://schemas.microsoft.com/office/drawing/2014/main" id="{15CD4682-A7D3-47C9-BD4C-7C9528EF20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6100" y="118263"/>
            <a:ext cx="8031094" cy="651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86639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C813-5D02-4A03-BD4A-AED705BB68FB}"/>
              </a:ext>
            </a:extLst>
          </p:cNvPr>
          <p:cNvSpPr>
            <a:spLocks noGrp="1"/>
          </p:cNvSpPr>
          <p:nvPr>
            <p:ph type="title"/>
          </p:nvPr>
        </p:nvSpPr>
        <p:spPr/>
        <p:txBody>
          <a:bodyPr/>
          <a:lstStyle/>
          <a:p>
            <a:r>
              <a:rPr lang="en-GB" dirty="0"/>
              <a:t>Some Key Signs of Emotional Intelligence</a:t>
            </a:r>
          </a:p>
        </p:txBody>
      </p:sp>
      <p:sp>
        <p:nvSpPr>
          <p:cNvPr id="4" name="TextBox 3">
            <a:extLst>
              <a:ext uri="{FF2B5EF4-FFF2-40B4-BE49-F238E27FC236}">
                <a16:creationId xmlns:a16="http://schemas.microsoft.com/office/drawing/2014/main" id="{A31F526E-83AF-4B97-AD18-A3887F52AAC7}"/>
              </a:ext>
            </a:extLst>
          </p:cNvPr>
          <p:cNvSpPr txBox="1"/>
          <p:nvPr/>
        </p:nvSpPr>
        <p:spPr>
          <a:xfrm>
            <a:off x="2162175" y="847725"/>
            <a:ext cx="9942000" cy="5632311"/>
          </a:xfrm>
          <a:prstGeom prst="rect">
            <a:avLst/>
          </a:prstGeom>
          <a:noFill/>
        </p:spPr>
        <p:txBody>
          <a:bodyPr wrap="square">
            <a:spAutoFit/>
          </a:bodyPr>
          <a:lstStyle/>
          <a:p>
            <a:pPr algn="l" fontAlgn="base"/>
            <a:endParaRPr lang="en-GB" b="0" i="0" dirty="0">
              <a:solidFill>
                <a:srgbClr val="212121"/>
              </a:solidFill>
              <a:effectLst/>
              <a:latin typeface="Merriweather" panose="00000500000000000000" pitchFamily="2" charset="0"/>
            </a:endParaRPr>
          </a:p>
          <a:p>
            <a:pPr algn="l" fontAlgn="base">
              <a:buFont typeface="Arial" panose="020B0604020202020204" pitchFamily="34" charset="0"/>
              <a:buChar char="•"/>
            </a:pPr>
            <a:r>
              <a:rPr lang="en-GB" b="0" i="0" dirty="0">
                <a:solidFill>
                  <a:srgbClr val="212121"/>
                </a:solidFill>
                <a:effectLst/>
              </a:rPr>
              <a:t>  An ability to identify and describe what people are feeling</a:t>
            </a:r>
          </a:p>
          <a:p>
            <a:pPr algn="l" fontAlgn="base">
              <a:buFont typeface="Arial" panose="020B0604020202020204" pitchFamily="34" charset="0"/>
              <a:buChar char="•"/>
            </a:pPr>
            <a:endParaRPr lang="en-GB" b="0" i="0" dirty="0">
              <a:solidFill>
                <a:srgbClr val="212121"/>
              </a:solidFill>
              <a:effectLst/>
            </a:endParaRPr>
          </a:p>
          <a:p>
            <a:pPr algn="l" fontAlgn="base">
              <a:buFont typeface="Arial" panose="020B0604020202020204" pitchFamily="34" charset="0"/>
              <a:buChar char="•"/>
            </a:pPr>
            <a:r>
              <a:rPr lang="en-GB" b="0" i="0" dirty="0">
                <a:solidFill>
                  <a:srgbClr val="212121"/>
                </a:solidFill>
                <a:effectLst/>
              </a:rPr>
              <a:t>  An awareness of personal strengths and limitations</a:t>
            </a:r>
          </a:p>
          <a:p>
            <a:pPr algn="l" fontAlgn="base">
              <a:buFont typeface="Arial" panose="020B0604020202020204" pitchFamily="34" charset="0"/>
              <a:buChar char="•"/>
            </a:pPr>
            <a:endParaRPr lang="en-GB" b="0" i="0" dirty="0">
              <a:solidFill>
                <a:srgbClr val="212121"/>
              </a:solidFill>
              <a:effectLst/>
            </a:endParaRPr>
          </a:p>
          <a:p>
            <a:pPr algn="l" fontAlgn="base">
              <a:buFont typeface="Arial" panose="020B0604020202020204" pitchFamily="34" charset="0"/>
              <a:buChar char="•"/>
            </a:pPr>
            <a:r>
              <a:rPr lang="en-GB" b="0" i="0" dirty="0">
                <a:solidFill>
                  <a:srgbClr val="212121"/>
                </a:solidFill>
                <a:effectLst/>
              </a:rPr>
              <a:t>  Self-confidence and self-acceptance</a:t>
            </a:r>
          </a:p>
          <a:p>
            <a:pPr algn="l" fontAlgn="base">
              <a:buFont typeface="Arial" panose="020B0604020202020204" pitchFamily="34" charset="0"/>
              <a:buChar char="•"/>
            </a:pPr>
            <a:endParaRPr lang="en-GB" b="0" i="0" dirty="0">
              <a:solidFill>
                <a:srgbClr val="212121"/>
              </a:solidFill>
              <a:effectLst/>
            </a:endParaRPr>
          </a:p>
          <a:p>
            <a:pPr algn="l" fontAlgn="base">
              <a:buFont typeface="Arial" panose="020B0604020202020204" pitchFamily="34" charset="0"/>
              <a:buChar char="•"/>
            </a:pPr>
            <a:r>
              <a:rPr lang="en-GB" b="0" i="0" dirty="0">
                <a:solidFill>
                  <a:srgbClr val="212121"/>
                </a:solidFill>
                <a:effectLst/>
              </a:rPr>
              <a:t>  The ability to let go of mistakes</a:t>
            </a:r>
          </a:p>
          <a:p>
            <a:pPr algn="l" fontAlgn="base">
              <a:buFont typeface="Arial" panose="020B0604020202020204" pitchFamily="34" charset="0"/>
              <a:buChar char="•"/>
            </a:pPr>
            <a:endParaRPr lang="en-GB" b="0" i="0" dirty="0">
              <a:solidFill>
                <a:srgbClr val="212121"/>
              </a:solidFill>
              <a:effectLst/>
            </a:endParaRPr>
          </a:p>
          <a:p>
            <a:pPr algn="l" fontAlgn="base">
              <a:buFont typeface="Arial" panose="020B0604020202020204" pitchFamily="34" charset="0"/>
              <a:buChar char="•"/>
            </a:pPr>
            <a:r>
              <a:rPr lang="en-GB" b="0" i="0" dirty="0">
                <a:solidFill>
                  <a:srgbClr val="212121"/>
                </a:solidFill>
                <a:effectLst/>
              </a:rPr>
              <a:t>  An ability to accept and embrace change</a:t>
            </a:r>
          </a:p>
          <a:p>
            <a:pPr algn="l" fontAlgn="base">
              <a:buFont typeface="Arial" panose="020B0604020202020204" pitchFamily="34" charset="0"/>
              <a:buChar char="•"/>
            </a:pPr>
            <a:endParaRPr lang="en-GB" b="0" i="0" dirty="0">
              <a:solidFill>
                <a:srgbClr val="212121"/>
              </a:solidFill>
              <a:effectLst/>
            </a:endParaRPr>
          </a:p>
          <a:p>
            <a:pPr algn="l" fontAlgn="base">
              <a:buFont typeface="Arial" panose="020B0604020202020204" pitchFamily="34" charset="0"/>
              <a:buChar char="•"/>
            </a:pPr>
            <a:r>
              <a:rPr lang="en-GB" b="0" i="0" dirty="0">
                <a:solidFill>
                  <a:srgbClr val="212121"/>
                </a:solidFill>
                <a:effectLst/>
              </a:rPr>
              <a:t>  A strong sense of curiosity, particularly about other people</a:t>
            </a:r>
          </a:p>
          <a:p>
            <a:pPr algn="l" fontAlgn="base">
              <a:buFont typeface="Arial" panose="020B0604020202020204" pitchFamily="34" charset="0"/>
              <a:buChar char="•"/>
            </a:pPr>
            <a:endParaRPr lang="en-GB" b="0" i="0" dirty="0">
              <a:solidFill>
                <a:srgbClr val="212121"/>
              </a:solidFill>
              <a:effectLst/>
            </a:endParaRPr>
          </a:p>
          <a:p>
            <a:pPr algn="l" fontAlgn="base">
              <a:buFont typeface="Arial" panose="020B0604020202020204" pitchFamily="34" charset="0"/>
              <a:buChar char="•"/>
            </a:pPr>
            <a:r>
              <a:rPr lang="en-GB" b="0" i="0" dirty="0">
                <a:solidFill>
                  <a:srgbClr val="212121"/>
                </a:solidFill>
                <a:effectLst/>
              </a:rPr>
              <a:t>  Feelings of empathy and concern for others</a:t>
            </a:r>
          </a:p>
          <a:p>
            <a:pPr algn="l" fontAlgn="base">
              <a:buFont typeface="Arial" panose="020B0604020202020204" pitchFamily="34" charset="0"/>
              <a:buChar char="•"/>
            </a:pPr>
            <a:endParaRPr lang="en-GB" b="0" i="0" dirty="0">
              <a:solidFill>
                <a:srgbClr val="212121"/>
              </a:solidFill>
              <a:effectLst/>
            </a:endParaRPr>
          </a:p>
          <a:p>
            <a:pPr algn="l" fontAlgn="base">
              <a:buFont typeface="Arial" panose="020B0604020202020204" pitchFamily="34" charset="0"/>
              <a:buChar char="•"/>
            </a:pPr>
            <a:r>
              <a:rPr lang="en-GB" b="0" i="0" dirty="0">
                <a:solidFill>
                  <a:srgbClr val="212121"/>
                </a:solidFill>
                <a:effectLst/>
              </a:rPr>
              <a:t>  Showing sensitivity to the feelings of other people</a:t>
            </a:r>
          </a:p>
          <a:p>
            <a:pPr algn="l" fontAlgn="base">
              <a:buFont typeface="Arial" panose="020B0604020202020204" pitchFamily="34" charset="0"/>
              <a:buChar char="•"/>
            </a:pPr>
            <a:endParaRPr lang="en-GB" b="0" i="0" dirty="0">
              <a:solidFill>
                <a:srgbClr val="212121"/>
              </a:solidFill>
              <a:effectLst/>
            </a:endParaRPr>
          </a:p>
          <a:p>
            <a:pPr algn="l" fontAlgn="base">
              <a:buFont typeface="Arial" panose="020B0604020202020204" pitchFamily="34" charset="0"/>
              <a:buChar char="•"/>
            </a:pPr>
            <a:r>
              <a:rPr lang="en-GB" b="0" i="0" dirty="0">
                <a:solidFill>
                  <a:srgbClr val="212121"/>
                </a:solidFill>
                <a:effectLst/>
              </a:rPr>
              <a:t>  Accepting responsibility for mistakes</a:t>
            </a:r>
          </a:p>
          <a:p>
            <a:pPr algn="l" fontAlgn="base">
              <a:buFont typeface="Arial" panose="020B0604020202020204" pitchFamily="34" charset="0"/>
              <a:buChar char="•"/>
            </a:pPr>
            <a:endParaRPr lang="en-GB" b="0" i="0" dirty="0">
              <a:solidFill>
                <a:srgbClr val="212121"/>
              </a:solidFill>
              <a:effectLst/>
            </a:endParaRPr>
          </a:p>
          <a:p>
            <a:pPr algn="l" fontAlgn="base">
              <a:buFont typeface="Arial" panose="020B0604020202020204" pitchFamily="34" charset="0"/>
              <a:buChar char="•"/>
            </a:pPr>
            <a:r>
              <a:rPr lang="en-GB" b="0" i="0" dirty="0">
                <a:solidFill>
                  <a:srgbClr val="212121"/>
                </a:solidFill>
                <a:effectLst/>
              </a:rPr>
              <a:t>  The ability to manage emotions in difficult situations</a:t>
            </a:r>
          </a:p>
        </p:txBody>
      </p:sp>
    </p:spTree>
    <p:extLst>
      <p:ext uri="{BB962C8B-B14F-4D97-AF65-F5344CB8AC3E}">
        <p14:creationId xmlns:p14="http://schemas.microsoft.com/office/powerpoint/2010/main" val="30969549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CF781E-339B-4863-90E5-9FB1270FC219}"/>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sz="4400">
                <a:solidFill>
                  <a:schemeClr val="bg1"/>
                </a:solidFill>
                <a:latin typeface="+mj-lt"/>
                <a:cs typeface="+mj-cs"/>
              </a:rPr>
              <a:t>The Benefits of Emotional Intelligence</a:t>
            </a:r>
          </a:p>
        </p:txBody>
      </p:sp>
      <p:pic>
        <p:nvPicPr>
          <p:cNvPr id="6" name="Picture 5" descr="Qr code&#10;&#10;Description automatically generated">
            <a:extLst>
              <a:ext uri="{FF2B5EF4-FFF2-40B4-BE49-F238E27FC236}">
                <a16:creationId xmlns:a16="http://schemas.microsoft.com/office/drawing/2014/main" id="{A942E77D-52BB-486E-A002-547C93ADFE8B}"/>
              </a:ext>
            </a:extLst>
          </p:cNvPr>
          <p:cNvPicPr>
            <a:picLocks noChangeAspect="1"/>
          </p:cNvPicPr>
          <p:nvPr/>
        </p:nvPicPr>
        <p:blipFill rotWithShape="1">
          <a:blip r:embed="rId3">
            <a:extLst>
              <a:ext uri="{28A0092B-C50C-407E-A947-70E740481C1C}">
                <a14:useLocalDpi xmlns:a14="http://schemas.microsoft.com/office/drawing/2010/main" val="0"/>
              </a:ext>
            </a:extLst>
          </a:blip>
          <a:srcRect t="1814" r="3" b="10260"/>
          <a:stretch/>
        </p:blipFill>
        <p:spPr>
          <a:xfrm>
            <a:off x="841248" y="2516777"/>
            <a:ext cx="6236208" cy="3660185"/>
          </a:xfrm>
          <a:prstGeom prst="rect">
            <a:avLst/>
          </a:prstGeom>
        </p:spPr>
      </p:pic>
      <p:sp>
        <p:nvSpPr>
          <p:cNvPr id="5" name="TextBox 4">
            <a:extLst>
              <a:ext uri="{FF2B5EF4-FFF2-40B4-BE49-F238E27FC236}">
                <a16:creationId xmlns:a16="http://schemas.microsoft.com/office/drawing/2014/main" id="{A786DAE1-97E5-4407-BBE9-18D7813745E1}"/>
              </a:ext>
            </a:extLst>
          </p:cNvPr>
          <p:cNvSpPr txBox="1"/>
          <p:nvPr/>
        </p:nvSpPr>
        <p:spPr>
          <a:xfrm>
            <a:off x="7546848" y="2516777"/>
            <a:ext cx="3803904" cy="3660185"/>
          </a:xfrm>
          <a:prstGeom prst="rect">
            <a:avLst/>
          </a:prstGeom>
        </p:spPr>
        <p:txBody>
          <a:bodyPr vert="horz" lIns="91440" tIns="45720" rIns="91440" bIns="45720" rtlCol="0" anchor="ctr">
            <a:normAutofit/>
          </a:bodyPr>
          <a:lstStyle/>
          <a:p>
            <a:pPr>
              <a:lnSpc>
                <a:spcPct val="90000"/>
              </a:lnSpc>
              <a:spcAft>
                <a:spcPts val="600"/>
              </a:spcAft>
            </a:pPr>
            <a:r>
              <a:rPr lang="en-US" dirty="0"/>
              <a:t>Improving emotional intelligence </a:t>
            </a:r>
            <a:r>
              <a:rPr lang="en-US" b="0" i="0" dirty="0">
                <a:effectLst/>
              </a:rPr>
              <a:t>can increase job satisfaction and performance through:</a:t>
            </a:r>
          </a:p>
          <a:p>
            <a:pPr>
              <a:lnSpc>
                <a:spcPct val="90000"/>
              </a:lnSpc>
              <a:spcAft>
                <a:spcPts val="600"/>
              </a:spcAft>
            </a:pPr>
            <a:endParaRPr lang="en-US" sz="1700" b="0" i="0" dirty="0">
              <a:effectLst/>
            </a:endParaRPr>
          </a:p>
          <a:p>
            <a:pPr indent="-228600">
              <a:lnSpc>
                <a:spcPct val="90000"/>
              </a:lnSpc>
              <a:spcAft>
                <a:spcPts val="600"/>
              </a:spcAft>
              <a:buFont typeface="Arial" panose="020B0604020202020204" pitchFamily="34" charset="0"/>
              <a:buChar char="•"/>
            </a:pPr>
            <a:r>
              <a:rPr lang="en-US" sz="1600" b="0" i="0" dirty="0">
                <a:effectLst/>
              </a:rPr>
              <a:t>Controlling stress and </a:t>
            </a:r>
            <a:r>
              <a:rPr lang="en-US" sz="1600" b="0" i="0" dirty="0" err="1">
                <a:effectLst/>
              </a:rPr>
              <a:t>minimising</a:t>
            </a:r>
            <a:r>
              <a:rPr lang="en-US" sz="1600" b="0" i="0" dirty="0">
                <a:effectLst/>
              </a:rPr>
              <a:t> conflict</a:t>
            </a:r>
          </a:p>
          <a:p>
            <a:pPr indent="-228600">
              <a:lnSpc>
                <a:spcPct val="90000"/>
              </a:lnSpc>
              <a:spcAft>
                <a:spcPts val="600"/>
              </a:spcAft>
              <a:buFont typeface="Arial" panose="020B0604020202020204" pitchFamily="34" charset="0"/>
              <a:buChar char="•"/>
            </a:pPr>
            <a:r>
              <a:rPr lang="en-US" sz="1600" b="0" i="0" dirty="0">
                <a:effectLst/>
              </a:rPr>
              <a:t>Creating smoother, easier adjustments</a:t>
            </a:r>
          </a:p>
          <a:p>
            <a:pPr indent="-228600">
              <a:lnSpc>
                <a:spcPct val="90000"/>
              </a:lnSpc>
              <a:spcAft>
                <a:spcPts val="600"/>
              </a:spcAft>
              <a:buFont typeface="Arial" panose="020B0604020202020204" pitchFamily="34" charset="0"/>
              <a:buChar char="•"/>
            </a:pPr>
            <a:r>
              <a:rPr lang="en-US" sz="1600" b="0" i="0" dirty="0">
                <a:effectLst/>
              </a:rPr>
              <a:t>Improving communication and      </a:t>
            </a:r>
          </a:p>
          <a:p>
            <a:pPr>
              <a:lnSpc>
                <a:spcPct val="90000"/>
              </a:lnSpc>
              <a:spcAft>
                <a:spcPts val="600"/>
              </a:spcAft>
            </a:pPr>
            <a:r>
              <a:rPr lang="en-US" sz="1600" dirty="0"/>
              <a:t>     </a:t>
            </a:r>
            <a:r>
              <a:rPr lang="en-US" sz="1600" b="0" i="0" dirty="0">
                <a:effectLst/>
              </a:rPr>
              <a:t>teamwork</a:t>
            </a:r>
          </a:p>
          <a:p>
            <a:pPr indent="-228600">
              <a:lnSpc>
                <a:spcPct val="90000"/>
              </a:lnSpc>
              <a:spcAft>
                <a:spcPts val="600"/>
              </a:spcAft>
              <a:buFont typeface="Arial" panose="020B0604020202020204" pitchFamily="34" charset="0"/>
              <a:buChar char="•"/>
            </a:pPr>
            <a:r>
              <a:rPr lang="en-US" sz="1600" b="0" i="0" dirty="0">
                <a:effectLst/>
              </a:rPr>
              <a:t>Increasing motivation</a:t>
            </a:r>
          </a:p>
          <a:p>
            <a:pPr indent="-228600">
              <a:lnSpc>
                <a:spcPct val="90000"/>
              </a:lnSpc>
              <a:spcAft>
                <a:spcPts val="600"/>
              </a:spcAft>
              <a:buFont typeface="Arial" panose="020B0604020202020204" pitchFamily="34" charset="0"/>
              <a:buChar char="•"/>
            </a:pPr>
            <a:r>
              <a:rPr lang="en-US" sz="1600" b="0" i="0" dirty="0">
                <a:effectLst/>
              </a:rPr>
              <a:t>Promoting a positive work environment</a:t>
            </a:r>
          </a:p>
        </p:txBody>
      </p:sp>
    </p:spTree>
    <p:extLst>
      <p:ext uri="{BB962C8B-B14F-4D97-AF65-F5344CB8AC3E}">
        <p14:creationId xmlns:p14="http://schemas.microsoft.com/office/powerpoint/2010/main" val="3881870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399B0-1552-42EA-9690-C9F0881BA184}"/>
              </a:ext>
            </a:extLst>
          </p:cNvPr>
          <p:cNvSpPr>
            <a:spLocks noGrp="1"/>
          </p:cNvSpPr>
          <p:nvPr>
            <p:ph type="title"/>
          </p:nvPr>
        </p:nvSpPr>
        <p:spPr/>
        <p:txBody>
          <a:bodyPr/>
          <a:lstStyle/>
          <a:p>
            <a:r>
              <a:rPr lang="en-GB" dirty="0"/>
              <a:t>Group work</a:t>
            </a:r>
          </a:p>
        </p:txBody>
      </p:sp>
      <p:pic>
        <p:nvPicPr>
          <p:cNvPr id="3" name="Picture 2">
            <a:extLst>
              <a:ext uri="{FF2B5EF4-FFF2-40B4-BE49-F238E27FC236}">
                <a16:creationId xmlns:a16="http://schemas.microsoft.com/office/drawing/2014/main" id="{145793EB-4FC2-47DD-ACE3-D86F98F9D07A}"/>
              </a:ext>
            </a:extLst>
          </p:cNvPr>
          <p:cNvPicPr>
            <a:picLocks noChangeAspect="1"/>
          </p:cNvPicPr>
          <p:nvPr/>
        </p:nvPicPr>
        <p:blipFill>
          <a:blip r:embed="rId2"/>
          <a:stretch>
            <a:fillRect/>
          </a:stretch>
        </p:blipFill>
        <p:spPr>
          <a:xfrm>
            <a:off x="7139034" y="2247846"/>
            <a:ext cx="3272589" cy="3738479"/>
          </a:xfrm>
          <a:prstGeom prst="rect">
            <a:avLst/>
          </a:prstGeom>
        </p:spPr>
      </p:pic>
      <p:sp>
        <p:nvSpPr>
          <p:cNvPr id="5" name="TextBox 4">
            <a:extLst>
              <a:ext uri="{FF2B5EF4-FFF2-40B4-BE49-F238E27FC236}">
                <a16:creationId xmlns:a16="http://schemas.microsoft.com/office/drawing/2014/main" id="{DD697719-FF1D-4AB9-926D-3306B2CF5AD7}"/>
              </a:ext>
            </a:extLst>
          </p:cNvPr>
          <p:cNvSpPr txBox="1"/>
          <p:nvPr/>
        </p:nvSpPr>
        <p:spPr>
          <a:xfrm>
            <a:off x="2250040" y="1171255"/>
            <a:ext cx="6935057" cy="1569660"/>
          </a:xfrm>
          <a:prstGeom prst="rect">
            <a:avLst/>
          </a:prstGeom>
          <a:noFill/>
        </p:spPr>
        <p:txBody>
          <a:bodyPr wrap="square">
            <a:spAutoFit/>
          </a:bodyPr>
          <a:lstStyle/>
          <a:p>
            <a:r>
              <a:rPr lang="en-GB" sz="3200" dirty="0">
                <a:latin typeface="Calibri" panose="020F0502020204030204" pitchFamily="34" charset="0"/>
                <a:ea typeface="Calibri" panose="020F0502020204030204" pitchFamily="34" charset="0"/>
              </a:rPr>
              <a:t>To test and apply appropriate leadership styles to real </a:t>
            </a:r>
            <a:r>
              <a:rPr lang="en-GB" sz="3200" dirty="0">
                <a:effectLst/>
                <a:latin typeface="Calibri" panose="020F0502020204030204" pitchFamily="34" charset="0"/>
                <a:ea typeface="Calibri" panose="020F0502020204030204" pitchFamily="34" charset="0"/>
              </a:rPr>
              <a:t>operational policing scenarios.</a:t>
            </a:r>
          </a:p>
        </p:txBody>
      </p:sp>
    </p:spTree>
    <p:extLst>
      <p:ext uri="{BB962C8B-B14F-4D97-AF65-F5344CB8AC3E}">
        <p14:creationId xmlns:p14="http://schemas.microsoft.com/office/powerpoint/2010/main" val="3534144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ee the source image">
            <a:extLst>
              <a:ext uri="{FF2B5EF4-FFF2-40B4-BE49-F238E27FC236}">
                <a16:creationId xmlns:a16="http://schemas.microsoft.com/office/drawing/2014/main" id="{0EB62CC9-D64C-4D37-9CFE-19E4232E5C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06" r="1" b="10035"/>
          <a:stretch/>
        </p:blipFill>
        <p:spPr bwMode="auto">
          <a:xfrm>
            <a:off x="-2318" y="-178627"/>
            <a:ext cx="12192001" cy="7215253"/>
          </a:xfrm>
          <a:prstGeom prst="rect">
            <a:avLst/>
          </a:prstGeom>
          <a:noFill/>
          <a:extLst>
            <a:ext uri="{909E8E84-426E-40DD-AFC4-6F175D3DCCD1}">
              <a14:hiddenFill xmlns:a14="http://schemas.microsoft.com/office/drawing/2010/main">
                <a:solidFill>
                  <a:srgbClr val="FFFFFF"/>
                </a:solidFill>
              </a14:hiddenFill>
            </a:ext>
          </a:extLst>
        </p:spPr>
      </p:pic>
      <p:sp>
        <p:nvSpPr>
          <p:cNvPr id="6160" name="Rectangle 6159">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9BE89-A10B-4BAD-9A44-AF64E0D90A31}"/>
              </a:ext>
            </a:extLst>
          </p:cNvPr>
          <p:cNvSpPr>
            <a:spLocks noGrp="1"/>
          </p:cNvSpPr>
          <p:nvPr>
            <p:ph type="title"/>
          </p:nvPr>
        </p:nvSpPr>
        <p:spPr>
          <a:xfrm>
            <a:off x="788084" y="721805"/>
            <a:ext cx="4253251" cy="926020"/>
          </a:xfrm>
        </p:spPr>
        <p:txBody>
          <a:bodyPr vert="horz" lIns="91440" tIns="45720" rIns="91440" bIns="45720" rtlCol="0" anchor="ctr">
            <a:normAutofit fontScale="90000"/>
          </a:bodyPr>
          <a:lstStyle/>
          <a:p>
            <a:r>
              <a:rPr lang="en-US" sz="2400" dirty="0">
                <a:solidFill>
                  <a:schemeClr val="bg1"/>
                </a:solidFill>
                <a:latin typeface="+mj-lt"/>
                <a:cs typeface="+mj-cs"/>
              </a:rPr>
              <a:t>Leadership s</a:t>
            </a:r>
            <a:r>
              <a:rPr lang="en-US" sz="2400" dirty="0">
                <a:solidFill>
                  <a:schemeClr val="bg1"/>
                </a:solidFill>
                <a:effectLst/>
                <a:latin typeface="+mj-lt"/>
                <a:cs typeface="+mj-cs"/>
              </a:rPr>
              <a:t>cenario 1</a:t>
            </a:r>
            <a:br>
              <a:rPr lang="en-US" sz="2400" dirty="0">
                <a:solidFill>
                  <a:schemeClr val="bg1"/>
                </a:solidFill>
                <a:effectLst/>
                <a:latin typeface="+mj-lt"/>
                <a:cs typeface="+mj-cs"/>
              </a:rPr>
            </a:br>
            <a:r>
              <a:rPr lang="en-US" sz="2400" dirty="0">
                <a:solidFill>
                  <a:schemeClr val="bg1"/>
                </a:solidFill>
                <a:effectLst/>
                <a:latin typeface="+mj-lt"/>
                <a:cs typeface="+mj-cs"/>
              </a:rPr>
              <a:t>MISSING FEMALE</a:t>
            </a:r>
            <a:br>
              <a:rPr lang="en-US" sz="3400" dirty="0">
                <a:solidFill>
                  <a:schemeClr val="bg1"/>
                </a:solidFill>
                <a:effectLst/>
                <a:latin typeface="+mj-lt"/>
                <a:cs typeface="+mj-cs"/>
              </a:rPr>
            </a:br>
            <a:endParaRPr lang="en-US" sz="3400" dirty="0">
              <a:solidFill>
                <a:schemeClr val="bg1"/>
              </a:solidFill>
              <a:latin typeface="+mj-lt"/>
              <a:cs typeface="+mj-cs"/>
            </a:endParaRPr>
          </a:p>
        </p:txBody>
      </p:sp>
      <p:sp>
        <p:nvSpPr>
          <p:cNvPr id="6162" name="Rectangle 6161">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64" name="Group 6163">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616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8"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9"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0"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1"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2"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3"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4"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86" name="Rectangle 6185">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D66058-843B-405E-8E57-8CD43D21072E}"/>
              </a:ext>
            </a:extLst>
          </p:cNvPr>
          <p:cNvSpPr txBox="1"/>
          <p:nvPr/>
        </p:nvSpPr>
        <p:spPr>
          <a:xfrm>
            <a:off x="788085" y="1533525"/>
            <a:ext cx="4253249" cy="5032813"/>
          </a:xfrm>
          <a:prstGeom prst="rect">
            <a:avLst/>
          </a:prstGeom>
        </p:spPr>
        <p:txBody>
          <a:bodyPr vert="horz" lIns="91440" tIns="45720" rIns="91440" bIns="45720" rtlCol="0" anchor="ctr">
            <a:noAutofit/>
          </a:bodyPr>
          <a:lstStyle/>
          <a:p>
            <a:pPr>
              <a:lnSpc>
                <a:spcPct val="90000"/>
              </a:lnSpc>
              <a:spcAft>
                <a:spcPts val="800"/>
              </a:spcAft>
            </a:pPr>
            <a:r>
              <a:rPr lang="en-US" sz="1600" dirty="0">
                <a:solidFill>
                  <a:schemeClr val="bg1"/>
                </a:solidFill>
                <a:effectLst/>
              </a:rPr>
              <a:t>You are part of a team dispatched to </a:t>
            </a:r>
            <a:r>
              <a:rPr lang="en-US" sz="1600" dirty="0">
                <a:solidFill>
                  <a:schemeClr val="bg1"/>
                </a:solidFill>
              </a:rPr>
              <a:t>a</a:t>
            </a:r>
            <a:r>
              <a:rPr lang="en-US" sz="1600" dirty="0">
                <a:solidFill>
                  <a:schemeClr val="bg1"/>
                </a:solidFill>
                <a:effectLst/>
              </a:rPr>
              <a:t> call which comprises – A Sergeant, an experienced PC and a Student Officer.</a:t>
            </a:r>
          </a:p>
          <a:p>
            <a:pPr>
              <a:lnSpc>
                <a:spcPct val="90000"/>
              </a:lnSpc>
              <a:spcAft>
                <a:spcPts val="800"/>
              </a:spcAft>
            </a:pPr>
            <a:r>
              <a:rPr lang="en-US" sz="1600" dirty="0">
                <a:solidFill>
                  <a:schemeClr val="bg1"/>
                </a:solidFill>
                <a:effectLst/>
              </a:rPr>
              <a:t>It is 1030pm on a Saturday night. </a:t>
            </a:r>
            <a:endParaRPr lang="en-US" sz="1600" dirty="0">
              <a:solidFill>
                <a:schemeClr val="bg1"/>
              </a:solidFill>
            </a:endParaRPr>
          </a:p>
          <a:p>
            <a:pPr>
              <a:lnSpc>
                <a:spcPct val="90000"/>
              </a:lnSpc>
              <a:spcAft>
                <a:spcPts val="800"/>
              </a:spcAft>
            </a:pPr>
            <a:r>
              <a:rPr lang="en-US" sz="1600" dirty="0">
                <a:solidFill>
                  <a:schemeClr val="bg1"/>
                </a:solidFill>
                <a:effectLst/>
              </a:rPr>
              <a:t>999 call received from </a:t>
            </a:r>
            <a:r>
              <a:rPr lang="en-US" sz="1600" dirty="0" err="1">
                <a:solidFill>
                  <a:schemeClr val="bg1"/>
                </a:solidFill>
                <a:effectLst/>
              </a:rPr>
              <a:t>Mrs</a:t>
            </a:r>
            <a:r>
              <a:rPr lang="en-US" sz="1600" dirty="0">
                <a:solidFill>
                  <a:schemeClr val="bg1"/>
                </a:solidFill>
                <a:effectLst/>
              </a:rPr>
              <a:t> Lynn Jones stating her 14 year old daughter Kate Jones is missing. Her address is 24 Orchard Drive, Newport and the caller states that Kate left the house about 20 minutes ago saying she ‘didn’t care what happened and hated her life.’ Her mother states she was angry and upset and is very worried she might do something stupid.</a:t>
            </a:r>
          </a:p>
          <a:p>
            <a:pPr indent="-228600">
              <a:lnSpc>
                <a:spcPct val="90000"/>
              </a:lnSpc>
              <a:spcAft>
                <a:spcPts val="800"/>
              </a:spcAft>
              <a:buFont typeface="Arial" panose="020B0604020202020204" pitchFamily="34" charset="0"/>
              <a:buChar char="•"/>
            </a:pPr>
            <a:endParaRPr lang="en-US" sz="1600" dirty="0">
              <a:solidFill>
                <a:schemeClr val="bg1"/>
              </a:solidFill>
              <a:effectLst/>
            </a:endParaRPr>
          </a:p>
          <a:p>
            <a:pPr marL="342900" lvl="0" indent="-228600">
              <a:lnSpc>
                <a:spcPct val="90000"/>
              </a:lnSpc>
              <a:buFont typeface="Arial" panose="020B0604020202020204" pitchFamily="34" charset="0"/>
              <a:buChar char="•"/>
            </a:pPr>
            <a:r>
              <a:rPr lang="en-US" sz="1600" dirty="0">
                <a:solidFill>
                  <a:schemeClr val="bg1"/>
                </a:solidFill>
                <a:effectLst/>
              </a:rPr>
              <a:t>What else do you want to know?</a:t>
            </a:r>
          </a:p>
          <a:p>
            <a:pPr marL="342900" lvl="0" indent="-228600">
              <a:lnSpc>
                <a:spcPct val="90000"/>
              </a:lnSpc>
              <a:buFont typeface="Arial" panose="020B0604020202020204" pitchFamily="34" charset="0"/>
              <a:buChar char="•"/>
            </a:pPr>
            <a:r>
              <a:rPr lang="en-US" sz="1600" dirty="0">
                <a:solidFill>
                  <a:schemeClr val="bg1"/>
                </a:solidFill>
                <a:effectLst/>
              </a:rPr>
              <a:t>Sergeant – what are you going to do?</a:t>
            </a:r>
          </a:p>
          <a:p>
            <a:pPr marL="342900" lvl="0" indent="-228600">
              <a:lnSpc>
                <a:spcPct val="90000"/>
              </a:lnSpc>
              <a:buFont typeface="Arial" panose="020B0604020202020204" pitchFamily="34" charset="0"/>
              <a:buChar char="•"/>
            </a:pPr>
            <a:r>
              <a:rPr lang="en-US" sz="1600" dirty="0">
                <a:solidFill>
                  <a:schemeClr val="bg1"/>
                </a:solidFill>
                <a:effectLst/>
              </a:rPr>
              <a:t>Experienced PC – what do you want from your Sergeant?</a:t>
            </a:r>
          </a:p>
          <a:p>
            <a:pPr marL="342900" lvl="0" indent="-228600">
              <a:lnSpc>
                <a:spcPct val="90000"/>
              </a:lnSpc>
              <a:spcAft>
                <a:spcPts val="800"/>
              </a:spcAft>
              <a:buFont typeface="Arial" panose="020B0604020202020204" pitchFamily="34" charset="0"/>
              <a:buChar char="•"/>
            </a:pPr>
            <a:r>
              <a:rPr lang="en-US" sz="1600" dirty="0">
                <a:solidFill>
                  <a:schemeClr val="bg1"/>
                </a:solidFill>
                <a:effectLst/>
              </a:rPr>
              <a:t>Student Officer – what do you want from your Sergeant and/or experienced PC?</a:t>
            </a:r>
          </a:p>
        </p:txBody>
      </p:sp>
    </p:spTree>
    <p:extLst>
      <p:ext uri="{BB962C8B-B14F-4D97-AF65-F5344CB8AC3E}">
        <p14:creationId xmlns:p14="http://schemas.microsoft.com/office/powerpoint/2010/main" val="8071003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See the source image">
            <a:extLst>
              <a:ext uri="{FF2B5EF4-FFF2-40B4-BE49-F238E27FC236}">
                <a16:creationId xmlns:a16="http://schemas.microsoft.com/office/drawing/2014/main" id="{11EE6EFA-FBCF-4620-BC7F-C3093F7AEF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548" r="1" b="1"/>
          <a:stretch/>
        </p:blipFill>
        <p:spPr bwMode="auto">
          <a:xfrm>
            <a:off x="603671" y="-1"/>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CC2A6DA-4293-46A6-943A-B7D41C9F91C0}"/>
              </a:ext>
            </a:extLst>
          </p:cNvPr>
          <p:cNvSpPr txBox="1"/>
          <p:nvPr/>
        </p:nvSpPr>
        <p:spPr>
          <a:xfrm>
            <a:off x="603671" y="205531"/>
            <a:ext cx="4437663" cy="6360808"/>
          </a:xfrm>
          <a:prstGeom prst="rect">
            <a:avLst/>
          </a:prstGeom>
        </p:spPr>
        <p:txBody>
          <a:bodyPr vert="horz" lIns="91440" tIns="45720" rIns="91440" bIns="45720" rtlCol="0" anchor="ctr">
            <a:normAutofit/>
          </a:bodyPr>
          <a:lstStyle/>
          <a:p>
            <a:pPr>
              <a:lnSpc>
                <a:spcPct val="90000"/>
              </a:lnSpc>
              <a:spcAft>
                <a:spcPts val="800"/>
              </a:spcAft>
            </a:pPr>
            <a:r>
              <a:rPr lang="en-US" dirty="0">
                <a:solidFill>
                  <a:schemeClr val="bg1"/>
                </a:solidFill>
                <a:effectLst/>
              </a:rPr>
              <a:t>It is now 1045pm and you have arrived at the address. Lynn states that she has had a massive row with her daughter during which Kate had picked up a knife and threatened her Mum. There are signs of a disturbance on the ground floor. Kate then barricaded herself in her bedroom, which is still locked. </a:t>
            </a:r>
          </a:p>
          <a:p>
            <a:pPr>
              <a:lnSpc>
                <a:spcPct val="90000"/>
              </a:lnSpc>
              <a:spcAft>
                <a:spcPts val="800"/>
              </a:spcAft>
            </a:pPr>
            <a:r>
              <a:rPr lang="en-US" dirty="0">
                <a:solidFill>
                  <a:schemeClr val="bg1"/>
                </a:solidFill>
                <a:effectLst/>
              </a:rPr>
              <a:t>Her Mum heard her climb out of her bedroom window and she has fled across the open common land to the rear of the address which eventually leads to the River </a:t>
            </a:r>
            <a:r>
              <a:rPr lang="en-US" dirty="0" err="1">
                <a:solidFill>
                  <a:schemeClr val="bg1"/>
                </a:solidFill>
                <a:effectLst/>
              </a:rPr>
              <a:t>Usk</a:t>
            </a:r>
            <a:r>
              <a:rPr lang="en-US" dirty="0">
                <a:solidFill>
                  <a:schemeClr val="bg1"/>
                </a:solidFill>
                <a:effectLst/>
              </a:rPr>
              <a:t>, about ¾ miles away. Mum thinks that Kate has her mobile phone with her but Kate has not picked up.</a:t>
            </a:r>
          </a:p>
          <a:p>
            <a:pPr>
              <a:lnSpc>
                <a:spcPct val="90000"/>
              </a:lnSpc>
              <a:spcAft>
                <a:spcPts val="800"/>
              </a:spcAft>
            </a:pPr>
            <a:endParaRPr lang="en-US" dirty="0">
              <a:solidFill>
                <a:schemeClr val="bg1"/>
              </a:solidFill>
              <a:effectLst/>
            </a:endParaRPr>
          </a:p>
          <a:p>
            <a:pPr marL="342900" lvl="0" indent="-228600">
              <a:lnSpc>
                <a:spcPct val="90000"/>
              </a:lnSpc>
              <a:buFont typeface="Arial" panose="020B0604020202020204" pitchFamily="34" charset="0"/>
              <a:buChar char="•"/>
            </a:pPr>
            <a:r>
              <a:rPr lang="en-US" dirty="0">
                <a:solidFill>
                  <a:schemeClr val="bg1"/>
                </a:solidFill>
                <a:effectLst/>
              </a:rPr>
              <a:t>What </a:t>
            </a:r>
            <a:r>
              <a:rPr lang="en-US" dirty="0">
                <a:solidFill>
                  <a:schemeClr val="bg1"/>
                </a:solidFill>
              </a:rPr>
              <a:t>else do you want to know?</a:t>
            </a:r>
            <a:endParaRPr lang="en-US" dirty="0">
              <a:solidFill>
                <a:schemeClr val="bg1"/>
              </a:solidFill>
              <a:effectLst/>
            </a:endParaRPr>
          </a:p>
          <a:p>
            <a:pPr marL="342900" lvl="0" indent="-228600">
              <a:lnSpc>
                <a:spcPct val="90000"/>
              </a:lnSpc>
              <a:buFont typeface="Arial" panose="020B0604020202020204" pitchFamily="34" charset="0"/>
              <a:buChar char="•"/>
            </a:pPr>
            <a:r>
              <a:rPr lang="en-US" dirty="0">
                <a:solidFill>
                  <a:schemeClr val="bg1"/>
                </a:solidFill>
                <a:effectLst/>
              </a:rPr>
              <a:t>Sergeant – what are you going to do?</a:t>
            </a:r>
          </a:p>
          <a:p>
            <a:pPr marL="342900" lvl="0" indent="-228600">
              <a:lnSpc>
                <a:spcPct val="90000"/>
              </a:lnSpc>
              <a:buFont typeface="Arial" panose="020B0604020202020204" pitchFamily="34" charset="0"/>
              <a:buChar char="•"/>
            </a:pPr>
            <a:r>
              <a:rPr lang="en-US" dirty="0">
                <a:solidFill>
                  <a:schemeClr val="bg1"/>
                </a:solidFill>
                <a:effectLst/>
              </a:rPr>
              <a:t>Experienced PC – what do you want from your Sergeant?</a:t>
            </a:r>
          </a:p>
          <a:p>
            <a:pPr marL="342900" lvl="0" indent="-228600">
              <a:lnSpc>
                <a:spcPct val="90000"/>
              </a:lnSpc>
              <a:spcAft>
                <a:spcPts val="800"/>
              </a:spcAft>
              <a:buFont typeface="Arial" panose="020B0604020202020204" pitchFamily="34" charset="0"/>
              <a:buChar char="•"/>
            </a:pPr>
            <a:r>
              <a:rPr lang="en-US" dirty="0">
                <a:solidFill>
                  <a:schemeClr val="bg1"/>
                </a:solidFill>
                <a:effectLst/>
              </a:rPr>
              <a:t>Student officer – what do you want from your Sergeant and/or experienced PC?</a:t>
            </a:r>
          </a:p>
        </p:txBody>
      </p:sp>
    </p:spTree>
    <p:extLst>
      <p:ext uri="{BB962C8B-B14F-4D97-AF65-F5344CB8AC3E}">
        <p14:creationId xmlns:p14="http://schemas.microsoft.com/office/powerpoint/2010/main" val="13554241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74" name="Rectangle 10246">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See the source image">
            <a:extLst>
              <a:ext uri="{FF2B5EF4-FFF2-40B4-BE49-F238E27FC236}">
                <a16:creationId xmlns:a16="http://schemas.microsoft.com/office/drawing/2014/main" id="{25C0BAA4-9535-451F-AAD7-8B8C859988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093" r="1" b="1"/>
          <a:stretch/>
        </p:blipFill>
        <p:spPr bwMode="auto">
          <a:xfrm>
            <a:off x="-1" y="-1"/>
            <a:ext cx="12420601" cy="6857999"/>
          </a:xfrm>
          <a:prstGeom prst="rect">
            <a:avLst/>
          </a:prstGeom>
          <a:noFill/>
          <a:extLst>
            <a:ext uri="{909E8E84-426E-40DD-AFC4-6F175D3DCCD1}">
              <a14:hiddenFill xmlns:a14="http://schemas.microsoft.com/office/drawing/2010/main">
                <a:solidFill>
                  <a:srgbClr val="FFFFFF"/>
                </a:solidFill>
              </a14:hiddenFill>
            </a:ext>
          </a:extLst>
        </p:spPr>
      </p:pic>
      <p:sp>
        <p:nvSpPr>
          <p:cNvPr id="10276" name="Rectangle 10248">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7" name="Rectangle 10250">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78" name="Group 10252">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0279"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0"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1"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2"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3"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4"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5"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6"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7"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8"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9"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0"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1"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7"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2"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9"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1"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2"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3"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275" name="Rectangle 10274">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81551C6-4944-4728-9868-D2074D4B7B9B}"/>
              </a:ext>
            </a:extLst>
          </p:cNvPr>
          <p:cNvSpPr txBox="1"/>
          <p:nvPr/>
        </p:nvSpPr>
        <p:spPr>
          <a:xfrm>
            <a:off x="914401" y="542925"/>
            <a:ext cx="4126934" cy="6023413"/>
          </a:xfrm>
          <a:prstGeom prst="rect">
            <a:avLst/>
          </a:prstGeom>
        </p:spPr>
        <p:txBody>
          <a:bodyPr vert="horz" lIns="91440" tIns="45720" rIns="91440" bIns="45720" rtlCol="0" anchor="ctr">
            <a:normAutofit/>
          </a:bodyPr>
          <a:lstStyle/>
          <a:p>
            <a:pPr>
              <a:lnSpc>
                <a:spcPct val="90000"/>
              </a:lnSpc>
              <a:spcAft>
                <a:spcPts val="800"/>
              </a:spcAft>
            </a:pPr>
            <a:r>
              <a:rPr lang="en-US" dirty="0">
                <a:solidFill>
                  <a:schemeClr val="bg1"/>
                </a:solidFill>
                <a:effectLst/>
              </a:rPr>
              <a:t>You manage to force open the door of the bedroom, it’s a mess inside, Kate is not there, and the window is open. There are blood smears across the window sill. </a:t>
            </a:r>
          </a:p>
          <a:p>
            <a:pPr>
              <a:lnSpc>
                <a:spcPct val="90000"/>
              </a:lnSpc>
              <a:spcAft>
                <a:spcPts val="800"/>
              </a:spcAft>
            </a:pPr>
            <a:r>
              <a:rPr lang="en-US" dirty="0">
                <a:solidFill>
                  <a:schemeClr val="bg1"/>
                </a:solidFill>
                <a:effectLst/>
              </a:rPr>
              <a:t>The Sergeant has called for a General-Purpose dog to attend the scene in order to track over the common land. </a:t>
            </a:r>
          </a:p>
          <a:p>
            <a:pPr>
              <a:lnSpc>
                <a:spcPct val="90000"/>
              </a:lnSpc>
              <a:spcAft>
                <a:spcPts val="800"/>
              </a:spcAft>
            </a:pPr>
            <a:r>
              <a:rPr lang="en-US" dirty="0">
                <a:solidFill>
                  <a:schemeClr val="bg1"/>
                </a:solidFill>
                <a:effectLst/>
              </a:rPr>
              <a:t>The experienced PC has stated he has been to the address a number of times in the last 6 months, similar types of call, and Kate has previously gone to a friend’s house, and normally turns up back home after a couple of hours. </a:t>
            </a:r>
          </a:p>
          <a:p>
            <a:pPr>
              <a:lnSpc>
                <a:spcPct val="90000"/>
              </a:lnSpc>
              <a:spcAft>
                <a:spcPts val="800"/>
              </a:spcAft>
            </a:pPr>
            <a:endParaRPr lang="en-US" dirty="0">
              <a:solidFill>
                <a:schemeClr val="bg1"/>
              </a:solidFill>
              <a:effectLst/>
            </a:endParaRPr>
          </a:p>
          <a:p>
            <a:pPr marL="342900" lvl="0" indent="-228600">
              <a:lnSpc>
                <a:spcPct val="90000"/>
              </a:lnSpc>
              <a:buFont typeface="Arial" panose="020B0604020202020204" pitchFamily="34" charset="0"/>
              <a:buChar char="•"/>
            </a:pPr>
            <a:r>
              <a:rPr lang="en-US" dirty="0">
                <a:solidFill>
                  <a:schemeClr val="bg1"/>
                </a:solidFill>
                <a:effectLst/>
              </a:rPr>
              <a:t>What </a:t>
            </a:r>
            <a:r>
              <a:rPr lang="en-US" dirty="0">
                <a:solidFill>
                  <a:schemeClr val="bg1"/>
                </a:solidFill>
              </a:rPr>
              <a:t>else do you want to know?</a:t>
            </a:r>
            <a:endParaRPr lang="en-US" dirty="0">
              <a:solidFill>
                <a:schemeClr val="bg1"/>
              </a:solidFill>
              <a:effectLst/>
            </a:endParaRPr>
          </a:p>
          <a:p>
            <a:pPr marL="342900" lvl="0" indent="-228600">
              <a:lnSpc>
                <a:spcPct val="90000"/>
              </a:lnSpc>
              <a:buFont typeface="Arial" panose="020B0604020202020204" pitchFamily="34" charset="0"/>
              <a:buChar char="•"/>
            </a:pPr>
            <a:r>
              <a:rPr lang="en-US" dirty="0">
                <a:solidFill>
                  <a:schemeClr val="bg1"/>
                </a:solidFill>
                <a:effectLst/>
              </a:rPr>
              <a:t>Sergeant – what are you going to do?</a:t>
            </a:r>
          </a:p>
          <a:p>
            <a:pPr marL="342900" lvl="0" indent="-228600">
              <a:lnSpc>
                <a:spcPct val="90000"/>
              </a:lnSpc>
              <a:buFont typeface="Arial" panose="020B0604020202020204" pitchFamily="34" charset="0"/>
              <a:buChar char="•"/>
            </a:pPr>
            <a:r>
              <a:rPr lang="en-US" dirty="0">
                <a:solidFill>
                  <a:schemeClr val="bg1"/>
                </a:solidFill>
                <a:effectLst/>
              </a:rPr>
              <a:t>Experienced PC – what do you want from your Sergeant?</a:t>
            </a:r>
          </a:p>
          <a:p>
            <a:pPr marL="342900" lvl="0" indent="-228600">
              <a:lnSpc>
                <a:spcPct val="90000"/>
              </a:lnSpc>
              <a:spcAft>
                <a:spcPts val="800"/>
              </a:spcAft>
              <a:buFont typeface="Arial" panose="020B0604020202020204" pitchFamily="34" charset="0"/>
              <a:buChar char="•"/>
            </a:pPr>
            <a:r>
              <a:rPr lang="en-US" dirty="0">
                <a:solidFill>
                  <a:schemeClr val="bg1"/>
                </a:solidFill>
                <a:effectLst/>
              </a:rPr>
              <a:t>Student officer – what do you want from your Sergeant and/or experienced PC?</a:t>
            </a:r>
          </a:p>
          <a:p>
            <a:pPr>
              <a:lnSpc>
                <a:spcPct val="90000"/>
              </a:lnSpc>
              <a:spcAft>
                <a:spcPts val="800"/>
              </a:spcAft>
            </a:pPr>
            <a:endParaRPr lang="en-US" dirty="0">
              <a:solidFill>
                <a:schemeClr val="bg1"/>
              </a:solidFill>
            </a:endParaRPr>
          </a:p>
          <a:p>
            <a:pPr>
              <a:lnSpc>
                <a:spcPct val="90000"/>
              </a:lnSpc>
              <a:spcAft>
                <a:spcPts val="800"/>
              </a:spcAft>
            </a:pPr>
            <a:endParaRPr lang="en-US" dirty="0">
              <a:solidFill>
                <a:schemeClr val="bg1"/>
              </a:solidFill>
              <a:effectLst/>
            </a:endParaRPr>
          </a:p>
        </p:txBody>
      </p:sp>
    </p:spTree>
    <p:extLst>
      <p:ext uri="{BB962C8B-B14F-4D97-AF65-F5344CB8AC3E}">
        <p14:creationId xmlns:p14="http://schemas.microsoft.com/office/powerpoint/2010/main" val="17385884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0" name="Rectangle 9222">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ee the source image">
            <a:extLst>
              <a:ext uri="{FF2B5EF4-FFF2-40B4-BE49-F238E27FC236}">
                <a16:creationId xmlns:a16="http://schemas.microsoft.com/office/drawing/2014/main" id="{961CFD59-BDB5-4165-81B7-8DDCB3F04B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1341"/>
          <a:stretch/>
        </p:blipFill>
        <p:spPr bwMode="auto">
          <a:xfrm>
            <a:off x="603671" y="0"/>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9252" name="Rectangle 9224">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3" name="Rectangle 9226">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54" name="Group 9228">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925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3"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8"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5"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9"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7"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8"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9"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51" name="Rectangle 9250">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F72250D-93A2-44BB-82EB-08FC1937714C}"/>
              </a:ext>
            </a:extLst>
          </p:cNvPr>
          <p:cNvSpPr txBox="1"/>
          <p:nvPr/>
        </p:nvSpPr>
        <p:spPr>
          <a:xfrm>
            <a:off x="923925" y="420625"/>
            <a:ext cx="4781550" cy="6145714"/>
          </a:xfrm>
          <a:prstGeom prst="rect">
            <a:avLst/>
          </a:prstGeom>
        </p:spPr>
        <p:txBody>
          <a:bodyPr vert="horz" lIns="91440" tIns="45720" rIns="91440" bIns="45720" rtlCol="0" anchor="ctr">
            <a:normAutofit/>
          </a:bodyPr>
          <a:lstStyle/>
          <a:p>
            <a:pPr>
              <a:lnSpc>
                <a:spcPct val="90000"/>
              </a:lnSpc>
              <a:spcAft>
                <a:spcPts val="800"/>
              </a:spcAft>
            </a:pPr>
            <a:r>
              <a:rPr lang="en-US" sz="2000" dirty="0">
                <a:solidFill>
                  <a:schemeClr val="bg1"/>
                </a:solidFill>
                <a:effectLst/>
              </a:rPr>
              <a:t>The student officer goes with the dog handler and after 10 minutes they find Kate sitting on a grassy mound texting on her phone. Kate is upset and emotional.</a:t>
            </a:r>
          </a:p>
          <a:p>
            <a:pPr indent="-228600">
              <a:lnSpc>
                <a:spcPct val="90000"/>
              </a:lnSpc>
              <a:spcAft>
                <a:spcPts val="800"/>
              </a:spcAft>
              <a:buFont typeface="Arial" panose="020B0604020202020204" pitchFamily="34" charset="0"/>
              <a:buChar char="•"/>
            </a:pPr>
            <a:endParaRPr lang="en-US" sz="2000" dirty="0">
              <a:solidFill>
                <a:schemeClr val="bg1"/>
              </a:solidFill>
              <a:effectLst/>
            </a:endParaRPr>
          </a:p>
          <a:p>
            <a:pPr marL="342900" indent="-228600">
              <a:lnSpc>
                <a:spcPct val="90000"/>
              </a:lnSpc>
              <a:buFont typeface="Arial" panose="020B0604020202020204" pitchFamily="34" charset="0"/>
              <a:buChar char="•"/>
            </a:pPr>
            <a:r>
              <a:rPr lang="en-US" sz="2000" dirty="0">
                <a:solidFill>
                  <a:schemeClr val="bg1"/>
                </a:solidFill>
                <a:effectLst/>
              </a:rPr>
              <a:t>What </a:t>
            </a:r>
            <a:r>
              <a:rPr lang="en-US" sz="2000" dirty="0">
                <a:solidFill>
                  <a:schemeClr val="bg1"/>
                </a:solidFill>
              </a:rPr>
              <a:t>else do you want to know?</a:t>
            </a:r>
            <a:endParaRPr lang="en-US" sz="2000" dirty="0">
              <a:solidFill>
                <a:schemeClr val="bg1"/>
              </a:solidFill>
              <a:effectLst/>
            </a:endParaRPr>
          </a:p>
          <a:p>
            <a:pPr marL="342900" lvl="0" indent="-228600">
              <a:lnSpc>
                <a:spcPct val="90000"/>
              </a:lnSpc>
              <a:buFont typeface="Arial" panose="020B0604020202020204" pitchFamily="34" charset="0"/>
              <a:buChar char="•"/>
            </a:pPr>
            <a:r>
              <a:rPr lang="en-US" sz="2000" dirty="0">
                <a:solidFill>
                  <a:schemeClr val="bg1"/>
                </a:solidFill>
                <a:effectLst/>
              </a:rPr>
              <a:t>What are you going to do?</a:t>
            </a:r>
          </a:p>
          <a:p>
            <a:pPr marL="342900" lvl="0" indent="-228600">
              <a:lnSpc>
                <a:spcPct val="90000"/>
              </a:lnSpc>
              <a:buFont typeface="Arial" panose="020B0604020202020204" pitchFamily="34" charset="0"/>
              <a:buChar char="•"/>
            </a:pPr>
            <a:endParaRPr lang="en-US" sz="2000" dirty="0">
              <a:solidFill>
                <a:schemeClr val="bg1"/>
              </a:solidFill>
              <a:effectLst/>
            </a:endParaRPr>
          </a:p>
          <a:p>
            <a:pPr marL="342900" lvl="0" indent="-228600">
              <a:lnSpc>
                <a:spcPct val="90000"/>
              </a:lnSpc>
              <a:spcAft>
                <a:spcPts val="800"/>
              </a:spcAft>
              <a:buFont typeface="Arial" panose="020B0604020202020204" pitchFamily="34" charset="0"/>
              <a:buChar char="•"/>
            </a:pPr>
            <a:r>
              <a:rPr lang="en-US" sz="2000" dirty="0">
                <a:solidFill>
                  <a:schemeClr val="bg1"/>
                </a:solidFill>
                <a:effectLst/>
              </a:rPr>
              <a:t>Kate – what does she need from the officers?</a:t>
            </a:r>
          </a:p>
        </p:txBody>
      </p:sp>
    </p:spTree>
    <p:extLst>
      <p:ext uri="{BB962C8B-B14F-4D97-AF65-F5344CB8AC3E}">
        <p14:creationId xmlns:p14="http://schemas.microsoft.com/office/powerpoint/2010/main" val="3334613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9" name="Rectangle 2074">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0" name="Rectangle 2076">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0CA7FAFE-4D27-4B3F-916F-2D9A6F67B960}"/>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l="5237" r="8511" b="1"/>
          <a:stretch/>
        </p:blipFill>
        <p:spPr bwMode="auto">
          <a:xfrm>
            <a:off x="-170" y="10"/>
            <a:ext cx="845031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CD5C2FF-41B9-4573-8878-79FBCE24DE08}"/>
              </a:ext>
            </a:extLst>
          </p:cNvPr>
          <p:cNvSpPr>
            <a:spLocks noGrp="1"/>
          </p:cNvSpPr>
          <p:nvPr>
            <p:ph type="title"/>
          </p:nvPr>
        </p:nvSpPr>
        <p:spPr>
          <a:xfrm>
            <a:off x="328773" y="184936"/>
            <a:ext cx="4935279" cy="6287783"/>
          </a:xfrm>
        </p:spPr>
        <p:txBody>
          <a:bodyPr vert="horz" lIns="91440" tIns="45720" rIns="91440" bIns="45720" rtlCol="0" anchor="b">
            <a:normAutofit fontScale="90000"/>
          </a:bodyPr>
          <a:lstStyle/>
          <a:p>
            <a:pPr marL="342900" lvl="0" indent="-228600">
              <a:buFont typeface="Arial" panose="020B0604020202020204" pitchFamily="34" charset="0"/>
              <a:buChar char="•"/>
            </a:pPr>
            <a:br>
              <a:rPr lang="en-US" sz="1100" b="0" kern="1200" dirty="0">
                <a:solidFill>
                  <a:srgbClr val="FFFFFF"/>
                </a:solidFill>
                <a:effectLst/>
                <a:latin typeface="+mj-lt"/>
                <a:ea typeface="+mj-ea"/>
                <a:cs typeface="+mj-cs"/>
              </a:rPr>
            </a:br>
            <a:br>
              <a:rPr lang="en-US" sz="1100" b="0" kern="1200" dirty="0">
                <a:solidFill>
                  <a:srgbClr val="FFFFFF"/>
                </a:solidFill>
                <a:latin typeface="+mj-lt"/>
                <a:ea typeface="+mj-ea"/>
                <a:cs typeface="+mj-cs"/>
              </a:rPr>
            </a:br>
            <a:br>
              <a:rPr lang="en-US" sz="1100" b="0" kern="1200" dirty="0">
                <a:solidFill>
                  <a:srgbClr val="FFFFFF"/>
                </a:solidFill>
                <a:latin typeface="+mj-lt"/>
                <a:ea typeface="+mj-ea"/>
                <a:cs typeface="+mj-cs"/>
              </a:rPr>
            </a:br>
            <a:r>
              <a:rPr lang="en-US" sz="2400" kern="1200" dirty="0">
                <a:solidFill>
                  <a:srgbClr val="FFFFFF"/>
                </a:solidFill>
                <a:effectLst/>
                <a:latin typeface="+mn-lt"/>
                <a:cs typeface="+mj-cs"/>
              </a:rPr>
              <a:t>Leadership Scenario 2 – ARREST</a:t>
            </a:r>
            <a:br>
              <a:rPr lang="en-US" sz="2000" b="0" kern="1200" dirty="0">
                <a:solidFill>
                  <a:srgbClr val="FFFFFF"/>
                </a:solidFill>
                <a:effectLst/>
                <a:latin typeface="+mn-lt"/>
                <a:cs typeface="+mj-cs"/>
              </a:rPr>
            </a:br>
            <a:r>
              <a:rPr lang="en-US" sz="2000" b="0" kern="1200" dirty="0">
                <a:solidFill>
                  <a:srgbClr val="FFFFFF"/>
                </a:solidFill>
                <a:effectLst/>
                <a:latin typeface="+mn-lt"/>
                <a:cs typeface="+mj-cs"/>
              </a:rPr>
              <a:t> </a:t>
            </a:r>
            <a:br>
              <a:rPr lang="en-US" sz="2000" b="0" kern="1200" dirty="0">
                <a:solidFill>
                  <a:srgbClr val="FFFFFF"/>
                </a:solidFill>
                <a:effectLst/>
                <a:latin typeface="+mn-lt"/>
                <a:cs typeface="+mj-cs"/>
              </a:rPr>
            </a:br>
            <a:r>
              <a:rPr lang="en-US" sz="2000" b="0" kern="1200" dirty="0">
                <a:solidFill>
                  <a:srgbClr val="FFFFFF"/>
                </a:solidFill>
                <a:effectLst/>
                <a:latin typeface="+mn-lt"/>
                <a:cs typeface="+mj-cs"/>
              </a:rPr>
              <a:t>You are part of a team which comprises – A Sergeant, an experienced PC and a Student Officer.</a:t>
            </a:r>
            <a:br>
              <a:rPr lang="en-US" sz="2000" b="0" kern="1200" dirty="0">
                <a:solidFill>
                  <a:srgbClr val="FFFFFF"/>
                </a:solidFill>
                <a:effectLst/>
                <a:latin typeface="+mn-lt"/>
                <a:cs typeface="+mj-cs"/>
              </a:rPr>
            </a:br>
            <a:br>
              <a:rPr lang="en-US" sz="2000" b="0" dirty="0">
                <a:solidFill>
                  <a:srgbClr val="FFFFFF"/>
                </a:solidFill>
                <a:latin typeface="+mn-lt"/>
                <a:cs typeface="+mj-cs"/>
              </a:rPr>
            </a:br>
            <a:r>
              <a:rPr lang="en-US" sz="2000" b="0" kern="1200" dirty="0">
                <a:solidFill>
                  <a:srgbClr val="FFFFFF"/>
                </a:solidFill>
                <a:effectLst/>
                <a:latin typeface="+mn-lt"/>
                <a:cs typeface="+mj-cs"/>
              </a:rPr>
              <a:t>The time is 0700h on a Tuesday morning. You are at briefing and the Sergeant is briefing an arrest plan for this morning. Address is 17, Dene Grove, Newport. The suspect is a male person called Gary Evans 23 years old, and wanted for a violent assault, the previous day. </a:t>
            </a:r>
            <a:br>
              <a:rPr lang="en-US" sz="2000" b="0" kern="1200" dirty="0">
                <a:solidFill>
                  <a:srgbClr val="FFFFFF"/>
                </a:solidFill>
                <a:effectLst/>
                <a:latin typeface="+mn-lt"/>
                <a:cs typeface="+mj-cs"/>
              </a:rPr>
            </a:br>
            <a:br>
              <a:rPr lang="en-US" sz="2000" b="0" kern="1200" dirty="0">
                <a:solidFill>
                  <a:srgbClr val="FFFFFF"/>
                </a:solidFill>
                <a:effectLst/>
                <a:latin typeface="+mn-lt"/>
                <a:cs typeface="+mj-cs"/>
              </a:rPr>
            </a:br>
            <a:r>
              <a:rPr lang="en-US" sz="2000" b="0" dirty="0">
                <a:solidFill>
                  <a:schemeClr val="bg1"/>
                </a:solidFill>
                <a:latin typeface="+mn-lt"/>
              </a:rPr>
              <a:t>What else do you want to know?</a:t>
            </a:r>
            <a:br>
              <a:rPr lang="en-US" sz="2000" b="0" dirty="0">
                <a:solidFill>
                  <a:schemeClr val="bg1"/>
                </a:solidFill>
                <a:latin typeface="+mn-lt"/>
              </a:rPr>
            </a:br>
            <a:r>
              <a:rPr lang="en-US" sz="2000" b="0" dirty="0">
                <a:solidFill>
                  <a:schemeClr val="bg1"/>
                </a:solidFill>
                <a:latin typeface="+mn-lt"/>
              </a:rPr>
              <a:t>Sergeant – what are you going to do?</a:t>
            </a:r>
            <a:br>
              <a:rPr lang="en-US" sz="2000" b="0" dirty="0">
                <a:solidFill>
                  <a:schemeClr val="bg1"/>
                </a:solidFill>
                <a:latin typeface="+mn-lt"/>
              </a:rPr>
            </a:br>
            <a:r>
              <a:rPr lang="en-US" sz="2000" b="0" dirty="0">
                <a:solidFill>
                  <a:schemeClr val="bg1"/>
                </a:solidFill>
                <a:latin typeface="+mn-lt"/>
              </a:rPr>
              <a:t>Experienced PC – what do you want from your Sergeant?</a:t>
            </a:r>
            <a:br>
              <a:rPr lang="en-US" sz="2000" b="0" dirty="0">
                <a:solidFill>
                  <a:schemeClr val="bg1"/>
                </a:solidFill>
                <a:latin typeface="+mn-lt"/>
              </a:rPr>
            </a:br>
            <a:r>
              <a:rPr lang="en-US" sz="2000" b="0" dirty="0">
                <a:solidFill>
                  <a:schemeClr val="bg1"/>
                </a:solidFill>
                <a:latin typeface="+mn-lt"/>
              </a:rPr>
              <a:t>Student officer – what do you want from your Sergeant and/or experienced PC?</a:t>
            </a:r>
            <a:br>
              <a:rPr lang="en-US" sz="1100" dirty="0">
                <a:solidFill>
                  <a:schemeClr val="bg1"/>
                </a:solidFill>
              </a:rPr>
            </a:br>
            <a:br>
              <a:rPr lang="en-US" sz="1100" kern="1200" dirty="0">
                <a:solidFill>
                  <a:srgbClr val="FFFFFF"/>
                </a:solidFill>
                <a:effectLst/>
                <a:latin typeface="+mj-lt"/>
                <a:ea typeface="+mj-ea"/>
                <a:cs typeface="+mj-cs"/>
              </a:rPr>
            </a:br>
            <a:br>
              <a:rPr lang="en-US" sz="1100" kern="1200" dirty="0">
                <a:solidFill>
                  <a:srgbClr val="FFFFFF"/>
                </a:solidFill>
                <a:effectLst/>
                <a:latin typeface="+mj-lt"/>
                <a:ea typeface="+mj-ea"/>
                <a:cs typeface="+mj-cs"/>
              </a:rPr>
            </a:br>
            <a:br>
              <a:rPr lang="en-US" sz="1100" kern="1200" dirty="0">
                <a:solidFill>
                  <a:srgbClr val="FFFFFF"/>
                </a:solidFill>
                <a:effectLst/>
                <a:latin typeface="+mj-lt"/>
                <a:ea typeface="+mj-ea"/>
                <a:cs typeface="+mj-cs"/>
              </a:rPr>
            </a:br>
            <a:endParaRPr lang="en-US" sz="11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5219582A-D28C-4C2C-A103-61F791E0EF31}"/>
              </a:ext>
            </a:extLst>
          </p:cNvPr>
          <p:cNvPicPr>
            <a:picLocks noChangeAspect="1"/>
          </p:cNvPicPr>
          <p:nvPr/>
        </p:nvPicPr>
        <p:blipFill rotWithShape="1">
          <a:blip r:embed="rId4"/>
          <a:srcRect t="7989" r="2" b="2"/>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6684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11CAF0-B72B-426B-B214-85F56C1A391D}"/>
              </a:ext>
            </a:extLst>
          </p:cNvPr>
          <p:cNvPicPr>
            <a:picLocks noChangeAspect="1"/>
          </p:cNvPicPr>
          <p:nvPr/>
        </p:nvPicPr>
        <p:blipFill rotWithShape="1">
          <a:blip r:embed="rId2"/>
          <a:srcRect t="17504" r="9093" b="1565"/>
          <a:stretch/>
        </p:blipFill>
        <p:spPr>
          <a:xfrm>
            <a:off x="2562726" y="1"/>
            <a:ext cx="9629274" cy="6857999"/>
          </a:xfrm>
          <a:prstGeom prst="rect">
            <a:avLst/>
          </a:prstGeom>
        </p:spPr>
      </p:pic>
      <p:sp>
        <p:nvSpPr>
          <p:cNvPr id="8" name="Freeform: Shape 7">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C30129-5848-4214-A9FF-34BA2F33B620}"/>
              </a:ext>
            </a:extLst>
          </p:cNvPr>
          <p:cNvSpPr>
            <a:spLocks noGrp="1"/>
          </p:cNvSpPr>
          <p:nvPr>
            <p:ph type="title"/>
          </p:nvPr>
        </p:nvSpPr>
        <p:spPr>
          <a:xfrm>
            <a:off x="257175" y="342006"/>
            <a:ext cx="4426729" cy="3639444"/>
          </a:xfrm>
        </p:spPr>
        <p:txBody>
          <a:bodyPr vert="horz" lIns="91440" tIns="45720" rIns="91440" bIns="45720" rtlCol="0" anchor="b">
            <a:normAutofit/>
          </a:bodyPr>
          <a:lstStyle/>
          <a:p>
            <a:pPr marL="114300" lvl="0">
              <a:lnSpc>
                <a:spcPct val="90000"/>
              </a:lnSpc>
            </a:pPr>
            <a:r>
              <a:rPr lang="en-GB" sz="1800" b="0" dirty="0">
                <a:solidFill>
                  <a:schemeClr val="tx1"/>
                </a:solidFill>
                <a:effectLst/>
                <a:latin typeface="+mn-lt"/>
                <a:ea typeface="Calibri" panose="020F0502020204030204" pitchFamily="34" charset="0"/>
                <a:cs typeface="Times New Roman" panose="02020603050405020304" pitchFamily="18" charset="0"/>
              </a:rPr>
              <a:t>The brief plan is to attend the address</a:t>
            </a:r>
            <a:r>
              <a:rPr lang="en-GB" sz="1800" b="0" dirty="0">
                <a:solidFill>
                  <a:schemeClr val="tx1"/>
                </a:solidFill>
                <a:latin typeface="+mn-lt"/>
                <a:ea typeface="Calibri" panose="020F0502020204030204" pitchFamily="34" charset="0"/>
                <a:cs typeface="Times New Roman" panose="02020603050405020304" pitchFamily="18" charset="0"/>
              </a:rPr>
              <a:t>. T</a:t>
            </a:r>
            <a:r>
              <a:rPr lang="en-GB" sz="1800" b="0" dirty="0">
                <a:solidFill>
                  <a:schemeClr val="tx1"/>
                </a:solidFill>
                <a:effectLst/>
                <a:latin typeface="+mn-lt"/>
                <a:ea typeface="Calibri" panose="020F0502020204030204" pitchFamily="34" charset="0"/>
                <a:cs typeface="Times New Roman" panose="02020603050405020304" pitchFamily="18" charset="0"/>
              </a:rPr>
              <a:t>he Sergeant and student officer will knock the front door and the experienced PC will cut off at the rear.</a:t>
            </a:r>
            <a:br>
              <a:rPr lang="en-GB" sz="1800" b="0" dirty="0">
                <a:solidFill>
                  <a:schemeClr val="tx1"/>
                </a:solidFill>
                <a:effectLst/>
                <a:latin typeface="+mn-lt"/>
                <a:ea typeface="Calibri" panose="020F0502020204030204" pitchFamily="34" charset="0"/>
                <a:cs typeface="Times New Roman" panose="02020603050405020304" pitchFamily="18" charset="0"/>
              </a:rPr>
            </a:br>
            <a:r>
              <a:rPr lang="en-GB" sz="1800" b="0" dirty="0">
                <a:solidFill>
                  <a:schemeClr val="tx1"/>
                </a:solidFill>
                <a:effectLst/>
                <a:latin typeface="+mn-lt"/>
                <a:ea typeface="Calibri" panose="020F0502020204030204" pitchFamily="34" charset="0"/>
                <a:cs typeface="Times New Roman" panose="02020603050405020304" pitchFamily="18" charset="0"/>
              </a:rPr>
              <a:t> </a:t>
            </a:r>
            <a:br>
              <a:rPr lang="en-GB" sz="1800" b="0" dirty="0">
                <a:solidFill>
                  <a:schemeClr val="tx1"/>
                </a:solidFill>
                <a:effectLst/>
                <a:latin typeface="+mn-lt"/>
                <a:ea typeface="Calibri" panose="020F0502020204030204" pitchFamily="34" charset="0"/>
                <a:cs typeface="Times New Roman" panose="02020603050405020304" pitchFamily="18" charset="0"/>
              </a:rPr>
            </a:br>
            <a:r>
              <a:rPr lang="en-US" sz="1800" b="0" dirty="0">
                <a:solidFill>
                  <a:schemeClr val="tx1"/>
                </a:solidFill>
                <a:effectLst/>
                <a:latin typeface="+mn-lt"/>
              </a:rPr>
              <a:t>What </a:t>
            </a:r>
            <a:r>
              <a:rPr lang="en-US" sz="1800" b="0" dirty="0">
                <a:solidFill>
                  <a:schemeClr val="tx1"/>
                </a:solidFill>
                <a:latin typeface="+mn-lt"/>
              </a:rPr>
              <a:t>else do you want to know?</a:t>
            </a:r>
            <a:br>
              <a:rPr lang="en-US" sz="1800" b="0" dirty="0">
                <a:solidFill>
                  <a:schemeClr val="tx1"/>
                </a:solidFill>
                <a:effectLst/>
                <a:latin typeface="+mn-lt"/>
              </a:rPr>
            </a:br>
            <a:r>
              <a:rPr lang="en-US" sz="1800" b="0" dirty="0">
                <a:solidFill>
                  <a:schemeClr val="tx1"/>
                </a:solidFill>
                <a:effectLst/>
                <a:latin typeface="+mn-lt"/>
              </a:rPr>
              <a:t>Sergeant – what are you going to do?</a:t>
            </a:r>
            <a:br>
              <a:rPr lang="en-US" sz="1800" b="0" dirty="0">
                <a:solidFill>
                  <a:schemeClr val="tx1"/>
                </a:solidFill>
                <a:effectLst/>
                <a:latin typeface="+mn-lt"/>
              </a:rPr>
            </a:br>
            <a:r>
              <a:rPr lang="en-US" sz="1800" b="0" dirty="0">
                <a:solidFill>
                  <a:schemeClr val="tx1"/>
                </a:solidFill>
                <a:effectLst/>
                <a:latin typeface="+mn-lt"/>
              </a:rPr>
              <a:t>Experienced PC – what do you want from your Sergeant?</a:t>
            </a:r>
            <a:br>
              <a:rPr lang="en-US" sz="1800" b="0" dirty="0">
                <a:solidFill>
                  <a:schemeClr val="tx1"/>
                </a:solidFill>
                <a:effectLst/>
                <a:latin typeface="+mn-lt"/>
              </a:rPr>
            </a:br>
            <a:r>
              <a:rPr lang="en-US" sz="1800" b="0" dirty="0">
                <a:solidFill>
                  <a:schemeClr val="tx1"/>
                </a:solidFill>
                <a:effectLst/>
                <a:latin typeface="+mn-lt"/>
              </a:rPr>
              <a:t>Student officer – what do you want from your Sergeant and/or experienced PC?</a:t>
            </a:r>
            <a:br>
              <a:rPr lang="en-US" sz="1050" dirty="0">
                <a:solidFill>
                  <a:schemeClr val="bg1"/>
                </a:solidFill>
                <a:effectLst/>
              </a:rPr>
            </a:br>
            <a:b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US" sz="1600" b="0" dirty="0">
              <a:solidFill>
                <a:schemeClr val="tx1"/>
              </a:solidFill>
              <a:latin typeface="+mj-lt"/>
              <a:cs typeface="+mj-cs"/>
            </a:endParaRPr>
          </a:p>
        </p:txBody>
      </p:sp>
    </p:spTree>
    <p:extLst>
      <p:ext uri="{BB962C8B-B14F-4D97-AF65-F5344CB8AC3E}">
        <p14:creationId xmlns:p14="http://schemas.microsoft.com/office/powerpoint/2010/main" val="337355807"/>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See the source image">
            <a:extLst>
              <a:ext uri="{FF2B5EF4-FFF2-40B4-BE49-F238E27FC236}">
                <a16:creationId xmlns:a16="http://schemas.microsoft.com/office/drawing/2014/main" id="{80CFCF7A-3B87-4010-9615-4CC59E0A70E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 t="4499" r="28120" b="1"/>
          <a:stretch/>
        </p:blipFill>
        <p:spPr bwMode="auto">
          <a:xfrm>
            <a:off x="4818888" y="1"/>
            <a:ext cx="7373112" cy="6857999"/>
          </a:xfrm>
          <a:prstGeom prst="rect">
            <a:avLst/>
          </a:prstGeom>
          <a:noFill/>
          <a:extLst>
            <a:ext uri="{909E8E84-426E-40DD-AFC4-6F175D3DCCD1}">
              <a14:hiddenFill xmlns:a14="http://schemas.microsoft.com/office/drawing/2010/main">
                <a:solidFill>
                  <a:srgbClr val="FFFFFF"/>
                </a:solidFill>
              </a14:hiddenFill>
            </a:ext>
          </a:extLst>
        </p:spPr>
      </p:pic>
      <p:sp>
        <p:nvSpPr>
          <p:cNvPr id="32" name="Freeform: Shape 27">
            <a:extLst>
              <a:ext uri="{FF2B5EF4-FFF2-40B4-BE49-F238E27FC236}">
                <a16:creationId xmlns:a16="http://schemas.microsoft.com/office/drawing/2014/main" id="{E1223861-A3E8-48E6-8C01-F3C9AD22D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29">
            <a:extLst>
              <a:ext uri="{FF2B5EF4-FFF2-40B4-BE49-F238E27FC236}">
                <a16:creationId xmlns:a16="http://schemas.microsoft.com/office/drawing/2014/main" id="{CE940727-F42D-4F2B-AF71-DA5D9FABE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4916B0-E906-46B7-B85E-71916E578FA9}"/>
              </a:ext>
            </a:extLst>
          </p:cNvPr>
          <p:cNvSpPr>
            <a:spLocks noGrp="1"/>
          </p:cNvSpPr>
          <p:nvPr>
            <p:ph type="title"/>
          </p:nvPr>
        </p:nvSpPr>
        <p:spPr>
          <a:xfrm>
            <a:off x="804672" y="775632"/>
            <a:ext cx="5291328" cy="5132007"/>
          </a:xfrm>
        </p:spPr>
        <p:txBody>
          <a:bodyPr vert="horz" lIns="91440" tIns="45720" rIns="91440" bIns="45720" rtlCol="0" anchor="b">
            <a:normAutofit fontScale="90000"/>
          </a:bodyPr>
          <a:lstStyle/>
          <a:p>
            <a:pPr>
              <a:spcAft>
                <a:spcPts val="800"/>
              </a:spcAft>
            </a:pPr>
            <a:r>
              <a:rPr lang="en-US" sz="2000" b="0" dirty="0">
                <a:solidFill>
                  <a:schemeClr val="tx1"/>
                </a:solidFill>
                <a:effectLst/>
                <a:latin typeface="+mn-lt"/>
                <a:cs typeface="+mj-cs"/>
              </a:rPr>
              <a:t>The time is now 0745h. You have arrived at the address and deployed to your respective positions. On knocking the front door, a male has come out of the back door and is contained in the rear garden. He is agitated and holding a crowbar.</a:t>
            </a:r>
            <a:br>
              <a:rPr lang="en-US" sz="2000" b="0" dirty="0">
                <a:solidFill>
                  <a:schemeClr val="tx1"/>
                </a:solidFill>
                <a:effectLst/>
                <a:latin typeface="+mn-lt"/>
                <a:cs typeface="+mj-cs"/>
              </a:rPr>
            </a:br>
            <a:br>
              <a:rPr lang="en-US" sz="2000" b="0" dirty="0">
                <a:solidFill>
                  <a:schemeClr val="tx1"/>
                </a:solidFill>
                <a:latin typeface="+mn-lt"/>
                <a:cs typeface="+mj-cs"/>
              </a:rPr>
            </a:br>
            <a:r>
              <a:rPr lang="en-GB" sz="2000" b="0" dirty="0">
                <a:solidFill>
                  <a:schemeClr val="tx1"/>
                </a:solidFill>
                <a:latin typeface="+mn-lt"/>
                <a:ea typeface="Calibri" panose="020F0502020204030204" pitchFamily="34" charset="0"/>
                <a:cs typeface="Times New Roman" panose="02020603050405020304" pitchFamily="18" charset="0"/>
              </a:rPr>
              <a:t>Noise and movement suggest there is another male person upstairs in the house. The Sergeant tells the student officer to contain the bottom of the stairs and he goes through the house to the rear garden.</a:t>
            </a:r>
            <a:br>
              <a:rPr lang="en-GB" sz="2000" b="0" dirty="0">
                <a:solidFill>
                  <a:schemeClr val="tx1"/>
                </a:solidFill>
                <a:latin typeface="+mn-lt"/>
                <a:ea typeface="Calibri" panose="020F0502020204030204" pitchFamily="34" charset="0"/>
                <a:cs typeface="Times New Roman" panose="02020603050405020304" pitchFamily="18" charset="0"/>
              </a:rPr>
            </a:br>
            <a:br>
              <a:rPr lang="en-GB" sz="2000" b="0" dirty="0">
                <a:solidFill>
                  <a:schemeClr val="tx1"/>
                </a:solidFill>
                <a:latin typeface="+mn-lt"/>
                <a:ea typeface="Calibri" panose="020F0502020204030204" pitchFamily="34" charset="0"/>
                <a:cs typeface="Times New Roman" panose="02020603050405020304" pitchFamily="18" charset="0"/>
              </a:rPr>
            </a:br>
            <a:br>
              <a:rPr lang="en-GB" sz="2000" b="0" dirty="0">
                <a:solidFill>
                  <a:schemeClr val="tx1"/>
                </a:solidFill>
                <a:latin typeface="+mn-lt"/>
                <a:ea typeface="Calibri" panose="020F0502020204030204" pitchFamily="34" charset="0"/>
                <a:cs typeface="Times New Roman" panose="02020603050405020304" pitchFamily="18" charset="0"/>
              </a:rPr>
            </a:br>
            <a:r>
              <a:rPr lang="en-US" sz="2000" b="0" dirty="0">
                <a:solidFill>
                  <a:schemeClr val="tx1"/>
                </a:solidFill>
                <a:latin typeface="+mn-lt"/>
              </a:rPr>
              <a:t>What else do you want to know?</a:t>
            </a:r>
            <a:br>
              <a:rPr lang="en-US" sz="2000" b="0" dirty="0">
                <a:solidFill>
                  <a:schemeClr val="tx1"/>
                </a:solidFill>
                <a:latin typeface="+mn-lt"/>
              </a:rPr>
            </a:br>
            <a:r>
              <a:rPr lang="en-US" sz="2000" b="0" dirty="0">
                <a:solidFill>
                  <a:schemeClr val="tx1"/>
                </a:solidFill>
                <a:latin typeface="+mn-lt"/>
              </a:rPr>
              <a:t>Sergeant – what are you going to do?</a:t>
            </a:r>
            <a:br>
              <a:rPr lang="en-US" sz="2000" b="0" dirty="0">
                <a:solidFill>
                  <a:schemeClr val="tx1"/>
                </a:solidFill>
                <a:latin typeface="+mn-lt"/>
              </a:rPr>
            </a:br>
            <a:r>
              <a:rPr lang="en-US" sz="2000" b="0" dirty="0">
                <a:solidFill>
                  <a:schemeClr val="tx1"/>
                </a:solidFill>
                <a:latin typeface="+mn-lt"/>
              </a:rPr>
              <a:t>Experienced PC – what do you want from your Sergeant?</a:t>
            </a:r>
            <a:br>
              <a:rPr lang="en-US" sz="2000" b="0" dirty="0">
                <a:solidFill>
                  <a:schemeClr val="tx1"/>
                </a:solidFill>
                <a:latin typeface="+mn-lt"/>
              </a:rPr>
            </a:br>
            <a:r>
              <a:rPr lang="en-US" sz="2000" b="0" dirty="0">
                <a:solidFill>
                  <a:schemeClr val="tx1"/>
                </a:solidFill>
                <a:latin typeface="+mn-lt"/>
              </a:rPr>
              <a:t>Student officer – what do you want from your Sergeant and/or experienced PC?</a:t>
            </a:r>
            <a:br>
              <a:rPr lang="en-GB" sz="2000" b="0" dirty="0">
                <a:solidFill>
                  <a:schemeClr val="tx1"/>
                </a:solidFill>
                <a:latin typeface="+mn-lt"/>
                <a:ea typeface="Calibri" panose="020F0502020204030204" pitchFamily="34" charset="0"/>
                <a:cs typeface="Times New Roman" panose="02020603050405020304" pitchFamily="18" charset="0"/>
              </a:rPr>
            </a:br>
            <a:br>
              <a:rPr lang="en-US" sz="2000" b="0" dirty="0">
                <a:solidFill>
                  <a:schemeClr val="tx1"/>
                </a:solidFill>
                <a:effectLst/>
                <a:latin typeface="+mn-lt"/>
                <a:cs typeface="+mj-cs"/>
              </a:rPr>
            </a:br>
            <a:br>
              <a:rPr lang="en-US" sz="2000" b="0" dirty="0">
                <a:solidFill>
                  <a:schemeClr val="tx1"/>
                </a:solidFill>
                <a:effectLst/>
                <a:latin typeface="+mn-lt"/>
                <a:cs typeface="+mj-cs"/>
              </a:rPr>
            </a:br>
            <a:br>
              <a:rPr lang="en-US" sz="1400" dirty="0">
                <a:solidFill>
                  <a:schemeClr val="tx1"/>
                </a:solidFill>
                <a:effectLst/>
                <a:latin typeface="+mj-lt"/>
                <a:cs typeface="+mj-cs"/>
              </a:rPr>
            </a:br>
            <a:endParaRPr lang="en-US" sz="1400" dirty="0">
              <a:solidFill>
                <a:schemeClr val="tx1"/>
              </a:solidFill>
              <a:latin typeface="+mj-lt"/>
              <a:cs typeface="+mj-cs"/>
            </a:endParaRPr>
          </a:p>
        </p:txBody>
      </p:sp>
    </p:spTree>
    <p:extLst>
      <p:ext uri="{BB962C8B-B14F-4D97-AF65-F5344CB8AC3E}">
        <p14:creationId xmlns:p14="http://schemas.microsoft.com/office/powerpoint/2010/main" val="14162628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6BFAC2-81F8-453D-8E16-4597978E0D7C}"/>
              </a:ext>
            </a:extLst>
          </p:cNvPr>
          <p:cNvPicPr>
            <a:picLocks noChangeAspect="1"/>
          </p:cNvPicPr>
          <p:nvPr/>
        </p:nvPicPr>
        <p:blipFill rotWithShape="1">
          <a:blip r:embed="rId2"/>
          <a:srcRect t="4808" r="23412" b="4282"/>
          <a:stretch/>
        </p:blipFill>
        <p:spPr>
          <a:xfrm>
            <a:off x="2562726" y="1"/>
            <a:ext cx="9629274" cy="6857999"/>
          </a:xfrm>
          <a:prstGeom prst="rect">
            <a:avLst/>
          </a:prstGeom>
        </p:spPr>
      </p:pic>
      <p:sp>
        <p:nvSpPr>
          <p:cNvPr id="8" name="Freeform: Shape 7">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1D3D98-BDE2-4016-88AA-6BB30AFBC848}"/>
              </a:ext>
            </a:extLst>
          </p:cNvPr>
          <p:cNvSpPr>
            <a:spLocks noGrp="1"/>
          </p:cNvSpPr>
          <p:nvPr>
            <p:ph type="title"/>
          </p:nvPr>
        </p:nvSpPr>
        <p:spPr>
          <a:xfrm>
            <a:off x="804672" y="1756880"/>
            <a:ext cx="3879232" cy="3534311"/>
          </a:xfrm>
        </p:spPr>
        <p:txBody>
          <a:bodyPr vert="horz" lIns="91440" tIns="45720" rIns="91440" bIns="45720" rtlCol="0" anchor="b">
            <a:normAutofit fontScale="90000"/>
          </a:bodyPr>
          <a:lstStyle/>
          <a:p>
            <a:pPr>
              <a:lnSpc>
                <a:spcPct val="107000"/>
              </a:lnSpc>
              <a:spcAft>
                <a:spcPts val="800"/>
              </a:spcAft>
            </a:pPr>
            <a: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male person comes down the stairs with his hands outstretched and he looks like the suspect. He is apologising and asking to be arrested.</a:t>
            </a:r>
            <a:b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b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GB" sz="2000" b="0" dirty="0">
                <a:solidFill>
                  <a:schemeClr val="tx1"/>
                </a:solidFill>
                <a:latin typeface="Calibri" panose="020F0502020204030204" pitchFamily="34" charset="0"/>
                <a:ea typeface="Calibri" panose="020F0502020204030204" pitchFamily="34" charset="0"/>
                <a:cs typeface="Times New Roman" panose="02020603050405020304" pitchFamily="18" charset="0"/>
              </a:rPr>
            </a:br>
            <a:r>
              <a:rPr lang="en-GB" sz="2000" b="0" dirty="0">
                <a:solidFill>
                  <a:schemeClr val="tx1"/>
                </a:solidFill>
                <a:latin typeface="Calibri" panose="020F0502020204030204" pitchFamily="34" charset="0"/>
                <a:ea typeface="Calibri" panose="020F0502020204030204" pitchFamily="34" charset="0"/>
                <a:cs typeface="Times New Roman" panose="02020603050405020304" pitchFamily="18" charset="0"/>
              </a:rPr>
              <a:t>What else do you want to know?</a:t>
            </a:r>
            <a:b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Sergeant – what are you going to do?</a:t>
            </a:r>
            <a:b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Experienced PC – what do you want from your Sergeant?</a:t>
            </a:r>
            <a:b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Student officer – what do you want from your Sergeant and/or experienced PC?</a:t>
            </a:r>
            <a:b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suspect Gary – what does he need from the officers?</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endParaRPr lang="en-US" sz="1600" dirty="0">
              <a:solidFill>
                <a:schemeClr val="tx1"/>
              </a:solidFill>
              <a:latin typeface="+mj-lt"/>
              <a:cs typeface="+mj-cs"/>
            </a:endParaRPr>
          </a:p>
        </p:txBody>
      </p:sp>
    </p:spTree>
    <p:extLst>
      <p:ext uri="{BB962C8B-B14F-4D97-AF65-F5344CB8AC3E}">
        <p14:creationId xmlns:p14="http://schemas.microsoft.com/office/powerpoint/2010/main" val="4183317925"/>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7F2B24C-8077-434A-B8A7-4ED07DEE29C7}"/>
              </a:ext>
            </a:extLst>
          </p:cNvPr>
          <p:cNvSpPr>
            <a:spLocks noGrp="1"/>
          </p:cNvSpPr>
          <p:nvPr>
            <p:ph type="title"/>
          </p:nvPr>
        </p:nvSpPr>
        <p:spPr>
          <a:xfrm>
            <a:off x="195208" y="143838"/>
            <a:ext cx="3739793" cy="7181635"/>
          </a:xfrm>
        </p:spPr>
        <p:txBody>
          <a:bodyPr vert="horz" lIns="91440" tIns="45720" rIns="91440" bIns="45720" rtlCol="0" anchor="t">
            <a:normAutofit/>
          </a:bodyPr>
          <a:lstStyle/>
          <a:p>
            <a:pPr>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Leadership Scenario 3 NEIGHBOURHOOD ISSUE</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You are part of a Neighbourhood Policing Team (NPT) attending a Partnership Meeting to discuss an increase in vandalism, graffiti and ASB in an area of the city.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Persons at the meeting include the Neighbourhood officer responsible for the area, a Community Support Officer, Local Councillor &amp; Deputy Head from the local high school (the Partners) and a representative from the local resident’s association.</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What else do you want to know?</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NPT – what are you going to do?</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t>Partners</a:t>
            </a: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 what do you want from the Police?</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t>Resident – what do you want?</a:t>
            </a:r>
            <a:br>
              <a:rPr lang="en-GB" sz="1000" dirty="0">
                <a:effectLst/>
                <a:latin typeface="Calibri" panose="020F0502020204030204" pitchFamily="34" charset="0"/>
                <a:ea typeface="Calibri" panose="020F0502020204030204" pitchFamily="34" charset="0"/>
                <a:cs typeface="Times New Roman" panose="02020603050405020304" pitchFamily="18" charset="0"/>
              </a:rPr>
            </a:br>
            <a:endParaRPr lang="en-US" sz="10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4815312E-EDF2-4D73-B201-BB0C288DB6CD}"/>
              </a:ext>
            </a:extLst>
          </p:cNvPr>
          <p:cNvPicPr>
            <a:picLocks noChangeAspect="1"/>
          </p:cNvPicPr>
          <p:nvPr/>
        </p:nvPicPr>
        <p:blipFill>
          <a:blip r:embed="rId2"/>
          <a:stretch>
            <a:fillRect/>
          </a:stretch>
        </p:blipFill>
        <p:spPr>
          <a:xfrm>
            <a:off x="4502428" y="1396759"/>
            <a:ext cx="7225748" cy="4064482"/>
          </a:xfrm>
          <a:prstGeom prst="rect">
            <a:avLst/>
          </a:prstGeom>
        </p:spPr>
      </p:pic>
    </p:spTree>
    <p:extLst>
      <p:ext uri="{BB962C8B-B14F-4D97-AF65-F5344CB8AC3E}">
        <p14:creationId xmlns:p14="http://schemas.microsoft.com/office/powerpoint/2010/main" val="39138252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E24771-A1C8-40D8-A73D-4D446EF5757C}"/>
              </a:ext>
            </a:extLst>
          </p:cNvPr>
          <p:cNvPicPr>
            <a:picLocks noChangeAspect="1"/>
          </p:cNvPicPr>
          <p:nvPr/>
        </p:nvPicPr>
        <p:blipFill rotWithShape="1">
          <a:blip r:embed="rId3"/>
          <a:srcRect r="33244"/>
          <a:stretch/>
        </p:blipFill>
        <p:spPr>
          <a:xfrm>
            <a:off x="4038599" y="10"/>
            <a:ext cx="8160026" cy="6875809"/>
          </a:xfrm>
          <a:prstGeom prst="rect">
            <a:avLst/>
          </a:prstGeom>
        </p:spPr>
      </p:pic>
      <p:sp>
        <p:nvSpPr>
          <p:cNvPr id="26" name="Freeform: Shape 2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767F030-C2AC-40A3-B6A2-3D4040A813A4}"/>
              </a:ext>
            </a:extLst>
          </p:cNvPr>
          <p:cNvSpPr>
            <a:spLocks noGrp="1"/>
          </p:cNvSpPr>
          <p:nvPr>
            <p:ph type="title"/>
          </p:nvPr>
        </p:nvSpPr>
        <p:spPr>
          <a:xfrm>
            <a:off x="534473" y="616449"/>
            <a:ext cx="3052293" cy="5865341"/>
          </a:xfrm>
        </p:spPr>
        <p:txBody>
          <a:bodyPr vert="horz" lIns="91440" tIns="45720" rIns="91440" bIns="45720" rtlCol="0" anchor="t">
            <a:normAutofit fontScale="90000"/>
          </a:bodyPr>
          <a:lstStyle/>
          <a:p>
            <a:br>
              <a:rPr lang="en-US" sz="1000" b="0" dirty="0">
                <a:solidFill>
                  <a:srgbClr val="FFFFFF"/>
                </a:solidFill>
                <a:effectLst/>
                <a:latin typeface="+mj-lt"/>
                <a:cs typeface="+mj-cs"/>
              </a:rPr>
            </a:br>
            <a:r>
              <a:rPr kumimoji="0" lang="en-US" sz="1800" b="0" i="0" u="none" strike="noStrike" cap="none" spc="0" normalizeH="0" baseline="0" noProof="0" dirty="0">
                <a:ln>
                  <a:noFill/>
                </a:ln>
                <a:solidFill>
                  <a:srgbClr val="FFFFFF"/>
                </a:solidFill>
                <a:effectLst/>
                <a:uLnTx/>
                <a:uFillTx/>
                <a:latin typeface="+mj-lt"/>
                <a:cs typeface="+mj-cs"/>
              </a:rPr>
              <a:t>The meeting has started, and the police are being blamed for the lack of patrols in the area which are causing the issues. </a:t>
            </a:r>
            <a:br>
              <a:rPr kumimoji="0" lang="en-US" sz="1800" b="0" i="0" u="none" strike="noStrike" cap="none" spc="0" normalizeH="0" baseline="0" noProof="0" dirty="0">
                <a:ln>
                  <a:noFill/>
                </a:ln>
                <a:solidFill>
                  <a:srgbClr val="FFFFFF"/>
                </a:solidFill>
                <a:effectLst/>
                <a:uLnTx/>
                <a:uFillTx/>
                <a:latin typeface="+mj-lt"/>
                <a:cs typeface="+mj-cs"/>
              </a:rPr>
            </a:br>
            <a:br>
              <a:rPr kumimoji="0" lang="en-US" sz="1800" b="0" i="0" u="none" strike="noStrike" cap="none" spc="0" normalizeH="0" baseline="0" noProof="0" dirty="0">
                <a:ln>
                  <a:noFill/>
                </a:ln>
                <a:solidFill>
                  <a:srgbClr val="FFFFFF"/>
                </a:solidFill>
                <a:effectLst/>
                <a:uLnTx/>
                <a:uFillTx/>
                <a:latin typeface="+mj-lt"/>
                <a:cs typeface="+mj-cs"/>
              </a:rPr>
            </a:br>
            <a:r>
              <a:rPr lang="en-US" sz="1800" b="0" dirty="0">
                <a:solidFill>
                  <a:srgbClr val="FFFFFF"/>
                </a:solidFill>
                <a:effectLst/>
                <a:latin typeface="+mj-lt"/>
                <a:cs typeface="+mj-cs"/>
              </a:rPr>
              <a:t>Police 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3 nights a week for a youth club but has recently stopped doing this. </a:t>
            </a:r>
            <a:br>
              <a:rPr lang="en-US" sz="1800" b="0" dirty="0">
                <a:solidFill>
                  <a:srgbClr val="FFFFFF"/>
                </a:solidFill>
                <a:effectLst/>
                <a:latin typeface="+mj-lt"/>
                <a:cs typeface="+mj-cs"/>
              </a:rPr>
            </a:br>
            <a:br>
              <a:rPr lang="en-US" sz="1800" b="0" dirty="0">
                <a:solidFill>
                  <a:srgbClr val="FFFFFF"/>
                </a:solidFill>
                <a:effectLst/>
                <a:latin typeface="+mj-lt"/>
                <a:cs typeface="+mj-cs"/>
              </a:rPr>
            </a:br>
            <a:r>
              <a:rPr kumimoji="0" lang="en-US" sz="1800" b="0" i="0" u="none" strike="noStrike" cap="none" spc="0" normalizeH="0" baseline="0" noProof="0" dirty="0">
                <a:ln>
                  <a:noFill/>
                </a:ln>
                <a:solidFill>
                  <a:srgbClr val="FFFFFF"/>
                </a:solidFill>
                <a:effectLst/>
                <a:uLnTx/>
                <a:uFillTx/>
                <a:latin typeface="+mj-lt"/>
                <a:cs typeface="+mj-cs"/>
              </a:rPr>
              <a:t>What else do you want to know?</a:t>
            </a:r>
            <a:br>
              <a:rPr kumimoji="0" lang="en-US" sz="1800" b="0" i="0" u="none" strike="noStrike" cap="none" spc="0" normalizeH="0" baseline="0" noProof="0" dirty="0">
                <a:ln>
                  <a:noFill/>
                </a:ln>
                <a:solidFill>
                  <a:srgbClr val="FFFFFF"/>
                </a:solidFill>
                <a:effectLst/>
                <a:uLnTx/>
                <a:uFillTx/>
                <a:latin typeface="+mj-lt"/>
                <a:cs typeface="+mj-cs"/>
              </a:rPr>
            </a:br>
            <a:r>
              <a:rPr kumimoji="0" lang="en-US" sz="1800" b="0" i="0" u="none" strike="noStrike" cap="none" spc="0" normalizeH="0" baseline="0" noProof="0" dirty="0">
                <a:ln>
                  <a:noFill/>
                </a:ln>
                <a:solidFill>
                  <a:srgbClr val="FFFFFF"/>
                </a:solidFill>
                <a:effectLst/>
                <a:uLnTx/>
                <a:uFillTx/>
                <a:latin typeface="+mj-lt"/>
                <a:cs typeface="+mj-cs"/>
              </a:rPr>
              <a:t>NPT – what are you going to do?</a:t>
            </a:r>
            <a:br>
              <a:rPr kumimoji="0" lang="en-US" sz="1800" b="0" i="0" u="none" strike="noStrike" cap="none" spc="0" normalizeH="0" baseline="0" noProof="0" dirty="0">
                <a:ln>
                  <a:noFill/>
                </a:ln>
                <a:solidFill>
                  <a:srgbClr val="FFFFFF"/>
                </a:solidFill>
                <a:effectLst/>
                <a:uLnTx/>
                <a:uFillTx/>
                <a:latin typeface="+mj-lt"/>
                <a:cs typeface="+mj-cs"/>
              </a:rPr>
            </a:br>
            <a:r>
              <a:rPr kumimoji="0" lang="en-US" sz="1800" b="0" i="0" u="none" strike="noStrike" cap="none" spc="0" normalizeH="0" baseline="0" noProof="0" dirty="0">
                <a:ln>
                  <a:noFill/>
                </a:ln>
                <a:solidFill>
                  <a:srgbClr val="FFFFFF"/>
                </a:solidFill>
                <a:effectLst/>
                <a:uLnTx/>
                <a:uFillTx/>
                <a:latin typeface="+mj-lt"/>
                <a:cs typeface="+mj-cs"/>
              </a:rPr>
              <a:t>Partners – what do you want from the Police?</a:t>
            </a:r>
            <a:br>
              <a:rPr kumimoji="0" lang="en-US" sz="1800" b="0" i="0" u="none" strike="noStrike" cap="none" spc="0" normalizeH="0" baseline="0" noProof="0" dirty="0">
                <a:ln>
                  <a:noFill/>
                </a:ln>
                <a:solidFill>
                  <a:srgbClr val="FFFFFF"/>
                </a:solidFill>
                <a:effectLst/>
                <a:uLnTx/>
                <a:uFillTx/>
                <a:latin typeface="+mj-lt"/>
                <a:cs typeface="+mj-cs"/>
              </a:rPr>
            </a:br>
            <a:r>
              <a:rPr kumimoji="0" lang="en-US" sz="1800" b="0" i="0" u="none" strike="noStrike" cap="none" spc="0" normalizeH="0" baseline="0" noProof="0" dirty="0">
                <a:ln>
                  <a:noFill/>
                </a:ln>
                <a:solidFill>
                  <a:srgbClr val="FFFFFF"/>
                </a:solidFill>
                <a:effectLst/>
                <a:uLnTx/>
                <a:uFillTx/>
                <a:latin typeface="+mj-lt"/>
                <a:cs typeface="+mj-cs"/>
              </a:rPr>
              <a:t>Resident – what do you want?</a:t>
            </a:r>
            <a:br>
              <a:rPr lang="en-US" sz="1000" b="0" dirty="0">
                <a:solidFill>
                  <a:srgbClr val="FFFFFF"/>
                </a:solidFill>
                <a:effectLst/>
                <a:latin typeface="+mj-lt"/>
                <a:cs typeface="+mj-cs"/>
              </a:rPr>
            </a:br>
            <a:r>
              <a:rPr lang="en-US" sz="1000" b="0" dirty="0">
                <a:solidFill>
                  <a:srgbClr val="FFFFFF"/>
                </a:solidFill>
                <a:effectLst/>
                <a:latin typeface="+mj-lt"/>
                <a:cs typeface="+mj-cs"/>
              </a:rPr>
              <a:t> </a:t>
            </a:r>
            <a:br>
              <a:rPr lang="en-US" sz="1000" b="0" dirty="0">
                <a:solidFill>
                  <a:srgbClr val="FFFFFF"/>
                </a:solidFill>
                <a:effectLst/>
                <a:latin typeface="+mj-lt"/>
                <a:cs typeface="+mj-cs"/>
              </a:rPr>
            </a:br>
            <a:br>
              <a:rPr lang="en-US" sz="1000" b="0" dirty="0">
                <a:solidFill>
                  <a:srgbClr val="FFFFFF"/>
                </a:solidFill>
                <a:effectLst/>
                <a:latin typeface="+mj-lt"/>
                <a:cs typeface="+mj-cs"/>
              </a:rPr>
            </a:br>
            <a:br>
              <a:rPr lang="en-US" sz="1000" dirty="0">
                <a:solidFill>
                  <a:srgbClr val="FFFFFF"/>
                </a:solidFill>
                <a:effectLst/>
                <a:latin typeface="+mj-lt"/>
                <a:cs typeface="+mj-cs"/>
              </a:rPr>
            </a:br>
            <a:endParaRPr lang="en-US" sz="1000" b="0" dirty="0">
              <a:solidFill>
                <a:srgbClr val="FFFFFF"/>
              </a:solidFill>
              <a:latin typeface="+mj-lt"/>
              <a:cs typeface="+mj-cs"/>
            </a:endParaRPr>
          </a:p>
        </p:txBody>
      </p:sp>
    </p:spTree>
    <p:extLst>
      <p:ext uri="{BB962C8B-B14F-4D97-AF65-F5344CB8AC3E}">
        <p14:creationId xmlns:p14="http://schemas.microsoft.com/office/powerpoint/2010/main" val="8216572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9" name="Rectangle 717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3" name="Freeform: Shape 718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6B08E0E-A704-4A63-B29C-8D1ADE508A69}"/>
              </a:ext>
            </a:extLst>
          </p:cNvPr>
          <p:cNvSpPr>
            <a:spLocks noGrp="1"/>
          </p:cNvSpPr>
          <p:nvPr>
            <p:ph type="title"/>
          </p:nvPr>
        </p:nvSpPr>
        <p:spPr>
          <a:xfrm>
            <a:off x="578888" y="628305"/>
            <a:ext cx="2880828" cy="5212288"/>
          </a:xfrm>
        </p:spPr>
        <p:txBody>
          <a:bodyPr vert="horz" lIns="91440" tIns="45720" rIns="91440" bIns="45720" rtlCol="0" anchor="t">
            <a:normAutofit/>
          </a:bodyPr>
          <a:lstStyle/>
          <a:p>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meeting has been going on for </a:t>
            </a:r>
            <a: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t>over </a:t>
            </a: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an hour now with the partners arguing about the situation and pointing the finger at each other for not doing enough.</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What else do you want to know?</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NPT – what are you going to do?</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t>Partners</a:t>
            </a: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 what do you want from the Police?</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t>Resident – what do you want?</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endParaRPr lang="en-US" sz="1600" b="0" kern="1200" dirty="0">
              <a:solidFill>
                <a:srgbClr val="FFFFFF"/>
              </a:solidFill>
              <a:latin typeface="+mj-lt"/>
              <a:ea typeface="+mj-ea"/>
              <a:cs typeface="+mj-cs"/>
            </a:endParaRPr>
          </a:p>
        </p:txBody>
      </p:sp>
      <p:pic>
        <p:nvPicPr>
          <p:cNvPr id="7170" name="Picture 2" descr="See the source image">
            <a:extLst>
              <a:ext uri="{FF2B5EF4-FFF2-40B4-BE49-F238E27FC236}">
                <a16:creationId xmlns:a16="http://schemas.microsoft.com/office/drawing/2014/main" id="{06811D54-E022-4D3A-84C8-F2DF40962DA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2428" y="1017407"/>
            <a:ext cx="7225748" cy="4823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4266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See the source image">
            <a:extLst>
              <a:ext uri="{FF2B5EF4-FFF2-40B4-BE49-F238E27FC236}">
                <a16:creationId xmlns:a16="http://schemas.microsoft.com/office/drawing/2014/main" id="{85A2C5B6-366D-40E4-B287-5CEB9C0DCD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544" r="13145"/>
          <a:stretch/>
        </p:blipFill>
        <p:spPr bwMode="auto">
          <a:xfrm>
            <a:off x="0"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4" name="TextBox 3">
            <a:extLst>
              <a:ext uri="{FF2B5EF4-FFF2-40B4-BE49-F238E27FC236}">
                <a16:creationId xmlns:a16="http://schemas.microsoft.com/office/drawing/2014/main" id="{2384D73D-7DB6-7F02-CA8C-E0F249104B80}"/>
              </a:ext>
            </a:extLst>
          </p:cNvPr>
          <p:cNvGraphicFramePr/>
          <p:nvPr>
            <p:extLst>
              <p:ext uri="{D42A27DB-BD31-4B8C-83A1-F6EECF244321}">
                <p14:modId xmlns:p14="http://schemas.microsoft.com/office/powerpoint/2010/main" val="3686409818"/>
              </p:ext>
            </p:extLst>
          </p:nvPr>
        </p:nvGraphicFramePr>
        <p:xfrm>
          <a:off x="7531610" y="842481"/>
          <a:ext cx="3822189" cy="5334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84461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 name="Picture 2">
            <a:extLst>
              <a:ext uri="{FF2B5EF4-FFF2-40B4-BE49-F238E27FC236}">
                <a16:creationId xmlns:a16="http://schemas.microsoft.com/office/drawing/2014/main" id="{D5763E6F-1FCF-4658-88C2-2B402FD13297}"/>
              </a:ext>
            </a:extLst>
          </p:cNvPr>
          <p:cNvPicPr>
            <a:picLocks noChangeAspect="1"/>
          </p:cNvPicPr>
          <p:nvPr/>
        </p:nvPicPr>
        <p:blipFill rotWithShape="1">
          <a:blip r:embed="rId2"/>
          <a:srcRect t="2894" r="1" b="1"/>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TextBox 4">
            <a:extLst>
              <a:ext uri="{FF2B5EF4-FFF2-40B4-BE49-F238E27FC236}">
                <a16:creationId xmlns:a16="http://schemas.microsoft.com/office/drawing/2014/main" id="{04B28EEB-6B0B-49F9-ABF1-7FB2FED08E28}"/>
              </a:ext>
            </a:extLst>
          </p:cNvPr>
          <p:cNvSpPr txBox="1"/>
          <p:nvPr/>
        </p:nvSpPr>
        <p:spPr>
          <a:xfrm>
            <a:off x="8116584" y="1417834"/>
            <a:ext cx="3563882" cy="4004957"/>
          </a:xfrm>
          <a:prstGeom prst="rect">
            <a:avLst/>
          </a:prstGeom>
        </p:spPr>
        <p:txBody>
          <a:bodyPr vert="horz" lIns="91440" tIns="45720" rIns="91440" bIns="45720" rtlCol="0">
            <a:normAutofit/>
          </a:bodyPr>
          <a:lstStyle/>
          <a:p>
            <a:pPr>
              <a:lnSpc>
                <a:spcPct val="90000"/>
              </a:lnSpc>
              <a:spcAft>
                <a:spcPts val="800"/>
              </a:spcAft>
            </a:pPr>
            <a:r>
              <a:rPr lang="en-US" sz="2000" dirty="0">
                <a:effectLst/>
              </a:rPr>
              <a:t>Some of your new team have offered to help and an officer on another team is a bit of an expert with the new tool.</a:t>
            </a:r>
            <a:endParaRPr lang="en-US" sz="2000" dirty="0"/>
          </a:p>
          <a:p>
            <a:pPr>
              <a:lnSpc>
                <a:spcPct val="90000"/>
              </a:lnSpc>
              <a:spcAft>
                <a:spcPts val="800"/>
              </a:spcAft>
            </a:pPr>
            <a:endParaRPr lang="en-US" sz="2000" dirty="0">
              <a:effectLst/>
            </a:endParaRPr>
          </a:p>
          <a:p>
            <a:pPr>
              <a:lnSpc>
                <a:spcPct val="90000"/>
              </a:lnSpc>
              <a:spcAft>
                <a:spcPts val="800"/>
              </a:spcAft>
            </a:pPr>
            <a:r>
              <a:rPr lang="en-US" sz="2000" dirty="0">
                <a:effectLst/>
              </a:rPr>
              <a:t>What are you going to do?</a:t>
            </a:r>
          </a:p>
        </p:txBody>
      </p:sp>
    </p:spTree>
    <p:extLst>
      <p:ext uri="{BB962C8B-B14F-4D97-AF65-F5344CB8AC3E}">
        <p14:creationId xmlns:p14="http://schemas.microsoft.com/office/powerpoint/2010/main" val="25845032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 sunburst chart&#10;&#10;Description automatically generated">
            <a:extLst>
              <a:ext uri="{FF2B5EF4-FFF2-40B4-BE49-F238E27FC236}">
                <a16:creationId xmlns:a16="http://schemas.microsoft.com/office/drawing/2014/main" id="{037A00A0-46F6-4C10-818E-626C5F119A84}"/>
              </a:ext>
            </a:extLst>
          </p:cNvPr>
          <p:cNvPicPr>
            <a:picLocks noChangeAspect="1"/>
          </p:cNvPicPr>
          <p:nvPr/>
        </p:nvPicPr>
        <p:blipFill>
          <a:blip r:embed="rId3"/>
          <a:stretch>
            <a:fillRect/>
          </a:stretch>
        </p:blipFill>
        <p:spPr>
          <a:xfrm>
            <a:off x="2301243" y="118263"/>
            <a:ext cx="2924639" cy="2107654"/>
          </a:xfrm>
          <a:prstGeom prst="rect">
            <a:avLst/>
          </a:prstGeom>
        </p:spPr>
      </p:pic>
      <p:pic>
        <p:nvPicPr>
          <p:cNvPr id="6" name="Picture 2" descr="See the source image">
            <a:extLst>
              <a:ext uri="{FF2B5EF4-FFF2-40B4-BE49-F238E27FC236}">
                <a16:creationId xmlns:a16="http://schemas.microsoft.com/office/drawing/2014/main" id="{735484ED-306E-4CE7-B999-56DA1CE22A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3603" y="2339180"/>
            <a:ext cx="2599918" cy="210765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group of people in clothing&#10;&#10;Description automatically generated with low confidence">
            <a:extLst>
              <a:ext uri="{FF2B5EF4-FFF2-40B4-BE49-F238E27FC236}">
                <a16:creationId xmlns:a16="http://schemas.microsoft.com/office/drawing/2014/main" id="{3B569A59-AA12-4C39-81DC-D594CBF72EFB}"/>
              </a:ext>
            </a:extLst>
          </p:cNvPr>
          <p:cNvPicPr>
            <a:picLocks noChangeAspect="1"/>
          </p:cNvPicPr>
          <p:nvPr/>
        </p:nvPicPr>
        <p:blipFill>
          <a:blip r:embed="rId5"/>
          <a:stretch>
            <a:fillRect/>
          </a:stretch>
        </p:blipFill>
        <p:spPr>
          <a:xfrm>
            <a:off x="2867705" y="4643918"/>
            <a:ext cx="1749293" cy="1998324"/>
          </a:xfrm>
          <a:prstGeom prst="rect">
            <a:avLst/>
          </a:prstGeom>
        </p:spPr>
      </p:pic>
      <p:sp>
        <p:nvSpPr>
          <p:cNvPr id="8" name="Title 7">
            <a:extLst>
              <a:ext uri="{FF2B5EF4-FFF2-40B4-BE49-F238E27FC236}">
                <a16:creationId xmlns:a16="http://schemas.microsoft.com/office/drawing/2014/main" id="{88A65953-5B93-4426-8A27-3A9978047D21}"/>
              </a:ext>
            </a:extLst>
          </p:cNvPr>
          <p:cNvSpPr>
            <a:spLocks noGrp="1"/>
          </p:cNvSpPr>
          <p:nvPr>
            <p:ph type="title"/>
          </p:nvPr>
        </p:nvSpPr>
        <p:spPr/>
        <p:txBody>
          <a:bodyPr/>
          <a:lstStyle/>
          <a:p>
            <a:endParaRPr lang="en-GB"/>
          </a:p>
        </p:txBody>
      </p:sp>
      <p:graphicFrame>
        <p:nvGraphicFramePr>
          <p:cNvPr id="10" name="TextBox 3">
            <a:extLst>
              <a:ext uri="{FF2B5EF4-FFF2-40B4-BE49-F238E27FC236}">
                <a16:creationId xmlns:a16="http://schemas.microsoft.com/office/drawing/2014/main" id="{7FFABA12-0DAB-31EC-9BF8-F5226485BC80}"/>
              </a:ext>
            </a:extLst>
          </p:cNvPr>
          <p:cNvGraphicFramePr/>
          <p:nvPr>
            <p:extLst>
              <p:ext uri="{D42A27DB-BD31-4B8C-83A1-F6EECF244321}">
                <p14:modId xmlns:p14="http://schemas.microsoft.com/office/powerpoint/2010/main" val="2646110490"/>
              </p:ext>
            </p:extLst>
          </p:nvPr>
        </p:nvGraphicFramePr>
        <p:xfrm>
          <a:off x="5325926" y="253686"/>
          <a:ext cx="6678204" cy="627864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0822097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1073</TotalTime>
  <Words>3168</Words>
  <Application>Microsoft Office PowerPoint</Application>
  <PresentationFormat>Widescreen</PresentationFormat>
  <Paragraphs>194</Paragraphs>
  <Slides>32</Slides>
  <Notes>6</Notes>
  <HiddenSlides>4</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32</vt:i4>
      </vt:variant>
    </vt:vector>
  </HeadingPairs>
  <TitlesOfParts>
    <vt:vector size="47" baseType="lpstr">
      <vt:lpstr>Meiryo</vt:lpstr>
      <vt:lpstr>Agency FB</vt:lpstr>
      <vt:lpstr>Algerian</vt:lpstr>
      <vt:lpstr>Arial</vt:lpstr>
      <vt:lpstr>Cabin</vt:lpstr>
      <vt:lpstr>Calibri</vt:lpstr>
      <vt:lpstr>Calibri Light</vt:lpstr>
      <vt:lpstr>Merriweather</vt:lpstr>
      <vt:lpstr>Narkisim</vt:lpstr>
      <vt:lpstr>Open Sans</vt:lpstr>
      <vt:lpstr>Roboto</vt:lpstr>
      <vt:lpstr>Segoe UI</vt:lpstr>
      <vt:lpstr>Stencil</vt:lpstr>
      <vt:lpstr>system</vt:lpstr>
      <vt:lpstr>Office Theme</vt:lpstr>
      <vt:lpstr>Organisational  Leadership Styles  </vt:lpstr>
      <vt:lpstr>Aims &amp; Objectives  </vt:lpstr>
      <vt:lpstr>Some Leadership definitions</vt:lpstr>
      <vt:lpstr>Leadership Impact</vt:lpstr>
      <vt:lpstr>PowerPoint Presentation</vt:lpstr>
      <vt:lpstr>PowerPoint Presentation</vt:lpstr>
      <vt:lpstr>Daniel Goleman - Situational Leadership Styles (1995)</vt:lpstr>
      <vt:lpstr>PowerPoint Presentation</vt:lpstr>
      <vt:lpstr>Leadership Style- Commanding</vt:lpstr>
      <vt:lpstr>PowerPoint Presentation</vt:lpstr>
      <vt:lpstr>PowerPoint Presentation</vt:lpstr>
      <vt:lpstr>How do you select the correct leadership style? </vt:lpstr>
      <vt:lpstr>Situational Theories of Leadership</vt:lpstr>
      <vt:lpstr>Emotional Intelligence</vt:lpstr>
      <vt:lpstr>PowerPoint Presentation</vt:lpstr>
      <vt:lpstr>Some Key Signs of Emotional Intelligence</vt:lpstr>
      <vt:lpstr>The Benefits of Emotional Intelligence</vt:lpstr>
      <vt:lpstr>Group work</vt:lpstr>
      <vt:lpstr>Leadership scenario 1 MISSING FEMALE </vt:lpstr>
      <vt:lpstr>PowerPoint Presentation</vt:lpstr>
      <vt:lpstr>PowerPoint Presentation</vt:lpstr>
      <vt:lpstr>PowerPoint Presentation</vt:lpstr>
      <vt:lpstr>   Leadership Scenario 2 – ARREST   You are part of a team which comprises – A Sergeant, an experienced PC and a Student Officer.  The time is 0700h on a Tuesday morning. You are at briefing and the Sergeant is briefing an arrest plan for this morning. Address is 17, Dene Grove, Newport. The suspect is a male person called Gary Evans 23 years old, and wanted for a violent assault, the previous day.   What else do you want to know? Sergeant – what are you going to do? Experienced PC – what do you want from your Sergeant? Student officer – what do you want from your Sergeant and/or experienced PC?    </vt:lpstr>
      <vt:lpstr>The brief plan is to attend the address. The Sergeant and student officer will knock the front door and the experienced PC will cut off at the rear.   What else do you want to know? Sergeant – what are you going to do? Experienced PC – what do you want from your Sergeant? Student officer – what do you want from your Sergeant and/or experienced PC?  </vt:lpstr>
      <vt:lpstr>The time is now 0745h. You have arrived at the address and deployed to your respective positions. On knocking the front door, a male has come out of the back door and is contained in the rear garden. He is agitated and holding a crowbar.  Noise and movement suggest there is another male person upstairs in the house. The Sergeant tells the student officer to contain the bottom of the stairs and he goes through the house to the rear garden.   What else do you want to know? Sergeant – what are you going to do? Experienced PC – what do you want from your Sergeant? Student officer – what do you want from your Sergeant and/or experienced PC?    </vt:lpstr>
      <vt:lpstr>A male person comes down the stairs with his hands outstretched and he looks like the suspect. He is apologising and asking to be arrested.    What else do you want to know? Sergeant – what are you going to do? Experienced PC – what do you want from your Sergeant? Student officer – what do you want from your Sergeant and/or experienced PC?  The suspect Gary – what does he need from the officers? </vt:lpstr>
      <vt:lpstr>Leadership Scenario 3 NEIGHBOURHOOD ISSUE   You are part of a Neighbourhood Policing Team (NPT) attending a Partnership Meeting to discuss an increase in vandalism, graffiti and ASB in an area of the city.   Persons at the meeting include the Neighbourhood officer responsible for the area, a Community Support Officer, Local Councillor &amp; Deputy Head from the local high school (the Partners) and a representative from the local resident’s association.   What else do you want to know? NPT – what are you going to do? Partners – what do you want from the Police? Resident – what do you want? </vt:lpstr>
      <vt:lpstr> The meeting has started, and the police are being blamed for the lack of patrols in the area which are causing the issues.   Police 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3 nights a week for a youth club but has recently stopped doing this.   What else do you want to know? NPT – what are you going to do? Partners – what do you want from the Police? Resident – what do you want?     </vt:lpstr>
      <vt:lpstr>The meeting has been going on for over an hour now with the partners arguing about the situation and pointing the finger at each other for not doing enough.   What else do you want to know? NPT – what are you going to do? Partners – what do you want from the Police? Resident – what do you want?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Framework</dc:title>
  <dc:creator>Rowe, Jason</dc:creator>
  <cp:lastModifiedBy>Jackson, Paul</cp:lastModifiedBy>
  <cp:revision>18</cp:revision>
  <dcterms:created xsi:type="dcterms:W3CDTF">2022-08-11T11:11:24Z</dcterms:created>
  <dcterms:modified xsi:type="dcterms:W3CDTF">2022-11-21T21:58:13Z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2022-08-11T11:11:24Z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cf1cbef2-1c65-484d-ae5e-206577cb786b</vt:lpwstr>
  </property>
  <property fmtid="{D5CDD505-2E9C-101B-9397-08002B2CF9AE}" pid="8" name="MSIP_Label_f2acd28b-79a3-4a0f-b0ff-4b75658b1549_ContentBits">
    <vt:lpwstr>0</vt:lpwstr>
  </property>
</Properties>
</file>