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66" r:id="rId5"/>
    <p:sldId id="267" r:id="rId6"/>
    <p:sldId id="269" r:id="rId7"/>
    <p:sldId id="270" r:id="rId8"/>
    <p:sldId id="265"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489" autoAdjust="0"/>
    <p:restoredTop sz="94660"/>
  </p:normalViewPr>
  <p:slideViewPr>
    <p:cSldViewPr snapToGrid="0" showGuides="1">
      <p:cViewPr varScale="1">
        <p:scale>
          <a:sx n="63" d="100"/>
          <a:sy n="63" d="100"/>
        </p:scale>
        <p:origin x="744"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DCAC-5EF3-4935-A76C-1B6F0E8EAB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64D4E0B-6B61-4D2D-B046-C393438A75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18150E9-A46A-4F84-92AE-078154F4CA00}"/>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9358827F-EC78-4319-9CCC-865F186EE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CFEAE2-1982-4BCC-A010-DE469B7972E0}"/>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2057245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AD379-E2DE-4B14-AD2B-79925440B0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AB75F99-B863-4D31-8BC8-1653F9925BB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56D776-508C-4FE1-8CE8-1862952684FD}"/>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DA70C978-6061-4F25-B196-BC89A66DFC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5EEDB9-CC8C-47F1-B649-F8D2AE98F70A}"/>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1207884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C65E-97CF-4394-8713-922AAA043E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05EF782-B88D-4478-B6F7-5100007A37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80B65DC-FE8A-4205-BD2B-C1FFECA8F372}"/>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49047BA6-535B-4C33-8BAF-8374D7F65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D1B881-5C06-4991-A380-E0300D49C4B3}"/>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397485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B16B2-4F5C-463F-8081-CF6DF44D7D7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71A3E0-E63E-4F6E-8949-734F8F47005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332C25-ECFF-475B-BFAB-E8CB159E396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43D452-518A-4C51-841B-667B491E51EE}"/>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6" name="Footer Placeholder 5">
            <a:extLst>
              <a:ext uri="{FF2B5EF4-FFF2-40B4-BE49-F238E27FC236}">
                <a16:creationId xmlns:a16="http://schemas.microsoft.com/office/drawing/2014/main" id="{1427D771-F878-41CA-BD2A-C617493708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6377F0-B3D3-4CCC-9074-CF9DCCC37659}"/>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1958289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096B-C100-41B9-B302-BC8439A0DD5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CF16E0-01C0-461E-B4E3-A8D4BC8F06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F9A4B04-C675-4E9F-9647-9A14275A3E2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0FAE0E7-E396-4BB8-AA1A-4DEA42A7DA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6A9F05A-AB06-439E-861A-4F6E91B1269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49D4B16-0811-4DC3-BA55-42784D287A5E}"/>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8" name="Footer Placeholder 7">
            <a:extLst>
              <a:ext uri="{FF2B5EF4-FFF2-40B4-BE49-F238E27FC236}">
                <a16:creationId xmlns:a16="http://schemas.microsoft.com/office/drawing/2014/main" id="{62FEE7AF-01FB-4026-BA90-F95C856399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E64E0F-51EF-402E-828E-5246EEC4FD1B}"/>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22630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A715-5B4C-49E7-8514-1B58E625977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443C8E3-34B9-4D33-BF4B-A9492A85C503}"/>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4" name="Footer Placeholder 3">
            <a:extLst>
              <a:ext uri="{FF2B5EF4-FFF2-40B4-BE49-F238E27FC236}">
                <a16:creationId xmlns:a16="http://schemas.microsoft.com/office/drawing/2014/main" id="{A7DE8867-B4D7-43A2-B735-55B230DBCD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D7F84-6695-4571-9E62-3C971E0A86EB}"/>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1130037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5C9DDE-F872-4FD1-B823-AC67B74B016E}"/>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3" name="Footer Placeholder 2">
            <a:extLst>
              <a:ext uri="{FF2B5EF4-FFF2-40B4-BE49-F238E27FC236}">
                <a16:creationId xmlns:a16="http://schemas.microsoft.com/office/drawing/2014/main" id="{E93EBCA2-699D-4FF0-AC29-90CB4DA80D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D34A754-F247-4709-B022-D2BAEB8A9109}"/>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906310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4A85D-696D-42D0-A5B6-AAF815D898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0836894-FBF5-4E89-802C-A22CA71A40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C533BF8-CA97-4FF9-B6EA-AF70A99DBF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903094-B6BE-44A9-ACF4-1D728FB7BD43}"/>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6" name="Footer Placeholder 5">
            <a:extLst>
              <a:ext uri="{FF2B5EF4-FFF2-40B4-BE49-F238E27FC236}">
                <a16:creationId xmlns:a16="http://schemas.microsoft.com/office/drawing/2014/main" id="{A5451FB7-349F-4013-BA49-35BD7E5F0A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BB2333-DF37-4E2A-9B38-108055B176D4}"/>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23862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11742-D981-4F6F-8936-E732DED02A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891E1C-B3FB-48FE-AD0F-8A9BF7E2AC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FBA499E-FAD8-4630-A7AA-3B6B8E1EB4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FB8533-03C2-4743-B635-DE3D481F87E5}"/>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6" name="Footer Placeholder 5">
            <a:extLst>
              <a:ext uri="{FF2B5EF4-FFF2-40B4-BE49-F238E27FC236}">
                <a16:creationId xmlns:a16="http://schemas.microsoft.com/office/drawing/2014/main" id="{C5DC07D3-AA0C-42D7-85E0-389CC52D08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2474BD-4CD0-4E65-959D-4234E5848E19}"/>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930941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6BA3-8B82-48A9-9EA3-93826EE4742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7AEE964-D404-44C4-A58F-CC3F9AEC6C4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E12735-252F-48D6-8987-B91D5AE373F3}"/>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9424DE41-4259-4EA4-87E8-325077C8AA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B8E9F0-0873-4BD0-B060-14B9833267A0}"/>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2652638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C6A76B-509B-4231-9FB4-95968B4BB38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5E86074-FC6A-40BA-8958-B4158FCA25B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B3C33C-C1AE-4275-A133-54E9050CD5A5}"/>
              </a:ext>
            </a:extLst>
          </p:cNvPr>
          <p:cNvSpPr>
            <a:spLocks noGrp="1"/>
          </p:cNvSpPr>
          <p:nvPr>
            <p:ph type="dt" sz="half" idx="10"/>
          </p:nvPr>
        </p:nvSpPr>
        <p:spPr/>
        <p:txBody>
          <a:body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56A0818B-7C09-4346-AB21-29DDAC005C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1A1DC-D620-4B20-A42F-8702A5C27D79}"/>
              </a:ext>
            </a:extLst>
          </p:cNvPr>
          <p:cNvSpPr>
            <a:spLocks noGrp="1"/>
          </p:cNvSpPr>
          <p:nvPr>
            <p:ph type="sldNum" sz="quarter" idx="12"/>
          </p:nvPr>
        </p:nvSpPr>
        <p:spPr/>
        <p:txBody>
          <a:bodyPr/>
          <a:lstStyle/>
          <a:p>
            <a:fld id="{C459404B-53B0-48EC-897D-C963DB5A1CDE}" type="slidenum">
              <a:rPr lang="en-US" smtClean="0"/>
              <a:t>‹#›</a:t>
            </a:fld>
            <a:endParaRPr lang="en-US"/>
          </a:p>
        </p:txBody>
      </p:sp>
    </p:spTree>
    <p:extLst>
      <p:ext uri="{BB962C8B-B14F-4D97-AF65-F5344CB8AC3E}">
        <p14:creationId xmlns:p14="http://schemas.microsoft.com/office/powerpoint/2010/main" val="166156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F3532-3B8D-4938-8AA9-658635223E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038CFA7-34AB-4715-8E5E-D749A794CA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50066E-3E79-430C-943A-CA397A34DF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21E392-3028-4DDD-8DA6-29FACE2CD81A}" type="datetimeFigureOut">
              <a:rPr lang="en-US" smtClean="0"/>
              <a:t>7/30/2021</a:t>
            </a:fld>
            <a:endParaRPr lang="en-US"/>
          </a:p>
        </p:txBody>
      </p:sp>
      <p:sp>
        <p:nvSpPr>
          <p:cNvPr id="5" name="Footer Placeholder 4">
            <a:extLst>
              <a:ext uri="{FF2B5EF4-FFF2-40B4-BE49-F238E27FC236}">
                <a16:creationId xmlns:a16="http://schemas.microsoft.com/office/drawing/2014/main" id="{EEB0AA7C-D1A3-4A3E-804C-5C3BCF30AE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25B19E1-C837-4674-8340-1549996344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59404B-53B0-48EC-897D-C963DB5A1CDE}" type="slidenum">
              <a:rPr lang="en-US" smtClean="0"/>
              <a:t>‹#›</a:t>
            </a:fld>
            <a:endParaRPr lang="en-US"/>
          </a:p>
        </p:txBody>
      </p:sp>
    </p:spTree>
    <p:extLst>
      <p:ext uri="{BB962C8B-B14F-4D97-AF65-F5344CB8AC3E}">
        <p14:creationId xmlns:p14="http://schemas.microsoft.com/office/powerpoint/2010/main" val="1828836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webp"/><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jpg"/></Relationships>
</file>

<file path=ppt/slides/_rels/slide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webp"/></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8B12FA8-DA36-4EC2-A9EA-CFB54CC3E895}"/>
              </a:ext>
            </a:extLst>
          </p:cNvPr>
          <p:cNvSpPr/>
          <p:nvPr/>
        </p:nvSpPr>
        <p:spPr>
          <a:xfrm>
            <a:off x="1" y="0"/>
            <a:ext cx="8548913" cy="685799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Title 6">
            <a:extLst>
              <a:ext uri="{FF2B5EF4-FFF2-40B4-BE49-F238E27FC236}">
                <a16:creationId xmlns:a16="http://schemas.microsoft.com/office/drawing/2014/main" id="{01F75FCE-8E8C-47F8-8FB4-0EEB8AB43480}"/>
              </a:ext>
            </a:extLst>
          </p:cNvPr>
          <p:cNvSpPr>
            <a:spLocks noGrp="1"/>
          </p:cNvSpPr>
          <p:nvPr>
            <p:ph type="ctrTitle" idx="4294967295"/>
          </p:nvPr>
        </p:nvSpPr>
        <p:spPr>
          <a:xfrm>
            <a:off x="994227" y="1025234"/>
            <a:ext cx="3835919" cy="753058"/>
          </a:xfrm>
          <a:prstGeom prst="roundRect">
            <a:avLst>
              <a:gd name="adj" fmla="val 50000"/>
            </a:avLst>
          </a:prstGeom>
          <a:solidFill>
            <a:schemeClr val="bg1"/>
          </a:solidFill>
        </p:spPr>
        <p:txBody>
          <a:bodyPr wrap="square">
            <a:spAutoFit/>
          </a:bodyPr>
          <a:lstStyle/>
          <a:p>
            <a:pPr algn="ctr"/>
            <a:r>
              <a:rPr lang="en-US" sz="3200" b="1" dirty="0">
                <a:solidFill>
                  <a:srgbClr val="002060"/>
                </a:solidFill>
                <a:latin typeface="Gill Sans" panose="020B0502020104020203" pitchFamily="34" charset="0"/>
                <a:ea typeface="Open Sans Extrabold" panose="020B0906030804020204" pitchFamily="34" charset="0"/>
                <a:cs typeface="Open Sans Extrabold" panose="020B0906030804020204" pitchFamily="34" charset="0"/>
              </a:rPr>
              <a:t>Presentation on </a:t>
            </a:r>
          </a:p>
        </p:txBody>
      </p:sp>
      <p:sp>
        <p:nvSpPr>
          <p:cNvPr id="5" name="Rectangle 4">
            <a:extLst>
              <a:ext uri="{FF2B5EF4-FFF2-40B4-BE49-F238E27FC236}">
                <a16:creationId xmlns:a16="http://schemas.microsoft.com/office/drawing/2014/main" id="{695E0883-1660-4072-9A1B-DDFB4F20E3D3}"/>
              </a:ext>
            </a:extLst>
          </p:cNvPr>
          <p:cNvSpPr/>
          <p:nvPr/>
        </p:nvSpPr>
        <p:spPr>
          <a:xfrm>
            <a:off x="943428" y="2571513"/>
            <a:ext cx="7126515" cy="2939266"/>
          </a:xfrm>
          <a:prstGeom prst="rect">
            <a:avLst/>
          </a:prstGeom>
        </p:spPr>
        <p:txBody>
          <a:bodyPr wrap="square">
            <a:spAutoFit/>
          </a:bodyPr>
          <a:lstStyle/>
          <a:p>
            <a:pPr>
              <a:spcAft>
                <a:spcPts val="2400"/>
              </a:spcAft>
            </a:pPr>
            <a:r>
              <a:rPr lang="en-GB" sz="2000" dirty="0">
                <a:solidFill>
                  <a:schemeClr val="bg1"/>
                </a:solidFill>
                <a:latin typeface="Sifonn" pitchFamily="50" charset="0"/>
              </a:rPr>
              <a:t>BMSW4001</a:t>
            </a:r>
          </a:p>
          <a:p>
            <a:pPr>
              <a:spcAft>
                <a:spcPts val="2400"/>
              </a:spcAft>
            </a:pPr>
            <a:br>
              <a:rPr lang="en-GB" sz="100" dirty="0">
                <a:solidFill>
                  <a:schemeClr val="bg1"/>
                </a:solidFill>
                <a:latin typeface="Sifonn" pitchFamily="50" charset="0"/>
              </a:rPr>
            </a:br>
            <a:r>
              <a:rPr lang="en-GB" sz="4800" dirty="0">
                <a:solidFill>
                  <a:schemeClr val="bg1"/>
                </a:solidFill>
                <a:latin typeface="Sifonn" pitchFamily="50" charset="0"/>
              </a:rPr>
              <a:t>Academic and Employability Skills (ACE)</a:t>
            </a:r>
          </a:p>
          <a:p>
            <a:pPr>
              <a:spcAft>
                <a:spcPts val="2400"/>
              </a:spcAft>
            </a:pPr>
            <a:r>
              <a:rPr lang="en-US" sz="2800" dirty="0">
                <a:solidFill>
                  <a:schemeClr val="bg1"/>
                </a:solidFill>
                <a:latin typeface="Sifonn" pitchFamily="50" charset="0"/>
              </a:rPr>
              <a:t>Student ID: 2007186</a:t>
            </a:r>
            <a:endParaRPr lang="en-GB" sz="4800" dirty="0">
              <a:solidFill>
                <a:schemeClr val="bg1"/>
              </a:solidFill>
              <a:latin typeface="Sifonn" pitchFamily="50" charset="0"/>
            </a:endParaRPr>
          </a:p>
        </p:txBody>
      </p:sp>
      <p:pic>
        <p:nvPicPr>
          <p:cNvPr id="15" name="Graphic 14" descr="Graduation cap">
            <a:extLst>
              <a:ext uri="{FF2B5EF4-FFF2-40B4-BE49-F238E27FC236}">
                <a16:creationId xmlns:a16="http://schemas.microsoft.com/office/drawing/2014/main" id="{14256F58-ABBB-4AE0-8FE2-AA22BF1149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07850" y="0"/>
            <a:ext cx="1696516" cy="1696516"/>
          </a:xfrm>
          <a:prstGeom prst="rect">
            <a:avLst/>
          </a:prstGeom>
        </p:spPr>
      </p:pic>
      <p:pic>
        <p:nvPicPr>
          <p:cNvPr id="20" name="Graphic 19" descr="Briefcase">
            <a:extLst>
              <a:ext uri="{FF2B5EF4-FFF2-40B4-BE49-F238E27FC236}">
                <a16:creationId xmlns:a16="http://schemas.microsoft.com/office/drawing/2014/main" id="{6995FE0D-C92D-4D99-95A7-A0BC7CDF4E6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43886" y="4066246"/>
            <a:ext cx="2791753" cy="2791753"/>
          </a:xfrm>
          <a:prstGeom prst="rect">
            <a:avLst/>
          </a:prstGeom>
        </p:spPr>
      </p:pic>
    </p:spTree>
    <p:extLst>
      <p:ext uri="{BB962C8B-B14F-4D97-AF65-F5344CB8AC3E}">
        <p14:creationId xmlns:p14="http://schemas.microsoft.com/office/powerpoint/2010/main" val="3281134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FDB847-0CED-4749-8E14-ACC1EEDE9E13}"/>
              </a:ext>
            </a:extLst>
          </p:cNvPr>
          <p:cNvSpPr/>
          <p:nvPr/>
        </p:nvSpPr>
        <p:spPr>
          <a:xfrm>
            <a:off x="6096000" y="1"/>
            <a:ext cx="4586513"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Title 2">
            <a:extLst>
              <a:ext uri="{FF2B5EF4-FFF2-40B4-BE49-F238E27FC236}">
                <a16:creationId xmlns:a16="http://schemas.microsoft.com/office/drawing/2014/main" id="{46566259-66C1-42B4-840D-D0552BAD18AE}"/>
              </a:ext>
            </a:extLst>
          </p:cNvPr>
          <p:cNvSpPr>
            <a:spLocks noGrp="1"/>
          </p:cNvSpPr>
          <p:nvPr>
            <p:ph type="title"/>
          </p:nvPr>
        </p:nvSpPr>
        <p:spPr>
          <a:xfrm>
            <a:off x="838200" y="553811"/>
            <a:ext cx="4223657" cy="1325563"/>
          </a:xfrm>
        </p:spPr>
        <p:txBody>
          <a:bodyPr/>
          <a:lstStyle/>
          <a:p>
            <a:r>
              <a:rPr lang="en-US" dirty="0">
                <a:solidFill>
                  <a:srgbClr val="002060"/>
                </a:solidFill>
                <a:latin typeface="Sifonn" pitchFamily="50" charset="0"/>
              </a:rPr>
              <a:t>Discussion Points</a:t>
            </a:r>
          </a:p>
        </p:txBody>
      </p:sp>
      <p:sp>
        <p:nvSpPr>
          <p:cNvPr id="4" name="TextBox 3">
            <a:extLst>
              <a:ext uri="{FF2B5EF4-FFF2-40B4-BE49-F238E27FC236}">
                <a16:creationId xmlns:a16="http://schemas.microsoft.com/office/drawing/2014/main" id="{1AF180BA-748F-4E5A-9560-B3AFF835D8CF}"/>
              </a:ext>
            </a:extLst>
          </p:cNvPr>
          <p:cNvSpPr txBox="1"/>
          <p:nvPr/>
        </p:nvSpPr>
        <p:spPr>
          <a:xfrm>
            <a:off x="6495949" y="2882345"/>
            <a:ext cx="3786614" cy="3170099"/>
          </a:xfrm>
          <a:prstGeom prst="rect">
            <a:avLst/>
          </a:prstGeom>
          <a:noFill/>
        </p:spPr>
        <p:txBody>
          <a:bodyPr wrap="none" rtlCol="0">
            <a:spAutoFit/>
          </a:bodyPr>
          <a:lstStyle/>
          <a:p>
            <a:pPr algn="l">
              <a:spcAft>
                <a:spcPts val="1200"/>
              </a:spcAft>
            </a:pPr>
            <a:r>
              <a:rPr lang="en-US" sz="2000" dirty="0">
                <a:solidFill>
                  <a:schemeClr val="bg1"/>
                </a:solidFill>
                <a:latin typeface="Montserrat" panose="00000500000000000000" pitchFamily="50" charset="0"/>
              </a:rPr>
              <a:t>Introduction</a:t>
            </a:r>
          </a:p>
          <a:p>
            <a:pPr algn="l">
              <a:spcAft>
                <a:spcPts val="1200"/>
              </a:spcAft>
            </a:pPr>
            <a:r>
              <a:rPr lang="en-US" sz="2000" dirty="0">
                <a:solidFill>
                  <a:schemeClr val="bg1"/>
                </a:solidFill>
                <a:latin typeface="Montserrat" panose="00000500000000000000" pitchFamily="50" charset="0"/>
              </a:rPr>
              <a:t>Desired Job</a:t>
            </a:r>
          </a:p>
          <a:p>
            <a:pPr algn="l">
              <a:spcAft>
                <a:spcPts val="1200"/>
              </a:spcAft>
            </a:pPr>
            <a:r>
              <a:rPr lang="en-US" sz="2000" dirty="0">
                <a:solidFill>
                  <a:schemeClr val="bg1"/>
                </a:solidFill>
                <a:latin typeface="Montserrat" panose="00000500000000000000" pitchFamily="50" charset="0"/>
              </a:rPr>
              <a:t>Skills Required for the Job</a:t>
            </a:r>
          </a:p>
          <a:p>
            <a:pPr algn="l">
              <a:spcAft>
                <a:spcPts val="1200"/>
              </a:spcAft>
            </a:pPr>
            <a:r>
              <a:rPr lang="en-US" sz="2000" dirty="0">
                <a:solidFill>
                  <a:schemeClr val="bg1"/>
                </a:solidFill>
                <a:latin typeface="Montserrat" panose="00000500000000000000" pitchFamily="50" charset="0"/>
              </a:rPr>
              <a:t>SWOT Analysis</a:t>
            </a:r>
          </a:p>
          <a:p>
            <a:pPr algn="l">
              <a:spcAft>
                <a:spcPts val="1200"/>
              </a:spcAft>
            </a:pPr>
            <a:r>
              <a:rPr lang="en-US" sz="2000" dirty="0">
                <a:solidFill>
                  <a:schemeClr val="bg1"/>
                </a:solidFill>
                <a:latin typeface="Montserrat" panose="00000500000000000000" pitchFamily="50" charset="0"/>
              </a:rPr>
              <a:t>SMART Goal</a:t>
            </a:r>
          </a:p>
          <a:p>
            <a:pPr algn="l">
              <a:spcAft>
                <a:spcPts val="1200"/>
              </a:spcAft>
            </a:pPr>
            <a:r>
              <a:rPr lang="en-US" sz="2000" dirty="0">
                <a:solidFill>
                  <a:schemeClr val="bg1"/>
                </a:solidFill>
                <a:latin typeface="Montserrat" panose="00000500000000000000" pitchFamily="50" charset="0"/>
              </a:rPr>
              <a:t>Personal Development Plan</a:t>
            </a:r>
          </a:p>
          <a:p>
            <a:pPr algn="l">
              <a:spcAft>
                <a:spcPts val="1200"/>
              </a:spcAft>
            </a:pPr>
            <a:r>
              <a:rPr lang="en-US" sz="2000" dirty="0">
                <a:solidFill>
                  <a:schemeClr val="bg1"/>
                </a:solidFill>
                <a:latin typeface="Montserrat" panose="00000500000000000000" pitchFamily="50" charset="0"/>
              </a:rPr>
              <a:t>Conclusion</a:t>
            </a:r>
          </a:p>
        </p:txBody>
      </p:sp>
      <p:pic>
        <p:nvPicPr>
          <p:cNvPr id="11" name="Graphic 10" descr="Graduation cap">
            <a:extLst>
              <a:ext uri="{FF2B5EF4-FFF2-40B4-BE49-F238E27FC236}">
                <a16:creationId xmlns:a16="http://schemas.microsoft.com/office/drawing/2014/main" id="{8C49A936-49E4-4F9C-B917-676DDF85DA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flipH="1">
            <a:off x="-696566" y="3880423"/>
            <a:ext cx="2423766" cy="2423766"/>
          </a:xfrm>
          <a:prstGeom prst="rect">
            <a:avLst/>
          </a:prstGeom>
        </p:spPr>
      </p:pic>
    </p:spTree>
    <p:extLst>
      <p:ext uri="{BB962C8B-B14F-4D97-AF65-F5344CB8AC3E}">
        <p14:creationId xmlns:p14="http://schemas.microsoft.com/office/powerpoint/2010/main" val="2368302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360D-B430-4F85-948E-01B2BE6BF61A}"/>
              </a:ext>
            </a:extLst>
          </p:cNvPr>
          <p:cNvSpPr>
            <a:spLocks noGrp="1"/>
          </p:cNvSpPr>
          <p:nvPr>
            <p:ph type="title"/>
          </p:nvPr>
        </p:nvSpPr>
        <p:spPr/>
        <p:txBody>
          <a:bodyPr/>
          <a:lstStyle/>
          <a:p>
            <a:r>
              <a:rPr lang="en-US" dirty="0">
                <a:solidFill>
                  <a:srgbClr val="002060"/>
                </a:solidFill>
                <a:latin typeface="Sifonn" pitchFamily="50" charset="0"/>
              </a:rPr>
              <a:t>Introduction</a:t>
            </a:r>
          </a:p>
        </p:txBody>
      </p:sp>
      <p:sp>
        <p:nvSpPr>
          <p:cNvPr id="3" name="Content Placeholder 2">
            <a:extLst>
              <a:ext uri="{FF2B5EF4-FFF2-40B4-BE49-F238E27FC236}">
                <a16:creationId xmlns:a16="http://schemas.microsoft.com/office/drawing/2014/main" id="{363DD31D-F30D-4BFE-8AB7-E39CDBA1A0A8}"/>
              </a:ext>
            </a:extLst>
          </p:cNvPr>
          <p:cNvSpPr>
            <a:spLocks noGrp="1"/>
          </p:cNvSpPr>
          <p:nvPr>
            <p:ph idx="1"/>
          </p:nvPr>
        </p:nvSpPr>
        <p:spPr/>
        <p:txBody>
          <a:bodyPr>
            <a:normAutofit/>
          </a:bodyPr>
          <a:lstStyle/>
          <a:p>
            <a:pPr marL="0" indent="0">
              <a:lnSpc>
                <a:spcPct val="150000"/>
              </a:lnSpc>
              <a:spcBef>
                <a:spcPts val="0"/>
              </a:spcBef>
              <a:spcAft>
                <a:spcPts val="1200"/>
              </a:spcAft>
              <a:buNone/>
            </a:pPr>
            <a:r>
              <a:rPr lang="en-US" sz="2000" dirty="0">
                <a:latin typeface="Montserrat" panose="00000500000000000000" pitchFamily="50" charset="0"/>
              </a:rPr>
              <a:t>Employability Skills are the transferable skills that enable an individual to be employable for professional jobs (McQuaid and Lindsay, 2005). For example – Critical thinking, Flexibility, Problem Solving, Oral and Written Communications, Cooperation and Teamwork, Creativity, Responsibility, Ethics, Technology Literacy etc.</a:t>
            </a:r>
          </a:p>
          <a:p>
            <a:pPr marL="0" indent="0">
              <a:lnSpc>
                <a:spcPct val="150000"/>
              </a:lnSpc>
              <a:spcBef>
                <a:spcPts val="0"/>
              </a:spcBef>
              <a:spcAft>
                <a:spcPts val="1200"/>
              </a:spcAft>
              <a:buNone/>
            </a:pPr>
            <a:r>
              <a:rPr lang="en-US" sz="2000" dirty="0">
                <a:latin typeface="Montserrat" panose="00000500000000000000" pitchFamily="50" charset="0"/>
              </a:rPr>
              <a:t>In the academic learnings, the learnings are applied in job field though these individual skills and improves the </a:t>
            </a:r>
            <a:r>
              <a:rPr lang="en-US" sz="2000" dirty="0" err="1">
                <a:latin typeface="Montserrat" panose="00000500000000000000" pitchFamily="50" charset="0"/>
              </a:rPr>
              <a:t>prodctivity</a:t>
            </a:r>
            <a:r>
              <a:rPr lang="en-US" sz="2000" dirty="0">
                <a:latin typeface="Montserrat" panose="00000500000000000000" pitchFamily="50" charset="0"/>
              </a:rPr>
              <a:t>.</a:t>
            </a:r>
          </a:p>
        </p:txBody>
      </p:sp>
      <p:cxnSp>
        <p:nvCxnSpPr>
          <p:cNvPr id="4" name="Straight Connector 3">
            <a:extLst>
              <a:ext uri="{FF2B5EF4-FFF2-40B4-BE49-F238E27FC236}">
                <a16:creationId xmlns:a16="http://schemas.microsoft.com/office/drawing/2014/main" id="{91A49EFF-ED19-4413-8402-ACA74BF74E5D}"/>
              </a:ext>
            </a:extLst>
          </p:cNvPr>
          <p:cNvCxnSpPr>
            <a:cxnSpLocks/>
          </p:cNvCxnSpPr>
          <p:nvPr/>
        </p:nvCxnSpPr>
        <p:spPr>
          <a:xfrm flipH="1">
            <a:off x="627644" y="1462750"/>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3751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Rounded Corners 47">
            <a:extLst>
              <a:ext uri="{FF2B5EF4-FFF2-40B4-BE49-F238E27FC236}">
                <a16:creationId xmlns:a16="http://schemas.microsoft.com/office/drawing/2014/main" id="{10BC0270-78D6-4C3B-9A28-83A7F188A92E}"/>
              </a:ext>
            </a:extLst>
          </p:cNvPr>
          <p:cNvSpPr/>
          <p:nvPr/>
        </p:nvSpPr>
        <p:spPr>
          <a:xfrm>
            <a:off x="627643" y="1967835"/>
            <a:ext cx="3861464" cy="4241646"/>
          </a:xfrm>
          <a:prstGeom prst="roundRect">
            <a:avLst>
              <a:gd name="adj" fmla="val 7630"/>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01DB6-11C1-4147-940E-BF7A2F86A3D5}"/>
              </a:ext>
            </a:extLst>
          </p:cNvPr>
          <p:cNvSpPr>
            <a:spLocks noGrp="1"/>
          </p:cNvSpPr>
          <p:nvPr>
            <p:ph type="title"/>
          </p:nvPr>
        </p:nvSpPr>
        <p:spPr/>
        <p:txBody>
          <a:bodyPr/>
          <a:lstStyle/>
          <a:p>
            <a:pPr algn="ctr"/>
            <a:r>
              <a:rPr lang="en-US" dirty="0">
                <a:solidFill>
                  <a:srgbClr val="002060"/>
                </a:solidFill>
                <a:latin typeface="Sifonn" pitchFamily="50" charset="0"/>
              </a:rPr>
              <a:t>Desired Job</a:t>
            </a:r>
          </a:p>
        </p:txBody>
      </p:sp>
      <p:sp>
        <p:nvSpPr>
          <p:cNvPr id="9" name="TextBox 8">
            <a:extLst>
              <a:ext uri="{FF2B5EF4-FFF2-40B4-BE49-F238E27FC236}">
                <a16:creationId xmlns:a16="http://schemas.microsoft.com/office/drawing/2014/main" id="{52AE1FFC-60F0-4603-A646-FE5F2A3ECE1E}"/>
              </a:ext>
            </a:extLst>
          </p:cNvPr>
          <p:cNvSpPr txBox="1"/>
          <p:nvPr/>
        </p:nvSpPr>
        <p:spPr>
          <a:xfrm>
            <a:off x="1366198" y="5438773"/>
            <a:ext cx="2470548" cy="523220"/>
          </a:xfrm>
          <a:prstGeom prst="rect">
            <a:avLst/>
          </a:prstGeom>
          <a:noFill/>
        </p:spPr>
        <p:txBody>
          <a:bodyPr wrap="square" rtlCol="0">
            <a:spAutoFit/>
          </a:bodyPr>
          <a:lstStyle/>
          <a:p>
            <a:pPr algn="ctr"/>
            <a:r>
              <a:rPr lang="en-US" sz="2800" dirty="0">
                <a:solidFill>
                  <a:schemeClr val="bg1"/>
                </a:solidFill>
                <a:latin typeface="Montserrat" panose="00000500000000000000" pitchFamily="50" charset="0"/>
              </a:rPr>
              <a:t>Data Analyst</a:t>
            </a:r>
          </a:p>
        </p:txBody>
      </p:sp>
      <p:pic>
        <p:nvPicPr>
          <p:cNvPr id="17" name="Picture 16">
            <a:extLst>
              <a:ext uri="{FF2B5EF4-FFF2-40B4-BE49-F238E27FC236}">
                <a16:creationId xmlns:a16="http://schemas.microsoft.com/office/drawing/2014/main" id="{C42CC9C3-97F6-4F68-9BF6-41B27D4F09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2439" y="2395279"/>
            <a:ext cx="2898066" cy="2623250"/>
          </a:xfrm>
          <a:prstGeom prst="rect">
            <a:avLst/>
          </a:prstGeom>
        </p:spPr>
      </p:pic>
      <p:sp>
        <p:nvSpPr>
          <p:cNvPr id="18" name="TextBox 17">
            <a:extLst>
              <a:ext uri="{FF2B5EF4-FFF2-40B4-BE49-F238E27FC236}">
                <a16:creationId xmlns:a16="http://schemas.microsoft.com/office/drawing/2014/main" id="{D57334FE-1253-443E-9DEA-1CDD3EB6D2C6}"/>
              </a:ext>
            </a:extLst>
          </p:cNvPr>
          <p:cNvSpPr txBox="1"/>
          <p:nvPr/>
        </p:nvSpPr>
        <p:spPr>
          <a:xfrm>
            <a:off x="5324883" y="1905714"/>
            <a:ext cx="5426937" cy="461665"/>
          </a:xfrm>
          <a:prstGeom prst="rect">
            <a:avLst/>
          </a:prstGeom>
          <a:noFill/>
        </p:spPr>
        <p:txBody>
          <a:bodyPr wrap="square" rtlCol="0">
            <a:spAutoFit/>
          </a:bodyPr>
          <a:lstStyle/>
          <a:p>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JOB RESPONSIBILITIES</a:t>
            </a:r>
          </a:p>
        </p:txBody>
      </p:sp>
      <p:sp>
        <p:nvSpPr>
          <p:cNvPr id="19" name="TextBox 18">
            <a:extLst>
              <a:ext uri="{FF2B5EF4-FFF2-40B4-BE49-F238E27FC236}">
                <a16:creationId xmlns:a16="http://schemas.microsoft.com/office/drawing/2014/main" id="{1E5CFDB9-0A27-46EA-8A9E-F7EF00690C28}"/>
              </a:ext>
            </a:extLst>
          </p:cNvPr>
          <p:cNvSpPr txBox="1"/>
          <p:nvPr/>
        </p:nvSpPr>
        <p:spPr>
          <a:xfrm>
            <a:off x="6327692" y="3225018"/>
            <a:ext cx="2133600" cy="646331"/>
          </a:xfrm>
          <a:prstGeom prst="rect">
            <a:avLst/>
          </a:prstGeom>
          <a:noFill/>
        </p:spPr>
        <p:txBody>
          <a:bodyPr wrap="square" rtlCol="0">
            <a:spAutoFit/>
          </a:bodyPr>
          <a:lstStyle/>
          <a:p>
            <a:pPr algn="l"/>
            <a:r>
              <a:rPr lang="en-US" b="1" dirty="0">
                <a:latin typeface="Montserrat" panose="00000500000000000000" pitchFamily="50" charset="0"/>
              </a:rPr>
              <a:t>Collection of Relevant Data</a:t>
            </a:r>
          </a:p>
        </p:txBody>
      </p:sp>
      <p:sp>
        <p:nvSpPr>
          <p:cNvPr id="23" name="Rectangle 22">
            <a:extLst>
              <a:ext uri="{FF2B5EF4-FFF2-40B4-BE49-F238E27FC236}">
                <a16:creationId xmlns:a16="http://schemas.microsoft.com/office/drawing/2014/main" id="{42303ABB-F3D4-4C3A-9F6B-98975D75431F}"/>
              </a:ext>
            </a:extLst>
          </p:cNvPr>
          <p:cNvSpPr/>
          <p:nvPr/>
        </p:nvSpPr>
        <p:spPr>
          <a:xfrm>
            <a:off x="5324883" y="2540239"/>
            <a:ext cx="4419377" cy="338554"/>
          </a:xfrm>
          <a:prstGeom prst="rect">
            <a:avLst/>
          </a:prstGeom>
        </p:spPr>
        <p:txBody>
          <a:bodyPr wrap="square">
            <a:spAutoFit/>
          </a:bodyPr>
          <a:lstStyle/>
          <a:p>
            <a:r>
              <a:rPr lang="en-US" sz="1600" dirty="0">
                <a:latin typeface="Montserrat" panose="00000500000000000000" pitchFamily="50" charset="0"/>
              </a:rPr>
              <a:t>(Prospects, 2021)</a:t>
            </a:r>
          </a:p>
        </p:txBody>
      </p:sp>
      <p:pic>
        <p:nvPicPr>
          <p:cNvPr id="29" name="Picture 28">
            <a:extLst>
              <a:ext uri="{FF2B5EF4-FFF2-40B4-BE49-F238E27FC236}">
                <a16:creationId xmlns:a16="http://schemas.microsoft.com/office/drawing/2014/main" id="{693EC5E9-BEF7-480D-8E39-10C3E1EC9D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4883" y="3196889"/>
            <a:ext cx="720264" cy="720264"/>
          </a:xfrm>
          <a:prstGeom prst="rect">
            <a:avLst/>
          </a:prstGeom>
        </p:spPr>
      </p:pic>
      <p:sp>
        <p:nvSpPr>
          <p:cNvPr id="32" name="TextBox 31">
            <a:extLst>
              <a:ext uri="{FF2B5EF4-FFF2-40B4-BE49-F238E27FC236}">
                <a16:creationId xmlns:a16="http://schemas.microsoft.com/office/drawing/2014/main" id="{5F1FB2E5-E95D-4F98-A0D3-432FAA41E330}"/>
              </a:ext>
            </a:extLst>
          </p:cNvPr>
          <p:cNvSpPr txBox="1"/>
          <p:nvPr/>
        </p:nvSpPr>
        <p:spPr>
          <a:xfrm>
            <a:off x="9744260" y="3225018"/>
            <a:ext cx="1821906" cy="646331"/>
          </a:xfrm>
          <a:prstGeom prst="rect">
            <a:avLst/>
          </a:prstGeom>
          <a:noFill/>
        </p:spPr>
        <p:txBody>
          <a:bodyPr wrap="square" rtlCol="0">
            <a:spAutoFit/>
          </a:bodyPr>
          <a:lstStyle/>
          <a:p>
            <a:r>
              <a:rPr lang="en-US" b="1" dirty="0">
                <a:latin typeface="Montserrat" panose="00000500000000000000" pitchFamily="50" charset="0"/>
              </a:rPr>
              <a:t>Data </a:t>
            </a:r>
            <a:r>
              <a:rPr lang="en-GB" b="1" dirty="0">
                <a:latin typeface="Montserrat" panose="00000500000000000000" pitchFamily="50" charset="0"/>
              </a:rPr>
              <a:t>Visualisation</a:t>
            </a:r>
          </a:p>
        </p:txBody>
      </p:sp>
      <p:pic>
        <p:nvPicPr>
          <p:cNvPr id="33" name="Picture 32">
            <a:extLst>
              <a:ext uri="{FF2B5EF4-FFF2-40B4-BE49-F238E27FC236}">
                <a16:creationId xmlns:a16="http://schemas.microsoft.com/office/drawing/2014/main" id="{C7D06D35-12F3-40BC-96F4-99D66950A5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41451" y="3196889"/>
            <a:ext cx="720264" cy="720264"/>
          </a:xfrm>
          <a:prstGeom prst="rect">
            <a:avLst/>
          </a:prstGeom>
        </p:spPr>
      </p:pic>
      <p:sp>
        <p:nvSpPr>
          <p:cNvPr id="34" name="TextBox 33">
            <a:extLst>
              <a:ext uri="{FF2B5EF4-FFF2-40B4-BE49-F238E27FC236}">
                <a16:creationId xmlns:a16="http://schemas.microsoft.com/office/drawing/2014/main" id="{3FCBDB91-2938-49FD-AC9A-4149E93CF90E}"/>
              </a:ext>
            </a:extLst>
          </p:cNvPr>
          <p:cNvSpPr txBox="1"/>
          <p:nvPr/>
        </p:nvSpPr>
        <p:spPr>
          <a:xfrm>
            <a:off x="6327692" y="4482767"/>
            <a:ext cx="2133600" cy="369332"/>
          </a:xfrm>
          <a:prstGeom prst="rect">
            <a:avLst/>
          </a:prstGeom>
          <a:noFill/>
        </p:spPr>
        <p:txBody>
          <a:bodyPr wrap="square" rtlCol="0">
            <a:spAutoFit/>
          </a:bodyPr>
          <a:lstStyle/>
          <a:p>
            <a:pPr algn="l"/>
            <a:r>
              <a:rPr lang="en-US" b="1" dirty="0">
                <a:latin typeface="Montserrat" panose="00000500000000000000" pitchFamily="50" charset="0"/>
              </a:rPr>
              <a:t>Analysis</a:t>
            </a:r>
            <a:endParaRPr lang="en-GB" b="1" dirty="0">
              <a:latin typeface="Montserrat" panose="00000500000000000000" pitchFamily="50" charset="0"/>
            </a:endParaRPr>
          </a:p>
        </p:txBody>
      </p:sp>
      <p:pic>
        <p:nvPicPr>
          <p:cNvPr id="35" name="Picture 34">
            <a:extLst>
              <a:ext uri="{FF2B5EF4-FFF2-40B4-BE49-F238E27FC236}">
                <a16:creationId xmlns:a16="http://schemas.microsoft.com/office/drawing/2014/main" id="{E8BDDDEB-8CC7-4FBA-A204-0DA9DCE8672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24883" y="4307301"/>
            <a:ext cx="720264" cy="720264"/>
          </a:xfrm>
          <a:prstGeom prst="rect">
            <a:avLst/>
          </a:prstGeom>
        </p:spPr>
      </p:pic>
      <p:sp>
        <p:nvSpPr>
          <p:cNvPr id="36" name="TextBox 35">
            <a:extLst>
              <a:ext uri="{FF2B5EF4-FFF2-40B4-BE49-F238E27FC236}">
                <a16:creationId xmlns:a16="http://schemas.microsoft.com/office/drawing/2014/main" id="{0EA72B62-4490-4EAE-82D8-238FF4B18BC0}"/>
              </a:ext>
            </a:extLst>
          </p:cNvPr>
          <p:cNvSpPr txBox="1"/>
          <p:nvPr/>
        </p:nvSpPr>
        <p:spPr>
          <a:xfrm>
            <a:off x="9744260" y="4482767"/>
            <a:ext cx="1821906" cy="369332"/>
          </a:xfrm>
          <a:prstGeom prst="rect">
            <a:avLst/>
          </a:prstGeom>
          <a:noFill/>
        </p:spPr>
        <p:txBody>
          <a:bodyPr wrap="square" rtlCol="0">
            <a:spAutoFit/>
          </a:bodyPr>
          <a:lstStyle/>
          <a:p>
            <a:pPr algn="l"/>
            <a:r>
              <a:rPr lang="en-US" b="1" dirty="0">
                <a:latin typeface="Montserrat" panose="00000500000000000000" pitchFamily="50" charset="0"/>
              </a:rPr>
              <a:t>Reporting</a:t>
            </a:r>
          </a:p>
        </p:txBody>
      </p:sp>
      <p:pic>
        <p:nvPicPr>
          <p:cNvPr id="37" name="Picture 36">
            <a:extLst>
              <a:ext uri="{FF2B5EF4-FFF2-40B4-BE49-F238E27FC236}">
                <a16:creationId xmlns:a16="http://schemas.microsoft.com/office/drawing/2014/main" id="{D719DDD5-02FF-4C40-A787-2D282A14CDA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41451" y="4307301"/>
            <a:ext cx="720264" cy="720264"/>
          </a:xfrm>
          <a:prstGeom prst="rect">
            <a:avLst/>
          </a:prstGeom>
        </p:spPr>
      </p:pic>
      <p:sp>
        <p:nvSpPr>
          <p:cNvPr id="38" name="TextBox 37">
            <a:extLst>
              <a:ext uri="{FF2B5EF4-FFF2-40B4-BE49-F238E27FC236}">
                <a16:creationId xmlns:a16="http://schemas.microsoft.com/office/drawing/2014/main" id="{59FC9D68-5658-4B10-BA73-DAB8999276E1}"/>
              </a:ext>
            </a:extLst>
          </p:cNvPr>
          <p:cNvSpPr txBox="1"/>
          <p:nvPr/>
        </p:nvSpPr>
        <p:spPr>
          <a:xfrm>
            <a:off x="6327692" y="5701650"/>
            <a:ext cx="2133600" cy="369332"/>
          </a:xfrm>
          <a:prstGeom prst="rect">
            <a:avLst/>
          </a:prstGeom>
          <a:noFill/>
        </p:spPr>
        <p:txBody>
          <a:bodyPr wrap="square" rtlCol="0">
            <a:spAutoFit/>
          </a:bodyPr>
          <a:lstStyle/>
          <a:p>
            <a:pPr algn="l"/>
            <a:r>
              <a:rPr lang="en-US" b="1" dirty="0">
                <a:latin typeface="Montserrat" panose="00000500000000000000" pitchFamily="50" charset="0"/>
              </a:rPr>
              <a:t>Interpretation</a:t>
            </a:r>
          </a:p>
        </p:txBody>
      </p:sp>
      <p:sp>
        <p:nvSpPr>
          <p:cNvPr id="40" name="TextBox 39">
            <a:extLst>
              <a:ext uri="{FF2B5EF4-FFF2-40B4-BE49-F238E27FC236}">
                <a16:creationId xmlns:a16="http://schemas.microsoft.com/office/drawing/2014/main" id="{6B26337D-B1D0-4C0C-BCA5-1977E6039EF8}"/>
              </a:ext>
            </a:extLst>
          </p:cNvPr>
          <p:cNvSpPr txBox="1"/>
          <p:nvPr/>
        </p:nvSpPr>
        <p:spPr>
          <a:xfrm>
            <a:off x="9744260" y="5563150"/>
            <a:ext cx="1821906" cy="646331"/>
          </a:xfrm>
          <a:prstGeom prst="rect">
            <a:avLst/>
          </a:prstGeom>
          <a:noFill/>
        </p:spPr>
        <p:txBody>
          <a:bodyPr wrap="square" rtlCol="0">
            <a:spAutoFit/>
          </a:bodyPr>
          <a:lstStyle/>
          <a:p>
            <a:pPr algn="l"/>
            <a:r>
              <a:rPr lang="en-US" b="1" dirty="0">
                <a:latin typeface="Montserrat" panose="00000500000000000000" pitchFamily="50" charset="0"/>
              </a:rPr>
              <a:t>Client Management</a:t>
            </a:r>
          </a:p>
        </p:txBody>
      </p:sp>
      <p:pic>
        <p:nvPicPr>
          <p:cNvPr id="41" name="Picture 40">
            <a:extLst>
              <a:ext uri="{FF2B5EF4-FFF2-40B4-BE49-F238E27FC236}">
                <a16:creationId xmlns:a16="http://schemas.microsoft.com/office/drawing/2014/main" id="{93BE8CCA-5807-44D0-9D80-7C2EEC2163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41451" y="5526184"/>
            <a:ext cx="720264" cy="720264"/>
          </a:xfrm>
          <a:prstGeom prst="rect">
            <a:avLst/>
          </a:prstGeom>
        </p:spPr>
      </p:pic>
      <p:pic>
        <p:nvPicPr>
          <p:cNvPr id="47" name="Picture 46">
            <a:extLst>
              <a:ext uri="{FF2B5EF4-FFF2-40B4-BE49-F238E27FC236}">
                <a16:creationId xmlns:a16="http://schemas.microsoft.com/office/drawing/2014/main" id="{6D64DD11-41C3-4EC4-A94E-8FAFF806B71E}"/>
              </a:ext>
            </a:extLst>
          </p:cNvPr>
          <p:cNvPicPr>
            <a:picLocks noChangeAspect="1"/>
          </p:cNvPicPr>
          <p:nvPr/>
        </p:nvPicPr>
        <p:blipFill rotWithShape="1">
          <a:blip r:embed="rId8">
            <a:extLst>
              <a:ext uri="{28A0092B-C50C-407E-A947-70E740481C1C}">
                <a14:useLocalDpi xmlns:a14="http://schemas.microsoft.com/office/drawing/2010/main" val="0"/>
              </a:ext>
            </a:extLst>
          </a:blip>
          <a:srcRect t="-1" b="10400"/>
          <a:stretch/>
        </p:blipFill>
        <p:spPr>
          <a:xfrm>
            <a:off x="5324883" y="5619461"/>
            <a:ext cx="720264" cy="533707"/>
          </a:xfrm>
          <a:prstGeom prst="rect">
            <a:avLst/>
          </a:prstGeom>
        </p:spPr>
      </p:pic>
      <p:cxnSp>
        <p:nvCxnSpPr>
          <p:cNvPr id="49" name="Straight Connector 48">
            <a:extLst>
              <a:ext uri="{FF2B5EF4-FFF2-40B4-BE49-F238E27FC236}">
                <a16:creationId xmlns:a16="http://schemas.microsoft.com/office/drawing/2014/main" id="{DB1DAAE6-1028-44A0-A044-A9CF97EF02E3}"/>
              </a:ext>
            </a:extLst>
          </p:cNvPr>
          <p:cNvCxnSpPr>
            <a:cxnSpLocks/>
          </p:cNvCxnSpPr>
          <p:nvPr/>
        </p:nvCxnSpPr>
        <p:spPr>
          <a:xfrm flipH="1">
            <a:off x="627644" y="1462750"/>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706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C0687-E8EA-4965-84DA-DC3FA8C336FC}"/>
              </a:ext>
            </a:extLst>
          </p:cNvPr>
          <p:cNvSpPr>
            <a:spLocks noGrp="1"/>
          </p:cNvSpPr>
          <p:nvPr>
            <p:ph type="title"/>
          </p:nvPr>
        </p:nvSpPr>
        <p:spPr/>
        <p:txBody>
          <a:bodyPr/>
          <a:lstStyle/>
          <a:p>
            <a:pPr algn="ctr"/>
            <a:r>
              <a:rPr lang="en-US" dirty="0">
                <a:solidFill>
                  <a:srgbClr val="002060"/>
                </a:solidFill>
                <a:latin typeface="Sifonn" pitchFamily="50" charset="0"/>
              </a:rPr>
              <a:t>Skills Required for the Job</a:t>
            </a:r>
          </a:p>
        </p:txBody>
      </p:sp>
      <p:sp>
        <p:nvSpPr>
          <p:cNvPr id="10" name="TextBox 9">
            <a:extLst>
              <a:ext uri="{FF2B5EF4-FFF2-40B4-BE49-F238E27FC236}">
                <a16:creationId xmlns:a16="http://schemas.microsoft.com/office/drawing/2014/main" id="{626119A4-0C09-482A-862C-1C19EE20A5E4}"/>
              </a:ext>
            </a:extLst>
          </p:cNvPr>
          <p:cNvSpPr txBox="1"/>
          <p:nvPr/>
        </p:nvSpPr>
        <p:spPr>
          <a:xfrm>
            <a:off x="6652264" y="1819118"/>
            <a:ext cx="4983470" cy="649188"/>
          </a:xfrm>
          <a:prstGeom prst="roundRect">
            <a:avLst>
              <a:gd name="adj" fmla="val 50000"/>
            </a:avLst>
          </a:prstGeom>
          <a:solidFill>
            <a:srgbClr val="002060"/>
          </a:solidFill>
        </p:spPr>
        <p:txBody>
          <a:bodyPr wrap="square" rtlCol="0">
            <a:sp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TECHNICAL SKILLS</a:t>
            </a:r>
          </a:p>
        </p:txBody>
      </p:sp>
      <p:sp>
        <p:nvSpPr>
          <p:cNvPr id="11" name="Rectangle 10">
            <a:extLst>
              <a:ext uri="{FF2B5EF4-FFF2-40B4-BE49-F238E27FC236}">
                <a16:creationId xmlns:a16="http://schemas.microsoft.com/office/drawing/2014/main" id="{311AF292-822F-4E0E-AE5D-F498E339F144}"/>
              </a:ext>
            </a:extLst>
          </p:cNvPr>
          <p:cNvSpPr/>
          <p:nvPr/>
        </p:nvSpPr>
        <p:spPr>
          <a:xfrm>
            <a:off x="6095999" y="2621593"/>
            <a:ext cx="6096001" cy="338554"/>
          </a:xfrm>
          <a:prstGeom prst="rect">
            <a:avLst/>
          </a:prstGeom>
        </p:spPr>
        <p:txBody>
          <a:bodyPr wrap="square">
            <a:spAutoFit/>
          </a:bodyPr>
          <a:lstStyle/>
          <a:p>
            <a:pPr algn="ctr"/>
            <a:r>
              <a:rPr lang="en-US" sz="1600" dirty="0">
                <a:latin typeface="Montserrat" panose="00000500000000000000" pitchFamily="50" charset="0"/>
              </a:rPr>
              <a:t>(O'Connor, 2020)</a:t>
            </a:r>
          </a:p>
        </p:txBody>
      </p:sp>
      <p:cxnSp>
        <p:nvCxnSpPr>
          <p:cNvPr id="18" name="Straight Connector 17">
            <a:extLst>
              <a:ext uri="{FF2B5EF4-FFF2-40B4-BE49-F238E27FC236}">
                <a16:creationId xmlns:a16="http://schemas.microsoft.com/office/drawing/2014/main" id="{377BC53A-2B42-4CDE-8103-0236EDA59588}"/>
              </a:ext>
            </a:extLst>
          </p:cNvPr>
          <p:cNvCxnSpPr>
            <a:cxnSpLocks/>
          </p:cNvCxnSpPr>
          <p:nvPr/>
        </p:nvCxnSpPr>
        <p:spPr>
          <a:xfrm>
            <a:off x="6091004" y="1963770"/>
            <a:ext cx="0" cy="4455329"/>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A41F5AE-F0C3-4505-8915-57958DF747A2}"/>
              </a:ext>
            </a:extLst>
          </p:cNvPr>
          <p:cNvSpPr txBox="1"/>
          <p:nvPr/>
        </p:nvSpPr>
        <p:spPr>
          <a:xfrm>
            <a:off x="566257" y="1819117"/>
            <a:ext cx="4973480" cy="649187"/>
          </a:xfrm>
          <a:prstGeom prst="roundRect">
            <a:avLst>
              <a:gd name="adj" fmla="val 50000"/>
            </a:avLst>
          </a:prstGeom>
          <a:solidFill>
            <a:srgbClr val="002060"/>
          </a:solidFill>
        </p:spPr>
        <p:txBody>
          <a:bodyPr wrap="square" rtlCol="0">
            <a:no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PROFESSIONAL SKILLS</a:t>
            </a:r>
          </a:p>
        </p:txBody>
      </p:sp>
      <p:sp>
        <p:nvSpPr>
          <p:cNvPr id="20" name="Rectangle 19">
            <a:extLst>
              <a:ext uri="{FF2B5EF4-FFF2-40B4-BE49-F238E27FC236}">
                <a16:creationId xmlns:a16="http://schemas.microsoft.com/office/drawing/2014/main" id="{E9D5CCAE-994B-478D-BCDF-80D3597314F2}"/>
              </a:ext>
            </a:extLst>
          </p:cNvPr>
          <p:cNvSpPr/>
          <p:nvPr/>
        </p:nvSpPr>
        <p:spPr>
          <a:xfrm>
            <a:off x="4997" y="2621593"/>
            <a:ext cx="6096001" cy="338554"/>
          </a:xfrm>
          <a:prstGeom prst="rect">
            <a:avLst/>
          </a:prstGeom>
        </p:spPr>
        <p:txBody>
          <a:bodyPr wrap="square">
            <a:spAutoFit/>
          </a:bodyPr>
          <a:lstStyle/>
          <a:p>
            <a:pPr algn="ctr"/>
            <a:r>
              <a:rPr lang="en-US" sz="1600" dirty="0">
                <a:latin typeface="Montserrat" panose="00000500000000000000" pitchFamily="50" charset="0"/>
              </a:rPr>
              <a:t>(O'Connor, 2020)</a:t>
            </a:r>
          </a:p>
        </p:txBody>
      </p:sp>
      <p:sp>
        <p:nvSpPr>
          <p:cNvPr id="33" name="TextBox 32">
            <a:extLst>
              <a:ext uri="{FF2B5EF4-FFF2-40B4-BE49-F238E27FC236}">
                <a16:creationId xmlns:a16="http://schemas.microsoft.com/office/drawing/2014/main" id="{542F9AEA-F7C7-4739-BEF1-7831ACDA6899}"/>
              </a:ext>
            </a:extLst>
          </p:cNvPr>
          <p:cNvSpPr txBox="1"/>
          <p:nvPr/>
        </p:nvSpPr>
        <p:spPr>
          <a:xfrm>
            <a:off x="1925505" y="4113208"/>
            <a:ext cx="2443074" cy="369332"/>
          </a:xfrm>
          <a:prstGeom prst="rect">
            <a:avLst/>
          </a:prstGeom>
          <a:noFill/>
        </p:spPr>
        <p:txBody>
          <a:bodyPr wrap="square" rtlCol="0">
            <a:spAutoFit/>
          </a:bodyPr>
          <a:lstStyle/>
          <a:p>
            <a:pPr algn="r"/>
            <a:r>
              <a:rPr lang="en-US" b="1" dirty="0">
                <a:latin typeface="Montserrat" panose="00000500000000000000" pitchFamily="50" charset="0"/>
              </a:rPr>
              <a:t>Problem Solving</a:t>
            </a:r>
          </a:p>
        </p:txBody>
      </p:sp>
      <p:sp>
        <p:nvSpPr>
          <p:cNvPr id="35" name="TextBox 34">
            <a:extLst>
              <a:ext uri="{FF2B5EF4-FFF2-40B4-BE49-F238E27FC236}">
                <a16:creationId xmlns:a16="http://schemas.microsoft.com/office/drawing/2014/main" id="{9D1F231A-873D-4339-B593-17C858E313DE}"/>
              </a:ext>
            </a:extLst>
          </p:cNvPr>
          <p:cNvSpPr txBox="1"/>
          <p:nvPr/>
        </p:nvSpPr>
        <p:spPr>
          <a:xfrm>
            <a:off x="574222" y="4946780"/>
            <a:ext cx="3794357" cy="369332"/>
          </a:xfrm>
          <a:prstGeom prst="rect">
            <a:avLst/>
          </a:prstGeom>
          <a:noFill/>
        </p:spPr>
        <p:txBody>
          <a:bodyPr wrap="square" rtlCol="0">
            <a:spAutoFit/>
          </a:bodyPr>
          <a:lstStyle/>
          <a:p>
            <a:pPr algn="r"/>
            <a:r>
              <a:rPr lang="en-US" b="1" dirty="0">
                <a:latin typeface="Montserrat" panose="00000500000000000000" pitchFamily="50" charset="0"/>
              </a:rPr>
              <a:t>Presentation Skill</a:t>
            </a:r>
          </a:p>
        </p:txBody>
      </p:sp>
      <p:sp>
        <p:nvSpPr>
          <p:cNvPr id="37" name="TextBox 36">
            <a:extLst>
              <a:ext uri="{FF2B5EF4-FFF2-40B4-BE49-F238E27FC236}">
                <a16:creationId xmlns:a16="http://schemas.microsoft.com/office/drawing/2014/main" id="{E6AB073A-3CF8-457C-BBF2-C13621B0DD64}"/>
              </a:ext>
            </a:extLst>
          </p:cNvPr>
          <p:cNvSpPr txBox="1"/>
          <p:nvPr/>
        </p:nvSpPr>
        <p:spPr>
          <a:xfrm>
            <a:off x="1196953" y="5785747"/>
            <a:ext cx="3171626" cy="369332"/>
          </a:xfrm>
          <a:prstGeom prst="rect">
            <a:avLst/>
          </a:prstGeom>
          <a:noFill/>
        </p:spPr>
        <p:txBody>
          <a:bodyPr wrap="square" rtlCol="0">
            <a:spAutoFit/>
          </a:bodyPr>
          <a:lstStyle/>
          <a:p>
            <a:pPr algn="r"/>
            <a:r>
              <a:rPr lang="en-US" b="1" dirty="0">
                <a:latin typeface="Montserrat" panose="00000500000000000000" pitchFamily="50" charset="0"/>
              </a:rPr>
              <a:t>Time Management</a:t>
            </a:r>
          </a:p>
        </p:txBody>
      </p:sp>
      <p:pic>
        <p:nvPicPr>
          <p:cNvPr id="38" name="Picture 37">
            <a:extLst>
              <a:ext uri="{FF2B5EF4-FFF2-40B4-BE49-F238E27FC236}">
                <a16:creationId xmlns:a16="http://schemas.microsoft.com/office/drawing/2014/main" id="{3B9F7AF7-959B-4FFC-A39A-ABD849F25E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54113" y="3115669"/>
            <a:ext cx="720264" cy="720264"/>
          </a:xfrm>
          <a:prstGeom prst="rect">
            <a:avLst/>
          </a:prstGeom>
        </p:spPr>
      </p:pic>
      <p:sp>
        <p:nvSpPr>
          <p:cNvPr id="42" name="TextBox 41">
            <a:extLst>
              <a:ext uri="{FF2B5EF4-FFF2-40B4-BE49-F238E27FC236}">
                <a16:creationId xmlns:a16="http://schemas.microsoft.com/office/drawing/2014/main" id="{AC343869-855F-49F4-9CF0-58EC9701C3CC}"/>
              </a:ext>
            </a:extLst>
          </p:cNvPr>
          <p:cNvSpPr txBox="1"/>
          <p:nvPr/>
        </p:nvSpPr>
        <p:spPr>
          <a:xfrm>
            <a:off x="1925505" y="3291135"/>
            <a:ext cx="2443074" cy="369332"/>
          </a:xfrm>
          <a:prstGeom prst="rect">
            <a:avLst/>
          </a:prstGeom>
          <a:noFill/>
        </p:spPr>
        <p:txBody>
          <a:bodyPr wrap="square" rtlCol="0">
            <a:spAutoFit/>
          </a:bodyPr>
          <a:lstStyle/>
          <a:p>
            <a:pPr algn="r"/>
            <a:r>
              <a:rPr lang="en-US" b="1" dirty="0">
                <a:latin typeface="Montserrat" panose="00000500000000000000" pitchFamily="50" charset="0"/>
              </a:rPr>
              <a:t>Critical Analysis</a:t>
            </a:r>
          </a:p>
        </p:txBody>
      </p:sp>
      <p:pic>
        <p:nvPicPr>
          <p:cNvPr id="47" name="Picture 46">
            <a:extLst>
              <a:ext uri="{FF2B5EF4-FFF2-40B4-BE49-F238E27FC236}">
                <a16:creationId xmlns:a16="http://schemas.microsoft.com/office/drawing/2014/main" id="{EA23577B-7C4B-429B-BAB0-166D653BE3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9000" y="3991335"/>
            <a:ext cx="610490" cy="610490"/>
          </a:xfrm>
          <a:prstGeom prst="rect">
            <a:avLst/>
          </a:prstGeom>
        </p:spPr>
      </p:pic>
      <p:pic>
        <p:nvPicPr>
          <p:cNvPr id="48" name="Picture 47">
            <a:extLst>
              <a:ext uri="{FF2B5EF4-FFF2-40B4-BE49-F238E27FC236}">
                <a16:creationId xmlns:a16="http://schemas.microsoft.com/office/drawing/2014/main" id="{7D258DAC-034A-4ACE-BB73-64D63310F2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93829" y="4813653"/>
            <a:ext cx="640832" cy="640832"/>
          </a:xfrm>
          <a:prstGeom prst="rect">
            <a:avLst/>
          </a:prstGeom>
        </p:spPr>
      </p:pic>
      <p:pic>
        <p:nvPicPr>
          <p:cNvPr id="49" name="Picture 48">
            <a:extLst>
              <a:ext uri="{FF2B5EF4-FFF2-40B4-BE49-F238E27FC236}">
                <a16:creationId xmlns:a16="http://schemas.microsoft.com/office/drawing/2014/main" id="{950A0FBE-87FC-4223-A29D-86055810CC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10321" y="5666313"/>
            <a:ext cx="607848" cy="607848"/>
          </a:xfrm>
          <a:prstGeom prst="rect">
            <a:avLst/>
          </a:prstGeom>
        </p:spPr>
      </p:pic>
      <p:pic>
        <p:nvPicPr>
          <p:cNvPr id="52" name="Picture 51">
            <a:extLst>
              <a:ext uri="{FF2B5EF4-FFF2-40B4-BE49-F238E27FC236}">
                <a16:creationId xmlns:a16="http://schemas.microsoft.com/office/drawing/2014/main" id="{680E537D-5E0E-4E56-BF1A-E2765B1424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17623" y="3078607"/>
            <a:ext cx="720264" cy="720264"/>
          </a:xfrm>
          <a:prstGeom prst="rect">
            <a:avLst/>
          </a:prstGeom>
        </p:spPr>
      </p:pic>
      <p:pic>
        <p:nvPicPr>
          <p:cNvPr id="53" name="Picture 52">
            <a:extLst>
              <a:ext uri="{FF2B5EF4-FFF2-40B4-BE49-F238E27FC236}">
                <a16:creationId xmlns:a16="http://schemas.microsoft.com/office/drawing/2014/main" id="{D6144D39-B84B-4D3B-9733-F3E37B695F5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54400" y="3925801"/>
            <a:ext cx="846710" cy="846710"/>
          </a:xfrm>
          <a:prstGeom prst="rect">
            <a:avLst/>
          </a:prstGeom>
        </p:spPr>
      </p:pic>
      <p:sp>
        <p:nvSpPr>
          <p:cNvPr id="56" name="TextBox 55">
            <a:extLst>
              <a:ext uri="{FF2B5EF4-FFF2-40B4-BE49-F238E27FC236}">
                <a16:creationId xmlns:a16="http://schemas.microsoft.com/office/drawing/2014/main" id="{C5F10982-817D-4583-9964-C4E34B79FA78}"/>
              </a:ext>
            </a:extLst>
          </p:cNvPr>
          <p:cNvSpPr txBox="1"/>
          <p:nvPr/>
        </p:nvSpPr>
        <p:spPr>
          <a:xfrm>
            <a:off x="7823420" y="4023191"/>
            <a:ext cx="3402597" cy="646331"/>
          </a:xfrm>
          <a:prstGeom prst="rect">
            <a:avLst/>
          </a:prstGeom>
          <a:noFill/>
        </p:spPr>
        <p:txBody>
          <a:bodyPr wrap="square" rtlCol="0">
            <a:spAutoFit/>
          </a:bodyPr>
          <a:lstStyle/>
          <a:p>
            <a:r>
              <a:rPr lang="en-GB" b="1" dirty="0">
                <a:latin typeface="Montserrat" panose="00000500000000000000" pitchFamily="50" charset="0"/>
              </a:rPr>
              <a:t>Programme Language and Software Literacy</a:t>
            </a:r>
          </a:p>
        </p:txBody>
      </p:sp>
      <p:sp>
        <p:nvSpPr>
          <p:cNvPr id="59" name="TextBox 58">
            <a:extLst>
              <a:ext uri="{FF2B5EF4-FFF2-40B4-BE49-F238E27FC236}">
                <a16:creationId xmlns:a16="http://schemas.microsoft.com/office/drawing/2014/main" id="{1769E66D-CE9D-4798-ACB1-8EF84672E9B4}"/>
              </a:ext>
            </a:extLst>
          </p:cNvPr>
          <p:cNvSpPr txBox="1"/>
          <p:nvPr/>
        </p:nvSpPr>
        <p:spPr>
          <a:xfrm>
            <a:off x="7823420" y="3253897"/>
            <a:ext cx="3171621" cy="369332"/>
          </a:xfrm>
          <a:prstGeom prst="rect">
            <a:avLst/>
          </a:prstGeom>
          <a:noFill/>
        </p:spPr>
        <p:txBody>
          <a:bodyPr wrap="square" rtlCol="0">
            <a:spAutoFit/>
          </a:bodyPr>
          <a:lstStyle/>
          <a:p>
            <a:r>
              <a:rPr lang="en-US" b="1" dirty="0">
                <a:latin typeface="Montserrat" panose="00000500000000000000" pitchFamily="50" charset="0"/>
              </a:rPr>
              <a:t>Mathematical Ability</a:t>
            </a:r>
          </a:p>
        </p:txBody>
      </p:sp>
      <p:pic>
        <p:nvPicPr>
          <p:cNvPr id="54" name="Picture 53">
            <a:extLst>
              <a:ext uri="{FF2B5EF4-FFF2-40B4-BE49-F238E27FC236}">
                <a16:creationId xmlns:a16="http://schemas.microsoft.com/office/drawing/2014/main" id="{03B4F869-14FE-42AF-87A4-8B547955282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53761" y="4878152"/>
            <a:ext cx="455562" cy="455562"/>
          </a:xfrm>
          <a:prstGeom prst="rect">
            <a:avLst/>
          </a:prstGeom>
        </p:spPr>
      </p:pic>
      <p:pic>
        <p:nvPicPr>
          <p:cNvPr id="55" name="Picture 54">
            <a:extLst>
              <a:ext uri="{FF2B5EF4-FFF2-40B4-BE49-F238E27FC236}">
                <a16:creationId xmlns:a16="http://schemas.microsoft.com/office/drawing/2014/main" id="{1046229F-1FF9-40BB-A3D2-B0CC31634FE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053762" y="5463958"/>
            <a:ext cx="455560" cy="353058"/>
          </a:xfrm>
          <a:prstGeom prst="rect">
            <a:avLst/>
          </a:prstGeom>
        </p:spPr>
      </p:pic>
      <p:sp>
        <p:nvSpPr>
          <p:cNvPr id="57" name="TextBox 56">
            <a:extLst>
              <a:ext uri="{FF2B5EF4-FFF2-40B4-BE49-F238E27FC236}">
                <a16:creationId xmlns:a16="http://schemas.microsoft.com/office/drawing/2014/main" id="{CA9DA43B-ED3F-417A-8375-DC6C1F3C2E16}"/>
              </a:ext>
            </a:extLst>
          </p:cNvPr>
          <p:cNvSpPr txBox="1"/>
          <p:nvPr/>
        </p:nvSpPr>
        <p:spPr>
          <a:xfrm>
            <a:off x="7709201" y="4918468"/>
            <a:ext cx="1724359" cy="323165"/>
          </a:xfrm>
          <a:prstGeom prst="rect">
            <a:avLst/>
          </a:prstGeom>
          <a:noFill/>
        </p:spPr>
        <p:txBody>
          <a:bodyPr wrap="square" rtlCol="0">
            <a:spAutoFit/>
          </a:bodyPr>
          <a:lstStyle/>
          <a:p>
            <a:r>
              <a:rPr lang="en-US" sz="1500" b="1" dirty="0">
                <a:latin typeface="Montserrat" panose="00000500000000000000" pitchFamily="50" charset="0"/>
              </a:rPr>
              <a:t>Microsoft Excel</a:t>
            </a:r>
          </a:p>
        </p:txBody>
      </p:sp>
      <p:sp>
        <p:nvSpPr>
          <p:cNvPr id="58" name="TextBox 57">
            <a:extLst>
              <a:ext uri="{FF2B5EF4-FFF2-40B4-BE49-F238E27FC236}">
                <a16:creationId xmlns:a16="http://schemas.microsoft.com/office/drawing/2014/main" id="{A175E2D1-F32D-4579-88EF-56A1958DA5B7}"/>
              </a:ext>
            </a:extLst>
          </p:cNvPr>
          <p:cNvSpPr txBox="1"/>
          <p:nvPr/>
        </p:nvSpPr>
        <p:spPr>
          <a:xfrm>
            <a:off x="7709200" y="5455821"/>
            <a:ext cx="1827016" cy="323165"/>
          </a:xfrm>
          <a:prstGeom prst="rect">
            <a:avLst/>
          </a:prstGeom>
          <a:noFill/>
        </p:spPr>
        <p:txBody>
          <a:bodyPr wrap="square" rtlCol="0">
            <a:spAutoFit/>
          </a:bodyPr>
          <a:lstStyle/>
          <a:p>
            <a:r>
              <a:rPr lang="en-US" sz="1500" b="1" dirty="0">
                <a:latin typeface="Montserrat" panose="00000500000000000000" pitchFamily="50" charset="0"/>
              </a:rPr>
              <a:t>R Program</a:t>
            </a:r>
          </a:p>
        </p:txBody>
      </p:sp>
      <p:pic>
        <p:nvPicPr>
          <p:cNvPr id="60" name="Picture 59">
            <a:extLst>
              <a:ext uri="{FF2B5EF4-FFF2-40B4-BE49-F238E27FC236}">
                <a16:creationId xmlns:a16="http://schemas.microsoft.com/office/drawing/2014/main" id="{74A9946E-407C-4F20-907A-9F1FBFB55679}"/>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053761" y="5907881"/>
            <a:ext cx="455562" cy="455562"/>
          </a:xfrm>
          <a:prstGeom prst="rect">
            <a:avLst/>
          </a:prstGeom>
        </p:spPr>
      </p:pic>
      <p:sp>
        <p:nvSpPr>
          <p:cNvPr id="61" name="TextBox 60">
            <a:extLst>
              <a:ext uri="{FF2B5EF4-FFF2-40B4-BE49-F238E27FC236}">
                <a16:creationId xmlns:a16="http://schemas.microsoft.com/office/drawing/2014/main" id="{2C19C1ED-2B78-465D-BC1D-168856930137}"/>
              </a:ext>
            </a:extLst>
          </p:cNvPr>
          <p:cNvSpPr txBox="1"/>
          <p:nvPr/>
        </p:nvSpPr>
        <p:spPr>
          <a:xfrm>
            <a:off x="7709200" y="5950996"/>
            <a:ext cx="1827016" cy="323165"/>
          </a:xfrm>
          <a:prstGeom prst="rect">
            <a:avLst/>
          </a:prstGeom>
          <a:noFill/>
        </p:spPr>
        <p:txBody>
          <a:bodyPr wrap="square" rtlCol="0">
            <a:spAutoFit/>
          </a:bodyPr>
          <a:lstStyle/>
          <a:p>
            <a:r>
              <a:rPr lang="en-US" sz="1500" b="1" dirty="0">
                <a:latin typeface="Montserrat" panose="00000500000000000000" pitchFamily="50" charset="0"/>
              </a:rPr>
              <a:t>Python</a:t>
            </a:r>
          </a:p>
        </p:txBody>
      </p:sp>
      <p:cxnSp>
        <p:nvCxnSpPr>
          <p:cNvPr id="69" name="Straight Connector 68">
            <a:extLst>
              <a:ext uri="{FF2B5EF4-FFF2-40B4-BE49-F238E27FC236}">
                <a16:creationId xmlns:a16="http://schemas.microsoft.com/office/drawing/2014/main" id="{722436A1-0CAA-43B4-AAD0-E0D1D96E834E}"/>
              </a:ext>
            </a:extLst>
          </p:cNvPr>
          <p:cNvCxnSpPr>
            <a:cxnSpLocks/>
          </p:cNvCxnSpPr>
          <p:nvPr/>
        </p:nvCxnSpPr>
        <p:spPr>
          <a:xfrm flipH="1">
            <a:off x="627644" y="1462750"/>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pic>
        <p:nvPicPr>
          <p:cNvPr id="70" name="Picture 69">
            <a:extLst>
              <a:ext uri="{FF2B5EF4-FFF2-40B4-BE49-F238E27FC236}">
                <a16:creationId xmlns:a16="http://schemas.microsoft.com/office/drawing/2014/main" id="{06F8F91B-5AD5-4270-BBF1-73DF91A0E07F}"/>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755828" y="5060585"/>
            <a:ext cx="455562" cy="455562"/>
          </a:xfrm>
          <a:prstGeom prst="rect">
            <a:avLst/>
          </a:prstGeom>
        </p:spPr>
      </p:pic>
      <p:pic>
        <p:nvPicPr>
          <p:cNvPr id="71" name="Picture 70">
            <a:extLst>
              <a:ext uri="{FF2B5EF4-FFF2-40B4-BE49-F238E27FC236}">
                <a16:creationId xmlns:a16="http://schemas.microsoft.com/office/drawing/2014/main" id="{32C44650-16FA-4AC2-9945-CA99B4AE3A9D}"/>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755829" y="5714467"/>
            <a:ext cx="455560" cy="455560"/>
          </a:xfrm>
          <a:prstGeom prst="rect">
            <a:avLst/>
          </a:prstGeom>
        </p:spPr>
      </p:pic>
      <p:sp>
        <p:nvSpPr>
          <p:cNvPr id="72" name="TextBox 71">
            <a:extLst>
              <a:ext uri="{FF2B5EF4-FFF2-40B4-BE49-F238E27FC236}">
                <a16:creationId xmlns:a16="http://schemas.microsoft.com/office/drawing/2014/main" id="{3A297F23-4A05-4EF3-A603-15C6D136DB5F}"/>
              </a:ext>
            </a:extLst>
          </p:cNvPr>
          <p:cNvSpPr txBox="1"/>
          <p:nvPr/>
        </p:nvSpPr>
        <p:spPr>
          <a:xfrm>
            <a:off x="10411268" y="5100901"/>
            <a:ext cx="1224472" cy="323165"/>
          </a:xfrm>
          <a:prstGeom prst="rect">
            <a:avLst/>
          </a:prstGeom>
          <a:noFill/>
        </p:spPr>
        <p:txBody>
          <a:bodyPr wrap="square" rtlCol="0">
            <a:spAutoFit/>
          </a:bodyPr>
          <a:lstStyle/>
          <a:p>
            <a:r>
              <a:rPr lang="en-US" sz="1500" b="1" dirty="0">
                <a:latin typeface="Montserrat" panose="00000500000000000000" pitchFamily="50" charset="0"/>
              </a:rPr>
              <a:t>SQL</a:t>
            </a:r>
          </a:p>
        </p:txBody>
      </p:sp>
      <p:sp>
        <p:nvSpPr>
          <p:cNvPr id="73" name="TextBox 72">
            <a:extLst>
              <a:ext uri="{FF2B5EF4-FFF2-40B4-BE49-F238E27FC236}">
                <a16:creationId xmlns:a16="http://schemas.microsoft.com/office/drawing/2014/main" id="{8F0F79FD-9C28-43D9-A53F-3CB8D950A10D}"/>
              </a:ext>
            </a:extLst>
          </p:cNvPr>
          <p:cNvSpPr txBox="1"/>
          <p:nvPr/>
        </p:nvSpPr>
        <p:spPr>
          <a:xfrm>
            <a:off x="10411268" y="5666390"/>
            <a:ext cx="1154898" cy="553998"/>
          </a:xfrm>
          <a:prstGeom prst="rect">
            <a:avLst/>
          </a:prstGeom>
          <a:noFill/>
        </p:spPr>
        <p:txBody>
          <a:bodyPr wrap="square" rtlCol="0">
            <a:spAutoFit/>
          </a:bodyPr>
          <a:lstStyle/>
          <a:p>
            <a:r>
              <a:rPr lang="en-US" sz="1500" b="1" dirty="0">
                <a:latin typeface="Montserrat" panose="00000500000000000000" pitchFamily="50" charset="0"/>
              </a:rPr>
              <a:t>Machine Learning</a:t>
            </a:r>
          </a:p>
        </p:txBody>
      </p:sp>
    </p:spTree>
    <p:extLst>
      <p:ext uri="{BB962C8B-B14F-4D97-AF65-F5344CB8AC3E}">
        <p14:creationId xmlns:p14="http://schemas.microsoft.com/office/powerpoint/2010/main" val="4251079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3A0DC3-E497-40D7-B7A8-70E6AD2766FE}"/>
              </a:ext>
            </a:extLst>
          </p:cNvPr>
          <p:cNvSpPr/>
          <p:nvPr/>
        </p:nvSpPr>
        <p:spPr>
          <a:xfrm>
            <a:off x="1930400" y="1"/>
            <a:ext cx="10261599"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 name="Title 4">
            <a:extLst>
              <a:ext uri="{FF2B5EF4-FFF2-40B4-BE49-F238E27FC236}">
                <a16:creationId xmlns:a16="http://schemas.microsoft.com/office/drawing/2014/main" id="{C2801385-8715-49A9-BF78-0DA741BD4B5B}"/>
              </a:ext>
            </a:extLst>
          </p:cNvPr>
          <p:cNvSpPr>
            <a:spLocks noGrp="1"/>
          </p:cNvSpPr>
          <p:nvPr>
            <p:ph type="title"/>
          </p:nvPr>
        </p:nvSpPr>
        <p:spPr>
          <a:xfrm rot="16200000">
            <a:off x="-2697220" y="2985124"/>
            <a:ext cx="6836231" cy="909523"/>
          </a:xfrm>
        </p:spPr>
        <p:txBody>
          <a:bodyPr>
            <a:normAutofit/>
          </a:bodyPr>
          <a:lstStyle/>
          <a:p>
            <a:pPr algn="ctr"/>
            <a:r>
              <a:rPr lang="en-US" dirty="0">
                <a:solidFill>
                  <a:srgbClr val="002060"/>
                </a:solidFill>
                <a:latin typeface="Sifonn" pitchFamily="50" charset="0"/>
              </a:rPr>
              <a:t>SWOT Analysis</a:t>
            </a:r>
          </a:p>
        </p:txBody>
      </p:sp>
      <p:cxnSp>
        <p:nvCxnSpPr>
          <p:cNvPr id="7" name="Straight Connector 6">
            <a:extLst>
              <a:ext uri="{FF2B5EF4-FFF2-40B4-BE49-F238E27FC236}">
                <a16:creationId xmlns:a16="http://schemas.microsoft.com/office/drawing/2014/main" id="{6C745924-8773-4514-BD7F-51CF0D25128D}"/>
              </a:ext>
            </a:extLst>
          </p:cNvPr>
          <p:cNvCxnSpPr>
            <a:cxnSpLocks/>
            <a:stCxn id="4" idx="0"/>
            <a:endCxn id="4" idx="2"/>
          </p:cNvCxnSpPr>
          <p:nvPr/>
        </p:nvCxnSpPr>
        <p:spPr>
          <a:xfrm>
            <a:off x="7061200" y="1"/>
            <a:ext cx="0" cy="685800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A2AB8C5-B4FF-4478-BB44-AA1DB20E4CC3}"/>
              </a:ext>
            </a:extLst>
          </p:cNvPr>
          <p:cNvCxnSpPr>
            <a:cxnSpLocks/>
            <a:stCxn id="4" idx="1"/>
            <a:endCxn id="4" idx="3"/>
          </p:cNvCxnSpPr>
          <p:nvPr/>
        </p:nvCxnSpPr>
        <p:spPr>
          <a:xfrm>
            <a:off x="1930400" y="3429001"/>
            <a:ext cx="10261599"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0B74C589-6B21-4FCF-93AB-5EFEA20541FA}"/>
              </a:ext>
            </a:extLst>
          </p:cNvPr>
          <p:cNvSpPr txBox="1"/>
          <p:nvPr/>
        </p:nvSpPr>
        <p:spPr>
          <a:xfrm>
            <a:off x="8034206" y="469290"/>
            <a:ext cx="3685448" cy="461665"/>
          </a:xfrm>
          <a:prstGeom prst="rect">
            <a:avLst/>
          </a:prstGeom>
          <a:noFill/>
        </p:spPr>
        <p:txBody>
          <a:bodyPr wrap="square" rtlCol="0">
            <a:sp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WEAKNESSES</a:t>
            </a:r>
          </a:p>
        </p:txBody>
      </p:sp>
      <p:sp>
        <p:nvSpPr>
          <p:cNvPr id="11" name="TextBox 10">
            <a:extLst>
              <a:ext uri="{FF2B5EF4-FFF2-40B4-BE49-F238E27FC236}">
                <a16:creationId xmlns:a16="http://schemas.microsoft.com/office/drawing/2014/main" id="{598CA379-6AFD-4299-9732-8BAABC84D89C}"/>
              </a:ext>
            </a:extLst>
          </p:cNvPr>
          <p:cNvSpPr txBox="1"/>
          <p:nvPr/>
        </p:nvSpPr>
        <p:spPr>
          <a:xfrm>
            <a:off x="2400018" y="469290"/>
            <a:ext cx="3688158" cy="461665"/>
          </a:xfrm>
          <a:prstGeom prst="rect">
            <a:avLst/>
          </a:prstGeom>
          <a:noFill/>
        </p:spPr>
        <p:txBody>
          <a:bodyPr wrap="square" rtlCol="0">
            <a:sp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STRENGTHS</a:t>
            </a:r>
          </a:p>
        </p:txBody>
      </p:sp>
      <p:sp>
        <p:nvSpPr>
          <p:cNvPr id="12" name="TextBox 11">
            <a:extLst>
              <a:ext uri="{FF2B5EF4-FFF2-40B4-BE49-F238E27FC236}">
                <a16:creationId xmlns:a16="http://schemas.microsoft.com/office/drawing/2014/main" id="{8564AD2B-F7A5-4319-8612-219CC2A0400D}"/>
              </a:ext>
            </a:extLst>
          </p:cNvPr>
          <p:cNvSpPr txBox="1"/>
          <p:nvPr/>
        </p:nvSpPr>
        <p:spPr>
          <a:xfrm>
            <a:off x="8034206" y="4254709"/>
            <a:ext cx="3685448" cy="461665"/>
          </a:xfrm>
          <a:prstGeom prst="rect">
            <a:avLst/>
          </a:prstGeom>
          <a:noFill/>
        </p:spPr>
        <p:txBody>
          <a:bodyPr wrap="square" rtlCol="0">
            <a:sp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THREATS</a:t>
            </a:r>
          </a:p>
        </p:txBody>
      </p:sp>
      <p:sp>
        <p:nvSpPr>
          <p:cNvPr id="13" name="TextBox 12">
            <a:extLst>
              <a:ext uri="{FF2B5EF4-FFF2-40B4-BE49-F238E27FC236}">
                <a16:creationId xmlns:a16="http://schemas.microsoft.com/office/drawing/2014/main" id="{C31A0860-FE43-4018-A37A-91C32EEA00E6}"/>
              </a:ext>
            </a:extLst>
          </p:cNvPr>
          <p:cNvSpPr txBox="1"/>
          <p:nvPr/>
        </p:nvSpPr>
        <p:spPr>
          <a:xfrm>
            <a:off x="2400018" y="4254709"/>
            <a:ext cx="3688172" cy="461665"/>
          </a:xfrm>
          <a:prstGeom prst="rect">
            <a:avLst/>
          </a:prstGeom>
          <a:noFill/>
        </p:spPr>
        <p:txBody>
          <a:bodyPr wrap="square" rtlCol="0">
            <a:spAutoFit/>
          </a:bodyPr>
          <a:lstStyle/>
          <a:p>
            <a:pPr algn="ctr"/>
            <a:r>
              <a:rPr lang="en-US" sz="2400" dirty="0">
                <a:solidFill>
                  <a:schemeClr val="bg1"/>
                </a:solidFill>
                <a:latin typeface="Open Sans Extrabold" panose="020B0906030804020204" pitchFamily="34" charset="0"/>
                <a:ea typeface="Open Sans Extrabold" panose="020B0906030804020204" pitchFamily="34" charset="0"/>
                <a:cs typeface="Open Sans Extrabold" panose="020B0906030804020204" pitchFamily="34" charset="0"/>
              </a:rPr>
              <a:t>OPPORTUNITIES</a:t>
            </a:r>
          </a:p>
        </p:txBody>
      </p:sp>
      <p:sp>
        <p:nvSpPr>
          <p:cNvPr id="14" name="TextBox 13">
            <a:extLst>
              <a:ext uri="{FF2B5EF4-FFF2-40B4-BE49-F238E27FC236}">
                <a16:creationId xmlns:a16="http://schemas.microsoft.com/office/drawing/2014/main" id="{ED58FBC0-9E0D-4C3F-8075-2353A854EA6C}"/>
              </a:ext>
            </a:extLst>
          </p:cNvPr>
          <p:cNvSpPr txBox="1"/>
          <p:nvPr/>
        </p:nvSpPr>
        <p:spPr>
          <a:xfrm>
            <a:off x="8034205" y="1073572"/>
            <a:ext cx="3691394" cy="1077218"/>
          </a:xfrm>
          <a:prstGeom prst="rect">
            <a:avLst/>
          </a:prstGeom>
          <a:noFill/>
        </p:spPr>
        <p:txBody>
          <a:bodyPr wrap="square" rtlCol="0">
            <a:spAutoFit/>
          </a:bodyPr>
          <a:lstStyle/>
          <a:p>
            <a:pPr marL="285750" indent="-285750" algn="l">
              <a:spcAft>
                <a:spcPts val="600"/>
              </a:spcAft>
              <a:buFont typeface="Arial" panose="020B0604020202020204" pitchFamily="34" charset="0"/>
              <a:buChar char="•"/>
            </a:pPr>
            <a:r>
              <a:rPr lang="en-US" dirty="0">
                <a:solidFill>
                  <a:schemeClr val="bg1"/>
                </a:solidFill>
                <a:latin typeface="Montserrat" panose="00000500000000000000" pitchFamily="50" charset="0"/>
              </a:rPr>
              <a:t>Presentation</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Report Writing Skill</a:t>
            </a:r>
          </a:p>
          <a:p>
            <a:pPr marL="285750" indent="-285750" algn="l">
              <a:spcAft>
                <a:spcPts val="600"/>
              </a:spcAft>
              <a:buFont typeface="Arial" panose="020B0604020202020204" pitchFamily="34" charset="0"/>
              <a:buChar char="•"/>
            </a:pPr>
            <a:r>
              <a:rPr lang="en-US" dirty="0">
                <a:solidFill>
                  <a:schemeClr val="bg1"/>
                </a:solidFill>
                <a:latin typeface="Montserrat" panose="00000500000000000000" pitchFamily="50" charset="0"/>
              </a:rPr>
              <a:t>Time Management</a:t>
            </a:r>
          </a:p>
        </p:txBody>
      </p:sp>
      <p:sp>
        <p:nvSpPr>
          <p:cNvPr id="15" name="TextBox 14">
            <a:extLst>
              <a:ext uri="{FF2B5EF4-FFF2-40B4-BE49-F238E27FC236}">
                <a16:creationId xmlns:a16="http://schemas.microsoft.com/office/drawing/2014/main" id="{27F43DD4-B91E-4EFF-AA95-0F596A656A4A}"/>
              </a:ext>
            </a:extLst>
          </p:cNvPr>
          <p:cNvSpPr txBox="1"/>
          <p:nvPr/>
        </p:nvSpPr>
        <p:spPr>
          <a:xfrm>
            <a:off x="2400019" y="1073572"/>
            <a:ext cx="3688158" cy="1431161"/>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Mathematical Literacy</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Programming Language</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Teamwork</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Critical Thinking</a:t>
            </a:r>
          </a:p>
        </p:txBody>
      </p:sp>
      <p:sp>
        <p:nvSpPr>
          <p:cNvPr id="16" name="TextBox 15">
            <a:extLst>
              <a:ext uri="{FF2B5EF4-FFF2-40B4-BE49-F238E27FC236}">
                <a16:creationId xmlns:a16="http://schemas.microsoft.com/office/drawing/2014/main" id="{826464AE-0A46-4EDC-AB8F-3FB093967AD2}"/>
              </a:ext>
            </a:extLst>
          </p:cNvPr>
          <p:cNvSpPr txBox="1"/>
          <p:nvPr/>
        </p:nvSpPr>
        <p:spPr>
          <a:xfrm>
            <a:off x="2400019" y="4861026"/>
            <a:ext cx="3688168" cy="1554272"/>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Emerging Demand in Job Market (Schroeder, 2021)</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Wide Communication with Business Firms (Chen et al., 2015)</a:t>
            </a:r>
          </a:p>
        </p:txBody>
      </p:sp>
      <p:sp>
        <p:nvSpPr>
          <p:cNvPr id="17" name="TextBox 16">
            <a:extLst>
              <a:ext uri="{FF2B5EF4-FFF2-40B4-BE49-F238E27FC236}">
                <a16:creationId xmlns:a16="http://schemas.microsoft.com/office/drawing/2014/main" id="{B5BE5B8B-FE7B-43FF-8CB9-26F005F7017F}"/>
              </a:ext>
            </a:extLst>
          </p:cNvPr>
          <p:cNvSpPr txBox="1"/>
          <p:nvPr/>
        </p:nvSpPr>
        <p:spPr>
          <a:xfrm>
            <a:off x="8018585" y="4861026"/>
            <a:ext cx="3707019" cy="1277273"/>
          </a:xfrm>
          <a:prstGeom prst="rect">
            <a:avLst/>
          </a:prstGeom>
          <a:noFill/>
        </p:spPr>
        <p:txBody>
          <a:bodyPr wrap="square" rtlCol="0">
            <a:spAutoFit/>
          </a:bodyPr>
          <a:lstStyle/>
          <a:p>
            <a:pPr marL="285750" indent="-285750" algn="l">
              <a:spcAft>
                <a:spcPts val="600"/>
              </a:spcAft>
              <a:buFont typeface="Arial" panose="020B0604020202020204" pitchFamily="34" charset="0"/>
              <a:buChar char="•"/>
            </a:pPr>
            <a:r>
              <a:rPr lang="en-US" dirty="0">
                <a:solidFill>
                  <a:schemeClr val="bg1"/>
                </a:solidFill>
                <a:latin typeface="Montserrat" panose="00000500000000000000" pitchFamily="50" charset="0"/>
              </a:rPr>
              <a:t>Complexity in Task Requirements (Kibria et al., 2018)</a:t>
            </a:r>
          </a:p>
          <a:p>
            <a:pPr marL="285750" indent="-285750">
              <a:spcAft>
                <a:spcPts val="600"/>
              </a:spcAft>
              <a:buFont typeface="Arial" panose="020B0604020202020204" pitchFamily="34" charset="0"/>
              <a:buChar char="•"/>
            </a:pPr>
            <a:r>
              <a:rPr lang="en-US" dirty="0">
                <a:solidFill>
                  <a:schemeClr val="bg1"/>
                </a:solidFill>
                <a:latin typeface="Montserrat" panose="00000500000000000000" pitchFamily="50" charset="0"/>
              </a:rPr>
              <a:t>Heavy Work Load</a:t>
            </a:r>
          </a:p>
        </p:txBody>
      </p:sp>
      <p:grpSp>
        <p:nvGrpSpPr>
          <p:cNvPr id="6" name="Group 5">
            <a:extLst>
              <a:ext uri="{FF2B5EF4-FFF2-40B4-BE49-F238E27FC236}">
                <a16:creationId xmlns:a16="http://schemas.microsoft.com/office/drawing/2014/main" id="{3B8AA847-9C41-49D5-9DDA-3B19201A1FCA}"/>
              </a:ext>
            </a:extLst>
          </p:cNvPr>
          <p:cNvGrpSpPr/>
          <p:nvPr/>
        </p:nvGrpSpPr>
        <p:grpSpPr>
          <a:xfrm>
            <a:off x="5935939" y="2309682"/>
            <a:ext cx="2247799" cy="2247800"/>
            <a:chOff x="5935939" y="2309682"/>
            <a:chExt cx="2247799" cy="2247800"/>
          </a:xfrm>
        </p:grpSpPr>
        <p:sp>
          <p:nvSpPr>
            <p:cNvPr id="20" name="Rectangle: Rounded Corners 19">
              <a:extLst>
                <a:ext uri="{FF2B5EF4-FFF2-40B4-BE49-F238E27FC236}">
                  <a16:creationId xmlns:a16="http://schemas.microsoft.com/office/drawing/2014/main" id="{942B7306-9011-4E0D-8523-F05AB591C5F8}"/>
                </a:ext>
              </a:extLst>
            </p:cNvPr>
            <p:cNvSpPr/>
            <p:nvPr/>
          </p:nvSpPr>
          <p:spPr>
            <a:xfrm>
              <a:off x="5935939" y="2309682"/>
              <a:ext cx="2247799" cy="2247800"/>
            </a:xfrm>
            <a:prstGeom prst="roundRect">
              <a:avLst>
                <a:gd name="adj" fmla="val 15537"/>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22" name="Straight Connector 21">
              <a:extLst>
                <a:ext uri="{FF2B5EF4-FFF2-40B4-BE49-F238E27FC236}">
                  <a16:creationId xmlns:a16="http://schemas.microsoft.com/office/drawing/2014/main" id="{8F0F56E2-1F92-4428-BAC1-78DC0563026E}"/>
                </a:ext>
              </a:extLst>
            </p:cNvPr>
            <p:cNvCxnSpPr>
              <a:cxnSpLocks/>
              <a:stCxn id="20" idx="0"/>
              <a:endCxn id="20" idx="2"/>
            </p:cNvCxnSpPr>
            <p:nvPr/>
          </p:nvCxnSpPr>
          <p:spPr>
            <a:xfrm>
              <a:off x="7059839" y="2309682"/>
              <a:ext cx="0" cy="2247800"/>
            </a:xfrm>
            <a:prstGeom prst="line">
              <a:avLst/>
            </a:prstGeom>
            <a:ln w="222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2566707-FFC5-4850-83C1-ED6A64BAF3A1}"/>
                </a:ext>
              </a:extLst>
            </p:cNvPr>
            <p:cNvCxnSpPr>
              <a:cxnSpLocks/>
              <a:stCxn id="20" idx="1"/>
              <a:endCxn id="20" idx="3"/>
            </p:cNvCxnSpPr>
            <p:nvPr/>
          </p:nvCxnSpPr>
          <p:spPr>
            <a:xfrm>
              <a:off x="5935939" y="3433582"/>
              <a:ext cx="2247799" cy="0"/>
            </a:xfrm>
            <a:prstGeom prst="straightConnector1">
              <a:avLst/>
            </a:prstGeom>
            <a:ln w="22225">
              <a:solidFill>
                <a:srgbClr val="002060"/>
              </a:solidFill>
              <a:tailEnd type="none"/>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6515C07F-24C8-4169-9BD6-105030D2B4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936" y="2497504"/>
              <a:ext cx="859794" cy="859794"/>
            </a:xfrm>
            <a:prstGeom prst="rect">
              <a:avLst/>
            </a:prstGeom>
          </p:spPr>
        </p:pic>
        <p:pic>
          <p:nvPicPr>
            <p:cNvPr id="38" name="Picture 37">
              <a:extLst>
                <a:ext uri="{FF2B5EF4-FFF2-40B4-BE49-F238E27FC236}">
                  <a16:creationId xmlns:a16="http://schemas.microsoft.com/office/drawing/2014/main" id="{ADA157A6-7FDC-45FD-92E0-80AB2D36DB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4006" y="2560982"/>
              <a:ext cx="735456" cy="732839"/>
            </a:xfrm>
            <a:prstGeom prst="rect">
              <a:avLst/>
            </a:prstGeom>
          </p:spPr>
        </p:pic>
        <p:pic>
          <p:nvPicPr>
            <p:cNvPr id="39" name="Picture 38">
              <a:extLst>
                <a:ext uri="{FF2B5EF4-FFF2-40B4-BE49-F238E27FC236}">
                  <a16:creationId xmlns:a16="http://schemas.microsoft.com/office/drawing/2014/main" id="{BC6B3CD8-BD9E-4146-AC25-122A40BE01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3825" y="3619614"/>
              <a:ext cx="732017" cy="732017"/>
            </a:xfrm>
            <a:prstGeom prst="rect">
              <a:avLst/>
            </a:prstGeom>
          </p:spPr>
        </p:pic>
        <p:pic>
          <p:nvPicPr>
            <p:cNvPr id="40" name="Picture 39">
              <a:extLst>
                <a:ext uri="{FF2B5EF4-FFF2-40B4-BE49-F238E27FC236}">
                  <a16:creationId xmlns:a16="http://schemas.microsoft.com/office/drawing/2014/main" id="{C459CC9C-FB50-4F90-86ED-4456EFEA9C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27436" y="3441324"/>
              <a:ext cx="1088596" cy="1088597"/>
            </a:xfrm>
            <a:prstGeom prst="rect">
              <a:avLst/>
            </a:prstGeom>
          </p:spPr>
        </p:pic>
      </p:grpSp>
      <p:sp>
        <p:nvSpPr>
          <p:cNvPr id="47" name="TextBox 46">
            <a:extLst>
              <a:ext uri="{FF2B5EF4-FFF2-40B4-BE49-F238E27FC236}">
                <a16:creationId xmlns:a16="http://schemas.microsoft.com/office/drawing/2014/main" id="{EB1A1491-F2DA-4279-82A6-D8FE4C988DBC}"/>
              </a:ext>
            </a:extLst>
          </p:cNvPr>
          <p:cNvSpPr txBox="1"/>
          <p:nvPr/>
        </p:nvSpPr>
        <p:spPr>
          <a:xfrm rot="16200000">
            <a:off x="349471" y="3255217"/>
            <a:ext cx="2021707" cy="369332"/>
          </a:xfrm>
          <a:prstGeom prst="rect">
            <a:avLst/>
          </a:prstGeom>
          <a:noFill/>
        </p:spPr>
        <p:txBody>
          <a:bodyPr wrap="none" rtlCol="0">
            <a:spAutoFit/>
          </a:bodyPr>
          <a:lstStyle/>
          <a:p>
            <a:r>
              <a:rPr lang="en-US" dirty="0">
                <a:latin typeface="Montserrat" panose="00000500000000000000" pitchFamily="50" charset="0"/>
              </a:rPr>
              <a:t>(</a:t>
            </a:r>
            <a:r>
              <a:rPr lang="en-US" dirty="0" err="1">
                <a:latin typeface="Montserrat" panose="00000500000000000000" pitchFamily="50" charset="0"/>
              </a:rPr>
              <a:t>Rangkuti</a:t>
            </a:r>
            <a:r>
              <a:rPr lang="en-US" dirty="0">
                <a:latin typeface="Montserrat" panose="00000500000000000000" pitchFamily="50" charset="0"/>
              </a:rPr>
              <a:t>, 2016)</a:t>
            </a:r>
          </a:p>
        </p:txBody>
      </p:sp>
    </p:spTree>
    <p:extLst>
      <p:ext uri="{BB962C8B-B14F-4D97-AF65-F5344CB8AC3E}">
        <p14:creationId xmlns:p14="http://schemas.microsoft.com/office/powerpoint/2010/main" val="1280829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44B563-5A90-45E3-B107-5F059DF002A2}"/>
              </a:ext>
            </a:extLst>
          </p:cNvPr>
          <p:cNvSpPr>
            <a:spLocks noGrp="1"/>
          </p:cNvSpPr>
          <p:nvPr>
            <p:ph type="title"/>
          </p:nvPr>
        </p:nvSpPr>
        <p:spPr>
          <a:xfrm>
            <a:off x="838200" y="415378"/>
            <a:ext cx="10515600" cy="701987"/>
          </a:xfrm>
        </p:spPr>
        <p:txBody>
          <a:bodyPr>
            <a:spAutoFit/>
          </a:bodyPr>
          <a:lstStyle/>
          <a:p>
            <a:pPr algn="ctr"/>
            <a:r>
              <a:rPr lang="en-US" dirty="0">
                <a:solidFill>
                  <a:srgbClr val="002060"/>
                </a:solidFill>
                <a:latin typeface="Sifonn" pitchFamily="50" charset="0"/>
              </a:rPr>
              <a:t>SMART Goal</a:t>
            </a:r>
          </a:p>
        </p:txBody>
      </p:sp>
      <p:cxnSp>
        <p:nvCxnSpPr>
          <p:cNvPr id="5" name="Straight Connector 4">
            <a:extLst>
              <a:ext uri="{FF2B5EF4-FFF2-40B4-BE49-F238E27FC236}">
                <a16:creationId xmlns:a16="http://schemas.microsoft.com/office/drawing/2014/main" id="{8C018CDD-3C75-431B-A49C-A39B6E073B09}"/>
              </a:ext>
            </a:extLst>
          </p:cNvPr>
          <p:cNvCxnSpPr>
            <a:cxnSpLocks/>
          </p:cNvCxnSpPr>
          <p:nvPr/>
        </p:nvCxnSpPr>
        <p:spPr>
          <a:xfrm>
            <a:off x="2594340" y="1812766"/>
            <a:ext cx="0" cy="4641625"/>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C2A553AA-EB33-44D8-A8AB-4322427D782D}"/>
              </a:ext>
            </a:extLst>
          </p:cNvPr>
          <p:cNvCxnSpPr>
            <a:cxnSpLocks/>
          </p:cNvCxnSpPr>
          <p:nvPr/>
        </p:nvCxnSpPr>
        <p:spPr>
          <a:xfrm flipH="1">
            <a:off x="627644" y="1117365"/>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C0A12FD-4C91-4DBD-85A9-8BED263FD46C}"/>
              </a:ext>
            </a:extLst>
          </p:cNvPr>
          <p:cNvCxnSpPr>
            <a:cxnSpLocks/>
          </p:cNvCxnSpPr>
          <p:nvPr/>
        </p:nvCxnSpPr>
        <p:spPr>
          <a:xfrm>
            <a:off x="5035622" y="1812766"/>
            <a:ext cx="0" cy="4641625"/>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3CE13FF-0AF5-409C-ADB1-58D427B2956D}"/>
              </a:ext>
            </a:extLst>
          </p:cNvPr>
          <p:cNvCxnSpPr>
            <a:cxnSpLocks/>
          </p:cNvCxnSpPr>
          <p:nvPr/>
        </p:nvCxnSpPr>
        <p:spPr>
          <a:xfrm>
            <a:off x="7289207" y="1812766"/>
            <a:ext cx="0" cy="4641625"/>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E791566-CBDC-43E7-BCB7-4B599C2A1DB5}"/>
              </a:ext>
            </a:extLst>
          </p:cNvPr>
          <p:cNvCxnSpPr>
            <a:cxnSpLocks/>
          </p:cNvCxnSpPr>
          <p:nvPr/>
        </p:nvCxnSpPr>
        <p:spPr>
          <a:xfrm>
            <a:off x="9537589" y="1812766"/>
            <a:ext cx="0" cy="4641625"/>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7643D2F-69F8-4087-B725-4CCD986A312D}"/>
              </a:ext>
            </a:extLst>
          </p:cNvPr>
          <p:cNvSpPr txBox="1"/>
          <p:nvPr/>
        </p:nvSpPr>
        <p:spPr>
          <a:xfrm>
            <a:off x="5128567" y="2764659"/>
            <a:ext cx="2080640" cy="461665"/>
          </a:xfrm>
          <a:prstGeom prst="rect">
            <a:avLst/>
          </a:prstGeom>
          <a:noFill/>
        </p:spPr>
        <p:txBody>
          <a:bodyPr wrap="square" rtlCol="0">
            <a:spAutoFit/>
          </a:bodyPr>
          <a:lstStyle/>
          <a:p>
            <a:pPr algn="ctr"/>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ACHIEVABLE</a:t>
            </a:r>
          </a:p>
        </p:txBody>
      </p:sp>
      <p:sp>
        <p:nvSpPr>
          <p:cNvPr id="12" name="TextBox 11">
            <a:extLst>
              <a:ext uri="{FF2B5EF4-FFF2-40B4-BE49-F238E27FC236}">
                <a16:creationId xmlns:a16="http://schemas.microsoft.com/office/drawing/2014/main" id="{78052DD1-5E23-4BBA-A5CB-2F706CD992BC}"/>
              </a:ext>
            </a:extLst>
          </p:cNvPr>
          <p:cNvSpPr txBox="1"/>
          <p:nvPr/>
        </p:nvSpPr>
        <p:spPr>
          <a:xfrm>
            <a:off x="7369349" y="2764659"/>
            <a:ext cx="2080640" cy="461665"/>
          </a:xfrm>
          <a:prstGeom prst="rect">
            <a:avLst/>
          </a:prstGeom>
          <a:noFill/>
        </p:spPr>
        <p:txBody>
          <a:bodyPr wrap="square" rtlCol="0">
            <a:spAutoFit/>
          </a:bodyPr>
          <a:lstStyle/>
          <a:p>
            <a:pPr algn="ctr"/>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REALISTIC</a:t>
            </a:r>
          </a:p>
        </p:txBody>
      </p:sp>
      <p:sp>
        <p:nvSpPr>
          <p:cNvPr id="13" name="TextBox 12">
            <a:extLst>
              <a:ext uri="{FF2B5EF4-FFF2-40B4-BE49-F238E27FC236}">
                <a16:creationId xmlns:a16="http://schemas.microsoft.com/office/drawing/2014/main" id="{21505AFB-C3AB-403C-A023-0E8F8B474AE5}"/>
              </a:ext>
            </a:extLst>
          </p:cNvPr>
          <p:cNvSpPr txBox="1"/>
          <p:nvPr/>
        </p:nvSpPr>
        <p:spPr>
          <a:xfrm>
            <a:off x="9644095" y="2764659"/>
            <a:ext cx="2080640" cy="461665"/>
          </a:xfrm>
          <a:prstGeom prst="rect">
            <a:avLst/>
          </a:prstGeom>
          <a:noFill/>
        </p:spPr>
        <p:txBody>
          <a:bodyPr wrap="square" rtlCol="0">
            <a:spAutoFit/>
          </a:bodyPr>
          <a:lstStyle/>
          <a:p>
            <a:pPr algn="ctr"/>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TIMELINESS</a:t>
            </a:r>
          </a:p>
        </p:txBody>
      </p:sp>
      <p:sp>
        <p:nvSpPr>
          <p:cNvPr id="14" name="TextBox 13">
            <a:extLst>
              <a:ext uri="{FF2B5EF4-FFF2-40B4-BE49-F238E27FC236}">
                <a16:creationId xmlns:a16="http://schemas.microsoft.com/office/drawing/2014/main" id="{81AED8B3-2B99-40FA-A6C8-B13895192199}"/>
              </a:ext>
            </a:extLst>
          </p:cNvPr>
          <p:cNvSpPr txBox="1"/>
          <p:nvPr/>
        </p:nvSpPr>
        <p:spPr>
          <a:xfrm>
            <a:off x="2692355" y="2764659"/>
            <a:ext cx="2264898" cy="461665"/>
          </a:xfrm>
          <a:prstGeom prst="rect">
            <a:avLst/>
          </a:prstGeom>
          <a:noFill/>
        </p:spPr>
        <p:txBody>
          <a:bodyPr wrap="square" rtlCol="0">
            <a:spAutoFit/>
          </a:bodyPr>
          <a:lstStyle/>
          <a:p>
            <a:pPr algn="ctr"/>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MEASURABLE</a:t>
            </a:r>
          </a:p>
        </p:txBody>
      </p:sp>
      <p:sp>
        <p:nvSpPr>
          <p:cNvPr id="15" name="TextBox 14">
            <a:extLst>
              <a:ext uri="{FF2B5EF4-FFF2-40B4-BE49-F238E27FC236}">
                <a16:creationId xmlns:a16="http://schemas.microsoft.com/office/drawing/2014/main" id="{9E226C17-9DAB-4129-8196-CE4F06FD1816}"/>
              </a:ext>
            </a:extLst>
          </p:cNvPr>
          <p:cNvSpPr txBox="1"/>
          <p:nvPr/>
        </p:nvSpPr>
        <p:spPr>
          <a:xfrm>
            <a:off x="527768" y="2764659"/>
            <a:ext cx="2080640" cy="461665"/>
          </a:xfrm>
          <a:prstGeom prst="rect">
            <a:avLst/>
          </a:prstGeom>
          <a:noFill/>
        </p:spPr>
        <p:txBody>
          <a:bodyPr wrap="square" rtlCol="0">
            <a:spAutoFit/>
          </a:bodyPr>
          <a:lstStyle/>
          <a:p>
            <a:pPr algn="ctr"/>
            <a:r>
              <a:rPr lang="en-US" sz="2400" dirty="0">
                <a:solidFill>
                  <a:srgbClr val="002060"/>
                </a:solidFill>
                <a:latin typeface="Open Sans Extrabold" panose="020B0906030804020204" pitchFamily="34" charset="0"/>
                <a:ea typeface="Open Sans Extrabold" panose="020B0906030804020204" pitchFamily="34" charset="0"/>
                <a:cs typeface="Open Sans Extrabold" panose="020B0906030804020204" pitchFamily="34" charset="0"/>
              </a:rPr>
              <a:t>SPECIFIC</a:t>
            </a:r>
          </a:p>
        </p:txBody>
      </p:sp>
      <p:pic>
        <p:nvPicPr>
          <p:cNvPr id="17" name="Picture 16">
            <a:extLst>
              <a:ext uri="{FF2B5EF4-FFF2-40B4-BE49-F238E27FC236}">
                <a16:creationId xmlns:a16="http://schemas.microsoft.com/office/drawing/2014/main" id="{980637DD-CF58-49F1-87AD-C99557C3AA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8626" y="1838931"/>
            <a:ext cx="838924" cy="838924"/>
          </a:xfrm>
          <a:prstGeom prst="rect">
            <a:avLst/>
          </a:prstGeom>
        </p:spPr>
      </p:pic>
      <p:pic>
        <p:nvPicPr>
          <p:cNvPr id="18" name="Picture 17">
            <a:extLst>
              <a:ext uri="{FF2B5EF4-FFF2-40B4-BE49-F238E27FC236}">
                <a16:creationId xmlns:a16="http://schemas.microsoft.com/office/drawing/2014/main" id="{8C7E7ED3-DF97-455A-842B-1C7713B899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2093" y="1838931"/>
            <a:ext cx="838924" cy="838924"/>
          </a:xfrm>
          <a:prstGeom prst="rect">
            <a:avLst/>
          </a:prstGeom>
        </p:spPr>
      </p:pic>
      <p:pic>
        <p:nvPicPr>
          <p:cNvPr id="19" name="Picture 18">
            <a:extLst>
              <a:ext uri="{FF2B5EF4-FFF2-40B4-BE49-F238E27FC236}">
                <a16:creationId xmlns:a16="http://schemas.microsoft.com/office/drawing/2014/main" id="{B6C2E0DC-07F2-46E1-A9AD-E754BF481F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8334" y="1838931"/>
            <a:ext cx="681106" cy="838924"/>
          </a:xfrm>
          <a:prstGeom prst="rect">
            <a:avLst/>
          </a:prstGeom>
        </p:spPr>
      </p:pic>
      <p:pic>
        <p:nvPicPr>
          <p:cNvPr id="20" name="Picture 19">
            <a:extLst>
              <a:ext uri="{FF2B5EF4-FFF2-40B4-BE49-F238E27FC236}">
                <a16:creationId xmlns:a16="http://schemas.microsoft.com/office/drawing/2014/main" id="{1D42478A-265E-4F81-92D4-9FDEEE72AE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56223" y="1904639"/>
            <a:ext cx="707508" cy="707508"/>
          </a:xfrm>
          <a:prstGeom prst="rect">
            <a:avLst/>
          </a:prstGeom>
        </p:spPr>
      </p:pic>
      <p:pic>
        <p:nvPicPr>
          <p:cNvPr id="21" name="Picture 20">
            <a:extLst>
              <a:ext uri="{FF2B5EF4-FFF2-40B4-BE49-F238E27FC236}">
                <a16:creationId xmlns:a16="http://schemas.microsoft.com/office/drawing/2014/main" id="{3A8A9468-F940-4C46-89BF-ACE5CC4A5ED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264643" y="1838931"/>
            <a:ext cx="838924" cy="838924"/>
          </a:xfrm>
          <a:prstGeom prst="rect">
            <a:avLst/>
          </a:prstGeom>
        </p:spPr>
      </p:pic>
      <p:sp>
        <p:nvSpPr>
          <p:cNvPr id="34" name="Rectangle 33">
            <a:extLst>
              <a:ext uri="{FF2B5EF4-FFF2-40B4-BE49-F238E27FC236}">
                <a16:creationId xmlns:a16="http://schemas.microsoft.com/office/drawing/2014/main" id="{6D5C2634-3EDF-4EFE-BBBE-93E0BA117EE8}"/>
              </a:ext>
            </a:extLst>
          </p:cNvPr>
          <p:cNvSpPr/>
          <p:nvPr/>
        </p:nvSpPr>
        <p:spPr>
          <a:xfrm>
            <a:off x="4688017" y="1277784"/>
            <a:ext cx="2804982" cy="369332"/>
          </a:xfrm>
          <a:prstGeom prst="rect">
            <a:avLst/>
          </a:prstGeom>
        </p:spPr>
        <p:txBody>
          <a:bodyPr wrap="square">
            <a:spAutoFit/>
          </a:bodyPr>
          <a:lstStyle/>
          <a:p>
            <a:pPr algn="ctr"/>
            <a:r>
              <a:rPr lang="en-US" dirty="0">
                <a:latin typeface="Montserrat" panose="00000500000000000000" pitchFamily="50" charset="0"/>
              </a:rPr>
              <a:t>(Scott, 2019)</a:t>
            </a:r>
          </a:p>
        </p:txBody>
      </p:sp>
      <p:sp>
        <p:nvSpPr>
          <p:cNvPr id="2" name="TextBox 1">
            <a:extLst>
              <a:ext uri="{FF2B5EF4-FFF2-40B4-BE49-F238E27FC236}">
                <a16:creationId xmlns:a16="http://schemas.microsoft.com/office/drawing/2014/main" id="{C3E68006-567F-4322-A6F3-A3E1AF914F75}"/>
              </a:ext>
            </a:extLst>
          </p:cNvPr>
          <p:cNvSpPr txBox="1"/>
          <p:nvPr/>
        </p:nvSpPr>
        <p:spPr>
          <a:xfrm>
            <a:off x="600532" y="3442110"/>
            <a:ext cx="1860191" cy="646331"/>
          </a:xfrm>
          <a:prstGeom prst="rect">
            <a:avLst/>
          </a:prstGeom>
          <a:noFill/>
        </p:spPr>
        <p:txBody>
          <a:bodyPr wrap="square" rtlCol="0">
            <a:spAutoFit/>
          </a:bodyPr>
          <a:lstStyle/>
          <a:p>
            <a:pPr algn="l"/>
            <a:r>
              <a:rPr lang="en-US" dirty="0">
                <a:latin typeface="Montserrat" panose="00000500000000000000" pitchFamily="50" charset="0"/>
              </a:rPr>
              <a:t>I want to be a “Data Analyst”</a:t>
            </a:r>
          </a:p>
        </p:txBody>
      </p:sp>
      <p:sp>
        <p:nvSpPr>
          <p:cNvPr id="22" name="TextBox 21">
            <a:extLst>
              <a:ext uri="{FF2B5EF4-FFF2-40B4-BE49-F238E27FC236}">
                <a16:creationId xmlns:a16="http://schemas.microsoft.com/office/drawing/2014/main" id="{6E7520E9-3A55-4569-80DA-0214EA5AC110}"/>
              </a:ext>
            </a:extLst>
          </p:cNvPr>
          <p:cNvSpPr txBox="1"/>
          <p:nvPr/>
        </p:nvSpPr>
        <p:spPr>
          <a:xfrm>
            <a:off x="2715409" y="3442110"/>
            <a:ext cx="2213212" cy="1754326"/>
          </a:xfrm>
          <a:prstGeom prst="rect">
            <a:avLst/>
          </a:prstGeom>
          <a:noFill/>
        </p:spPr>
        <p:txBody>
          <a:bodyPr wrap="square" rtlCol="0">
            <a:spAutoFit/>
          </a:bodyPr>
          <a:lstStyle/>
          <a:p>
            <a:pPr algn="l"/>
            <a:r>
              <a:rPr lang="en-US" dirty="0">
                <a:latin typeface="Montserrat" panose="00000500000000000000" pitchFamily="50" charset="0"/>
              </a:rPr>
              <a:t>When I shall be able to make livelihood from data analysis, I shall feel to achieve my goal.</a:t>
            </a:r>
          </a:p>
        </p:txBody>
      </p:sp>
      <p:sp>
        <p:nvSpPr>
          <p:cNvPr id="23" name="TextBox 22">
            <a:extLst>
              <a:ext uri="{FF2B5EF4-FFF2-40B4-BE49-F238E27FC236}">
                <a16:creationId xmlns:a16="http://schemas.microsoft.com/office/drawing/2014/main" id="{C4EAEDC6-467A-4D17-A04B-BB1B65EB6215}"/>
              </a:ext>
            </a:extLst>
          </p:cNvPr>
          <p:cNvSpPr txBox="1"/>
          <p:nvPr/>
        </p:nvSpPr>
        <p:spPr>
          <a:xfrm>
            <a:off x="5100742" y="3442110"/>
            <a:ext cx="2108462" cy="3016210"/>
          </a:xfrm>
          <a:prstGeom prst="rect">
            <a:avLst/>
          </a:prstGeom>
          <a:noFill/>
        </p:spPr>
        <p:txBody>
          <a:bodyPr wrap="square" rtlCol="0">
            <a:spAutoFit/>
          </a:bodyPr>
          <a:lstStyle/>
          <a:p>
            <a:pPr marL="342900" indent="-342900" algn="l">
              <a:spcAft>
                <a:spcPts val="600"/>
              </a:spcAft>
              <a:buFont typeface="+mj-lt"/>
              <a:buAutoNum type="arabicPeriod"/>
            </a:pPr>
            <a:r>
              <a:rPr lang="en-GB" dirty="0">
                <a:latin typeface="Montserrat" panose="00000500000000000000" pitchFamily="50" charset="0"/>
              </a:rPr>
              <a:t>Complete my degree</a:t>
            </a:r>
          </a:p>
          <a:p>
            <a:pPr marL="342900" indent="-342900" algn="l">
              <a:spcAft>
                <a:spcPts val="600"/>
              </a:spcAft>
              <a:buFont typeface="+mj-lt"/>
              <a:buAutoNum type="arabicPeriod"/>
            </a:pPr>
            <a:r>
              <a:rPr lang="en-GB" dirty="0">
                <a:latin typeface="Montserrat" panose="00000500000000000000" pitchFamily="50" charset="0"/>
              </a:rPr>
              <a:t>Enrol into a professional training programme on data analytics</a:t>
            </a:r>
          </a:p>
          <a:p>
            <a:pPr marL="342900" indent="-342900" algn="l">
              <a:spcAft>
                <a:spcPts val="600"/>
              </a:spcAft>
              <a:buFont typeface="+mj-lt"/>
              <a:buAutoNum type="arabicPeriod"/>
            </a:pPr>
            <a:r>
              <a:rPr lang="en-GB" dirty="0">
                <a:latin typeface="Montserrat" panose="00000500000000000000" pitchFamily="50" charset="0"/>
              </a:rPr>
              <a:t>Executing projects</a:t>
            </a:r>
          </a:p>
        </p:txBody>
      </p:sp>
      <p:sp>
        <p:nvSpPr>
          <p:cNvPr id="24" name="TextBox 23">
            <a:extLst>
              <a:ext uri="{FF2B5EF4-FFF2-40B4-BE49-F238E27FC236}">
                <a16:creationId xmlns:a16="http://schemas.microsoft.com/office/drawing/2014/main" id="{49A4C315-D0B6-448A-A886-2C8CFAC53A7D}"/>
              </a:ext>
            </a:extLst>
          </p:cNvPr>
          <p:cNvSpPr txBox="1"/>
          <p:nvPr/>
        </p:nvSpPr>
        <p:spPr>
          <a:xfrm>
            <a:off x="7369355" y="3442110"/>
            <a:ext cx="2080634" cy="2585323"/>
          </a:xfrm>
          <a:prstGeom prst="rect">
            <a:avLst/>
          </a:prstGeom>
          <a:noFill/>
        </p:spPr>
        <p:txBody>
          <a:bodyPr wrap="square" rtlCol="0">
            <a:spAutoFit/>
          </a:bodyPr>
          <a:lstStyle/>
          <a:p>
            <a:pPr algn="l"/>
            <a:r>
              <a:rPr lang="en-GB">
                <a:latin typeface="Montserrat" panose="00000500000000000000" pitchFamily="50" charset="0"/>
              </a:rPr>
              <a:t>I can use my mathematical ability and progrmamming language fluency in completing data analysis projects.</a:t>
            </a:r>
          </a:p>
        </p:txBody>
      </p:sp>
      <p:sp>
        <p:nvSpPr>
          <p:cNvPr id="25" name="TextBox 24">
            <a:extLst>
              <a:ext uri="{FF2B5EF4-FFF2-40B4-BE49-F238E27FC236}">
                <a16:creationId xmlns:a16="http://schemas.microsoft.com/office/drawing/2014/main" id="{9F24EF0F-7674-45ED-8AB6-F7FC4DD2E50D}"/>
              </a:ext>
            </a:extLst>
          </p:cNvPr>
          <p:cNvSpPr txBox="1"/>
          <p:nvPr/>
        </p:nvSpPr>
        <p:spPr>
          <a:xfrm>
            <a:off x="9754009" y="3442110"/>
            <a:ext cx="1860191" cy="1754326"/>
          </a:xfrm>
          <a:prstGeom prst="rect">
            <a:avLst/>
          </a:prstGeom>
          <a:noFill/>
        </p:spPr>
        <p:txBody>
          <a:bodyPr wrap="square" rtlCol="0">
            <a:spAutoFit/>
          </a:bodyPr>
          <a:lstStyle/>
          <a:p>
            <a:pPr algn="l"/>
            <a:r>
              <a:rPr lang="en-US" dirty="0">
                <a:latin typeface="Montserrat" panose="00000500000000000000" pitchFamily="50" charset="0"/>
              </a:rPr>
              <a:t>I will target 2 years for being a data analyst after complete my degree.</a:t>
            </a:r>
          </a:p>
        </p:txBody>
      </p:sp>
    </p:spTree>
    <p:extLst>
      <p:ext uri="{BB962C8B-B14F-4D97-AF65-F5344CB8AC3E}">
        <p14:creationId xmlns:p14="http://schemas.microsoft.com/office/powerpoint/2010/main" val="888215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B5FDAB-F799-488A-AEC1-1DE619C7A87C}"/>
              </a:ext>
            </a:extLst>
          </p:cNvPr>
          <p:cNvGraphicFramePr>
            <a:graphicFrameLocks noGrp="1"/>
          </p:cNvGraphicFramePr>
          <p:nvPr>
            <p:ph idx="1"/>
            <p:extLst>
              <p:ext uri="{D42A27DB-BD31-4B8C-83A1-F6EECF244321}">
                <p14:modId xmlns:p14="http://schemas.microsoft.com/office/powerpoint/2010/main" val="1373833413"/>
              </p:ext>
            </p:extLst>
          </p:nvPr>
        </p:nvGraphicFramePr>
        <p:xfrm>
          <a:off x="627644" y="1850030"/>
          <a:ext cx="10938522" cy="4592592"/>
        </p:xfrm>
        <a:graphic>
          <a:graphicData uri="http://schemas.openxmlformats.org/drawingml/2006/table">
            <a:tbl>
              <a:tblPr firstRow="1" bandRow="1">
                <a:tableStyleId>{5C22544A-7EE6-4342-B048-85BDC9FD1C3A}</a:tableStyleId>
              </a:tblPr>
              <a:tblGrid>
                <a:gridCol w="1828651">
                  <a:extLst>
                    <a:ext uri="{9D8B030D-6E8A-4147-A177-3AD203B41FA5}">
                      <a16:colId xmlns:a16="http://schemas.microsoft.com/office/drawing/2014/main" val="665776047"/>
                    </a:ext>
                  </a:extLst>
                </a:gridCol>
                <a:gridCol w="2739819">
                  <a:extLst>
                    <a:ext uri="{9D8B030D-6E8A-4147-A177-3AD203B41FA5}">
                      <a16:colId xmlns:a16="http://schemas.microsoft.com/office/drawing/2014/main" val="3697414070"/>
                    </a:ext>
                  </a:extLst>
                </a:gridCol>
                <a:gridCol w="1993160">
                  <a:extLst>
                    <a:ext uri="{9D8B030D-6E8A-4147-A177-3AD203B41FA5}">
                      <a16:colId xmlns:a16="http://schemas.microsoft.com/office/drawing/2014/main" val="1665880102"/>
                    </a:ext>
                  </a:extLst>
                </a:gridCol>
                <a:gridCol w="1577355">
                  <a:extLst>
                    <a:ext uri="{9D8B030D-6E8A-4147-A177-3AD203B41FA5}">
                      <a16:colId xmlns:a16="http://schemas.microsoft.com/office/drawing/2014/main" val="1010367494"/>
                    </a:ext>
                  </a:extLst>
                </a:gridCol>
                <a:gridCol w="2799537">
                  <a:extLst>
                    <a:ext uri="{9D8B030D-6E8A-4147-A177-3AD203B41FA5}">
                      <a16:colId xmlns:a16="http://schemas.microsoft.com/office/drawing/2014/main" val="537303485"/>
                    </a:ext>
                  </a:extLst>
                </a:gridCol>
              </a:tblGrid>
              <a:tr h="874032">
                <a:tc>
                  <a:txBody>
                    <a:bodyPr/>
                    <a:lstStyle/>
                    <a:p>
                      <a:pPr algn="ctr">
                        <a:spcAft>
                          <a:spcPts val="600"/>
                        </a:spcAft>
                      </a:pPr>
                      <a:r>
                        <a:rPr lang="en-US" sz="2000" dirty="0">
                          <a:latin typeface="Open Sans Extrabold" panose="020B0906030804020204" pitchFamily="34" charset="0"/>
                          <a:ea typeface="Open Sans Extrabold" panose="020B0906030804020204" pitchFamily="34" charset="0"/>
                          <a:cs typeface="Open Sans Extrabold" panose="020B0906030804020204" pitchFamily="34" charset="0"/>
                        </a:rPr>
                        <a:t>GOAL</a:t>
                      </a:r>
                    </a:p>
                  </a:txBody>
                  <a:tcPr anchor="ctr">
                    <a:solidFill>
                      <a:srgbClr val="002060"/>
                    </a:solidFill>
                  </a:tcPr>
                </a:tc>
                <a:tc>
                  <a:txBody>
                    <a:bodyPr/>
                    <a:lstStyle/>
                    <a:p>
                      <a:pPr algn="ctr">
                        <a:spcAft>
                          <a:spcPts val="600"/>
                        </a:spcAft>
                      </a:pPr>
                      <a:r>
                        <a:rPr lang="en-US" sz="2000" dirty="0">
                          <a:latin typeface="Open Sans Extrabold" panose="020B0906030804020204" pitchFamily="34" charset="0"/>
                          <a:ea typeface="Open Sans Extrabold" panose="020B0906030804020204" pitchFamily="34" charset="0"/>
                          <a:cs typeface="Open Sans Extrabold" panose="020B0906030804020204" pitchFamily="34" charset="0"/>
                        </a:rPr>
                        <a:t>ACTION PLAN</a:t>
                      </a:r>
                    </a:p>
                  </a:txBody>
                  <a:tcPr anchor="ctr">
                    <a:solidFill>
                      <a:srgbClr val="002060"/>
                    </a:solidFill>
                  </a:tcPr>
                </a:tc>
                <a:tc>
                  <a:txBody>
                    <a:bodyPr/>
                    <a:lstStyle/>
                    <a:p>
                      <a:pPr algn="ctr">
                        <a:spcAft>
                          <a:spcPts val="600"/>
                        </a:spcAft>
                      </a:pPr>
                      <a:r>
                        <a:rPr lang="en-US" sz="2000" dirty="0">
                          <a:latin typeface="Open Sans Extrabold" panose="020B0906030804020204" pitchFamily="34" charset="0"/>
                          <a:ea typeface="Open Sans Extrabold" panose="020B0906030804020204" pitchFamily="34" charset="0"/>
                          <a:cs typeface="Open Sans Extrabold" panose="020B0906030804020204" pitchFamily="34" charset="0"/>
                        </a:rPr>
                        <a:t>RESOURCES REQUIRED</a:t>
                      </a:r>
                    </a:p>
                  </a:txBody>
                  <a:tcPr anchor="ctr">
                    <a:solidFill>
                      <a:srgbClr val="002060"/>
                    </a:solidFill>
                  </a:tcPr>
                </a:tc>
                <a:tc>
                  <a:txBody>
                    <a:bodyPr/>
                    <a:lstStyle/>
                    <a:p>
                      <a:pPr algn="ctr">
                        <a:spcAft>
                          <a:spcPts val="600"/>
                        </a:spcAft>
                      </a:pPr>
                      <a:r>
                        <a:rPr lang="en-US" sz="2000" dirty="0">
                          <a:latin typeface="Open Sans Extrabold" panose="020B0906030804020204" pitchFamily="34" charset="0"/>
                          <a:ea typeface="Open Sans Extrabold" panose="020B0906030804020204" pitchFamily="34" charset="0"/>
                          <a:cs typeface="Open Sans Extrabold" panose="020B0906030804020204" pitchFamily="34" charset="0"/>
                        </a:rPr>
                        <a:t>TIME REQUIRED</a:t>
                      </a:r>
                    </a:p>
                  </a:txBody>
                  <a:tcPr anchor="ctr">
                    <a:solidFill>
                      <a:srgbClr val="002060"/>
                    </a:solidFill>
                  </a:tcPr>
                </a:tc>
                <a:tc>
                  <a:txBody>
                    <a:bodyPr/>
                    <a:lstStyle/>
                    <a:p>
                      <a:pPr algn="ctr">
                        <a:spcAft>
                          <a:spcPts val="600"/>
                        </a:spcAft>
                      </a:pPr>
                      <a:r>
                        <a:rPr lang="en-US" sz="2000" dirty="0">
                          <a:latin typeface="Open Sans Extrabold" panose="020B0906030804020204" pitchFamily="34" charset="0"/>
                          <a:ea typeface="Open Sans Extrabold" panose="020B0906030804020204" pitchFamily="34" charset="0"/>
                          <a:cs typeface="Open Sans Extrabold" panose="020B0906030804020204" pitchFamily="34" charset="0"/>
                        </a:rPr>
                        <a:t>SUCCESS CRITERIA</a:t>
                      </a:r>
                    </a:p>
                  </a:txBody>
                  <a:tcPr anchor="ctr">
                    <a:solidFill>
                      <a:srgbClr val="002060"/>
                    </a:solidFill>
                  </a:tcPr>
                </a:tc>
                <a:extLst>
                  <a:ext uri="{0D108BD9-81ED-4DB2-BD59-A6C34878D82A}">
                    <a16:rowId xmlns:a16="http://schemas.microsoft.com/office/drawing/2014/main" val="2756299182"/>
                  </a:ext>
                </a:extLst>
              </a:tr>
              <a:tr h="370840">
                <a:tc>
                  <a:txBody>
                    <a:bodyPr/>
                    <a:lstStyle/>
                    <a:p>
                      <a:pPr>
                        <a:spcAft>
                          <a:spcPts val="600"/>
                        </a:spcAft>
                      </a:pPr>
                      <a:r>
                        <a:rPr lang="en-US" b="1" dirty="0">
                          <a:latin typeface="Montserrat" panose="00000500000000000000" pitchFamily="50" charset="0"/>
                        </a:rPr>
                        <a:t>Presentation Skill</a:t>
                      </a:r>
                    </a:p>
                  </a:txBody>
                  <a:tcPr/>
                </a:tc>
                <a:tc>
                  <a:txBody>
                    <a:bodyPr/>
                    <a:lstStyle/>
                    <a:p>
                      <a:pPr marL="0" indent="0">
                        <a:spcAft>
                          <a:spcPts val="600"/>
                        </a:spcAft>
                        <a:buFont typeface="Arial" panose="020B0604020202020204" pitchFamily="34" charset="0"/>
                        <a:buNone/>
                      </a:pPr>
                      <a:r>
                        <a:rPr lang="en-US" dirty="0">
                          <a:latin typeface="Montserrat" panose="00000500000000000000" pitchFamily="50" charset="0"/>
                        </a:rPr>
                        <a:t>- Practice to speak in front of audiences for 2 hours daily</a:t>
                      </a:r>
                    </a:p>
                  </a:txBody>
                  <a:tcPr/>
                </a:tc>
                <a:tc>
                  <a:txBody>
                    <a:bodyPr/>
                    <a:lstStyle/>
                    <a:p>
                      <a:pPr>
                        <a:spcAft>
                          <a:spcPts val="600"/>
                        </a:spcAft>
                      </a:pPr>
                      <a:r>
                        <a:rPr lang="en-US" dirty="0">
                          <a:latin typeface="Montserrat" panose="00000500000000000000" pitchFamily="50" charset="0"/>
                        </a:rPr>
                        <a:t>- Open Space</a:t>
                      </a:r>
                    </a:p>
                    <a:p>
                      <a:pPr>
                        <a:spcAft>
                          <a:spcPts val="600"/>
                        </a:spcAft>
                      </a:pPr>
                      <a:r>
                        <a:rPr lang="en-US" dirty="0">
                          <a:latin typeface="Montserrat" panose="00000500000000000000" pitchFamily="50" charset="0"/>
                        </a:rPr>
                        <a:t>Friends</a:t>
                      </a:r>
                    </a:p>
                  </a:txBody>
                  <a:tcPr/>
                </a:tc>
                <a:tc>
                  <a:txBody>
                    <a:bodyPr/>
                    <a:lstStyle/>
                    <a:p>
                      <a:pPr>
                        <a:spcAft>
                          <a:spcPts val="600"/>
                        </a:spcAft>
                      </a:pPr>
                      <a:r>
                        <a:rPr lang="en-US" dirty="0">
                          <a:latin typeface="Montserrat" panose="00000500000000000000" pitchFamily="50" charset="0"/>
                        </a:rPr>
                        <a:t>6 months</a:t>
                      </a:r>
                    </a:p>
                  </a:txBody>
                  <a:tcPr/>
                </a:tc>
                <a:tc>
                  <a:txBody>
                    <a:bodyPr/>
                    <a:lstStyle/>
                    <a:p>
                      <a:pPr marL="0" indent="0">
                        <a:spcAft>
                          <a:spcPts val="600"/>
                        </a:spcAft>
                        <a:buFont typeface="Arial" panose="020B0604020202020204" pitchFamily="34" charset="0"/>
                        <a:buNone/>
                      </a:pPr>
                      <a:r>
                        <a:rPr lang="en-US" dirty="0">
                          <a:latin typeface="Montserrat" panose="00000500000000000000" pitchFamily="50" charset="0"/>
                        </a:rPr>
                        <a:t>- Can speak frankly without any hesitations</a:t>
                      </a:r>
                    </a:p>
                  </a:txBody>
                  <a:tcPr/>
                </a:tc>
                <a:extLst>
                  <a:ext uri="{0D108BD9-81ED-4DB2-BD59-A6C34878D82A}">
                    <a16:rowId xmlns:a16="http://schemas.microsoft.com/office/drawing/2014/main" val="1923574148"/>
                  </a:ext>
                </a:extLst>
              </a:tr>
              <a:tr h="370840">
                <a:tc>
                  <a:txBody>
                    <a:bodyPr/>
                    <a:lstStyle/>
                    <a:p>
                      <a:pPr>
                        <a:spcAft>
                          <a:spcPts val="600"/>
                        </a:spcAft>
                      </a:pPr>
                      <a:r>
                        <a:rPr lang="en-US" b="1" dirty="0">
                          <a:latin typeface="Montserrat" panose="00000500000000000000" pitchFamily="50" charset="0"/>
                        </a:rPr>
                        <a:t>Report Writing Skill</a:t>
                      </a:r>
                    </a:p>
                  </a:txBody>
                  <a:tcPr/>
                </a:tc>
                <a:tc>
                  <a:txBody>
                    <a:bodyPr/>
                    <a:lstStyle/>
                    <a:p>
                      <a:pPr marL="0" indent="0">
                        <a:spcAft>
                          <a:spcPts val="600"/>
                        </a:spcAft>
                        <a:buFont typeface="Arial" panose="020B0604020202020204" pitchFamily="34" charset="0"/>
                        <a:buNone/>
                      </a:pPr>
                      <a:r>
                        <a:rPr lang="en-US" dirty="0">
                          <a:latin typeface="Montserrat" panose="00000500000000000000" pitchFamily="50" charset="0"/>
                        </a:rPr>
                        <a:t>- Write 1-2 page on specific topic daily</a:t>
                      </a:r>
                    </a:p>
                    <a:p>
                      <a:pPr marL="0" indent="0">
                        <a:spcAft>
                          <a:spcPts val="600"/>
                        </a:spcAft>
                        <a:buFont typeface="Arial" panose="020B0604020202020204" pitchFamily="34" charset="0"/>
                        <a:buNone/>
                      </a:pPr>
                      <a:r>
                        <a:rPr lang="en-US" dirty="0">
                          <a:latin typeface="Montserrat" panose="00000500000000000000" pitchFamily="50" charset="0"/>
                        </a:rPr>
                        <a:t>- Interpret one data analysis result daily</a:t>
                      </a:r>
                    </a:p>
                  </a:txBody>
                  <a:tcPr/>
                </a:tc>
                <a:tc>
                  <a:txBody>
                    <a:bodyPr/>
                    <a:lstStyle/>
                    <a:p>
                      <a:pPr>
                        <a:spcAft>
                          <a:spcPts val="600"/>
                        </a:spcAft>
                      </a:pPr>
                      <a:r>
                        <a:rPr lang="en-US" dirty="0">
                          <a:latin typeface="Montserrat" panose="00000500000000000000" pitchFamily="50" charset="0"/>
                        </a:rPr>
                        <a:t>- Word Processing Software</a:t>
                      </a:r>
                    </a:p>
                  </a:txBody>
                  <a:tcPr/>
                </a:tc>
                <a:tc>
                  <a:txBody>
                    <a:bodyPr/>
                    <a:lstStyle/>
                    <a:p>
                      <a:pPr>
                        <a:spcAft>
                          <a:spcPts val="600"/>
                        </a:spcAft>
                      </a:pPr>
                      <a:r>
                        <a:rPr lang="en-US" dirty="0">
                          <a:latin typeface="Montserrat" panose="00000500000000000000" pitchFamily="50" charset="0"/>
                        </a:rPr>
                        <a:t>8 months</a:t>
                      </a:r>
                    </a:p>
                  </a:txBody>
                  <a:tcPr/>
                </a:tc>
                <a:tc>
                  <a:txBody>
                    <a:bodyPr/>
                    <a:lstStyle/>
                    <a:p>
                      <a:pPr marL="0" indent="0">
                        <a:spcAft>
                          <a:spcPts val="600"/>
                        </a:spcAft>
                        <a:buFont typeface="Arial" panose="020B0604020202020204" pitchFamily="34" charset="0"/>
                        <a:buNone/>
                      </a:pPr>
                      <a:r>
                        <a:rPr lang="en-US" dirty="0">
                          <a:latin typeface="Montserrat" panose="00000500000000000000" pitchFamily="50" charset="0"/>
                        </a:rPr>
                        <a:t>- Can write on a topic fluently</a:t>
                      </a:r>
                    </a:p>
                    <a:p>
                      <a:pPr marL="0" indent="0">
                        <a:spcAft>
                          <a:spcPts val="600"/>
                        </a:spcAft>
                        <a:buFont typeface="Arial" panose="020B0604020202020204" pitchFamily="34" charset="0"/>
                        <a:buNone/>
                      </a:pPr>
                      <a:r>
                        <a:rPr lang="en-US" dirty="0">
                          <a:latin typeface="Montserrat" panose="00000500000000000000" pitchFamily="50" charset="0"/>
                        </a:rPr>
                        <a:t>- Can interpret data analysis outcomes and make report from it</a:t>
                      </a:r>
                    </a:p>
                  </a:txBody>
                  <a:tcPr/>
                </a:tc>
                <a:extLst>
                  <a:ext uri="{0D108BD9-81ED-4DB2-BD59-A6C34878D82A}">
                    <a16:rowId xmlns:a16="http://schemas.microsoft.com/office/drawing/2014/main" val="3463914869"/>
                  </a:ext>
                </a:extLst>
              </a:tr>
              <a:tr h="803776">
                <a:tc>
                  <a:txBody>
                    <a:bodyPr/>
                    <a:lstStyle/>
                    <a:p>
                      <a:pPr>
                        <a:spcAft>
                          <a:spcPts val="600"/>
                        </a:spcAft>
                      </a:pPr>
                      <a:r>
                        <a:rPr lang="en-US" b="1" dirty="0">
                          <a:latin typeface="Montserrat" panose="00000500000000000000" pitchFamily="50" charset="0"/>
                        </a:rPr>
                        <a:t>Time Management</a:t>
                      </a:r>
                    </a:p>
                  </a:txBody>
                  <a:tcPr/>
                </a:tc>
                <a:tc>
                  <a:txBody>
                    <a:bodyPr/>
                    <a:lstStyle/>
                    <a:p>
                      <a:pPr marL="0" indent="0">
                        <a:spcAft>
                          <a:spcPts val="600"/>
                        </a:spcAft>
                        <a:buFont typeface="Arial" panose="020B0604020202020204" pitchFamily="34" charset="0"/>
                        <a:buNone/>
                      </a:pPr>
                      <a:r>
                        <a:rPr lang="en-US" dirty="0">
                          <a:latin typeface="Montserrat" panose="00000500000000000000" pitchFamily="50" charset="0"/>
                        </a:rPr>
                        <a:t>- Make plan of tasks along with specified time</a:t>
                      </a:r>
                    </a:p>
                  </a:txBody>
                  <a:tcPr/>
                </a:tc>
                <a:tc>
                  <a:txBody>
                    <a:bodyPr/>
                    <a:lstStyle/>
                    <a:p>
                      <a:pPr>
                        <a:spcAft>
                          <a:spcPts val="600"/>
                        </a:spcAft>
                      </a:pPr>
                      <a:r>
                        <a:rPr lang="en-US" dirty="0">
                          <a:latin typeface="Montserrat" panose="00000500000000000000" pitchFamily="50" charset="0"/>
                        </a:rPr>
                        <a:t>- Sticky Notes as reminder</a:t>
                      </a:r>
                    </a:p>
                  </a:txBody>
                  <a:tcPr/>
                </a:tc>
                <a:tc>
                  <a:txBody>
                    <a:bodyPr/>
                    <a:lstStyle/>
                    <a:p>
                      <a:pPr>
                        <a:spcAft>
                          <a:spcPts val="600"/>
                        </a:spcAft>
                      </a:pPr>
                      <a:r>
                        <a:rPr lang="en-US" dirty="0">
                          <a:latin typeface="Montserrat" panose="00000500000000000000" pitchFamily="50" charset="0"/>
                        </a:rPr>
                        <a:t>3 months</a:t>
                      </a:r>
                    </a:p>
                  </a:txBody>
                  <a:tcPr/>
                </a:tc>
                <a:tc>
                  <a:txBody>
                    <a:bodyPr/>
                    <a:lstStyle/>
                    <a:p>
                      <a:pPr>
                        <a:spcAft>
                          <a:spcPts val="600"/>
                        </a:spcAft>
                      </a:pPr>
                      <a:r>
                        <a:rPr lang="en-US" dirty="0">
                          <a:latin typeface="Montserrat" panose="00000500000000000000" pitchFamily="50" charset="0"/>
                        </a:rPr>
                        <a:t>- Can manage tasks effectively</a:t>
                      </a:r>
                    </a:p>
                    <a:p>
                      <a:pPr>
                        <a:spcAft>
                          <a:spcPts val="600"/>
                        </a:spcAft>
                      </a:pPr>
                      <a:r>
                        <a:rPr lang="en-US" dirty="0">
                          <a:latin typeface="Montserrat" panose="00000500000000000000" pitchFamily="50" charset="0"/>
                        </a:rPr>
                        <a:t>- Do not have to be late for any tasks</a:t>
                      </a:r>
                    </a:p>
                  </a:txBody>
                  <a:tcPr/>
                </a:tc>
                <a:extLst>
                  <a:ext uri="{0D108BD9-81ED-4DB2-BD59-A6C34878D82A}">
                    <a16:rowId xmlns:a16="http://schemas.microsoft.com/office/drawing/2014/main" val="714803587"/>
                  </a:ext>
                </a:extLst>
              </a:tr>
            </a:tbl>
          </a:graphicData>
        </a:graphic>
      </p:graphicFrame>
      <p:sp>
        <p:nvSpPr>
          <p:cNvPr id="8" name="Title 3">
            <a:extLst>
              <a:ext uri="{FF2B5EF4-FFF2-40B4-BE49-F238E27FC236}">
                <a16:creationId xmlns:a16="http://schemas.microsoft.com/office/drawing/2014/main" id="{D5938E7E-4A98-4D7C-9D1F-F47E4E660A69}"/>
              </a:ext>
            </a:extLst>
          </p:cNvPr>
          <p:cNvSpPr>
            <a:spLocks noGrp="1"/>
          </p:cNvSpPr>
          <p:nvPr>
            <p:ph type="title"/>
          </p:nvPr>
        </p:nvSpPr>
        <p:spPr>
          <a:xfrm>
            <a:off x="838200" y="415378"/>
            <a:ext cx="10515600" cy="701987"/>
          </a:xfrm>
        </p:spPr>
        <p:txBody>
          <a:bodyPr>
            <a:spAutoFit/>
          </a:bodyPr>
          <a:lstStyle/>
          <a:p>
            <a:pPr algn="ctr"/>
            <a:r>
              <a:rPr lang="en-US" dirty="0">
                <a:solidFill>
                  <a:srgbClr val="002060"/>
                </a:solidFill>
                <a:latin typeface="Sifonn" pitchFamily="50" charset="0"/>
              </a:rPr>
              <a:t>Personal Development Plan</a:t>
            </a:r>
          </a:p>
        </p:txBody>
      </p:sp>
      <p:cxnSp>
        <p:nvCxnSpPr>
          <p:cNvPr id="9" name="Straight Connector 8">
            <a:extLst>
              <a:ext uri="{FF2B5EF4-FFF2-40B4-BE49-F238E27FC236}">
                <a16:creationId xmlns:a16="http://schemas.microsoft.com/office/drawing/2014/main" id="{C05886BF-F84E-4C28-9589-78B0E613F2AE}"/>
              </a:ext>
            </a:extLst>
          </p:cNvPr>
          <p:cNvCxnSpPr>
            <a:cxnSpLocks/>
          </p:cNvCxnSpPr>
          <p:nvPr/>
        </p:nvCxnSpPr>
        <p:spPr>
          <a:xfrm flipH="1">
            <a:off x="627644" y="1117365"/>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49850DBD-F2D8-4468-84D4-0672BCBD2E76}"/>
              </a:ext>
            </a:extLst>
          </p:cNvPr>
          <p:cNvSpPr/>
          <p:nvPr/>
        </p:nvSpPr>
        <p:spPr>
          <a:xfrm>
            <a:off x="4688017" y="1286828"/>
            <a:ext cx="2804982" cy="369332"/>
          </a:xfrm>
          <a:prstGeom prst="rect">
            <a:avLst/>
          </a:prstGeom>
        </p:spPr>
        <p:txBody>
          <a:bodyPr wrap="square">
            <a:spAutoFit/>
          </a:bodyPr>
          <a:lstStyle/>
          <a:p>
            <a:pPr algn="ctr"/>
            <a:r>
              <a:rPr lang="en-US" dirty="0">
                <a:latin typeface="Montserrat" panose="00000500000000000000" pitchFamily="50" charset="0"/>
              </a:rPr>
              <a:t>(Smith, 2012)</a:t>
            </a:r>
          </a:p>
        </p:txBody>
      </p:sp>
    </p:spTree>
    <p:extLst>
      <p:ext uri="{BB962C8B-B14F-4D97-AF65-F5344CB8AC3E}">
        <p14:creationId xmlns:p14="http://schemas.microsoft.com/office/powerpoint/2010/main" val="1305826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2BFB-C8DC-4E70-9AEC-F1FC31490BE7}"/>
              </a:ext>
            </a:extLst>
          </p:cNvPr>
          <p:cNvSpPr>
            <a:spLocks noGrp="1"/>
          </p:cNvSpPr>
          <p:nvPr>
            <p:ph type="title"/>
          </p:nvPr>
        </p:nvSpPr>
        <p:spPr/>
        <p:txBody>
          <a:bodyPr/>
          <a:lstStyle/>
          <a:p>
            <a:r>
              <a:rPr lang="en-US" dirty="0">
                <a:solidFill>
                  <a:srgbClr val="002060"/>
                </a:solidFill>
                <a:latin typeface="Sifonn" pitchFamily="50" charset="0"/>
              </a:rPr>
              <a:t>Conclusion</a:t>
            </a:r>
          </a:p>
        </p:txBody>
      </p:sp>
      <p:sp>
        <p:nvSpPr>
          <p:cNvPr id="3" name="Content Placeholder 2">
            <a:extLst>
              <a:ext uri="{FF2B5EF4-FFF2-40B4-BE49-F238E27FC236}">
                <a16:creationId xmlns:a16="http://schemas.microsoft.com/office/drawing/2014/main" id="{3C547D67-3CA7-4786-92FA-068BB04D2450}"/>
              </a:ext>
            </a:extLst>
          </p:cNvPr>
          <p:cNvSpPr>
            <a:spLocks noGrp="1"/>
          </p:cNvSpPr>
          <p:nvPr>
            <p:ph idx="1"/>
          </p:nvPr>
        </p:nvSpPr>
        <p:spPr/>
        <p:txBody>
          <a:bodyPr>
            <a:normAutofit/>
          </a:bodyPr>
          <a:lstStyle/>
          <a:p>
            <a:pPr marL="0" indent="0">
              <a:lnSpc>
                <a:spcPct val="150000"/>
              </a:lnSpc>
              <a:buNone/>
            </a:pPr>
            <a:r>
              <a:rPr lang="en-GB" sz="1800" dirty="0">
                <a:latin typeface="Montserrat" panose="00000500000000000000" pitchFamily="50" charset="0"/>
              </a:rPr>
              <a:t>Employability skills are the skills that improves the expertise and more applicable in the job field. To develop my employability skills, I will be a data analyst.</a:t>
            </a:r>
          </a:p>
          <a:p>
            <a:pPr marL="0" indent="0">
              <a:lnSpc>
                <a:spcPct val="150000"/>
              </a:lnSpc>
              <a:buNone/>
            </a:pPr>
            <a:r>
              <a:rPr lang="en-GB" sz="1800" dirty="0">
                <a:latin typeface="Montserrat" panose="00000500000000000000" pitchFamily="50" charset="0"/>
              </a:rPr>
              <a:t>This job requires two types of skills – Professional Skills and Technical Skills. The professional skills include critical thinking, problem skills, presentation skill and time management. The technical skills include mathematical ability and different programme language and software literacy.</a:t>
            </a:r>
          </a:p>
          <a:p>
            <a:pPr marL="0" indent="0">
              <a:lnSpc>
                <a:spcPct val="150000"/>
              </a:lnSpc>
              <a:buNone/>
            </a:pPr>
            <a:r>
              <a:rPr lang="en-GB" sz="1800" dirty="0">
                <a:latin typeface="Montserrat" panose="00000500000000000000" pitchFamily="50" charset="0"/>
              </a:rPr>
              <a:t>From the SWOT Analysis, it is found that I have problem in presentation, report writing and time management. I will target to overcome these limitations </a:t>
            </a:r>
            <a:r>
              <a:rPr lang="en-GB" sz="1800">
                <a:latin typeface="Montserrat" panose="00000500000000000000" pitchFamily="50" charset="0"/>
              </a:rPr>
              <a:t>within 3-8 </a:t>
            </a:r>
            <a:r>
              <a:rPr lang="en-GB" sz="1800" dirty="0">
                <a:latin typeface="Montserrat" panose="00000500000000000000" pitchFamily="50" charset="0"/>
              </a:rPr>
              <a:t>months through Personal Development Plan.</a:t>
            </a:r>
          </a:p>
        </p:txBody>
      </p:sp>
      <p:cxnSp>
        <p:nvCxnSpPr>
          <p:cNvPr id="4" name="Straight Connector 3">
            <a:extLst>
              <a:ext uri="{FF2B5EF4-FFF2-40B4-BE49-F238E27FC236}">
                <a16:creationId xmlns:a16="http://schemas.microsoft.com/office/drawing/2014/main" id="{4C01CF2C-0195-474B-9F58-7813C1D6F40B}"/>
              </a:ext>
            </a:extLst>
          </p:cNvPr>
          <p:cNvCxnSpPr>
            <a:cxnSpLocks/>
          </p:cNvCxnSpPr>
          <p:nvPr/>
        </p:nvCxnSpPr>
        <p:spPr>
          <a:xfrm flipH="1">
            <a:off x="627644" y="1462750"/>
            <a:ext cx="10938522" cy="0"/>
          </a:xfrm>
          <a:prstGeom prst="line">
            <a:avLst/>
          </a:prstGeom>
          <a:ln w="22225" cap="rnd">
            <a:solidFill>
              <a:srgbClr val="002060"/>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9174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1FF7-AC90-4FB2-89D9-84C3E889214E}"/>
              </a:ext>
            </a:extLst>
          </p:cNvPr>
          <p:cNvSpPr>
            <a:spLocks noGrp="1"/>
          </p:cNvSpPr>
          <p:nvPr>
            <p:ph type="title"/>
          </p:nvPr>
        </p:nvSpPr>
        <p:spPr>
          <a:xfrm>
            <a:off x="838200" y="365125"/>
            <a:ext cx="10515600" cy="1325563"/>
          </a:xfrm>
        </p:spPr>
        <p:txBody>
          <a:bodyPr/>
          <a:lstStyle/>
          <a:p>
            <a:pPr algn="ctr"/>
            <a:r>
              <a:rPr lang="en-US" dirty="0">
                <a:solidFill>
                  <a:schemeClr val="bg1"/>
                </a:solidFill>
                <a:latin typeface="Sifonn" pitchFamily="50" charset="0"/>
              </a:rPr>
              <a:t>References</a:t>
            </a:r>
          </a:p>
        </p:txBody>
      </p:sp>
      <p:sp>
        <p:nvSpPr>
          <p:cNvPr id="6" name="Rectangle 5">
            <a:extLst>
              <a:ext uri="{FF2B5EF4-FFF2-40B4-BE49-F238E27FC236}">
                <a16:creationId xmlns:a16="http://schemas.microsoft.com/office/drawing/2014/main" id="{C74CABE4-202C-443B-A180-76A4343207D7}"/>
              </a:ext>
            </a:extLst>
          </p:cNvPr>
          <p:cNvSpPr/>
          <p:nvPr/>
        </p:nvSpPr>
        <p:spPr>
          <a:xfrm>
            <a:off x="629454" y="1655653"/>
            <a:ext cx="10936712" cy="4837222"/>
          </a:xfrm>
          <a:prstGeom prst="rect">
            <a:avLst/>
          </a:prstGeom>
        </p:spPr>
        <p:txBody>
          <a:bodyPr wrap="square">
            <a:spAutoFit/>
          </a:bodyPr>
          <a:lstStyle/>
          <a:p>
            <a:pPr marL="457200" marR="0" indent="-457200" algn="just">
              <a:spcBef>
                <a:spcPts val="0"/>
              </a:spcBef>
              <a:spcAft>
                <a:spcPts val="800"/>
              </a:spcAft>
            </a:pP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Chen, K.C., Huang, S.L., Zheng, L. and Poor, H.V. (2015) Communication theoretic data analytics. </a:t>
            </a:r>
            <a:r>
              <a:rPr lang="en-US"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IEEE Journal on Selected Areas in Communications</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a:t>
            </a:r>
            <a:r>
              <a:rPr lang="en-US"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33</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(4), pp.663-675.</a:t>
            </a:r>
          </a:p>
          <a:p>
            <a:pPr marL="457200" marR="0" indent="-457200" algn="just">
              <a:spcBef>
                <a:spcPts val="0"/>
              </a:spcBef>
              <a:spcAft>
                <a:spcPts val="800"/>
              </a:spcAft>
            </a:pP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Kibria, M.G., Nguyen, K.,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Villardi</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G.P., Zhao, O.,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Ishizu</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K. and Kojima, F. (2018) Big data analytics, machine learning, and artificial intelligence in next-generation wireless networks. </a:t>
            </a:r>
            <a:r>
              <a:rPr lang="en-US"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IEEE access</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a:t>
            </a:r>
            <a:r>
              <a:rPr lang="en-US"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6</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pp.32328-32338.</a:t>
            </a:r>
          </a:p>
          <a:p>
            <a:pPr marL="457200" marR="0" indent="-457200" algn="just">
              <a:spcBef>
                <a:spcPts val="0"/>
              </a:spcBef>
              <a:spcAft>
                <a:spcPts val="800"/>
              </a:spcAft>
            </a:pPr>
            <a:r>
              <a:rPr lang="en-US" sz="1500" dirty="0">
                <a:solidFill>
                  <a:schemeClr val="bg1"/>
                </a:solidFill>
                <a:latin typeface="Montserrat" panose="00000500000000000000" pitchFamily="50" charset="0"/>
              </a:rPr>
              <a:t>McQuaid, R.W. and Lindsay, C. (2005) The concept of employability. </a:t>
            </a:r>
            <a:r>
              <a:rPr lang="en-US" sz="1500" i="1" dirty="0">
                <a:solidFill>
                  <a:schemeClr val="bg1"/>
                </a:solidFill>
                <a:latin typeface="Montserrat" panose="00000500000000000000" pitchFamily="50" charset="0"/>
              </a:rPr>
              <a:t>Urban studies</a:t>
            </a:r>
            <a:r>
              <a:rPr lang="en-US" sz="1500" dirty="0">
                <a:solidFill>
                  <a:schemeClr val="bg1"/>
                </a:solidFill>
                <a:latin typeface="Montserrat" panose="00000500000000000000" pitchFamily="50" charset="0"/>
              </a:rPr>
              <a:t>, </a:t>
            </a:r>
            <a:r>
              <a:rPr lang="en-US" sz="1500" i="1" dirty="0">
                <a:solidFill>
                  <a:schemeClr val="bg1"/>
                </a:solidFill>
                <a:latin typeface="Montserrat" panose="00000500000000000000" pitchFamily="50" charset="0"/>
              </a:rPr>
              <a:t>42</a:t>
            </a:r>
            <a:r>
              <a:rPr lang="en-US" sz="1500" dirty="0">
                <a:solidFill>
                  <a:schemeClr val="bg1"/>
                </a:solidFill>
                <a:latin typeface="Montserrat" panose="00000500000000000000" pitchFamily="50" charset="0"/>
              </a:rPr>
              <a:t>(2), pp.197-219</a:t>
            </a:r>
            <a:endPar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endParaRPr>
          </a:p>
          <a:p>
            <a:pPr marL="457200" marR="0" indent="-457200" algn="just">
              <a:spcBef>
                <a:spcPts val="0"/>
              </a:spcBef>
              <a:spcAft>
                <a:spcPts val="800"/>
              </a:spcAft>
            </a:pP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O'Connor, S. (2020) </a:t>
            </a:r>
            <a:r>
              <a:rPr lang="en-GB"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7 Must-Have Skills for Data Analysts</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[online] </a:t>
            </a:r>
            <a:r>
              <a:rPr lang="en-GB"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Northeastern</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University Graduate Programs. Available at: &lt;https://www.northeastern.edu/graduate/blog/data-analyst-skills/&gt; [Accessed 29 July 2021].</a:t>
            </a:r>
            <a:endPar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endParaRPr>
          </a:p>
          <a:p>
            <a:pPr marL="457200" marR="0" indent="-457200" algn="just">
              <a:spcBef>
                <a:spcPts val="0"/>
              </a:spcBef>
              <a:spcAft>
                <a:spcPts val="800"/>
              </a:spcAft>
            </a:pP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Prospects. (2021) </a:t>
            </a:r>
            <a:r>
              <a:rPr lang="en-GB"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Data analyst job profile | Prospects.ac.uk</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[online] Available at: &lt;https://www.prospects.ac.uk/job-profiles/data-analyst&gt; [Accessed 29 July 2021].</a:t>
            </a:r>
            <a:endPar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endParaRPr>
          </a:p>
          <a:p>
            <a:pPr marL="457200" marR="0" indent="-457200" algn="just">
              <a:spcBef>
                <a:spcPts val="0"/>
              </a:spcBef>
              <a:spcAft>
                <a:spcPts val="800"/>
              </a:spcAft>
            </a:pP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Rangkuti</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F. (2016) Personal SWOT Analysis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Peluang</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di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Balik</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Kesulitan</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a:t>
            </a:r>
            <a:r>
              <a:rPr lang="en-US"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Jakarta: </a:t>
            </a:r>
            <a:r>
              <a:rPr lang="en-US" sz="1500" i="1"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Gramedia</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a:t>
            </a:r>
          </a:p>
          <a:p>
            <a:pPr marL="457200" marR="0" indent="-457200" algn="just">
              <a:spcBef>
                <a:spcPts val="0"/>
              </a:spcBef>
              <a:spcAft>
                <a:spcPts val="800"/>
              </a:spcAft>
            </a:pP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Schroeder, B. (2021) </a:t>
            </a:r>
            <a:r>
              <a:rPr lang="en-GB"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The Data Analytics Profession and Employment Is Exploding—Three Trends That Matter</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[online] Forbes. Available at: &lt;https://www.forbes.com/sites/bernhardschroeder/2021/06/11/the-data-analytics-profession-and-employment-is-exploding-three-trends-that-matter/?sh=2c2043b3f81e&gt; [Accessed 29 July 2021].</a:t>
            </a:r>
            <a:endPar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endParaRPr>
          </a:p>
          <a:p>
            <a:pPr marL="457200" marR="0" indent="-457200" algn="just">
              <a:spcBef>
                <a:spcPts val="0"/>
              </a:spcBef>
              <a:spcAft>
                <a:spcPts val="800"/>
              </a:spcAft>
            </a:pP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Scott, S.J. (2019) </a:t>
            </a:r>
            <a:r>
              <a:rPr lang="en-GB" sz="1500" i="1" dirty="0">
                <a:solidFill>
                  <a:schemeClr val="bg1"/>
                </a:solidFill>
                <a:latin typeface="Montserrat" panose="00000500000000000000" pitchFamily="50" charset="0"/>
                <a:ea typeface="Calibri" panose="020F0502020204030204" pitchFamily="34" charset="0"/>
                <a:cs typeface="Times New Roman" panose="02020603050405020304" pitchFamily="18" charset="0"/>
              </a:rPr>
              <a:t>SMART Goals Made Simple 10 Steps to Master Your Personal and Career Goals</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a:t>
            </a:r>
            <a:r>
              <a:rPr lang="en-GB"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Habitbooks</a:t>
            </a:r>
            <a:r>
              <a:rPr lang="en-GB"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a:t>
            </a:r>
            <a:endPar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endParaRPr>
          </a:p>
          <a:p>
            <a:pPr marL="457200" marR="0" indent="-457200" algn="just">
              <a:spcBef>
                <a:spcPts val="0"/>
              </a:spcBef>
              <a:spcAft>
                <a:spcPts val="800"/>
              </a:spcAft>
            </a:pP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Smith, J. (2012) Personal Development Planning-What You Need to Know: Definitions, Best Practices, Benefits and Practical Solutions. </a:t>
            </a:r>
            <a:r>
              <a:rPr lang="en-US" sz="1500" dirty="0" err="1">
                <a:solidFill>
                  <a:schemeClr val="bg1"/>
                </a:solidFill>
                <a:latin typeface="Montserrat" panose="00000500000000000000" pitchFamily="50" charset="0"/>
                <a:ea typeface="Calibri" panose="020F0502020204030204" pitchFamily="34" charset="0"/>
                <a:cs typeface="Times New Roman" panose="02020603050405020304" pitchFamily="18" charset="0"/>
              </a:rPr>
              <a:t>Emereo</a:t>
            </a:r>
            <a:r>
              <a:rPr lang="en-US" sz="1500" dirty="0">
                <a:solidFill>
                  <a:schemeClr val="bg1"/>
                </a:solidFill>
                <a:latin typeface="Montserrat" panose="00000500000000000000" pitchFamily="50" charset="0"/>
                <a:ea typeface="Calibri" panose="020F0502020204030204" pitchFamily="34" charset="0"/>
                <a:cs typeface="Times New Roman" panose="02020603050405020304" pitchFamily="18" charset="0"/>
              </a:rPr>
              <a:t> Publishing.</a:t>
            </a:r>
          </a:p>
        </p:txBody>
      </p:sp>
      <p:cxnSp>
        <p:nvCxnSpPr>
          <p:cNvPr id="7" name="Straight Connector 6">
            <a:extLst>
              <a:ext uri="{FF2B5EF4-FFF2-40B4-BE49-F238E27FC236}">
                <a16:creationId xmlns:a16="http://schemas.microsoft.com/office/drawing/2014/main" id="{729E1C9C-4682-44B1-B67A-CB7FF6342D9E}"/>
              </a:ext>
            </a:extLst>
          </p:cNvPr>
          <p:cNvCxnSpPr>
            <a:cxnSpLocks/>
          </p:cNvCxnSpPr>
          <p:nvPr/>
        </p:nvCxnSpPr>
        <p:spPr>
          <a:xfrm flipH="1">
            <a:off x="627644" y="1462750"/>
            <a:ext cx="10938522" cy="0"/>
          </a:xfrm>
          <a:prstGeom prst="line">
            <a:avLst/>
          </a:prstGeom>
          <a:ln w="22225" cap="rnd">
            <a:solidFill>
              <a:schemeClr val="bg1"/>
            </a:solidFill>
            <a:roun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44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002060"/>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gn="l">
          <a:defRPr dirty="0" smtClean="0">
            <a:latin typeface="Montserrat" panose="00000500000000000000" pitchFamily="50" charset="0"/>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1403</TotalTime>
  <Words>894</Words>
  <Application>Microsoft Office PowerPoint</Application>
  <PresentationFormat>Widescreen</PresentationFormat>
  <Paragraphs>112</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Gill Sans</vt:lpstr>
      <vt:lpstr>Montserrat</vt:lpstr>
      <vt:lpstr>Open Sans Extrabold</vt:lpstr>
      <vt:lpstr>Sifonn</vt:lpstr>
      <vt:lpstr>Office Theme</vt:lpstr>
      <vt:lpstr>Presentation on </vt:lpstr>
      <vt:lpstr>Discussion Points</vt:lpstr>
      <vt:lpstr>Introduction</vt:lpstr>
      <vt:lpstr>Desired Job</vt:lpstr>
      <vt:lpstr>Skills Required for the Job</vt:lpstr>
      <vt:lpstr>SWOT Analysis</vt:lpstr>
      <vt:lpstr>SMART Goal</vt:lpstr>
      <vt:lpstr>Personal Development Plan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dc:title>
  <dc:subject/>
  <dc:creator>Rose Okunzuwa</dc:creator>
  <cp:keywords/>
  <dc:description/>
  <cp:lastModifiedBy>Rose Okunzuwa (2007186)</cp:lastModifiedBy>
  <cp:revision>58</cp:revision>
  <dcterms:created xsi:type="dcterms:W3CDTF">2021-07-26T21:07:18Z</dcterms:created>
  <dcterms:modified xsi:type="dcterms:W3CDTF">2021-07-30T18:20:55Z</dcterms:modified>
  <cp:category/>
</cp:coreProperties>
</file>