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64" r:id="rId4"/>
    <p:sldId id="316" r:id="rId5"/>
    <p:sldId id="321" r:id="rId6"/>
    <p:sldId id="317" r:id="rId7"/>
    <p:sldId id="319" r:id="rId8"/>
    <p:sldId id="320" r:id="rId9"/>
    <p:sldId id="322" r:id="rId10"/>
    <p:sldId id="323" r:id="rId11"/>
    <p:sldId id="318" r:id="rId12"/>
    <p:sldId id="332" r:id="rId13"/>
    <p:sldId id="325" r:id="rId14"/>
    <p:sldId id="327" r:id="rId15"/>
    <p:sldId id="326" r:id="rId16"/>
    <p:sldId id="328" r:id="rId17"/>
    <p:sldId id="334" r:id="rId18"/>
    <p:sldId id="329" r:id="rId19"/>
    <p:sldId id="331" r:id="rId20"/>
    <p:sldId id="330" r:id="rId21"/>
    <p:sldId id="333" r:id="rId22"/>
    <p:sldId id="324" r:id="rId23"/>
    <p:sldId id="265" r:id="rId24"/>
    <p:sldId id="26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95A2DD-02DD-4933-9D6E-0EE727EF5842}" v="8" dt="2026-01-02T20:00:34.6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2" d="100"/>
          <a:sy n="102" d="100"/>
        </p:scale>
        <p:origin x="92" y="1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14/01/2026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dpi.com/2072-4292/11/13/1525"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601284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5210138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Remote Sensing | Free Full-Text | Coral Reef Change Detection in Remote Pacific Islands Using Support Vector Machine Classifiers (mdpi.com)</a:t>
            </a:r>
            <a:r>
              <a:rPr lang="en-GB"/>
              <a:t> https://www.mdpi.com/2072-4292/11/13/1525</a:t>
            </a:r>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737715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22222"/>
                </a:solidFill>
                <a:effectLst/>
                <a:latin typeface="Arial" panose="020B0604020202020204" pitchFamily="34" charset="0"/>
              </a:rPr>
              <a:t>Misso, M. and West, J., 2014. Conservation management of the terrestrial biodiversity of Christmas Island: challenges and perspectives. </a:t>
            </a:r>
            <a:r>
              <a:rPr lang="en-GB" b="0" i="1">
                <a:solidFill>
                  <a:srgbClr val="222222"/>
                </a:solidFill>
                <a:effectLst/>
                <a:latin typeface="Arial" panose="020B0604020202020204" pitchFamily="34" charset="0"/>
              </a:rPr>
              <a:t>Raffles Bulletin of Zoology</a:t>
            </a:r>
            <a:r>
              <a:rPr lang="en-GB" b="0" i="0">
                <a:solidFill>
                  <a:srgbClr val="222222"/>
                </a:solidFill>
                <a:effectLst/>
                <a:latin typeface="Arial" panose="020B0604020202020204" pitchFamily="34" charset="0"/>
              </a:rPr>
              <a:t>.</a:t>
            </a:r>
          </a:p>
          <a:p>
            <a:r>
              <a:rPr lang="en-GB"/>
              <a:t>Environment Australia. 2014. Christmas Island National Park Management Plan. Commonwealth of Australia, Canberra.</a:t>
            </a:r>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1510923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31333851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16232199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79023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29225969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41011531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3284336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687707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5920638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2287326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4457F-70EF-827F-876D-42CE8C58C2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2472AE-BF9E-6FE0-969E-32C2641B9D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592B1C-9ED8-5CBD-FFD4-9F523B3128B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F5B402E-25D4-FF2C-F10B-E8971F01C791}"/>
              </a:ext>
            </a:extLst>
          </p:cNvPr>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379446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8849436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22919706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7204025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693815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4050422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14/01/2026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14/01/2026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14/01/2026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14/01/2026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14/01/2026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14/01/2026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14/01/2026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14/01/2026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14/01/2026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14/01/2026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14/01/2026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01/14/2026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14/01/2026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hyperlink" Target="https://www.mdpi.com/2072-4292/11/13/1525" TargetMode="External"/><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6.jpeg"/><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hyperlink" Target="https://earthexplorer.usgs.gov/" TargetMode="External"/><Relationship Id="rId5" Type="http://schemas.openxmlformats.org/officeDocument/2006/relationships/hyperlink" Target="https://apps.sentinel-hub.com/eo-browser/" TargetMode="Externa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34.png"/><Relationship Id="rId4" Type="http://schemas.openxmlformats.org/officeDocument/2006/relationships/image" Target="../media/image33.png"/></Relationships>
</file>

<file path=ppt/slides/_rels/slide15.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35.jpeg"/><Relationship Id="rId7" Type="http://schemas.openxmlformats.org/officeDocument/2006/relationships/image" Target="../media/image38.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microsoft.com/office/2007/relationships/hdphoto" Target="../media/hdphoto1.wdp"/><Relationship Id="rId11" Type="http://schemas.microsoft.com/office/2007/relationships/hdphoto" Target="../media/hdphoto3.wdp"/><Relationship Id="rId5" Type="http://schemas.openxmlformats.org/officeDocument/2006/relationships/image" Target="../media/image37.png"/><Relationship Id="rId10" Type="http://schemas.openxmlformats.org/officeDocument/2006/relationships/image" Target="../media/image40.png"/><Relationship Id="rId4" Type="http://schemas.openxmlformats.org/officeDocument/2006/relationships/image" Target="../media/image36.png"/><Relationship Id="rId9" Type="http://schemas.openxmlformats.org/officeDocument/2006/relationships/image" Target="../media/image39.png"/></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48.png"/><Relationship Id="rId4" Type="http://schemas.openxmlformats.org/officeDocument/2006/relationships/image" Target="../media/image47.jpeg"/></Relationships>
</file>

<file path=ppt/slides/_rels/slide1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2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image" Target="../media/image55.png"/><Relationship Id="rId4" Type="http://schemas.openxmlformats.org/officeDocument/2006/relationships/image" Target="../media/image54.png"/></Relationships>
</file>

<file path=ppt/slides/_rels/slide2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apps.sentinel-hub.com/eo-browser/" TargetMode="External"/><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24.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image" Target="../media/image1.jpeg"/><Relationship Id="rId4" Type="http://schemas.openxmlformats.org/officeDocument/2006/relationships/hyperlink" Target="https://teams.microsoft.com/l/team/19%3A3o50nvexiBTFKODzUNEhsR_P3afzcNhNUvSEvDiSa3E1%40thread.tacv2/conversations?groupId=12eb3f87-d629-44d4-90d5-857ec5d82917&amp;tenantId=4e0f11f9-046e-4505-9cb8-db2152311e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5297762" y="640080"/>
            <a:ext cx="4358689"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a:latin typeface="+mj-lt"/>
                <a:ea typeface="+mj-ea"/>
                <a:cs typeface="+mj-cs"/>
              </a:rPr>
              <a:t>ACNA6003: </a:t>
            </a:r>
          </a:p>
          <a:p>
            <a:pPr algn="ctr">
              <a:lnSpc>
                <a:spcPct val="90000"/>
              </a:lnSpc>
              <a:spcBef>
                <a:spcPct val="0"/>
              </a:spcBef>
              <a:spcAft>
                <a:spcPts val="600"/>
              </a:spcAft>
            </a:pPr>
            <a:r>
              <a:rPr lang="en-GB" sz="5000">
                <a:latin typeface="+mj-lt"/>
                <a:ea typeface="+mj-ea"/>
                <a:cs typeface="+mj-cs"/>
              </a:rPr>
              <a:t>Lecture 10</a:t>
            </a:r>
          </a:p>
          <a:p>
            <a:pPr algn="ctr">
              <a:lnSpc>
                <a:spcPct val="90000"/>
              </a:lnSpc>
              <a:spcBef>
                <a:spcPct val="0"/>
              </a:spcBef>
              <a:spcAft>
                <a:spcPts val="600"/>
              </a:spcAft>
            </a:pPr>
            <a:r>
              <a:rPr lang="en-GB" sz="5000">
                <a:latin typeface="+mj-lt"/>
                <a:ea typeface="+mj-ea"/>
                <a:cs typeface="+mj-cs"/>
              </a:rPr>
              <a:t>EO data sourcing</a:t>
            </a:r>
            <a:endParaRPr lang="en-US" sz="500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3">
            <a:extLst>
              <a:ext uri="{28A0092B-C50C-407E-A947-70E740481C1C}">
                <a14:useLocalDpi xmlns:a14="http://schemas.microsoft.com/office/drawing/2010/main" val="0"/>
              </a:ext>
            </a:extLst>
          </a:blip>
          <a:srcRect l="9405" r="4815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24</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07/01/2026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Lecture Contents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3596445" y="360977"/>
            <a:ext cx="6644082" cy="830997"/>
          </a:xfrm>
          <a:prstGeom prst="rect">
            <a:avLst/>
          </a:prstGeom>
          <a:noFill/>
        </p:spPr>
        <p:txBody>
          <a:bodyPr wrap="square" rtlCol="0">
            <a:spAutoFit/>
          </a:bodyPr>
          <a:lstStyle/>
          <a:p>
            <a:r>
              <a:rPr lang="en-GB" sz="2400"/>
              <a:t>This lecture will contain the following:</a:t>
            </a:r>
          </a:p>
          <a:p>
            <a:endParaRPr lang="en-GB" sz="240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689792" cy="369332"/>
          </a:xfrm>
          <a:prstGeom prst="rect">
            <a:avLst/>
          </a:prstGeom>
          <a:noFill/>
        </p:spPr>
        <p:txBody>
          <a:bodyPr wrap="square" rtlCol="0">
            <a:spAutoFit/>
          </a:bodyPr>
          <a:lstStyle/>
          <a:p>
            <a:r>
              <a:rPr lang="fr-FR"/>
              <a:t>A. Cunningham			</a:t>
            </a:r>
            <a:r>
              <a:rPr lang="en-GB"/>
              <a:t>Lecture 10: EO data sourcing</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1838466692"/>
              </p:ext>
            </p:extLst>
          </p:nvPr>
        </p:nvGraphicFramePr>
        <p:xfrm>
          <a:off x="3697112" y="776475"/>
          <a:ext cx="6992679" cy="548640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52000">
                <a:tc>
                  <a:txBody>
                    <a:bodyPr/>
                    <a:lstStyle/>
                    <a:p>
                      <a:pPr algn="ctr"/>
                      <a:r>
                        <a:rPr lang="en-GB" sz="1400"/>
                        <a:t>Slide(s)</a:t>
                      </a:r>
                    </a:p>
                  </a:txBody>
                  <a:tcPr/>
                </a:tc>
                <a:tc>
                  <a:txBody>
                    <a:bodyPr/>
                    <a:lstStyle/>
                    <a:p>
                      <a:r>
                        <a:rPr lang="en-GB" sz="1400"/>
                        <a:t>Topic</a:t>
                      </a:r>
                    </a:p>
                  </a:txBody>
                  <a:tcPr/>
                </a:tc>
                <a:extLst>
                  <a:ext uri="{0D108BD9-81ED-4DB2-BD59-A6C34878D82A}">
                    <a16:rowId xmlns:a16="http://schemas.microsoft.com/office/drawing/2014/main" val="2577364065"/>
                  </a:ext>
                </a:extLst>
              </a:tr>
              <a:tr h="252000">
                <a:tc>
                  <a:txBody>
                    <a:bodyPr/>
                    <a:lstStyle/>
                    <a:p>
                      <a:pPr algn="ctr"/>
                      <a:r>
                        <a:rPr lang="en-GB" sz="1400"/>
                        <a:t>3</a:t>
                      </a:r>
                    </a:p>
                  </a:txBody>
                  <a:tcPr/>
                </a:tc>
                <a:tc>
                  <a:txBody>
                    <a:bodyPr/>
                    <a:lstStyle/>
                    <a:p>
                      <a:r>
                        <a:rPr lang="en-GB" sz="1400"/>
                        <a:t>Recap</a:t>
                      </a:r>
                    </a:p>
                  </a:txBody>
                  <a:tcPr/>
                </a:tc>
                <a:extLst>
                  <a:ext uri="{0D108BD9-81ED-4DB2-BD59-A6C34878D82A}">
                    <a16:rowId xmlns:a16="http://schemas.microsoft.com/office/drawing/2014/main" val="586689555"/>
                  </a:ext>
                </a:extLst>
              </a:tr>
              <a:tr h="252000">
                <a:tc>
                  <a:txBody>
                    <a:bodyPr/>
                    <a:lstStyle/>
                    <a:p>
                      <a:pPr algn="ctr"/>
                      <a:r>
                        <a:rPr lang="en-GB" sz="1400"/>
                        <a:t>4</a:t>
                      </a:r>
                    </a:p>
                  </a:txBody>
                  <a:tcPr/>
                </a:tc>
                <a:tc>
                  <a:txBody>
                    <a:bodyPr/>
                    <a:lstStyle/>
                    <a:p>
                      <a:r>
                        <a:rPr lang="fr-FR" sz="1400" b="0"/>
                        <a:t>Introduction to </a:t>
                      </a:r>
                      <a:r>
                        <a:rPr lang="en-GB" sz="1400" b="0"/>
                        <a:t>Sentinel-2</a:t>
                      </a:r>
                    </a:p>
                  </a:txBody>
                  <a:tcPr/>
                </a:tc>
                <a:extLst>
                  <a:ext uri="{0D108BD9-81ED-4DB2-BD59-A6C34878D82A}">
                    <a16:rowId xmlns:a16="http://schemas.microsoft.com/office/drawing/2014/main" val="3837722624"/>
                  </a:ext>
                </a:extLst>
              </a:tr>
              <a:tr h="252000">
                <a:tc>
                  <a:txBody>
                    <a:bodyPr/>
                    <a:lstStyle/>
                    <a:p>
                      <a:pPr algn="ctr"/>
                      <a:r>
                        <a:rPr lang="en-GB" sz="1400"/>
                        <a:t>5</a:t>
                      </a:r>
                    </a:p>
                  </a:txBody>
                  <a:tcPr/>
                </a:tc>
                <a:tc>
                  <a:txBody>
                    <a:bodyPr/>
                    <a:lstStyle/>
                    <a:p>
                      <a:r>
                        <a:rPr lang="fr-FR" sz="1400" b="0"/>
                        <a:t>Introduction to </a:t>
                      </a:r>
                      <a:r>
                        <a:rPr lang="en-GB" sz="1400" b="0"/>
                        <a:t>Landsat-8</a:t>
                      </a:r>
                    </a:p>
                  </a:txBody>
                  <a:tcPr/>
                </a:tc>
                <a:extLst>
                  <a:ext uri="{0D108BD9-81ED-4DB2-BD59-A6C34878D82A}">
                    <a16:rowId xmlns:a16="http://schemas.microsoft.com/office/drawing/2014/main" val="3852937406"/>
                  </a:ext>
                </a:extLst>
              </a:tr>
              <a:tr h="252000">
                <a:tc>
                  <a:txBody>
                    <a:bodyPr/>
                    <a:lstStyle/>
                    <a:p>
                      <a:pPr algn="ctr"/>
                      <a:r>
                        <a:rPr lang="en-GB" sz="140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Coral reef change detection</a:t>
                      </a:r>
                    </a:p>
                  </a:txBody>
                  <a:tcPr/>
                </a:tc>
                <a:extLst>
                  <a:ext uri="{0D108BD9-81ED-4DB2-BD59-A6C34878D82A}">
                    <a16:rowId xmlns:a16="http://schemas.microsoft.com/office/drawing/2014/main" val="1523503452"/>
                  </a:ext>
                </a:extLst>
              </a:tr>
              <a:tr h="252000">
                <a:tc>
                  <a:txBody>
                    <a:bodyPr/>
                    <a:lstStyle/>
                    <a:p>
                      <a:pPr algn="ctr"/>
                      <a:r>
                        <a:rPr lang="en-GB" sz="140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Christmas Island Exercise</a:t>
                      </a:r>
                    </a:p>
                  </a:txBody>
                  <a:tcPr/>
                </a:tc>
                <a:extLst>
                  <a:ext uri="{0D108BD9-81ED-4DB2-BD59-A6C34878D82A}">
                    <a16:rowId xmlns:a16="http://schemas.microsoft.com/office/drawing/2014/main" val="4124221353"/>
                  </a:ext>
                </a:extLst>
              </a:tr>
              <a:tr h="252000">
                <a:tc>
                  <a:txBody>
                    <a:bodyPr/>
                    <a:lstStyle/>
                    <a:p>
                      <a:pPr algn="ctr"/>
                      <a:r>
                        <a:rPr lang="en-GB" sz="140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Open-source data sources</a:t>
                      </a:r>
                    </a:p>
                  </a:txBody>
                  <a:tcPr/>
                </a:tc>
                <a:extLst>
                  <a:ext uri="{0D108BD9-81ED-4DB2-BD59-A6C34878D82A}">
                    <a16:rowId xmlns:a16="http://schemas.microsoft.com/office/drawing/2014/main" val="3512172326"/>
                  </a:ext>
                </a:extLst>
              </a:tr>
              <a:tr h="252000">
                <a:tc>
                  <a:txBody>
                    <a:bodyPr/>
                    <a:lstStyle/>
                    <a:p>
                      <a:pPr algn="ctr"/>
                      <a:r>
                        <a:rPr lang="en-GB" sz="140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EO Browser activity</a:t>
                      </a:r>
                    </a:p>
                  </a:txBody>
                  <a:tcPr/>
                </a:tc>
                <a:extLst>
                  <a:ext uri="{0D108BD9-81ED-4DB2-BD59-A6C34878D82A}">
                    <a16:rowId xmlns:a16="http://schemas.microsoft.com/office/drawing/2014/main" val="2867839914"/>
                  </a:ext>
                </a:extLst>
              </a:tr>
              <a:tr h="252000">
                <a:tc>
                  <a:txBody>
                    <a:bodyPr/>
                    <a:lstStyle/>
                    <a:p>
                      <a:pPr algn="ctr"/>
                      <a:r>
                        <a:rPr lang="en-GB" sz="140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Cloud Cover</a:t>
                      </a:r>
                    </a:p>
                  </a:txBody>
                  <a:tcPr/>
                </a:tc>
                <a:extLst>
                  <a:ext uri="{0D108BD9-81ED-4DB2-BD59-A6C34878D82A}">
                    <a16:rowId xmlns:a16="http://schemas.microsoft.com/office/drawing/2014/main" val="3895587409"/>
                  </a:ext>
                </a:extLst>
              </a:tr>
              <a:tr h="252000">
                <a:tc>
                  <a:txBody>
                    <a:bodyPr/>
                    <a:lstStyle/>
                    <a:p>
                      <a:pPr algn="ctr"/>
                      <a:r>
                        <a:rPr lang="en-GB" sz="140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Sentinel-2 Data download</a:t>
                      </a:r>
                    </a:p>
                  </a:txBody>
                  <a:tcPr/>
                </a:tc>
                <a:extLst>
                  <a:ext uri="{0D108BD9-81ED-4DB2-BD59-A6C34878D82A}">
                    <a16:rowId xmlns:a16="http://schemas.microsoft.com/office/drawing/2014/main" val="2691238003"/>
                  </a:ext>
                </a:extLst>
              </a:tr>
              <a:tr h="252000">
                <a:tc>
                  <a:txBody>
                    <a:bodyPr/>
                    <a:lstStyle/>
                    <a:p>
                      <a:pPr algn="ctr"/>
                      <a:r>
                        <a:rPr lang="en-GB" sz="140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Sentinel-2 Data download: Copernicus Browser</a:t>
                      </a:r>
                    </a:p>
                  </a:txBody>
                  <a:tcPr/>
                </a:tc>
                <a:extLst>
                  <a:ext uri="{0D108BD9-81ED-4DB2-BD59-A6C34878D82A}">
                    <a16:rowId xmlns:a16="http://schemas.microsoft.com/office/drawing/2014/main" val="3435707786"/>
                  </a:ext>
                </a:extLst>
              </a:tr>
              <a:tr h="252000">
                <a:tc>
                  <a:txBody>
                    <a:bodyPr/>
                    <a:lstStyle/>
                    <a:p>
                      <a:pPr algn="ctr"/>
                      <a:r>
                        <a:rPr lang="en-GB" sz="1400"/>
                        <a:t>13 – 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Visualisation</a:t>
                      </a:r>
                    </a:p>
                  </a:txBody>
                  <a:tcPr/>
                </a:tc>
                <a:extLst>
                  <a:ext uri="{0D108BD9-81ED-4DB2-BD59-A6C34878D82A}">
                    <a16:rowId xmlns:a16="http://schemas.microsoft.com/office/drawing/2014/main" val="3145460327"/>
                  </a:ext>
                </a:extLst>
              </a:tr>
              <a:tr h="252000">
                <a:tc>
                  <a:txBody>
                    <a:bodyPr/>
                    <a:lstStyle/>
                    <a:p>
                      <a:pPr algn="ctr"/>
                      <a:r>
                        <a:rPr lang="en-GB" sz="140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Composites</a:t>
                      </a:r>
                    </a:p>
                  </a:txBody>
                  <a:tcPr/>
                </a:tc>
                <a:extLst>
                  <a:ext uri="{0D108BD9-81ED-4DB2-BD59-A6C34878D82A}">
                    <a16:rowId xmlns:a16="http://schemas.microsoft.com/office/drawing/2014/main" val="1926215732"/>
                  </a:ext>
                </a:extLst>
              </a:tr>
              <a:tr h="252000">
                <a:tc>
                  <a:txBody>
                    <a:bodyPr/>
                    <a:lstStyle/>
                    <a:p>
                      <a:pPr algn="ctr"/>
                      <a:r>
                        <a:rPr lang="en-GB" sz="140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Spectral signature plotting</a:t>
                      </a:r>
                    </a:p>
                  </a:txBody>
                  <a:tcPr/>
                </a:tc>
                <a:extLst>
                  <a:ext uri="{0D108BD9-81ED-4DB2-BD59-A6C34878D82A}">
                    <a16:rowId xmlns:a16="http://schemas.microsoft.com/office/drawing/2014/main" val="3778163858"/>
                  </a:ext>
                </a:extLst>
              </a:tr>
              <a:tr h="252000">
                <a:tc>
                  <a:txBody>
                    <a:bodyPr/>
                    <a:lstStyle/>
                    <a:p>
                      <a:pPr algn="ctr"/>
                      <a:r>
                        <a:rPr lang="en-GB" sz="1400"/>
                        <a:t>17 – 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Index calculation</a:t>
                      </a:r>
                    </a:p>
                  </a:txBody>
                  <a:tcPr/>
                </a:tc>
                <a:extLst>
                  <a:ext uri="{0D108BD9-81ED-4DB2-BD59-A6C34878D82A}">
                    <a16:rowId xmlns:a16="http://schemas.microsoft.com/office/drawing/2014/main" val="2973458218"/>
                  </a:ext>
                </a:extLst>
              </a:tr>
              <a:tr h="252000">
                <a:tc>
                  <a:txBody>
                    <a:bodyPr/>
                    <a:lstStyle/>
                    <a:p>
                      <a:pPr algn="ctr"/>
                      <a:r>
                        <a:rPr lang="en-GB" sz="1400"/>
                        <a:t>19 – 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NDVI Differencing</a:t>
                      </a:r>
                    </a:p>
                  </a:txBody>
                  <a:tcPr/>
                </a:tc>
                <a:extLst>
                  <a:ext uri="{0D108BD9-81ED-4DB2-BD59-A6C34878D82A}">
                    <a16:rowId xmlns:a16="http://schemas.microsoft.com/office/drawing/2014/main" val="2036420356"/>
                  </a:ext>
                </a:extLst>
              </a:tr>
              <a:tr h="252000">
                <a:tc>
                  <a:txBody>
                    <a:bodyPr/>
                    <a:lstStyle/>
                    <a:p>
                      <a:pPr algn="ctr"/>
                      <a:r>
                        <a:rPr lang="en-GB" sz="140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Summary</a:t>
                      </a:r>
                    </a:p>
                  </a:txBody>
                  <a:tcPr/>
                </a:tc>
                <a:extLst>
                  <a:ext uri="{0D108BD9-81ED-4DB2-BD59-A6C34878D82A}">
                    <a16:rowId xmlns:a16="http://schemas.microsoft.com/office/drawing/2014/main" val="1006335020"/>
                  </a:ext>
                </a:extLst>
              </a:tr>
              <a:tr h="252000">
                <a:tc>
                  <a:txBody>
                    <a:bodyPr/>
                    <a:lstStyle/>
                    <a:p>
                      <a:pPr algn="ctr"/>
                      <a:r>
                        <a:rPr lang="en-GB" sz="140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Next Session</a:t>
                      </a:r>
                    </a:p>
                  </a:txBody>
                  <a:tcPr/>
                </a:tc>
                <a:extLst>
                  <a:ext uri="{0D108BD9-81ED-4DB2-BD59-A6C34878D82A}">
                    <a16:rowId xmlns:a16="http://schemas.microsoft.com/office/drawing/2014/main" val="4195685479"/>
                  </a:ext>
                </a:extLst>
              </a:tr>
            </a:tbl>
          </a:graphicData>
        </a:graphic>
      </p:graphicFrame>
      <p:pic>
        <p:nvPicPr>
          <p:cNvPr id="3" name="Picture 2">
            <a:extLst>
              <a:ext uri="{FF2B5EF4-FFF2-40B4-BE49-F238E27FC236}">
                <a16:creationId xmlns:a16="http://schemas.microsoft.com/office/drawing/2014/main" id="{57947866-0FEA-BC7E-96CE-FB057FF57EC0}"/>
              </a:ext>
            </a:extLst>
          </p:cNvPr>
          <p:cNvPicPr>
            <a:picLocks noChangeAspect="1"/>
          </p:cNvPicPr>
          <p:nvPr/>
        </p:nvPicPr>
        <p:blipFill rotWithShape="1">
          <a:blip r:embed="rId2">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Recap</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221372" y="391886"/>
            <a:ext cx="8486013" cy="5878532"/>
          </a:xfrm>
          <a:prstGeom prst="rect">
            <a:avLst/>
          </a:prstGeom>
          <a:noFill/>
        </p:spPr>
        <p:txBody>
          <a:bodyPr wrap="square" rtlCol="0">
            <a:spAutoFit/>
          </a:bodyPr>
          <a:lstStyle/>
          <a:p>
            <a:r>
              <a:rPr lang="en-GB" sz="2800" i="0">
                <a:effectLst/>
              </a:rPr>
              <a:t>In the previous lecture we covered the following:</a:t>
            </a:r>
          </a:p>
          <a:p>
            <a:pPr algn="ctr"/>
            <a:endParaRPr lang="en-GB" sz="2800">
              <a:latin typeface="Comic Sans MS" panose="030F0702030302020204" pitchFamily="66"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Spectral resolution: a sensors ability to resolve information across different EM wavelengths</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All earth features react differently to solar irradiance, and this unique reaction infers the biophysical properties that EO sensors can measure</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Spectral bands can be manipulated to form new analytical information (spectral indices)</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EO sensors have differing revisit periods ranging from daily to fortnightly, impacting the temporal scale of potential monitoring activities</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Commercial sensors come at a cost, resulting in a trade-off decision when scoping the use of EO data. </a:t>
            </a:r>
          </a:p>
        </p:txBody>
      </p:sp>
      <p:pic>
        <p:nvPicPr>
          <p:cNvPr id="9" name="Picture 8">
            <a:extLst>
              <a:ext uri="{FF2B5EF4-FFF2-40B4-BE49-F238E27FC236}">
                <a16:creationId xmlns:a16="http://schemas.microsoft.com/office/drawing/2014/main" id="{DBEF8E34-4F05-3101-81EF-3197C5C50864}"/>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41951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Introduction to </a:t>
            </a:r>
            <a:r>
              <a:rPr lang="en-GB" b="1" dirty="0"/>
              <a:t>Sentinel-2</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789584" y="498422"/>
            <a:ext cx="9361894" cy="3170099"/>
          </a:xfrm>
          <a:prstGeom prst="rect">
            <a:avLst/>
          </a:prstGeom>
          <a:noFill/>
        </p:spPr>
        <p:txBody>
          <a:bodyPr wrap="square" rtlCol="0">
            <a:spAutoFit/>
          </a:bodyPr>
          <a:lstStyle/>
          <a:p>
            <a:pPr marL="342900" indent="-342900">
              <a:buFont typeface="Arial" panose="020B0604020202020204" pitchFamily="34" charset="0"/>
              <a:buChar char="•"/>
            </a:pPr>
            <a:r>
              <a:rPr lang="en-GB" sz="2000">
                <a:solidFill>
                  <a:srgbClr val="232323"/>
                </a:solidFill>
                <a:latin typeface="Arial" panose="020B0604020202020204" pitchFamily="34" charset="0"/>
              </a:rPr>
              <a:t>Sentinel-2 satellite series is part of ESA’s Copernicus programme – a programme provided by the European Union to aid monitoring of Earth changes from space.</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There are 2 sister Sentinel-2 satellites in orbit (A, and B)</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Each is equipped with the Multi-Spectral Instrument (MSI). </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Each sensor has a revisit period of 10 days, resulting in a combined revisit period of 5 days (at the equator).</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pic>
        <p:nvPicPr>
          <p:cNvPr id="3" name="Picture 2">
            <a:extLst>
              <a:ext uri="{FF2B5EF4-FFF2-40B4-BE49-F238E27FC236}">
                <a16:creationId xmlns:a16="http://schemas.microsoft.com/office/drawing/2014/main" id="{07D1781D-EA0C-EFF6-526B-78664CC9335E}"/>
              </a:ext>
            </a:extLst>
          </p:cNvPr>
          <p:cNvPicPr>
            <a:picLocks noChangeAspect="1"/>
          </p:cNvPicPr>
          <p:nvPr/>
        </p:nvPicPr>
        <p:blipFill>
          <a:blip r:embed="rId3"/>
          <a:stretch>
            <a:fillRect/>
          </a:stretch>
        </p:blipFill>
        <p:spPr>
          <a:xfrm>
            <a:off x="125896" y="1869736"/>
            <a:ext cx="2447925" cy="1866900"/>
          </a:xfrm>
          <a:prstGeom prst="rect">
            <a:avLst/>
          </a:prstGeom>
        </p:spPr>
      </p:pic>
      <p:pic>
        <p:nvPicPr>
          <p:cNvPr id="1026" name="Picture 2" descr="What is Copernicus | COPERNICUS EMERGENCY MANAGEMENT SERVICE">
            <a:extLst>
              <a:ext uri="{FF2B5EF4-FFF2-40B4-BE49-F238E27FC236}">
                <a16:creationId xmlns:a16="http://schemas.microsoft.com/office/drawing/2014/main" id="{E00137D7-245C-21A6-1C13-AE47A4876C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5896" y="428890"/>
            <a:ext cx="2553888" cy="134079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52CDBC7-DACA-51E7-061F-7EE7E60ECE28}"/>
              </a:ext>
            </a:extLst>
          </p:cNvPr>
          <p:cNvPicPr>
            <a:picLocks noChangeAspect="1"/>
          </p:cNvPicPr>
          <p:nvPr/>
        </p:nvPicPr>
        <p:blipFill rotWithShape="1">
          <a:blip r:embed="rId5"/>
          <a:srcRect l="16009" r="3227"/>
          <a:stretch/>
        </p:blipFill>
        <p:spPr>
          <a:xfrm>
            <a:off x="125896" y="3836691"/>
            <a:ext cx="3809233" cy="2629422"/>
          </a:xfrm>
          <a:prstGeom prst="rect">
            <a:avLst/>
          </a:prstGeom>
        </p:spPr>
      </p:pic>
      <p:pic>
        <p:nvPicPr>
          <p:cNvPr id="6" name="Picture 5">
            <a:extLst>
              <a:ext uri="{FF2B5EF4-FFF2-40B4-BE49-F238E27FC236}">
                <a16:creationId xmlns:a16="http://schemas.microsoft.com/office/drawing/2014/main" id="{737F28FC-7CC1-057E-D13C-684B07098673}"/>
              </a:ext>
            </a:extLst>
          </p:cNvPr>
          <p:cNvPicPr>
            <a:picLocks noChangeAspect="1"/>
          </p:cNvPicPr>
          <p:nvPr/>
        </p:nvPicPr>
        <p:blipFill>
          <a:blip r:embed="rId6"/>
          <a:stretch>
            <a:fillRect/>
          </a:stretch>
        </p:blipFill>
        <p:spPr>
          <a:xfrm>
            <a:off x="5368462" y="3859521"/>
            <a:ext cx="5430731" cy="2500057"/>
          </a:xfrm>
          <a:prstGeom prst="rect">
            <a:avLst/>
          </a:prstGeom>
        </p:spPr>
      </p:pic>
    </p:spTree>
    <p:extLst>
      <p:ext uri="{BB962C8B-B14F-4D97-AF65-F5344CB8AC3E}">
        <p14:creationId xmlns:p14="http://schemas.microsoft.com/office/powerpoint/2010/main" val="247462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Introduction to </a:t>
            </a:r>
            <a:r>
              <a:rPr lang="en-GB" b="1" dirty="0"/>
              <a:t>Landsat-8</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594654" y="498422"/>
            <a:ext cx="9556824" cy="2723823"/>
          </a:xfrm>
          <a:prstGeom prst="rect">
            <a:avLst/>
          </a:prstGeom>
          <a:noFill/>
        </p:spPr>
        <p:txBody>
          <a:bodyPr wrap="square" rtlCol="0">
            <a:spAutoFit/>
          </a:bodyPr>
          <a:lstStyle/>
          <a:p>
            <a:pPr marL="342900" indent="-342900">
              <a:buFont typeface="Arial" panose="020B0604020202020204" pitchFamily="34" charset="0"/>
              <a:buChar char="•"/>
            </a:pPr>
            <a:r>
              <a:rPr lang="en-GB" sz="1900">
                <a:solidFill>
                  <a:srgbClr val="232323"/>
                </a:solidFill>
                <a:latin typeface="Arial" panose="020B0604020202020204" pitchFamily="34" charset="0"/>
              </a:rPr>
              <a:t>Landsat-8 satellite series is part of NASA’s Landsat program</a:t>
            </a:r>
          </a:p>
          <a:p>
            <a:pPr marL="342900" indent="-342900">
              <a:buFont typeface="Arial" panose="020B0604020202020204" pitchFamily="34" charset="0"/>
              <a:buChar char="•"/>
            </a:pPr>
            <a:endParaRPr lang="en-GB" sz="1900">
              <a:solidFill>
                <a:srgbClr val="232323"/>
              </a:solidFill>
              <a:latin typeface="Arial" panose="020B0604020202020204" pitchFamily="34" charset="0"/>
            </a:endParaRPr>
          </a:p>
          <a:p>
            <a:pPr marL="342900" indent="-342900">
              <a:buFont typeface="Arial" panose="020B0604020202020204" pitchFamily="34" charset="0"/>
              <a:buChar char="•"/>
            </a:pPr>
            <a:r>
              <a:rPr lang="en-GB" sz="1900">
                <a:solidFill>
                  <a:srgbClr val="232323"/>
                </a:solidFill>
                <a:latin typeface="Arial" panose="020B0604020202020204" pitchFamily="34" charset="0"/>
              </a:rPr>
              <a:t>Landsat-8 is the 8</a:t>
            </a:r>
            <a:r>
              <a:rPr lang="en-GB" sz="1900" baseline="30000">
                <a:solidFill>
                  <a:srgbClr val="232323"/>
                </a:solidFill>
                <a:latin typeface="Arial" panose="020B0604020202020204" pitchFamily="34" charset="0"/>
              </a:rPr>
              <a:t>th</a:t>
            </a:r>
            <a:r>
              <a:rPr lang="en-GB" sz="1900">
                <a:solidFill>
                  <a:srgbClr val="232323"/>
                </a:solidFill>
                <a:latin typeface="Arial" panose="020B0604020202020204" pitchFamily="34" charset="0"/>
              </a:rPr>
              <a:t> in a series of satellites launched since 1972.</a:t>
            </a:r>
          </a:p>
          <a:p>
            <a:pPr marL="342900" indent="-342900">
              <a:buFont typeface="Arial" panose="020B0604020202020204" pitchFamily="34" charset="0"/>
              <a:buChar char="•"/>
            </a:pPr>
            <a:endParaRPr lang="en-GB" sz="1900">
              <a:solidFill>
                <a:srgbClr val="232323"/>
              </a:solidFill>
              <a:latin typeface="Arial" panose="020B0604020202020204" pitchFamily="34" charset="0"/>
            </a:endParaRPr>
          </a:p>
          <a:p>
            <a:pPr marL="342900" indent="-342900">
              <a:buFont typeface="Arial" panose="020B0604020202020204" pitchFamily="34" charset="0"/>
              <a:buChar char="•"/>
            </a:pPr>
            <a:r>
              <a:rPr lang="en-GB" sz="1900">
                <a:solidFill>
                  <a:srgbClr val="232323"/>
                </a:solidFill>
                <a:latin typeface="Arial" panose="020B0604020202020204" pitchFamily="34" charset="0"/>
              </a:rPr>
              <a:t>Landsat-8 is equipped with the O</a:t>
            </a:r>
            <a:r>
              <a:rPr lang="en-GB" sz="1900" b="0" i="0">
                <a:solidFill>
                  <a:srgbClr val="333333"/>
                </a:solidFill>
                <a:effectLst/>
                <a:latin typeface="Roboto" panose="02000000000000000000" pitchFamily="2" charset="0"/>
              </a:rPr>
              <a:t>perational Land Imager (OLI) and the Thermal Infrared Sensor (TIS)</a:t>
            </a:r>
            <a:r>
              <a:rPr lang="en-GB" sz="1900">
                <a:solidFill>
                  <a:srgbClr val="232323"/>
                </a:solidFill>
                <a:latin typeface="Arial" panose="020B0604020202020204" pitchFamily="34" charset="0"/>
              </a:rPr>
              <a:t>. </a:t>
            </a:r>
          </a:p>
          <a:p>
            <a:pPr marL="342900" indent="-342900">
              <a:buFont typeface="Arial" panose="020B0604020202020204" pitchFamily="34" charset="0"/>
              <a:buChar char="•"/>
            </a:pPr>
            <a:endParaRPr lang="en-GB" sz="1900">
              <a:solidFill>
                <a:srgbClr val="232323"/>
              </a:solidFill>
              <a:latin typeface="Arial" panose="020B0604020202020204" pitchFamily="34" charset="0"/>
            </a:endParaRPr>
          </a:p>
          <a:p>
            <a:pPr marL="342900" indent="-342900">
              <a:buFont typeface="Arial" panose="020B0604020202020204" pitchFamily="34" charset="0"/>
              <a:buChar char="•"/>
            </a:pPr>
            <a:r>
              <a:rPr lang="en-GB" sz="1900">
                <a:solidFill>
                  <a:srgbClr val="232323"/>
                </a:solidFill>
                <a:latin typeface="Arial" panose="020B0604020202020204" pitchFamily="34" charset="0"/>
              </a:rPr>
              <a:t>Each satellite has a revisit period of 16 days. While each sensor has a revisit period, multiple sensors can be in operation at the same time, resulting in overlap.</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pic>
        <p:nvPicPr>
          <p:cNvPr id="3" name="Picture 2">
            <a:extLst>
              <a:ext uri="{FF2B5EF4-FFF2-40B4-BE49-F238E27FC236}">
                <a16:creationId xmlns:a16="http://schemas.microsoft.com/office/drawing/2014/main" id="{07D1781D-EA0C-EFF6-526B-78664CC9335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0766" y="2123041"/>
            <a:ext cx="2553888" cy="1430177"/>
          </a:xfrm>
          <a:prstGeom prst="rect">
            <a:avLst/>
          </a:prstGeom>
        </p:spPr>
      </p:pic>
      <p:pic>
        <p:nvPicPr>
          <p:cNvPr id="1026" name="Picture 2">
            <a:extLst>
              <a:ext uri="{FF2B5EF4-FFF2-40B4-BE49-F238E27FC236}">
                <a16:creationId xmlns:a16="http://schemas.microsoft.com/office/drawing/2014/main" id="{E00137D7-245C-21A6-1C13-AE47A4876C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125896" y="445210"/>
            <a:ext cx="2383628" cy="134079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52CDBC7-DACA-51E7-061F-7EE7E60ECE28}"/>
              </a:ext>
            </a:extLst>
          </p:cNvPr>
          <p:cNvPicPr>
            <a:picLocks noChangeAspect="1"/>
          </p:cNvPicPr>
          <p:nvPr/>
        </p:nvPicPr>
        <p:blipFill rotWithShape="1">
          <a:blip r:embed="rId5">
            <a:extLst>
              <a:ext uri="{28A0092B-C50C-407E-A947-70E740481C1C}">
                <a14:useLocalDpi xmlns:a14="http://schemas.microsoft.com/office/drawing/2010/main" val="0"/>
              </a:ext>
            </a:extLst>
          </a:blip>
          <a:srcRect l="-416" r="1834"/>
          <a:stretch/>
        </p:blipFill>
        <p:spPr>
          <a:xfrm>
            <a:off x="42600" y="3836691"/>
            <a:ext cx="4259411" cy="2592419"/>
          </a:xfrm>
          <a:prstGeom prst="rect">
            <a:avLst/>
          </a:prstGeom>
        </p:spPr>
      </p:pic>
      <p:pic>
        <p:nvPicPr>
          <p:cNvPr id="6" name="Picture 5">
            <a:extLst>
              <a:ext uri="{FF2B5EF4-FFF2-40B4-BE49-F238E27FC236}">
                <a16:creationId xmlns:a16="http://schemas.microsoft.com/office/drawing/2014/main" id="{737F28FC-7CC1-057E-D13C-684B07098673}"/>
              </a:ext>
            </a:extLst>
          </p:cNvPr>
          <p:cNvPicPr>
            <a:picLocks noChangeAspect="1"/>
          </p:cNvPicPr>
          <p:nvPr/>
        </p:nvPicPr>
        <p:blipFill rotWithShape="1">
          <a:blip r:embed="rId6">
            <a:extLst>
              <a:ext uri="{28A0092B-C50C-407E-A947-70E740481C1C}">
                <a14:useLocalDpi xmlns:a14="http://schemas.microsoft.com/office/drawing/2010/main" val="0"/>
              </a:ext>
            </a:extLst>
          </a:blip>
          <a:srcRect t="8253" b="8196"/>
          <a:stretch/>
        </p:blipFill>
        <p:spPr>
          <a:xfrm>
            <a:off x="4764293" y="3705525"/>
            <a:ext cx="6802353" cy="2841729"/>
          </a:xfrm>
          <a:prstGeom prst="rect">
            <a:avLst/>
          </a:prstGeom>
        </p:spPr>
      </p:pic>
    </p:spTree>
    <p:extLst>
      <p:ext uri="{BB962C8B-B14F-4D97-AF65-F5344CB8AC3E}">
        <p14:creationId xmlns:p14="http://schemas.microsoft.com/office/powerpoint/2010/main" val="1215377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Coral reef change detection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957111" y="477503"/>
            <a:ext cx="8541398" cy="2677656"/>
          </a:xfrm>
          <a:prstGeom prst="rect">
            <a:avLst/>
          </a:prstGeom>
          <a:noFill/>
        </p:spPr>
        <p:txBody>
          <a:bodyPr wrap="square" rtlCol="0">
            <a:spAutoFit/>
          </a:bodyPr>
          <a:lstStyle/>
          <a:p>
            <a:r>
              <a:rPr lang="en-GB" sz="2400"/>
              <a:t>Coral reef changes at Kiritimati Island (a.k.a. Christmas Island) identified using multi-date classification of Landsat 7 / 8 imagery.</a:t>
            </a:r>
          </a:p>
          <a:p>
            <a:endParaRPr lang="en-GB" sz="2400">
              <a:hlinkClick r:id="rId3"/>
            </a:endParaRPr>
          </a:p>
          <a:p>
            <a:r>
              <a:rPr lang="en-GB" b="0" i="0">
                <a:solidFill>
                  <a:srgbClr val="222222"/>
                </a:solidFill>
                <a:effectLst/>
              </a:rPr>
              <a:t>Gapper, J.J., El-</a:t>
            </a:r>
            <a:r>
              <a:rPr lang="en-GB" b="0" i="0" err="1">
                <a:solidFill>
                  <a:srgbClr val="222222"/>
                </a:solidFill>
                <a:effectLst/>
              </a:rPr>
              <a:t>Askary</a:t>
            </a:r>
            <a:r>
              <a:rPr lang="en-GB" b="0" i="0">
                <a:solidFill>
                  <a:srgbClr val="222222"/>
                </a:solidFill>
                <a:effectLst/>
              </a:rPr>
              <a:t>, H., </a:t>
            </a:r>
            <a:r>
              <a:rPr lang="en-GB" b="0" i="0" err="1">
                <a:solidFill>
                  <a:srgbClr val="222222"/>
                </a:solidFill>
                <a:effectLst/>
              </a:rPr>
              <a:t>Linstead</a:t>
            </a:r>
            <a:r>
              <a:rPr lang="en-GB" b="0" i="0">
                <a:solidFill>
                  <a:srgbClr val="222222"/>
                </a:solidFill>
                <a:effectLst/>
              </a:rPr>
              <a:t>, E. and </a:t>
            </a:r>
            <a:r>
              <a:rPr lang="en-GB" b="0" i="0" err="1">
                <a:solidFill>
                  <a:srgbClr val="222222"/>
                </a:solidFill>
                <a:effectLst/>
              </a:rPr>
              <a:t>Piechota</a:t>
            </a:r>
            <a:r>
              <a:rPr lang="en-GB" b="0" i="0">
                <a:solidFill>
                  <a:srgbClr val="222222"/>
                </a:solidFill>
                <a:effectLst/>
              </a:rPr>
              <a:t>, T., 2019. Coral Reef change Detection in Remote Pacific islands using support vector machine classifiers. </a:t>
            </a:r>
            <a:r>
              <a:rPr lang="en-GB" b="0" i="1">
                <a:solidFill>
                  <a:srgbClr val="222222"/>
                </a:solidFill>
                <a:effectLst/>
              </a:rPr>
              <a:t>Remote Sensing</a:t>
            </a:r>
            <a:r>
              <a:rPr lang="en-GB" b="0" i="0">
                <a:solidFill>
                  <a:srgbClr val="222222"/>
                </a:solidFill>
                <a:effectLst/>
              </a:rPr>
              <a:t>, </a:t>
            </a:r>
            <a:r>
              <a:rPr lang="en-GB" b="0" i="1">
                <a:solidFill>
                  <a:srgbClr val="222222"/>
                </a:solidFill>
                <a:effectLst/>
              </a:rPr>
              <a:t>11</a:t>
            </a:r>
            <a:r>
              <a:rPr lang="en-GB" b="0" i="0">
                <a:solidFill>
                  <a:srgbClr val="222222"/>
                </a:solidFill>
                <a:effectLst/>
              </a:rPr>
              <a:t>(13), p.1525.</a:t>
            </a:r>
          </a:p>
          <a:p>
            <a:r>
              <a:rPr lang="en-GB">
                <a:hlinkClick r:id="rId3"/>
              </a:rPr>
              <a:t>https://www.mdpi.com/2072-4292/11/13/1525</a:t>
            </a:r>
            <a:endParaRPr lang="en-GB"/>
          </a:p>
          <a:p>
            <a:endParaRPr lang="en-GB" sz="2400">
              <a:solidFill>
                <a:srgbClr val="232323"/>
              </a:solidFill>
            </a:endParaRPr>
          </a:p>
        </p:txBody>
      </p:sp>
      <p:pic>
        <p:nvPicPr>
          <p:cNvPr id="1026" name="Picture 2" descr="Remotesensing 11 01525 g015">
            <a:extLst>
              <a:ext uri="{FF2B5EF4-FFF2-40B4-BE49-F238E27FC236}">
                <a16:creationId xmlns:a16="http://schemas.microsoft.com/office/drawing/2014/main" id="{DC76C38D-05E4-CBB7-7E3A-150CDEEAAB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5" y="312276"/>
            <a:ext cx="2694580" cy="420237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7287591-F00E-7254-15F0-C2E5EA0C007B}"/>
              </a:ext>
            </a:extLst>
          </p:cNvPr>
          <p:cNvPicPr>
            <a:picLocks noChangeAspect="1"/>
          </p:cNvPicPr>
          <p:nvPr/>
        </p:nvPicPr>
        <p:blipFill>
          <a:blip r:embed="rId5"/>
          <a:stretch>
            <a:fillRect/>
          </a:stretch>
        </p:blipFill>
        <p:spPr>
          <a:xfrm>
            <a:off x="137651" y="4514653"/>
            <a:ext cx="3489046" cy="1971316"/>
          </a:xfrm>
          <a:prstGeom prst="rect">
            <a:avLst/>
          </a:prstGeom>
        </p:spPr>
      </p:pic>
      <p:pic>
        <p:nvPicPr>
          <p:cNvPr id="7" name="Picture 6">
            <a:extLst>
              <a:ext uri="{FF2B5EF4-FFF2-40B4-BE49-F238E27FC236}">
                <a16:creationId xmlns:a16="http://schemas.microsoft.com/office/drawing/2014/main" id="{69C70846-5487-E568-B0F0-A6C6F7F264C9}"/>
              </a:ext>
            </a:extLst>
          </p:cNvPr>
          <p:cNvPicPr>
            <a:picLocks noChangeAspect="1"/>
          </p:cNvPicPr>
          <p:nvPr/>
        </p:nvPicPr>
        <p:blipFill rotWithShape="1">
          <a:blip r:embed="rId6"/>
          <a:srcRect l="12788"/>
          <a:stretch/>
        </p:blipFill>
        <p:spPr>
          <a:xfrm>
            <a:off x="7374835" y="3655612"/>
            <a:ext cx="4811553" cy="2645446"/>
          </a:xfrm>
          <a:prstGeom prst="rect">
            <a:avLst/>
          </a:prstGeom>
        </p:spPr>
      </p:pic>
      <p:sp>
        <p:nvSpPr>
          <p:cNvPr id="11" name="TextBox 10">
            <a:extLst>
              <a:ext uri="{FF2B5EF4-FFF2-40B4-BE49-F238E27FC236}">
                <a16:creationId xmlns:a16="http://schemas.microsoft.com/office/drawing/2014/main" id="{4499104D-057A-FD33-6E2B-BB179BE1B83C}"/>
              </a:ext>
            </a:extLst>
          </p:cNvPr>
          <p:cNvSpPr txBox="1"/>
          <p:nvPr/>
        </p:nvSpPr>
        <p:spPr>
          <a:xfrm>
            <a:off x="3763863" y="3379623"/>
            <a:ext cx="3696874" cy="2554545"/>
          </a:xfrm>
          <a:prstGeom prst="rect">
            <a:avLst/>
          </a:prstGeom>
          <a:noFill/>
        </p:spPr>
        <p:txBody>
          <a:bodyPr wrap="square">
            <a:spAutoFit/>
          </a:bodyPr>
          <a:lstStyle/>
          <a:p>
            <a:r>
              <a:rPr lang="en-GB" sz="2000" i="1"/>
              <a:t>“Kiritimati Island incurred the largest reduction in coral dominated benthic cover-type class (CDBCTC) coverage of all sites included in this study. In this location the analysis revealed a reduction in CDBCTC areas coverage of 11.25 km</a:t>
            </a:r>
            <a:r>
              <a:rPr lang="en-GB" sz="2000" i="1" baseline="30000"/>
              <a:t>2</a:t>
            </a:r>
            <a:r>
              <a:rPr lang="en-GB" sz="2000" i="1"/>
              <a:t> or 42.7%”</a:t>
            </a:r>
          </a:p>
        </p:txBody>
      </p:sp>
      <p:pic>
        <p:nvPicPr>
          <p:cNvPr id="12" name="Picture 11">
            <a:extLst>
              <a:ext uri="{FF2B5EF4-FFF2-40B4-BE49-F238E27FC236}">
                <a16:creationId xmlns:a16="http://schemas.microsoft.com/office/drawing/2014/main" id="{250B36A6-1D4E-A7D3-13C0-4C8E7E7D8DFC}"/>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8706435" y="2294862"/>
            <a:ext cx="2865181" cy="1360750"/>
          </a:xfrm>
          <a:prstGeom prst="rect">
            <a:avLst/>
          </a:prstGeom>
        </p:spPr>
      </p:pic>
    </p:spTree>
    <p:extLst>
      <p:ext uri="{BB962C8B-B14F-4D97-AF65-F5344CB8AC3E}">
        <p14:creationId xmlns:p14="http://schemas.microsoft.com/office/powerpoint/2010/main" val="4107641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What it's like to live on Christmas Island | CNN">
            <a:extLst>
              <a:ext uri="{FF2B5EF4-FFF2-40B4-BE49-F238E27FC236}">
                <a16:creationId xmlns:a16="http://schemas.microsoft.com/office/drawing/2014/main" id="{2A6617C8-8944-254D-1D08-B0D6322D01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21990"/>
            <a:ext cx="12186388" cy="61441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Christmas Island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grpSp>
        <p:nvGrpSpPr>
          <p:cNvPr id="6" name="Group 5">
            <a:extLst>
              <a:ext uri="{FF2B5EF4-FFF2-40B4-BE49-F238E27FC236}">
                <a16:creationId xmlns:a16="http://schemas.microsoft.com/office/drawing/2014/main" id="{9D6A7F78-06E4-7707-FC67-2DCFBD491CF2}"/>
              </a:ext>
            </a:extLst>
          </p:cNvPr>
          <p:cNvGrpSpPr/>
          <p:nvPr/>
        </p:nvGrpSpPr>
        <p:grpSpPr>
          <a:xfrm>
            <a:off x="357810" y="475349"/>
            <a:ext cx="11349576" cy="5509200"/>
            <a:chOff x="357810" y="475349"/>
            <a:chExt cx="11349576" cy="5509200"/>
          </a:xfrm>
        </p:grpSpPr>
        <p:sp>
          <p:nvSpPr>
            <p:cNvPr id="3" name="TextBox 2">
              <a:extLst>
                <a:ext uri="{FF2B5EF4-FFF2-40B4-BE49-F238E27FC236}">
                  <a16:creationId xmlns:a16="http://schemas.microsoft.com/office/drawing/2014/main" id="{88593193-4680-8E31-3148-21DD4020C8A5}"/>
                </a:ext>
              </a:extLst>
            </p:cNvPr>
            <p:cNvSpPr txBox="1"/>
            <p:nvPr/>
          </p:nvSpPr>
          <p:spPr>
            <a:xfrm>
              <a:off x="357810" y="475349"/>
              <a:ext cx="11349576" cy="5509200"/>
            </a:xfrm>
            <a:prstGeom prst="rect">
              <a:avLst/>
            </a:prstGeom>
            <a:solidFill>
              <a:srgbClr val="FFFFFF">
                <a:alpha val="60000"/>
              </a:srgbClr>
            </a:solidFill>
          </p:spPr>
          <p:txBody>
            <a:bodyPr wrap="square" rtlCol="0">
              <a:spAutoFit/>
            </a:bodyPr>
            <a:lstStyle/>
            <a:p>
              <a:r>
                <a:rPr lang="en-GB" sz="2400" i="0">
                  <a:effectLst/>
                </a:rPr>
                <a:t>In this practical session, we are going to explore open-source EO data from Sentinel-2 and Landsat-8 to understand its potential application in monitoring changes on Christmas Island, Australia.</a:t>
              </a:r>
            </a:p>
            <a:p>
              <a:endParaRPr lang="en-GB" sz="2400"/>
            </a:p>
            <a:p>
              <a:r>
                <a:rPr lang="en-GB" sz="2400" i="0">
                  <a:effectLst/>
                </a:rPr>
                <a:t>Specifically, to detect changes in habitat, and habitat loss:</a:t>
              </a:r>
              <a:endParaRPr lang="en-GB" sz="2400"/>
            </a:p>
            <a:p>
              <a:r>
                <a:rPr lang="en-GB" sz="2000" i="1"/>
                <a:t>“Environmental impacts of mining became of concern in the 1970s with a particular focus on the Abbott’s booby (</a:t>
              </a:r>
              <a:r>
                <a:rPr lang="en-GB" sz="2000" i="1" err="1"/>
                <a:t>Papasula</a:t>
              </a:r>
              <a:r>
                <a:rPr lang="en-GB" sz="2000" i="1"/>
                <a:t> </a:t>
              </a:r>
              <a:r>
                <a:rPr lang="en-GB" sz="2000" i="1" err="1"/>
                <a:t>abbotti</a:t>
              </a:r>
              <a:r>
                <a:rPr lang="en-GB" sz="2000" i="1"/>
                <a:t>), a rare seabird that only nests on Christmas Island (and which is now listed as endangered under the EPBC Act)”</a:t>
              </a:r>
            </a:p>
            <a:p>
              <a:r>
                <a:rPr lang="en-GB" sz="2000"/>
                <a:t>(Environment Australia. 2014, p.18)</a:t>
              </a:r>
            </a:p>
            <a:p>
              <a:endParaRPr lang="en-GB" sz="2400" i="1"/>
            </a:p>
            <a:p>
              <a:r>
                <a:rPr lang="en-GB" sz="2000" i="1"/>
                <a:t>“Another direct human impact has been the clearing of approximately 25% of the island’s original rainforest for mining, infrastructure and settlement, which has resulted in some species declines through direct habitat loss. For example, the Abbott’s booby population has primarily declined due to clearing of a third of its original primary rainforest nesting habitat for phosphate mining (Garnett et al., 2010) and clearing of hawk-owl habitat has decreased its total population size (Hill, 2004b).” </a:t>
              </a:r>
            </a:p>
            <a:p>
              <a:r>
                <a:rPr lang="en-GB" sz="2000"/>
                <a:t>(Misso and West, 2014, p.20)</a:t>
              </a:r>
              <a:endParaRPr lang="en-GB" sz="2000">
                <a:solidFill>
                  <a:srgbClr val="232323"/>
                </a:solidFill>
                <a:latin typeface="Arial" panose="020B0604020202020204" pitchFamily="34" charset="0"/>
              </a:endParaRPr>
            </a:p>
          </p:txBody>
        </p:sp>
        <p:pic>
          <p:nvPicPr>
            <p:cNvPr id="2050" name="Picture 2" descr="CNMI Division of Fish and Wildlife - This Abbott's booby gave biologists on  Rota a thrill last week while they were conducting a seabird colony count  at Chenchon. The Abbott's booby is">
              <a:extLst>
                <a:ext uri="{FF2B5EF4-FFF2-40B4-BE49-F238E27FC236}">
                  <a16:creationId xmlns:a16="http://schemas.microsoft.com/office/drawing/2014/main" id="{4803EB9A-BCB6-2EB9-3296-A1419EABD8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23330" y="3059306"/>
              <a:ext cx="1622832" cy="92889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reat hawk owl | bird | Britannica">
              <a:extLst>
                <a:ext uri="{FF2B5EF4-FFF2-40B4-BE49-F238E27FC236}">
                  <a16:creationId xmlns:a16="http://schemas.microsoft.com/office/drawing/2014/main" id="{132578B5-1C08-C26E-2654-C555183CD4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66504" y="3024065"/>
              <a:ext cx="843618" cy="964135"/>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277026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Open-source data sources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pic>
        <p:nvPicPr>
          <p:cNvPr id="7" name="Picture 6">
            <a:extLst>
              <a:ext uri="{FF2B5EF4-FFF2-40B4-BE49-F238E27FC236}">
                <a16:creationId xmlns:a16="http://schemas.microsoft.com/office/drawing/2014/main" id="{3EB73EAA-4032-ED60-66D7-7EE488D7B6E4}"/>
              </a:ext>
            </a:extLst>
          </p:cNvPr>
          <p:cNvPicPr>
            <a:picLocks noChangeAspect="1"/>
          </p:cNvPicPr>
          <p:nvPr/>
        </p:nvPicPr>
        <p:blipFill>
          <a:blip r:embed="rId3"/>
          <a:stretch>
            <a:fillRect/>
          </a:stretch>
        </p:blipFill>
        <p:spPr>
          <a:xfrm>
            <a:off x="509196" y="1646523"/>
            <a:ext cx="4122440" cy="4819591"/>
          </a:xfrm>
          <a:prstGeom prst="rect">
            <a:avLst/>
          </a:prstGeom>
        </p:spPr>
      </p:pic>
      <p:pic>
        <p:nvPicPr>
          <p:cNvPr id="11" name="Picture 10">
            <a:extLst>
              <a:ext uri="{FF2B5EF4-FFF2-40B4-BE49-F238E27FC236}">
                <a16:creationId xmlns:a16="http://schemas.microsoft.com/office/drawing/2014/main" id="{E03C5A37-E34A-F553-38EE-DAB9581E44AE}"/>
              </a:ext>
            </a:extLst>
          </p:cNvPr>
          <p:cNvPicPr>
            <a:picLocks noChangeAspect="1"/>
          </p:cNvPicPr>
          <p:nvPr/>
        </p:nvPicPr>
        <p:blipFill>
          <a:blip r:embed="rId4"/>
          <a:stretch>
            <a:fillRect/>
          </a:stretch>
        </p:blipFill>
        <p:spPr>
          <a:xfrm>
            <a:off x="6590009" y="376611"/>
            <a:ext cx="5234609" cy="5019951"/>
          </a:xfrm>
          <a:prstGeom prst="rect">
            <a:avLst/>
          </a:prstGeom>
        </p:spPr>
      </p:pic>
      <p:sp>
        <p:nvSpPr>
          <p:cNvPr id="3" name="TextBox 2">
            <a:extLst>
              <a:ext uri="{FF2B5EF4-FFF2-40B4-BE49-F238E27FC236}">
                <a16:creationId xmlns:a16="http://schemas.microsoft.com/office/drawing/2014/main" id="{88593193-4680-8E31-3148-21DD4020C8A5}"/>
              </a:ext>
            </a:extLst>
          </p:cNvPr>
          <p:cNvSpPr txBox="1"/>
          <p:nvPr/>
        </p:nvSpPr>
        <p:spPr>
          <a:xfrm>
            <a:off x="0" y="475349"/>
            <a:ext cx="6590009" cy="1877437"/>
          </a:xfrm>
          <a:prstGeom prst="rect">
            <a:avLst/>
          </a:prstGeom>
          <a:noFill/>
        </p:spPr>
        <p:txBody>
          <a:bodyPr wrap="square" rtlCol="0">
            <a:spAutoFit/>
          </a:bodyPr>
          <a:lstStyle/>
          <a:p>
            <a:r>
              <a:rPr lang="en-GB" sz="2400" i="0">
                <a:effectLst/>
              </a:rPr>
              <a:t>Sentinel data can be searched, visualised, and downloaded via Sentinel-Hub:</a:t>
            </a:r>
          </a:p>
          <a:p>
            <a:r>
              <a:rPr lang="en-GB" sz="2400">
                <a:hlinkClick r:id="rId5"/>
              </a:rPr>
              <a:t>https://apps.sentinel-hub.com/eo-browser/</a:t>
            </a:r>
            <a:endParaRPr lang="en-GB" sz="2400"/>
          </a:p>
          <a:p>
            <a:endParaRPr lang="en-GB" sz="2400"/>
          </a:p>
          <a:p>
            <a:endParaRPr lang="en-GB">
              <a:solidFill>
                <a:srgbClr val="232323"/>
              </a:solidFill>
              <a:latin typeface="Arial" panose="020B0604020202020204" pitchFamily="34" charset="0"/>
            </a:endParaRPr>
          </a:p>
        </p:txBody>
      </p:sp>
      <p:sp>
        <p:nvSpPr>
          <p:cNvPr id="13" name="TextBox 12">
            <a:extLst>
              <a:ext uri="{FF2B5EF4-FFF2-40B4-BE49-F238E27FC236}">
                <a16:creationId xmlns:a16="http://schemas.microsoft.com/office/drawing/2014/main" id="{2C779D9B-258E-757F-CF93-EFBD5EFA1995}"/>
              </a:ext>
            </a:extLst>
          </p:cNvPr>
          <p:cNvSpPr txBox="1"/>
          <p:nvPr/>
        </p:nvSpPr>
        <p:spPr>
          <a:xfrm>
            <a:off x="4870174" y="5281060"/>
            <a:ext cx="7321826" cy="1200329"/>
          </a:xfrm>
          <a:prstGeom prst="rect">
            <a:avLst/>
          </a:prstGeom>
          <a:noFill/>
        </p:spPr>
        <p:txBody>
          <a:bodyPr wrap="square">
            <a:spAutoFit/>
          </a:bodyPr>
          <a:lstStyle/>
          <a:p>
            <a:pPr algn="r"/>
            <a:r>
              <a:rPr lang="en-GB" sz="2400"/>
              <a:t>Landsat data can be </a:t>
            </a:r>
            <a:r>
              <a:rPr lang="en-GB" sz="2400" i="0">
                <a:effectLst/>
              </a:rPr>
              <a:t>searched, visualised, and downloaded via Earth Explorer:</a:t>
            </a:r>
          </a:p>
          <a:p>
            <a:pPr algn="r"/>
            <a:r>
              <a:rPr lang="en-GB" sz="2400" err="1">
                <a:hlinkClick r:id="rId6"/>
              </a:rPr>
              <a:t>EarthExplorer</a:t>
            </a:r>
            <a:r>
              <a:rPr lang="en-GB" sz="2400">
                <a:hlinkClick r:id="rId6"/>
              </a:rPr>
              <a:t> (usgs.gov)</a:t>
            </a:r>
            <a:r>
              <a:rPr lang="en-GB" sz="2400"/>
              <a:t> https://earthexplorer.usgs.gov/</a:t>
            </a:r>
            <a:endParaRPr lang="en-GB" sz="2400" i="0">
              <a:effectLst/>
            </a:endParaRPr>
          </a:p>
        </p:txBody>
      </p:sp>
    </p:spTree>
    <p:extLst>
      <p:ext uri="{BB962C8B-B14F-4D97-AF65-F5344CB8AC3E}">
        <p14:creationId xmlns:p14="http://schemas.microsoft.com/office/powerpoint/2010/main" val="1477414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EO Browser activity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5322081" y="382410"/>
            <a:ext cx="3669519" cy="5878532"/>
          </a:xfrm>
          <a:prstGeom prst="rect">
            <a:avLst/>
          </a:prstGeom>
          <a:noFill/>
        </p:spPr>
        <p:txBody>
          <a:bodyPr wrap="square" rtlCol="0">
            <a:spAutoFit/>
          </a:bodyPr>
          <a:lstStyle/>
          <a:p>
            <a:r>
              <a:rPr lang="en-GB" sz="2000"/>
              <a:t>Activity: Using the search function of Sentinel-Hub, source suitable imagery for analysis from both Sentinel-2 and Landsat-8.</a:t>
            </a:r>
          </a:p>
          <a:p>
            <a:endParaRPr lang="en-GB" sz="2000"/>
          </a:p>
          <a:p>
            <a:pPr marL="457200" indent="-457200">
              <a:buAutoNum type="arabicPeriod"/>
            </a:pPr>
            <a:r>
              <a:rPr lang="en-GB" sz="2000"/>
              <a:t>Use the Search function to search for ‘Christmas Island’</a:t>
            </a:r>
          </a:p>
          <a:p>
            <a:pPr marL="457200" indent="-457200">
              <a:buAutoNum type="arabicPeriod"/>
            </a:pPr>
            <a:r>
              <a:rPr lang="en-GB" sz="2000"/>
              <a:t>Select ‘Advanced search’ for Sentinel-2 and set an appropriate cloud threshold</a:t>
            </a:r>
          </a:p>
          <a:p>
            <a:pPr marL="457200" indent="-457200">
              <a:buAutoNum type="arabicPeriod"/>
            </a:pPr>
            <a:r>
              <a:rPr lang="en-GB" sz="2000"/>
              <a:t>Select ‘Landsat 8-9’ and set an appropriate cloud threshold</a:t>
            </a:r>
          </a:p>
          <a:p>
            <a:pPr marL="457200" indent="-457200">
              <a:buAutoNum type="arabicPeriod"/>
            </a:pPr>
            <a:r>
              <a:rPr lang="en-GB" sz="2000"/>
              <a:t>Set a date range.</a:t>
            </a:r>
          </a:p>
          <a:p>
            <a:pPr marL="457200" indent="-457200">
              <a:buAutoNum type="arabicPeriod"/>
            </a:pPr>
            <a:r>
              <a:rPr lang="en-GB" sz="2000"/>
              <a:t>Visualise dates to see them in composites (including RBG) and indices e.g. NDWI.</a:t>
            </a:r>
          </a:p>
          <a:p>
            <a:endParaRPr lang="en-GB" sz="2000"/>
          </a:p>
          <a:p>
            <a:endParaRPr lang="en-GB" sz="1600">
              <a:solidFill>
                <a:srgbClr val="232323"/>
              </a:solidFill>
              <a:latin typeface="Arial" panose="020B0604020202020204" pitchFamily="34" charset="0"/>
            </a:endParaRPr>
          </a:p>
        </p:txBody>
      </p:sp>
      <p:pic>
        <p:nvPicPr>
          <p:cNvPr id="7" name="Picture 6">
            <a:extLst>
              <a:ext uri="{FF2B5EF4-FFF2-40B4-BE49-F238E27FC236}">
                <a16:creationId xmlns:a16="http://schemas.microsoft.com/office/drawing/2014/main" id="{2E2DD313-A5D3-A459-49C0-136382C0F0A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25" y="382410"/>
            <a:ext cx="5273030" cy="6093180"/>
          </a:xfrm>
          <a:prstGeom prst="rect">
            <a:avLst/>
          </a:prstGeom>
        </p:spPr>
      </p:pic>
      <p:sp>
        <p:nvSpPr>
          <p:cNvPr id="10" name="Oval 9">
            <a:extLst>
              <a:ext uri="{FF2B5EF4-FFF2-40B4-BE49-F238E27FC236}">
                <a16:creationId xmlns:a16="http://schemas.microsoft.com/office/drawing/2014/main" id="{21BD9B05-37F7-68F8-F285-B5EBB9787B4F}"/>
              </a:ext>
            </a:extLst>
          </p:cNvPr>
          <p:cNvSpPr/>
          <p:nvPr/>
        </p:nvSpPr>
        <p:spPr>
          <a:xfrm>
            <a:off x="2769705" y="675861"/>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1</a:t>
            </a:r>
          </a:p>
        </p:txBody>
      </p:sp>
      <p:sp>
        <p:nvSpPr>
          <p:cNvPr id="11" name="Oval 10">
            <a:extLst>
              <a:ext uri="{FF2B5EF4-FFF2-40B4-BE49-F238E27FC236}">
                <a16:creationId xmlns:a16="http://schemas.microsoft.com/office/drawing/2014/main" id="{DC3E32F5-2768-2FA3-D60C-94E36F543605}"/>
              </a:ext>
            </a:extLst>
          </p:cNvPr>
          <p:cNvSpPr/>
          <p:nvPr/>
        </p:nvSpPr>
        <p:spPr>
          <a:xfrm>
            <a:off x="1066801" y="1914940"/>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2</a:t>
            </a:r>
          </a:p>
        </p:txBody>
      </p:sp>
      <p:sp>
        <p:nvSpPr>
          <p:cNvPr id="12" name="Oval 11">
            <a:extLst>
              <a:ext uri="{FF2B5EF4-FFF2-40B4-BE49-F238E27FC236}">
                <a16:creationId xmlns:a16="http://schemas.microsoft.com/office/drawing/2014/main" id="{86C071EC-223D-13C4-DC92-EE9377558ECA}"/>
              </a:ext>
            </a:extLst>
          </p:cNvPr>
          <p:cNvSpPr/>
          <p:nvPr/>
        </p:nvSpPr>
        <p:spPr>
          <a:xfrm>
            <a:off x="937592" y="3053355"/>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3</a:t>
            </a:r>
          </a:p>
        </p:txBody>
      </p:sp>
      <p:sp>
        <p:nvSpPr>
          <p:cNvPr id="13" name="Oval 12">
            <a:extLst>
              <a:ext uri="{FF2B5EF4-FFF2-40B4-BE49-F238E27FC236}">
                <a16:creationId xmlns:a16="http://schemas.microsoft.com/office/drawing/2014/main" id="{B85FB5C0-6EED-5BF4-7AB6-CE772C709144}"/>
              </a:ext>
            </a:extLst>
          </p:cNvPr>
          <p:cNvSpPr/>
          <p:nvPr/>
        </p:nvSpPr>
        <p:spPr>
          <a:xfrm>
            <a:off x="728870" y="4242806"/>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4</a:t>
            </a:r>
          </a:p>
        </p:txBody>
      </p:sp>
      <p:pic>
        <p:nvPicPr>
          <p:cNvPr id="15" name="Picture 14">
            <a:extLst>
              <a:ext uri="{FF2B5EF4-FFF2-40B4-BE49-F238E27FC236}">
                <a16:creationId xmlns:a16="http://schemas.microsoft.com/office/drawing/2014/main" id="{4D22A7F5-7F39-8149-EF32-0A1FD20CD373}"/>
              </a:ext>
            </a:extLst>
          </p:cNvPr>
          <p:cNvPicPr>
            <a:picLocks noChangeAspect="1"/>
          </p:cNvPicPr>
          <p:nvPr/>
        </p:nvPicPr>
        <p:blipFill>
          <a:blip r:embed="rId4"/>
          <a:stretch>
            <a:fillRect/>
          </a:stretch>
        </p:blipFill>
        <p:spPr>
          <a:xfrm>
            <a:off x="9040035" y="369332"/>
            <a:ext cx="3151965" cy="6083704"/>
          </a:xfrm>
          <a:prstGeom prst="rect">
            <a:avLst/>
          </a:prstGeom>
        </p:spPr>
      </p:pic>
      <p:sp>
        <p:nvSpPr>
          <p:cNvPr id="16" name="Oval 15">
            <a:extLst>
              <a:ext uri="{FF2B5EF4-FFF2-40B4-BE49-F238E27FC236}">
                <a16:creationId xmlns:a16="http://schemas.microsoft.com/office/drawing/2014/main" id="{D361536A-93CE-5F7B-F8CA-F53CEC6AB7D0}"/>
              </a:ext>
            </a:extLst>
          </p:cNvPr>
          <p:cNvSpPr/>
          <p:nvPr/>
        </p:nvSpPr>
        <p:spPr>
          <a:xfrm>
            <a:off x="10486808" y="675861"/>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5</a:t>
            </a:r>
          </a:p>
        </p:txBody>
      </p:sp>
    </p:spTree>
    <p:extLst>
      <p:ext uri="{BB962C8B-B14F-4D97-AF65-F5344CB8AC3E}">
        <p14:creationId xmlns:p14="http://schemas.microsoft.com/office/powerpoint/2010/main" val="1868187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Cloud cover</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690190" y="397401"/>
            <a:ext cx="6714456" cy="6063198"/>
          </a:xfrm>
          <a:prstGeom prst="rect">
            <a:avLst/>
          </a:prstGeom>
          <a:noFill/>
        </p:spPr>
        <p:txBody>
          <a:bodyPr wrap="square" rtlCol="0">
            <a:spAutoFit/>
          </a:bodyPr>
          <a:lstStyle/>
          <a:p>
            <a:r>
              <a:rPr lang="en-GB" sz="2400"/>
              <a:t>One key limitation of optical imagery is the presence of cloud, cloud shadow, and haze.</a:t>
            </a:r>
          </a:p>
          <a:p>
            <a:endParaRPr lang="en-GB" sz="2400"/>
          </a:p>
          <a:p>
            <a:r>
              <a:rPr lang="en-GB" sz="2400"/>
              <a:t>NOTE: These artefacts are present in the imagery, and therefore also present in the quantitative pixel values.</a:t>
            </a:r>
          </a:p>
          <a:p>
            <a:r>
              <a:rPr lang="en-GB" sz="2400"/>
              <a:t>Also, even small percentages of estimated cover can still affect localised areas of interest (AOIs).</a:t>
            </a:r>
          </a:p>
          <a:p>
            <a:endParaRPr lang="en-GB" sz="2400"/>
          </a:p>
          <a:p>
            <a:r>
              <a:rPr lang="en-GB" sz="2400"/>
              <a:t>For Christmas Island, the following dates (in DD-MM-YYYY format) are most applicable:</a:t>
            </a:r>
          </a:p>
          <a:p>
            <a:r>
              <a:rPr lang="en-GB" sz="2400"/>
              <a:t>Sentinel-2			Landsat-8</a:t>
            </a:r>
          </a:p>
          <a:p>
            <a:r>
              <a:rPr lang="en-GB" sz="2000"/>
              <a:t>14-02-2019			29-03-2017</a:t>
            </a:r>
          </a:p>
          <a:p>
            <a:r>
              <a:rPr lang="en-GB" sz="2000"/>
              <a:t>06-11-2019			29-10-2022</a:t>
            </a:r>
          </a:p>
          <a:p>
            <a:r>
              <a:rPr lang="en-GB" sz="2000"/>
              <a:t>24-04-2021</a:t>
            </a:r>
          </a:p>
          <a:p>
            <a:r>
              <a:rPr lang="en-GB" sz="2000"/>
              <a:t>21-09-2023</a:t>
            </a:r>
          </a:p>
          <a:p>
            <a:r>
              <a:rPr lang="en-GB" sz="2000"/>
              <a:t>30-11-2023</a:t>
            </a:r>
            <a:endParaRPr lang="en-GB" sz="2000">
              <a:solidFill>
                <a:srgbClr val="232323"/>
              </a:solidFill>
              <a:latin typeface="Arial" panose="020B0604020202020204" pitchFamily="34" charset="0"/>
            </a:endParaRPr>
          </a:p>
        </p:txBody>
      </p:sp>
      <p:pic>
        <p:nvPicPr>
          <p:cNvPr id="7" name="Picture 6">
            <a:extLst>
              <a:ext uri="{FF2B5EF4-FFF2-40B4-BE49-F238E27FC236}">
                <a16:creationId xmlns:a16="http://schemas.microsoft.com/office/drawing/2014/main" id="{BEE9F0CF-4795-D60A-F298-E55BE6736FB3}"/>
              </a:ext>
            </a:extLst>
          </p:cNvPr>
          <p:cNvPicPr>
            <a:picLocks noChangeAspect="1"/>
          </p:cNvPicPr>
          <p:nvPr/>
        </p:nvPicPr>
        <p:blipFill rotWithShape="1">
          <a:blip r:embed="rId3"/>
          <a:srcRect b="8897"/>
          <a:stretch/>
        </p:blipFill>
        <p:spPr>
          <a:xfrm>
            <a:off x="5611" y="369331"/>
            <a:ext cx="2684579" cy="6043823"/>
          </a:xfrm>
          <a:prstGeom prst="rect">
            <a:avLst/>
          </a:prstGeom>
        </p:spPr>
      </p:pic>
      <p:pic>
        <p:nvPicPr>
          <p:cNvPr id="11" name="Picture 10">
            <a:extLst>
              <a:ext uri="{FF2B5EF4-FFF2-40B4-BE49-F238E27FC236}">
                <a16:creationId xmlns:a16="http://schemas.microsoft.com/office/drawing/2014/main" id="{E29EDB56-F075-70EA-5183-0D45DA38BC42}"/>
              </a:ext>
            </a:extLst>
          </p:cNvPr>
          <p:cNvPicPr>
            <a:picLocks noChangeAspect="1"/>
          </p:cNvPicPr>
          <p:nvPr/>
        </p:nvPicPr>
        <p:blipFill>
          <a:blip r:embed="rId4"/>
          <a:stretch>
            <a:fillRect/>
          </a:stretch>
        </p:blipFill>
        <p:spPr>
          <a:xfrm>
            <a:off x="9459883" y="369332"/>
            <a:ext cx="2737727" cy="6096782"/>
          </a:xfrm>
          <a:prstGeom prst="rect">
            <a:avLst/>
          </a:prstGeom>
        </p:spPr>
      </p:pic>
    </p:spTree>
    <p:extLst>
      <p:ext uri="{BB962C8B-B14F-4D97-AF65-F5344CB8AC3E}">
        <p14:creationId xmlns:p14="http://schemas.microsoft.com/office/powerpoint/2010/main" val="1674297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Sentinel-2 </a:t>
            </a:r>
            <a:r>
              <a:rPr lang="en-GB" b="1" dirty="0"/>
              <a:t>Data download</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410691" y="393850"/>
            <a:ext cx="8701796" cy="4093428"/>
          </a:xfrm>
          <a:prstGeom prst="rect">
            <a:avLst/>
          </a:prstGeom>
          <a:noFill/>
        </p:spPr>
        <p:txBody>
          <a:bodyPr wrap="square" rtlCol="0">
            <a:spAutoFit/>
          </a:bodyPr>
          <a:lstStyle/>
          <a:p>
            <a:r>
              <a:rPr lang="en-GB" sz="2000">
                <a:solidFill>
                  <a:srgbClr val="232323"/>
                </a:solidFill>
                <a:latin typeface="Arial" panose="020B0604020202020204" pitchFamily="34" charset="0"/>
              </a:rPr>
              <a:t>There are two options for downloading Sentinel-2 data:</a:t>
            </a:r>
          </a:p>
          <a:p>
            <a:endParaRPr lang="en-GB" sz="2000">
              <a:solidFill>
                <a:srgbClr val="232323"/>
              </a:solidFill>
              <a:latin typeface="Arial" panose="020B0604020202020204" pitchFamily="34" charset="0"/>
            </a:endParaRPr>
          </a:p>
          <a:p>
            <a:pPr marL="457200" indent="-457200">
              <a:buAutoNum type="arabicParenR"/>
            </a:pPr>
            <a:r>
              <a:rPr lang="en-GB" sz="2000">
                <a:solidFill>
                  <a:srgbClr val="232323"/>
                </a:solidFill>
                <a:latin typeface="Arial" panose="020B0604020202020204" pitchFamily="34" charset="0"/>
              </a:rPr>
              <a:t>Via a free Sentinel-hub account</a:t>
            </a:r>
          </a:p>
          <a:p>
            <a:pPr marL="914400" lvl="1" indent="-457200">
              <a:buFont typeface="Arial" panose="020B0604020202020204" pitchFamily="34" charset="0"/>
              <a:buChar char="•"/>
            </a:pPr>
            <a:r>
              <a:rPr lang="en-GB" sz="2000">
                <a:solidFill>
                  <a:srgbClr val="232323"/>
                </a:solidFill>
                <a:latin typeface="Arial" panose="020B0604020202020204" pitchFamily="34" charset="0"/>
              </a:rPr>
              <a:t>Extent downloaded is based on view in screen window</a:t>
            </a:r>
          </a:p>
          <a:p>
            <a:pPr marL="914400" lvl="1" indent="-457200">
              <a:buFont typeface="Arial" panose="020B0604020202020204" pitchFamily="34" charset="0"/>
              <a:buChar char="•"/>
            </a:pPr>
            <a:r>
              <a:rPr lang="en-GB" sz="2000">
                <a:solidFill>
                  <a:srgbClr val="232323"/>
                </a:solidFill>
                <a:latin typeface="Arial" panose="020B0604020202020204" pitchFamily="34" charset="0"/>
              </a:rPr>
              <a:t>Under the Download option</a:t>
            </a:r>
          </a:p>
          <a:p>
            <a:pPr marL="914400" lvl="1" indent="-457200">
              <a:buFont typeface="Arial" panose="020B0604020202020204" pitchFamily="34" charset="0"/>
              <a:buChar char="•"/>
            </a:pPr>
            <a:r>
              <a:rPr lang="en-GB" sz="2000">
                <a:solidFill>
                  <a:srgbClr val="232323"/>
                </a:solidFill>
                <a:latin typeface="Arial" panose="020B0604020202020204" pitchFamily="34" charset="0"/>
              </a:rPr>
              <a:t>Using the ‘Analytics’ tab</a:t>
            </a:r>
          </a:p>
          <a:p>
            <a:pPr marL="914400" lvl="1" indent="-457200">
              <a:buFont typeface="Arial" panose="020B0604020202020204" pitchFamily="34" charset="0"/>
              <a:buChar char="•"/>
            </a:pPr>
            <a:r>
              <a:rPr lang="en-GB" sz="2000">
                <a:solidFill>
                  <a:srgbClr val="232323"/>
                </a:solidFill>
                <a:latin typeface="Arial" panose="020B0604020202020204" pitchFamily="34" charset="0"/>
              </a:rPr>
              <a:t>Specify the parameters (UTM conversion not currently working)</a:t>
            </a:r>
          </a:p>
          <a:p>
            <a:pPr marL="914400" lvl="1" indent="-457200">
              <a:buFont typeface="Arial" panose="020B0604020202020204" pitchFamily="34" charset="0"/>
              <a:buChar char="•"/>
            </a:pPr>
            <a:r>
              <a:rPr lang="en-GB" sz="2000" b="1" i="1">
                <a:solidFill>
                  <a:srgbClr val="232323"/>
                </a:solidFill>
                <a:latin typeface="Arial" panose="020B0604020202020204" pitchFamily="34" charset="0"/>
              </a:rPr>
              <a:t>Note, this is a bespoke set-up, not standardised </a:t>
            </a:r>
          </a:p>
          <a:p>
            <a:pPr marL="914400" lvl="1" indent="-457200">
              <a:buFont typeface="Arial" panose="020B0604020202020204" pitchFamily="34" charset="0"/>
              <a:buChar char="•"/>
            </a:pPr>
            <a:r>
              <a:rPr lang="en-GB" sz="2000" b="1" i="1">
                <a:solidFill>
                  <a:srgbClr val="232323"/>
                </a:solidFill>
                <a:latin typeface="Arial" panose="020B0604020202020204" pitchFamily="34" charset="0"/>
              </a:rPr>
              <a:t>This option is quick and easy, not suited for robust analysis</a:t>
            </a:r>
          </a:p>
          <a:p>
            <a:pPr marL="457200" indent="-457200">
              <a:buFont typeface="+mj-lt"/>
              <a:buAutoNum type="arabicParenR"/>
            </a:pPr>
            <a:endParaRPr lang="en-GB" sz="2000">
              <a:solidFill>
                <a:srgbClr val="232323"/>
              </a:solidFill>
              <a:latin typeface="Arial" panose="020B0604020202020204" pitchFamily="34" charset="0"/>
            </a:endParaRPr>
          </a:p>
          <a:p>
            <a:pPr marL="457200" indent="-457200">
              <a:buFont typeface="+mj-lt"/>
              <a:buAutoNum type="arabicParenR"/>
            </a:pPr>
            <a:endParaRPr lang="en-GB" sz="2000">
              <a:solidFill>
                <a:srgbClr val="232323"/>
              </a:solidFill>
              <a:latin typeface="Arial" panose="020B0604020202020204" pitchFamily="34" charset="0"/>
            </a:endParaRPr>
          </a:p>
          <a:p>
            <a:pPr marL="457200" indent="-457200">
              <a:buFont typeface="+mj-lt"/>
              <a:buAutoNum type="arabicParenR"/>
            </a:pPr>
            <a:r>
              <a:rPr lang="en-GB" sz="2000">
                <a:solidFill>
                  <a:srgbClr val="232323"/>
                </a:solidFill>
                <a:latin typeface="Arial" panose="020B0604020202020204" pitchFamily="34" charset="0"/>
              </a:rPr>
              <a:t>Via a free Copernicus Browser account</a:t>
            </a:r>
          </a:p>
          <a:p>
            <a:pPr marL="914400" lvl="1" indent="-457200">
              <a:buFont typeface="Arial" panose="020B0604020202020204" pitchFamily="34" charset="0"/>
              <a:buChar char="•"/>
            </a:pPr>
            <a:r>
              <a:rPr lang="en-GB" sz="2000">
                <a:solidFill>
                  <a:srgbClr val="232323"/>
                </a:solidFill>
                <a:latin typeface="Arial" panose="020B0604020202020204" pitchFamily="34" charset="0"/>
              </a:rPr>
              <a:t>Raw tiled product from ESA – full tile extent, not just subset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pic>
        <p:nvPicPr>
          <p:cNvPr id="4" name="Picture 3">
            <a:extLst>
              <a:ext uri="{FF2B5EF4-FFF2-40B4-BE49-F238E27FC236}">
                <a16:creationId xmlns:a16="http://schemas.microsoft.com/office/drawing/2014/main" id="{A4AD2E3A-A5A6-3648-BAE2-3CC1E79D8509}"/>
              </a:ext>
            </a:extLst>
          </p:cNvPr>
          <p:cNvPicPr>
            <a:picLocks noChangeAspect="1"/>
          </p:cNvPicPr>
          <p:nvPr/>
        </p:nvPicPr>
        <p:blipFill rotWithShape="1">
          <a:blip r:embed="rId3"/>
          <a:srcRect l="38462"/>
          <a:stretch/>
        </p:blipFill>
        <p:spPr>
          <a:xfrm>
            <a:off x="11807092" y="608895"/>
            <a:ext cx="318052" cy="2108504"/>
          </a:xfrm>
          <a:prstGeom prst="rect">
            <a:avLst/>
          </a:prstGeom>
        </p:spPr>
      </p:pic>
      <p:pic>
        <p:nvPicPr>
          <p:cNvPr id="7" name="Picture 6">
            <a:extLst>
              <a:ext uri="{FF2B5EF4-FFF2-40B4-BE49-F238E27FC236}">
                <a16:creationId xmlns:a16="http://schemas.microsoft.com/office/drawing/2014/main" id="{171C0DD6-0BCB-64C9-7CA2-D0A54635C0E7}"/>
              </a:ext>
            </a:extLst>
          </p:cNvPr>
          <p:cNvPicPr>
            <a:picLocks noChangeAspect="1"/>
          </p:cNvPicPr>
          <p:nvPr/>
        </p:nvPicPr>
        <p:blipFill rotWithShape="1">
          <a:blip r:embed="rId4"/>
          <a:srcRect l="14411" t="6667" r="13609" b="34686"/>
          <a:stretch/>
        </p:blipFill>
        <p:spPr>
          <a:xfrm>
            <a:off x="64953" y="431731"/>
            <a:ext cx="3345738" cy="2554545"/>
          </a:xfrm>
          <a:prstGeom prst="rect">
            <a:avLst/>
          </a:prstGeom>
        </p:spPr>
      </p:pic>
      <p:sp>
        <p:nvSpPr>
          <p:cNvPr id="9" name="Oval 8">
            <a:extLst>
              <a:ext uri="{FF2B5EF4-FFF2-40B4-BE49-F238E27FC236}">
                <a16:creationId xmlns:a16="http://schemas.microsoft.com/office/drawing/2014/main" id="{7E7B9998-8424-070C-830C-9F23AAB8FB4E}"/>
              </a:ext>
            </a:extLst>
          </p:cNvPr>
          <p:cNvSpPr/>
          <p:nvPr/>
        </p:nvSpPr>
        <p:spPr>
          <a:xfrm>
            <a:off x="11787214" y="1717483"/>
            <a:ext cx="318052" cy="284922"/>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7E4A0838-787F-9649-DE83-2F252A00017A}"/>
              </a:ext>
            </a:extLst>
          </p:cNvPr>
          <p:cNvSpPr/>
          <p:nvPr/>
        </p:nvSpPr>
        <p:spPr>
          <a:xfrm>
            <a:off x="808383" y="742122"/>
            <a:ext cx="1517374" cy="92102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F6DE8C1A-2C3D-7B76-CB34-E46FEC202F2D}"/>
              </a:ext>
            </a:extLst>
          </p:cNvPr>
          <p:cNvSpPr/>
          <p:nvPr/>
        </p:nvSpPr>
        <p:spPr>
          <a:xfrm rot="5400000">
            <a:off x="1604546" y="1989295"/>
            <a:ext cx="1298554" cy="420973"/>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A12953F6-F333-E4A6-E3EB-1D06C1DF6164}"/>
              </a:ext>
            </a:extLst>
          </p:cNvPr>
          <p:cNvSpPr/>
          <p:nvPr/>
        </p:nvSpPr>
        <p:spPr>
          <a:xfrm>
            <a:off x="411412" y="439072"/>
            <a:ext cx="516835" cy="29469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a:extLst>
              <a:ext uri="{FF2B5EF4-FFF2-40B4-BE49-F238E27FC236}">
                <a16:creationId xmlns:a16="http://schemas.microsoft.com/office/drawing/2014/main" id="{181FF132-2922-0740-82EE-7691515C2D49}"/>
              </a:ext>
            </a:extLst>
          </p:cNvPr>
          <p:cNvCxnSpPr>
            <a:cxnSpLocks/>
          </p:cNvCxnSpPr>
          <p:nvPr/>
        </p:nvCxnSpPr>
        <p:spPr>
          <a:xfrm>
            <a:off x="7617752" y="1859944"/>
            <a:ext cx="4097170"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F1D1BD47-3A7F-4F25-9BE0-7F14120265E3}"/>
              </a:ext>
            </a:extLst>
          </p:cNvPr>
          <p:cNvPicPr>
            <a:picLocks noChangeAspect="1"/>
          </p:cNvPicPr>
          <p:nvPr/>
        </p:nvPicPr>
        <p:blipFill>
          <a:blip r:embed="rId5"/>
          <a:stretch>
            <a:fillRect/>
          </a:stretch>
        </p:blipFill>
        <p:spPr>
          <a:xfrm>
            <a:off x="3816627" y="4678330"/>
            <a:ext cx="4678845" cy="1180443"/>
          </a:xfrm>
          <a:prstGeom prst="rect">
            <a:avLst/>
          </a:prstGeom>
        </p:spPr>
      </p:pic>
      <p:pic>
        <p:nvPicPr>
          <p:cNvPr id="25" name="Picture 24">
            <a:extLst>
              <a:ext uri="{FF2B5EF4-FFF2-40B4-BE49-F238E27FC236}">
                <a16:creationId xmlns:a16="http://schemas.microsoft.com/office/drawing/2014/main" id="{D0F3094D-94AC-1DED-04FA-0D73321529EC}"/>
              </a:ext>
            </a:extLst>
          </p:cNvPr>
          <p:cNvPicPr>
            <a:picLocks noChangeAspect="1"/>
          </p:cNvPicPr>
          <p:nvPr/>
        </p:nvPicPr>
        <p:blipFill>
          <a:blip r:embed="rId6"/>
          <a:stretch>
            <a:fillRect/>
          </a:stretch>
        </p:blipFill>
        <p:spPr>
          <a:xfrm>
            <a:off x="276038" y="3048675"/>
            <a:ext cx="3035009" cy="3493225"/>
          </a:xfrm>
          <a:prstGeom prst="rect">
            <a:avLst/>
          </a:prstGeom>
        </p:spPr>
      </p:pic>
      <p:pic>
        <p:nvPicPr>
          <p:cNvPr id="27" name="Picture 26">
            <a:extLst>
              <a:ext uri="{FF2B5EF4-FFF2-40B4-BE49-F238E27FC236}">
                <a16:creationId xmlns:a16="http://schemas.microsoft.com/office/drawing/2014/main" id="{503A03CC-D55A-A357-E724-11CFD3CA6231}"/>
              </a:ext>
            </a:extLst>
          </p:cNvPr>
          <p:cNvPicPr>
            <a:picLocks noChangeAspect="1"/>
          </p:cNvPicPr>
          <p:nvPr/>
        </p:nvPicPr>
        <p:blipFill>
          <a:blip r:embed="rId7"/>
          <a:stretch>
            <a:fillRect/>
          </a:stretch>
        </p:blipFill>
        <p:spPr>
          <a:xfrm>
            <a:off x="5929159" y="5985982"/>
            <a:ext cx="6089968" cy="406575"/>
          </a:xfrm>
          <a:prstGeom prst="rect">
            <a:avLst/>
          </a:prstGeom>
        </p:spPr>
      </p:pic>
      <p:sp>
        <p:nvSpPr>
          <p:cNvPr id="28" name="Rectangle 27">
            <a:extLst>
              <a:ext uri="{FF2B5EF4-FFF2-40B4-BE49-F238E27FC236}">
                <a16:creationId xmlns:a16="http://schemas.microsoft.com/office/drawing/2014/main" id="{A3D54B46-047E-917E-A870-B41B6BF65F91}"/>
              </a:ext>
            </a:extLst>
          </p:cNvPr>
          <p:cNvSpPr/>
          <p:nvPr/>
        </p:nvSpPr>
        <p:spPr>
          <a:xfrm>
            <a:off x="8130209" y="5504935"/>
            <a:ext cx="258417"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Connector: Elbow 29">
            <a:extLst>
              <a:ext uri="{FF2B5EF4-FFF2-40B4-BE49-F238E27FC236}">
                <a16:creationId xmlns:a16="http://schemas.microsoft.com/office/drawing/2014/main" id="{72958925-ED55-8873-C3CC-C4CE286F316F}"/>
              </a:ext>
            </a:extLst>
          </p:cNvPr>
          <p:cNvCxnSpPr>
            <a:cxnSpLocks/>
            <a:stCxn id="28" idx="3"/>
            <a:endCxn id="27" idx="0"/>
          </p:cNvCxnSpPr>
          <p:nvPr/>
        </p:nvCxnSpPr>
        <p:spPr>
          <a:xfrm>
            <a:off x="8388626" y="5644083"/>
            <a:ext cx="585517" cy="341899"/>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FAF715E-C684-1DEF-5EB1-E6E2CE669B50}"/>
              </a:ext>
            </a:extLst>
          </p:cNvPr>
          <p:cNvSpPr txBox="1"/>
          <p:nvPr/>
        </p:nvSpPr>
        <p:spPr>
          <a:xfrm>
            <a:off x="9212756" y="5154613"/>
            <a:ext cx="2502166" cy="646331"/>
          </a:xfrm>
          <a:prstGeom prst="rect">
            <a:avLst/>
          </a:prstGeom>
          <a:noFill/>
        </p:spPr>
        <p:txBody>
          <a:bodyPr wrap="square">
            <a:spAutoFit/>
          </a:bodyPr>
          <a:lstStyle/>
          <a:p>
            <a:pPr algn="ctr"/>
            <a:r>
              <a:rPr lang="en-GB" sz="1800">
                <a:solidFill>
                  <a:srgbClr val="232323"/>
                </a:solidFill>
                <a:latin typeface="Arial" panose="020B0604020202020204" pitchFamily="34" charset="0"/>
              </a:rPr>
              <a:t>Download option from Copernicus Browser</a:t>
            </a:r>
            <a:endParaRPr lang="en-GB"/>
          </a:p>
        </p:txBody>
      </p:sp>
    </p:spTree>
    <p:extLst>
      <p:ext uri="{BB962C8B-B14F-4D97-AF65-F5344CB8AC3E}">
        <p14:creationId xmlns:p14="http://schemas.microsoft.com/office/powerpoint/2010/main" val="2037608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D0F3094D-94AC-1DED-04FA-0D73321529E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9512" y="369331"/>
            <a:ext cx="2663688" cy="6104287"/>
          </a:xfrm>
          <a:prstGeom prst="rect">
            <a:avLst/>
          </a:prstGeom>
        </p:spPr>
      </p:pic>
      <p:sp>
        <p:nvSpPr>
          <p:cNvPr id="37" name="Rectangle 36">
            <a:extLst>
              <a:ext uri="{FF2B5EF4-FFF2-40B4-BE49-F238E27FC236}">
                <a16:creationId xmlns:a16="http://schemas.microsoft.com/office/drawing/2014/main" id="{58C5768F-8C19-4BEA-EB26-1A7FCFD9205B}"/>
              </a:ext>
            </a:extLst>
          </p:cNvPr>
          <p:cNvSpPr/>
          <p:nvPr/>
        </p:nvSpPr>
        <p:spPr>
          <a:xfrm>
            <a:off x="1021762" y="5368868"/>
            <a:ext cx="720468" cy="33286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Sentinel-2 </a:t>
            </a:r>
            <a:r>
              <a:rPr lang="en-GB" b="1" dirty="0"/>
              <a:t>Data download: Copernicus Browser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6145376" y="1568127"/>
            <a:ext cx="6046623" cy="4832092"/>
          </a:xfrm>
          <a:prstGeom prst="rect">
            <a:avLst/>
          </a:prstGeom>
          <a:noFill/>
        </p:spPr>
        <p:txBody>
          <a:bodyPr wrap="square" rtlCol="0">
            <a:spAutoFit/>
          </a:bodyPr>
          <a:lstStyle/>
          <a:p>
            <a:endParaRPr lang="en-GB" sz="2200">
              <a:solidFill>
                <a:srgbClr val="232323"/>
              </a:solidFill>
              <a:latin typeface="Arial" panose="020B0604020202020204" pitchFamily="34" charset="0"/>
            </a:endParaRPr>
          </a:p>
          <a:p>
            <a:pPr marL="914400" lvl="1" indent="-457200">
              <a:buFont typeface="Arial" panose="020B0604020202020204" pitchFamily="34" charset="0"/>
              <a:buChar char="•"/>
            </a:pPr>
            <a:r>
              <a:rPr lang="en-GB" sz="2200">
                <a:solidFill>
                  <a:srgbClr val="232323"/>
                </a:solidFill>
                <a:latin typeface="Arial" panose="020B0604020202020204" pitchFamily="34" charset="0"/>
              </a:rPr>
              <a:t>L1C</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Top-Of-Atmosphere </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TOA = </a:t>
            </a:r>
            <a:r>
              <a:rPr lang="en-GB" sz="2000" b="1" i="1">
                <a:solidFill>
                  <a:srgbClr val="232323"/>
                </a:solidFill>
                <a:latin typeface="Arial" panose="020B0604020202020204" pitchFamily="34" charset="0"/>
              </a:rPr>
              <a:t>not</a:t>
            </a:r>
            <a:r>
              <a:rPr lang="en-GB" sz="2000">
                <a:solidFill>
                  <a:srgbClr val="232323"/>
                </a:solidFill>
                <a:latin typeface="Arial" panose="020B0604020202020204" pitchFamily="34" charset="0"/>
              </a:rPr>
              <a:t> atmospherically corrected</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This is for remote sensing experts with the knowledge and software to pre-process the ‘raw’ satellite data</a:t>
            </a:r>
          </a:p>
          <a:p>
            <a:pPr lvl="1"/>
            <a:r>
              <a:rPr lang="en-GB" sz="2200">
                <a:solidFill>
                  <a:srgbClr val="232323"/>
                </a:solidFill>
                <a:latin typeface="Arial" panose="020B0604020202020204" pitchFamily="34" charset="0"/>
              </a:rPr>
              <a:t> </a:t>
            </a:r>
          </a:p>
          <a:p>
            <a:pPr marL="914400" lvl="1" indent="-457200">
              <a:buFont typeface="Arial" panose="020B0604020202020204" pitchFamily="34" charset="0"/>
              <a:buChar char="•"/>
            </a:pPr>
            <a:r>
              <a:rPr lang="en-GB" sz="2200">
                <a:solidFill>
                  <a:srgbClr val="232323"/>
                </a:solidFill>
                <a:latin typeface="Arial" panose="020B0604020202020204" pitchFamily="34" charset="0"/>
              </a:rPr>
              <a:t>L2A</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Bottom-Of-Atmosphere</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BOA = atmospherically corrected, surface reflectance</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Ready for analysis, but remember, assumptions have been made and associated error native within the file.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sp>
        <p:nvSpPr>
          <p:cNvPr id="2" name="Rectangle 1">
            <a:extLst>
              <a:ext uri="{FF2B5EF4-FFF2-40B4-BE49-F238E27FC236}">
                <a16:creationId xmlns:a16="http://schemas.microsoft.com/office/drawing/2014/main" id="{6B26CC1A-C54E-F1B0-6EF4-F32EDC92449E}"/>
              </a:ext>
            </a:extLst>
          </p:cNvPr>
          <p:cNvSpPr/>
          <p:nvPr/>
        </p:nvSpPr>
        <p:spPr>
          <a:xfrm>
            <a:off x="306101" y="2450196"/>
            <a:ext cx="387863" cy="30259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F316EF87-01D5-66B0-A3A1-3D16D2848752}"/>
              </a:ext>
            </a:extLst>
          </p:cNvPr>
          <p:cNvPicPr>
            <a:picLocks noChangeAspect="1"/>
          </p:cNvPicPr>
          <p:nvPr/>
        </p:nvPicPr>
        <p:blipFill>
          <a:blip r:embed="rId4"/>
          <a:stretch>
            <a:fillRect/>
          </a:stretch>
        </p:blipFill>
        <p:spPr>
          <a:xfrm>
            <a:off x="2969789" y="2139952"/>
            <a:ext cx="3581419" cy="3605741"/>
          </a:xfrm>
          <a:prstGeom prst="rect">
            <a:avLst/>
          </a:prstGeom>
        </p:spPr>
      </p:pic>
      <p:cxnSp>
        <p:nvCxnSpPr>
          <p:cNvPr id="18" name="Connector: Elbow 17">
            <a:extLst>
              <a:ext uri="{FF2B5EF4-FFF2-40B4-BE49-F238E27FC236}">
                <a16:creationId xmlns:a16="http://schemas.microsoft.com/office/drawing/2014/main" id="{74A4568F-4BDD-B588-171F-C346F9875867}"/>
              </a:ext>
            </a:extLst>
          </p:cNvPr>
          <p:cNvCxnSpPr>
            <a:cxnSpLocks/>
            <a:stCxn id="37" idx="2"/>
            <a:endCxn id="6" idx="0"/>
          </p:cNvCxnSpPr>
          <p:nvPr/>
        </p:nvCxnSpPr>
        <p:spPr>
          <a:xfrm rot="5400000" flipH="1" flipV="1">
            <a:off x="1290359" y="2231588"/>
            <a:ext cx="3561776" cy="3378503"/>
          </a:xfrm>
          <a:prstGeom prst="bentConnector5">
            <a:avLst>
              <a:gd name="adj1" fmla="val -6418"/>
              <a:gd name="adj2" fmla="val 28830"/>
              <a:gd name="adj3" fmla="val 106418"/>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1325B35C-E0D0-A35E-56FE-0F357FAC3E92}"/>
              </a:ext>
            </a:extLst>
          </p:cNvPr>
          <p:cNvSpPr/>
          <p:nvPr/>
        </p:nvSpPr>
        <p:spPr>
          <a:xfrm>
            <a:off x="4515956" y="2775858"/>
            <a:ext cx="421443"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057DCC6B-1D7D-F34F-BA61-B8B69073F0ED}"/>
              </a:ext>
            </a:extLst>
          </p:cNvPr>
          <p:cNvSpPr/>
          <p:nvPr/>
        </p:nvSpPr>
        <p:spPr>
          <a:xfrm>
            <a:off x="4532284" y="3646065"/>
            <a:ext cx="421443"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AE04F019-362C-3C6A-9CC6-E24A33667D1B}"/>
              </a:ext>
            </a:extLst>
          </p:cNvPr>
          <p:cNvSpPr/>
          <p:nvPr/>
        </p:nvSpPr>
        <p:spPr>
          <a:xfrm>
            <a:off x="4499628" y="4542627"/>
            <a:ext cx="421443"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30355424-8542-95D0-EE33-3959E15A2900}"/>
              </a:ext>
            </a:extLst>
          </p:cNvPr>
          <p:cNvSpPr/>
          <p:nvPr/>
        </p:nvSpPr>
        <p:spPr>
          <a:xfrm>
            <a:off x="4515956" y="5412834"/>
            <a:ext cx="421443"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F3043897-191F-0187-469F-057EC31F97D4}"/>
              </a:ext>
            </a:extLst>
          </p:cNvPr>
          <p:cNvSpPr txBox="1"/>
          <p:nvPr/>
        </p:nvSpPr>
        <p:spPr>
          <a:xfrm>
            <a:off x="2822711" y="381588"/>
            <a:ext cx="8792340" cy="1569660"/>
          </a:xfrm>
          <a:prstGeom prst="rect">
            <a:avLst/>
          </a:prstGeom>
          <a:noFill/>
        </p:spPr>
        <p:txBody>
          <a:bodyPr wrap="square">
            <a:spAutoFit/>
          </a:bodyPr>
          <a:lstStyle/>
          <a:p>
            <a:r>
              <a:rPr lang="en-GB" sz="2400">
                <a:solidFill>
                  <a:srgbClr val="232323"/>
                </a:solidFill>
                <a:latin typeface="Arial" panose="020B0604020202020204" pitchFamily="34" charset="0"/>
              </a:rPr>
              <a:t>Download via Copernicus Browser is the optimum method for consistent, repeatable, quantified analysis.</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Note that you can select different processing levels:</a:t>
            </a:r>
          </a:p>
        </p:txBody>
      </p:sp>
      <p:sp>
        <p:nvSpPr>
          <p:cNvPr id="33" name="Rectangle 32">
            <a:extLst>
              <a:ext uri="{FF2B5EF4-FFF2-40B4-BE49-F238E27FC236}">
                <a16:creationId xmlns:a16="http://schemas.microsoft.com/office/drawing/2014/main" id="{5D8AC3AC-62E4-C186-7E21-5DAB3E97B7FA}"/>
              </a:ext>
            </a:extLst>
          </p:cNvPr>
          <p:cNvSpPr/>
          <p:nvPr/>
        </p:nvSpPr>
        <p:spPr>
          <a:xfrm>
            <a:off x="3846082" y="4788692"/>
            <a:ext cx="979716" cy="25578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C067F098-92E1-D10D-0DDA-A227AD0D38E2}"/>
              </a:ext>
            </a:extLst>
          </p:cNvPr>
          <p:cNvSpPr/>
          <p:nvPr/>
        </p:nvSpPr>
        <p:spPr>
          <a:xfrm>
            <a:off x="3854248" y="3927317"/>
            <a:ext cx="971550" cy="25578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8C12A590-136F-6B9B-4EEF-17D1546A833A}"/>
              </a:ext>
            </a:extLst>
          </p:cNvPr>
          <p:cNvSpPr/>
          <p:nvPr/>
        </p:nvSpPr>
        <p:spPr>
          <a:xfrm>
            <a:off x="3854247" y="3020787"/>
            <a:ext cx="979715"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8BBA283E-E309-9956-8436-FACB182812CB}"/>
              </a:ext>
            </a:extLst>
          </p:cNvPr>
          <p:cNvSpPr/>
          <p:nvPr/>
        </p:nvSpPr>
        <p:spPr>
          <a:xfrm>
            <a:off x="3846081" y="2150580"/>
            <a:ext cx="979715" cy="25376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id="{B70B4338-C5F2-ECAA-2737-73599DBE7B2B}"/>
              </a:ext>
            </a:extLst>
          </p:cNvPr>
          <p:cNvSpPr txBox="1"/>
          <p:nvPr/>
        </p:nvSpPr>
        <p:spPr>
          <a:xfrm>
            <a:off x="2898321" y="5793442"/>
            <a:ext cx="3652888" cy="584775"/>
          </a:xfrm>
          <a:prstGeom prst="rect">
            <a:avLst/>
          </a:prstGeom>
          <a:noFill/>
        </p:spPr>
        <p:txBody>
          <a:bodyPr wrap="square">
            <a:spAutoFit/>
          </a:bodyPr>
          <a:lstStyle/>
          <a:p>
            <a:pPr algn="ctr"/>
            <a:r>
              <a:rPr lang="en-GB" sz="1600">
                <a:solidFill>
                  <a:srgbClr val="232323"/>
                </a:solidFill>
                <a:latin typeface="Arial" panose="020B0604020202020204" pitchFamily="34" charset="0"/>
              </a:rPr>
              <a:t>Note that the same image (date) can have both processing levels available</a:t>
            </a:r>
            <a:endParaRPr lang="en-GB" sz="1600"/>
          </a:p>
        </p:txBody>
      </p:sp>
    </p:spTree>
    <p:extLst>
      <p:ext uri="{BB962C8B-B14F-4D97-AF65-F5344CB8AC3E}">
        <p14:creationId xmlns:p14="http://schemas.microsoft.com/office/powerpoint/2010/main" val="1409334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Visualisation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430696" y="2146852"/>
            <a:ext cx="11503779" cy="4154984"/>
          </a:xfrm>
          <a:prstGeom prst="rect">
            <a:avLst/>
          </a:prstGeom>
          <a:noFill/>
        </p:spPr>
        <p:txBody>
          <a:bodyPr wrap="square" rtlCol="0">
            <a:spAutoFit/>
          </a:bodyPr>
          <a:lstStyle/>
          <a:p>
            <a:r>
              <a:rPr lang="en-GB" sz="2400">
                <a:solidFill>
                  <a:srgbClr val="232323"/>
                </a:solidFill>
                <a:latin typeface="Arial" panose="020B0604020202020204" pitchFamily="34" charset="0"/>
              </a:rPr>
              <a:t>To visualise the ESA data download in QGIS either:</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Drag the compressed .SAFE file into QGIS</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	-	OR	-</a:t>
            </a:r>
          </a:p>
          <a:p>
            <a:endParaRPr lang="en-GB" sz="2400">
              <a:solidFill>
                <a:srgbClr val="232323"/>
              </a:solidFill>
              <a:latin typeface="Arial" panose="020B0604020202020204" pitchFamily="34" charset="0"/>
            </a:endParaRPr>
          </a:p>
          <a:p>
            <a:pPr marL="457200" indent="-457200">
              <a:buAutoNum type="arabicParenR"/>
            </a:pPr>
            <a:r>
              <a:rPr lang="en-GB" sz="2400">
                <a:solidFill>
                  <a:srgbClr val="232323"/>
                </a:solidFill>
                <a:latin typeface="Arial" panose="020B0604020202020204" pitchFamily="34" charset="0"/>
              </a:rPr>
              <a:t>Extract the .SAFE compressed file (best to use 7-Zip ‘Extract here’ option)</a:t>
            </a:r>
          </a:p>
          <a:p>
            <a:pPr marL="457200" indent="-457200">
              <a:buAutoNum type="arabicParenR"/>
            </a:pPr>
            <a:r>
              <a:rPr lang="en-GB" sz="2400">
                <a:solidFill>
                  <a:srgbClr val="232323"/>
                </a:solidFill>
                <a:latin typeface="Arial" panose="020B0604020202020204" pitchFamily="34" charset="0"/>
              </a:rPr>
              <a:t>Navigate to the ‘IMG_DATA’ folder</a:t>
            </a:r>
          </a:p>
          <a:p>
            <a:pPr marL="914400" lvl="1" indent="-457200">
              <a:buAutoNum type="arabicParenR"/>
            </a:pPr>
            <a:r>
              <a:rPr lang="en-GB" sz="2400">
                <a:solidFill>
                  <a:srgbClr val="232323"/>
                </a:solidFill>
                <a:latin typeface="Arial" panose="020B0604020202020204" pitchFamily="34" charset="0"/>
              </a:rPr>
              <a:t>‘S2X_XXXXXX.SAFE’ &gt; ‘GRANULE’ &gt; ‘L2A_XXXX’ &gt; ‘IMG_DATA’</a:t>
            </a:r>
          </a:p>
          <a:p>
            <a:pPr marL="457200" indent="-457200">
              <a:buAutoNum type="arabicParenR"/>
            </a:pPr>
            <a:r>
              <a:rPr lang="en-GB" sz="2400">
                <a:solidFill>
                  <a:srgbClr val="232323"/>
                </a:solidFill>
                <a:latin typeface="Arial" panose="020B0604020202020204" pitchFamily="34" charset="0"/>
              </a:rPr>
              <a:t>Explore the contents of the different pixel resolution folders (10, 20, 60)</a:t>
            </a:r>
          </a:p>
          <a:p>
            <a:pPr marL="457200" indent="-457200">
              <a:buAutoNum type="arabicParenR"/>
            </a:pPr>
            <a:r>
              <a:rPr lang="en-GB" sz="2400">
                <a:solidFill>
                  <a:srgbClr val="232323"/>
                </a:solidFill>
                <a:latin typeface="Arial" panose="020B0604020202020204" pitchFamily="34" charset="0"/>
              </a:rPr>
              <a:t>Drag and drop the R10 JP2 files into QGIS Layers panel or Map View.</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pic>
        <p:nvPicPr>
          <p:cNvPr id="3" name="Picture 2">
            <a:extLst>
              <a:ext uri="{FF2B5EF4-FFF2-40B4-BE49-F238E27FC236}">
                <a16:creationId xmlns:a16="http://schemas.microsoft.com/office/drawing/2014/main" id="{5C63C9AB-66A6-4285-C877-64F38CB494ED}"/>
              </a:ext>
            </a:extLst>
          </p:cNvPr>
          <p:cNvPicPr>
            <a:picLocks noChangeAspect="1"/>
          </p:cNvPicPr>
          <p:nvPr/>
        </p:nvPicPr>
        <p:blipFill>
          <a:blip r:embed="rId3"/>
          <a:stretch>
            <a:fillRect/>
          </a:stretch>
        </p:blipFill>
        <p:spPr>
          <a:xfrm>
            <a:off x="1418488" y="526811"/>
            <a:ext cx="9349409" cy="1477740"/>
          </a:xfrm>
          <a:prstGeom prst="rect">
            <a:avLst/>
          </a:prstGeom>
          <a:ln>
            <a:solidFill>
              <a:schemeClr val="tx1"/>
            </a:solidFill>
          </a:ln>
        </p:spPr>
      </p:pic>
      <p:pic>
        <p:nvPicPr>
          <p:cNvPr id="16" name="Picture 15">
            <a:extLst>
              <a:ext uri="{FF2B5EF4-FFF2-40B4-BE49-F238E27FC236}">
                <a16:creationId xmlns:a16="http://schemas.microsoft.com/office/drawing/2014/main" id="{1EB190B4-60E2-AE87-9F4F-DFA48239E796}"/>
              </a:ext>
            </a:extLst>
          </p:cNvPr>
          <p:cNvPicPr>
            <a:picLocks noChangeAspect="1"/>
          </p:cNvPicPr>
          <p:nvPr/>
        </p:nvPicPr>
        <p:blipFill>
          <a:blip r:embed="rId4"/>
          <a:stretch>
            <a:fillRect/>
          </a:stretch>
        </p:blipFill>
        <p:spPr>
          <a:xfrm>
            <a:off x="8000650" y="2919419"/>
            <a:ext cx="3590925" cy="1304925"/>
          </a:xfrm>
          <a:prstGeom prst="rect">
            <a:avLst/>
          </a:prstGeom>
          <a:ln>
            <a:solidFill>
              <a:schemeClr val="tx1"/>
            </a:solidFill>
          </a:ln>
        </p:spPr>
      </p:pic>
    </p:spTree>
    <p:extLst>
      <p:ext uri="{BB962C8B-B14F-4D97-AF65-F5344CB8AC3E}">
        <p14:creationId xmlns:p14="http://schemas.microsoft.com/office/powerpoint/2010/main" val="4033244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Visualisation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45774" y="2719719"/>
            <a:ext cx="5037596" cy="3785652"/>
          </a:xfrm>
          <a:prstGeom prst="rect">
            <a:avLst/>
          </a:prstGeom>
          <a:noFill/>
        </p:spPr>
        <p:txBody>
          <a:bodyPr wrap="square" rtlCol="0">
            <a:spAutoFit/>
          </a:bodyPr>
          <a:lstStyle/>
          <a:p>
            <a:pPr marL="342900" indent="-342900">
              <a:buFont typeface="Arial" panose="020B0604020202020204" pitchFamily="34" charset="0"/>
              <a:buChar char="•"/>
            </a:pPr>
            <a:r>
              <a:rPr lang="en-GB" sz="2000">
                <a:solidFill>
                  <a:srgbClr val="232323"/>
                </a:solidFill>
                <a:latin typeface="Arial" panose="020B0604020202020204" pitchFamily="34" charset="0"/>
              </a:rPr>
              <a:t>This creates a text file which reads each band in using its </a:t>
            </a:r>
            <a:r>
              <a:rPr lang="en-GB" sz="2000" err="1">
                <a:solidFill>
                  <a:srgbClr val="232323"/>
                </a:solidFill>
                <a:latin typeface="Arial" panose="020B0604020202020204" pitchFamily="34" charset="0"/>
              </a:rPr>
              <a:t>filepath</a:t>
            </a:r>
            <a:r>
              <a:rPr lang="en-GB" sz="2000">
                <a:solidFill>
                  <a:srgbClr val="232323"/>
                </a:solidFill>
                <a:latin typeface="Arial" panose="020B0604020202020204" pitchFamily="34" charset="0"/>
              </a:rPr>
              <a:t>, rather than duplicating the data.</a:t>
            </a:r>
          </a:p>
          <a:p>
            <a:pPr marL="342900" indent="-342900">
              <a:buFont typeface="Arial" panose="020B0604020202020204" pitchFamily="34" charset="0"/>
              <a:buChar char="•"/>
            </a:pPr>
            <a:r>
              <a:rPr lang="en-GB" sz="2000">
                <a:solidFill>
                  <a:srgbClr val="232323"/>
                </a:solidFill>
                <a:latin typeface="Arial" panose="020B0604020202020204" pitchFamily="34" charset="0"/>
              </a:rPr>
              <a:t>‘Raster’ &gt; ‘Miscellaneous’ &gt; ‘Build Virtual Raster’</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Specify the files you want</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Select ‘Place each input band in a separate layer’</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Specify an output filename and location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pic>
        <p:nvPicPr>
          <p:cNvPr id="4" name="Picture 3">
            <a:extLst>
              <a:ext uri="{FF2B5EF4-FFF2-40B4-BE49-F238E27FC236}">
                <a16:creationId xmlns:a16="http://schemas.microsoft.com/office/drawing/2014/main" id="{3AA310C3-31E4-B3DB-2B37-262B70F54E98}"/>
              </a:ext>
            </a:extLst>
          </p:cNvPr>
          <p:cNvPicPr>
            <a:picLocks noChangeAspect="1"/>
          </p:cNvPicPr>
          <p:nvPr/>
        </p:nvPicPr>
        <p:blipFill>
          <a:blip r:embed="rId3"/>
          <a:stretch>
            <a:fillRect/>
          </a:stretch>
        </p:blipFill>
        <p:spPr>
          <a:xfrm>
            <a:off x="7809956" y="705844"/>
            <a:ext cx="4297675" cy="2308011"/>
          </a:xfrm>
          <a:prstGeom prst="rect">
            <a:avLst/>
          </a:prstGeom>
          <a:ln>
            <a:solidFill>
              <a:schemeClr val="tx1"/>
            </a:solidFill>
          </a:ln>
        </p:spPr>
      </p:pic>
      <p:pic>
        <p:nvPicPr>
          <p:cNvPr id="7" name="Picture 6">
            <a:extLst>
              <a:ext uri="{FF2B5EF4-FFF2-40B4-BE49-F238E27FC236}">
                <a16:creationId xmlns:a16="http://schemas.microsoft.com/office/drawing/2014/main" id="{2CEB5D69-FB87-0C2C-8C90-1E64D2E51F96}"/>
              </a:ext>
            </a:extLst>
          </p:cNvPr>
          <p:cNvPicPr>
            <a:picLocks noChangeAspect="1"/>
          </p:cNvPicPr>
          <p:nvPr/>
        </p:nvPicPr>
        <p:blipFill>
          <a:blip r:embed="rId4"/>
          <a:stretch>
            <a:fillRect/>
          </a:stretch>
        </p:blipFill>
        <p:spPr>
          <a:xfrm>
            <a:off x="4678018" y="4011789"/>
            <a:ext cx="3243870" cy="1700131"/>
          </a:xfrm>
          <a:prstGeom prst="rect">
            <a:avLst/>
          </a:prstGeom>
          <a:ln>
            <a:solidFill>
              <a:schemeClr val="tx1"/>
            </a:solidFill>
          </a:ln>
        </p:spPr>
      </p:pic>
      <p:pic>
        <p:nvPicPr>
          <p:cNvPr id="10" name="Picture 9">
            <a:extLst>
              <a:ext uri="{FF2B5EF4-FFF2-40B4-BE49-F238E27FC236}">
                <a16:creationId xmlns:a16="http://schemas.microsoft.com/office/drawing/2014/main" id="{623B83A9-C32C-6C85-1389-5BC1F5056A0C}"/>
              </a:ext>
            </a:extLst>
          </p:cNvPr>
          <p:cNvPicPr>
            <a:picLocks noChangeAspect="1"/>
          </p:cNvPicPr>
          <p:nvPr/>
        </p:nvPicPr>
        <p:blipFill>
          <a:blip r:embed="rId5"/>
          <a:stretch>
            <a:fillRect/>
          </a:stretch>
        </p:blipFill>
        <p:spPr>
          <a:xfrm>
            <a:off x="7996237" y="3165701"/>
            <a:ext cx="4195763" cy="3300413"/>
          </a:xfrm>
          <a:prstGeom prst="rect">
            <a:avLst/>
          </a:prstGeom>
        </p:spPr>
      </p:pic>
      <p:sp>
        <p:nvSpPr>
          <p:cNvPr id="12" name="TextBox 11">
            <a:extLst>
              <a:ext uri="{FF2B5EF4-FFF2-40B4-BE49-F238E27FC236}">
                <a16:creationId xmlns:a16="http://schemas.microsoft.com/office/drawing/2014/main" id="{37E3F2A0-87D4-F0AC-687C-F02DF8B4D97E}"/>
              </a:ext>
            </a:extLst>
          </p:cNvPr>
          <p:cNvSpPr txBox="1"/>
          <p:nvPr/>
        </p:nvSpPr>
        <p:spPr>
          <a:xfrm>
            <a:off x="-1" y="342075"/>
            <a:ext cx="7719391" cy="2800767"/>
          </a:xfrm>
          <a:prstGeom prst="rect">
            <a:avLst/>
          </a:prstGeom>
          <a:noFill/>
        </p:spPr>
        <p:txBody>
          <a:bodyPr wrap="square">
            <a:spAutoFit/>
          </a:bodyPr>
          <a:lstStyle/>
          <a:p>
            <a:pPr marL="342900" indent="-342900">
              <a:buFont typeface="Arial" panose="020B0604020202020204" pitchFamily="34" charset="0"/>
              <a:buChar char="•"/>
            </a:pPr>
            <a:r>
              <a:rPr lang="en-GB" sz="2200">
                <a:solidFill>
                  <a:srgbClr val="232323"/>
                </a:solidFill>
                <a:latin typeface="Arial" panose="020B0604020202020204" pitchFamily="34" charset="0"/>
              </a:rPr>
              <a:t>Individual bands can only be displayed in greyscale (or a colour ramp)</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To display composites, you will need an image stack (a file that contains multiple bands in a single file)</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This can be done using a Virtual Raster (VRT):</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p:txBody>
      </p:sp>
      <p:sp>
        <p:nvSpPr>
          <p:cNvPr id="17" name="Rectangle 16">
            <a:extLst>
              <a:ext uri="{FF2B5EF4-FFF2-40B4-BE49-F238E27FC236}">
                <a16:creationId xmlns:a16="http://schemas.microsoft.com/office/drawing/2014/main" id="{474F095A-F27A-4ECE-DE3F-DE31912907FB}"/>
              </a:ext>
            </a:extLst>
          </p:cNvPr>
          <p:cNvSpPr/>
          <p:nvPr/>
        </p:nvSpPr>
        <p:spPr>
          <a:xfrm>
            <a:off x="8024192" y="4224222"/>
            <a:ext cx="258417"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B26D8BAD-0CA2-BDCE-40FE-511CCF7214E1}"/>
              </a:ext>
            </a:extLst>
          </p:cNvPr>
          <p:cNvSpPr/>
          <p:nvPr/>
        </p:nvSpPr>
        <p:spPr>
          <a:xfrm>
            <a:off x="11787809" y="3760397"/>
            <a:ext cx="258417"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66703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Composites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53009" y="450786"/>
            <a:ext cx="8200707" cy="2554545"/>
          </a:xfrm>
          <a:prstGeom prst="rect">
            <a:avLst/>
          </a:prstGeom>
          <a:noFill/>
        </p:spPr>
        <p:txBody>
          <a:bodyPr wrap="square" rtlCol="0">
            <a:spAutoFit/>
          </a:bodyPr>
          <a:lstStyle/>
          <a:p>
            <a:r>
              <a:rPr lang="en-GB" sz="2000">
                <a:solidFill>
                  <a:srgbClr val="232323"/>
                </a:solidFill>
                <a:latin typeface="Arial" panose="020B0604020202020204" pitchFamily="34" charset="0"/>
              </a:rPr>
              <a:t>Using a layer stack (in this case, the VRT layer), users can now display multi-band data in different composites through the RGB channels.</a:t>
            </a:r>
          </a:p>
          <a:p>
            <a:endParaRPr lang="en-GB" sz="2000">
              <a:solidFill>
                <a:srgbClr val="232323"/>
              </a:solidFill>
              <a:latin typeface="Arial" panose="020B0604020202020204" pitchFamily="34" charset="0"/>
            </a:endParaRPr>
          </a:p>
          <a:p>
            <a:r>
              <a:rPr lang="en-GB" sz="2000" b="1" i="1">
                <a:solidFill>
                  <a:srgbClr val="232323"/>
                </a:solidFill>
                <a:latin typeface="Comic Sans MS" panose="030F0702030302020204" pitchFamily="66" charset="0"/>
              </a:rPr>
              <a:t>Activity: Try different combinations by changing which spectral bands are displayed in the Red, Green, and Blue channels of the visual display.</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pic>
        <p:nvPicPr>
          <p:cNvPr id="3074" name="Picture 2" descr="Sentinel-2A SatelliteSensor | Satellite Imaging Corp">
            <a:extLst>
              <a:ext uri="{FF2B5EF4-FFF2-40B4-BE49-F238E27FC236}">
                <a16:creationId xmlns:a16="http://schemas.microsoft.com/office/drawing/2014/main" id="{7E395F55-9C51-D126-8AEF-64074501F7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027" y="2729916"/>
            <a:ext cx="4017686" cy="326006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2BBC7F0D-6F80-94CC-505D-C64CA8291165}"/>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4605284" y="2322566"/>
            <a:ext cx="3410715" cy="2212867"/>
          </a:xfrm>
          <a:prstGeom prst="rect">
            <a:avLst/>
          </a:prstGeom>
        </p:spPr>
      </p:pic>
      <p:pic>
        <p:nvPicPr>
          <p:cNvPr id="6" name="Picture 2" descr="Sentinel 2 Natural Color">
            <a:extLst>
              <a:ext uri="{FF2B5EF4-FFF2-40B4-BE49-F238E27FC236}">
                <a16:creationId xmlns:a16="http://schemas.microsoft.com/office/drawing/2014/main" id="{C1186B04-03B7-AD65-D615-F609063EE147}"/>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bwMode="auto">
          <a:xfrm>
            <a:off x="8306130" y="401495"/>
            <a:ext cx="3704576" cy="185228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Sentinel 2 Color Infrared">
            <a:extLst>
              <a:ext uri="{FF2B5EF4-FFF2-40B4-BE49-F238E27FC236}">
                <a16:creationId xmlns:a16="http://schemas.microsoft.com/office/drawing/2014/main" id="{BC047B54-FFE2-7714-2FAF-6F71E1E0D2F6}"/>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8315739" y="2367786"/>
            <a:ext cx="3704576" cy="185228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a:extLst>
              <a:ext uri="{FF2B5EF4-FFF2-40B4-BE49-F238E27FC236}">
                <a16:creationId xmlns:a16="http://schemas.microsoft.com/office/drawing/2014/main" id="{4A3CD8BC-ADC4-44D3-CE39-A2FE9D1D71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p:blipFill>
        <p:spPr bwMode="auto">
          <a:xfrm>
            <a:off x="4451788" y="4604217"/>
            <a:ext cx="3717708" cy="186189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5E349932-B318-F95D-2E9A-C64CE5615C4F}"/>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40000"/>
                    </a14:imgEffect>
                  </a14:imgLayer>
                </a14:imgProps>
              </a:ext>
              <a:ext uri="{28A0092B-C50C-407E-A947-70E740481C1C}">
                <a14:useLocalDpi xmlns:a14="http://schemas.microsoft.com/office/drawing/2010/main" val="0"/>
              </a:ext>
            </a:extLst>
          </a:blip>
          <a:srcRect/>
          <a:stretch/>
        </p:blipFill>
        <p:spPr>
          <a:xfrm>
            <a:off x="8306130" y="4604217"/>
            <a:ext cx="3723794" cy="1861897"/>
          </a:xfrm>
          <a:prstGeom prst="rect">
            <a:avLst/>
          </a:prstGeom>
        </p:spPr>
      </p:pic>
      <p:sp>
        <p:nvSpPr>
          <p:cNvPr id="11" name="TextBox 10">
            <a:extLst>
              <a:ext uri="{FF2B5EF4-FFF2-40B4-BE49-F238E27FC236}">
                <a16:creationId xmlns:a16="http://schemas.microsoft.com/office/drawing/2014/main" id="{9F4053CF-6F3E-044D-7651-7E95C7DE8B6E}"/>
              </a:ext>
            </a:extLst>
          </p:cNvPr>
          <p:cNvSpPr txBox="1"/>
          <p:nvPr/>
        </p:nvSpPr>
        <p:spPr>
          <a:xfrm>
            <a:off x="10320459" y="371661"/>
            <a:ext cx="1742661" cy="646331"/>
          </a:xfrm>
          <a:prstGeom prst="rect">
            <a:avLst/>
          </a:prstGeom>
          <a:noFill/>
        </p:spPr>
        <p:txBody>
          <a:bodyPr wrap="square">
            <a:spAutoFit/>
          </a:bodyPr>
          <a:lstStyle/>
          <a:p>
            <a:r>
              <a:rPr lang="en-GB" sz="1200" b="1">
                <a:solidFill>
                  <a:schemeClr val="bg1"/>
                </a:solidFill>
                <a:effectLst>
                  <a:outerShdw blurRad="38100" dist="38100" dir="2700000" algn="tl">
                    <a:srgbClr val="000000">
                      <a:alpha val="43137"/>
                    </a:srgbClr>
                  </a:outerShdw>
                </a:effectLst>
              </a:rPr>
              <a:t>Natural ‘True Colour’ </a:t>
            </a:r>
          </a:p>
          <a:p>
            <a:r>
              <a:rPr lang="en-GB" sz="1200" b="1">
                <a:solidFill>
                  <a:schemeClr val="bg1"/>
                </a:solidFill>
                <a:effectLst>
                  <a:outerShdw blurRad="38100" dist="38100" dir="2700000" algn="tl">
                    <a:srgbClr val="000000">
                      <a:alpha val="43137"/>
                    </a:srgbClr>
                  </a:outerShdw>
                </a:effectLst>
              </a:rPr>
              <a:t>(B4, B3, B2)</a:t>
            </a:r>
          </a:p>
          <a:p>
            <a:r>
              <a:rPr lang="en-GB" sz="1200" b="1">
                <a:solidFill>
                  <a:schemeClr val="bg1"/>
                </a:solidFill>
                <a:effectLst>
                  <a:outerShdw blurRad="38100" dist="38100" dir="2700000" algn="tl">
                    <a:srgbClr val="000000">
                      <a:alpha val="43137"/>
                    </a:srgbClr>
                  </a:outerShdw>
                </a:effectLst>
              </a:rPr>
              <a:t>Same as the human eye.</a:t>
            </a:r>
          </a:p>
        </p:txBody>
      </p:sp>
      <p:sp>
        <p:nvSpPr>
          <p:cNvPr id="12" name="TextBox 11">
            <a:extLst>
              <a:ext uri="{FF2B5EF4-FFF2-40B4-BE49-F238E27FC236}">
                <a16:creationId xmlns:a16="http://schemas.microsoft.com/office/drawing/2014/main" id="{1078910C-AB5E-E67F-790F-89F4AEA69DB0}"/>
              </a:ext>
            </a:extLst>
          </p:cNvPr>
          <p:cNvSpPr txBox="1"/>
          <p:nvPr/>
        </p:nvSpPr>
        <p:spPr>
          <a:xfrm>
            <a:off x="10106238" y="2335045"/>
            <a:ext cx="1904468" cy="769441"/>
          </a:xfrm>
          <a:prstGeom prst="rect">
            <a:avLst/>
          </a:prstGeom>
          <a:noFill/>
        </p:spPr>
        <p:txBody>
          <a:bodyPr wrap="square">
            <a:spAutoFit/>
          </a:bodyPr>
          <a:lstStyle/>
          <a:p>
            <a:pPr algn="r"/>
            <a:r>
              <a:rPr lang="en-GB" sz="1100" b="1">
                <a:solidFill>
                  <a:schemeClr val="bg1"/>
                </a:solidFill>
                <a:effectLst>
                  <a:outerShdw blurRad="38100" dist="38100" dir="2700000" algn="tl">
                    <a:srgbClr val="000000">
                      <a:alpha val="43137"/>
                    </a:srgbClr>
                  </a:outerShdw>
                </a:effectLst>
              </a:rPr>
              <a:t>Colour Infrared ‘False colour composite (B8, B4, B3)</a:t>
            </a:r>
          </a:p>
          <a:p>
            <a:pPr algn="r"/>
            <a:r>
              <a:rPr lang="en-GB" sz="1100" b="1">
                <a:solidFill>
                  <a:schemeClr val="bg1"/>
                </a:solidFill>
                <a:effectLst>
                  <a:outerShdw blurRad="38100" dist="38100" dir="2700000" algn="tl">
                    <a:srgbClr val="000000">
                      <a:alpha val="43137"/>
                    </a:srgbClr>
                  </a:outerShdw>
                </a:effectLst>
              </a:rPr>
              <a:t>Emphasises vegetation abundance – deeper red.</a:t>
            </a:r>
          </a:p>
        </p:txBody>
      </p:sp>
      <p:sp>
        <p:nvSpPr>
          <p:cNvPr id="17" name="TextBox 16">
            <a:extLst>
              <a:ext uri="{FF2B5EF4-FFF2-40B4-BE49-F238E27FC236}">
                <a16:creationId xmlns:a16="http://schemas.microsoft.com/office/drawing/2014/main" id="{08DB221A-25D7-C0AB-BF44-9E4970588722}"/>
              </a:ext>
            </a:extLst>
          </p:cNvPr>
          <p:cNvSpPr txBox="1"/>
          <p:nvPr/>
        </p:nvSpPr>
        <p:spPr>
          <a:xfrm>
            <a:off x="10051774" y="4600401"/>
            <a:ext cx="1978150" cy="769441"/>
          </a:xfrm>
          <a:prstGeom prst="rect">
            <a:avLst/>
          </a:prstGeom>
          <a:noFill/>
        </p:spPr>
        <p:txBody>
          <a:bodyPr wrap="square">
            <a:spAutoFit/>
          </a:bodyPr>
          <a:lstStyle/>
          <a:p>
            <a:pPr algn="r"/>
            <a:r>
              <a:rPr lang="en-GB" sz="1100" b="1">
                <a:solidFill>
                  <a:schemeClr val="bg1"/>
                </a:solidFill>
                <a:effectLst>
                  <a:outerShdw blurRad="38100" dist="38100" dir="2700000" algn="tl">
                    <a:srgbClr val="000000">
                      <a:alpha val="43137"/>
                    </a:srgbClr>
                  </a:outerShdw>
                </a:effectLst>
              </a:rPr>
              <a:t>Geology  ‘False colour composite’ (B12, B11, B2)</a:t>
            </a:r>
          </a:p>
          <a:p>
            <a:pPr algn="r"/>
            <a:r>
              <a:rPr lang="en-GB" sz="1100" b="1">
                <a:solidFill>
                  <a:schemeClr val="bg1"/>
                </a:solidFill>
                <a:effectLst>
                  <a:outerShdw blurRad="38100" dist="38100" dir="2700000" algn="tl">
                    <a:srgbClr val="000000">
                      <a:alpha val="43137"/>
                    </a:srgbClr>
                  </a:outerShdw>
                </a:effectLst>
              </a:rPr>
              <a:t>Variations in SWIR bands emphasis geological features.</a:t>
            </a:r>
          </a:p>
        </p:txBody>
      </p:sp>
      <p:sp>
        <p:nvSpPr>
          <p:cNvPr id="18" name="TextBox 17">
            <a:extLst>
              <a:ext uri="{FF2B5EF4-FFF2-40B4-BE49-F238E27FC236}">
                <a16:creationId xmlns:a16="http://schemas.microsoft.com/office/drawing/2014/main" id="{B53EB167-A1D6-0FA6-8DF3-5435C32AF489}"/>
              </a:ext>
            </a:extLst>
          </p:cNvPr>
          <p:cNvSpPr txBox="1"/>
          <p:nvPr/>
        </p:nvSpPr>
        <p:spPr>
          <a:xfrm>
            <a:off x="6330660" y="4568193"/>
            <a:ext cx="1807002" cy="938719"/>
          </a:xfrm>
          <a:prstGeom prst="rect">
            <a:avLst/>
          </a:prstGeom>
          <a:noFill/>
        </p:spPr>
        <p:txBody>
          <a:bodyPr wrap="square">
            <a:spAutoFit/>
          </a:bodyPr>
          <a:lstStyle/>
          <a:p>
            <a:r>
              <a:rPr lang="en-GB" sz="1100" b="1">
                <a:solidFill>
                  <a:schemeClr val="bg1"/>
                </a:solidFill>
                <a:effectLst>
                  <a:outerShdw blurRad="38100" dist="38100" dir="2700000" algn="tl">
                    <a:srgbClr val="000000">
                      <a:alpha val="43137"/>
                    </a:srgbClr>
                  </a:outerShdw>
                </a:effectLst>
              </a:rPr>
              <a:t>Agriculture  ‘False colour composite’ (B11, B8, B2)</a:t>
            </a:r>
          </a:p>
          <a:p>
            <a:r>
              <a:rPr lang="en-GB" sz="1100" b="1">
                <a:solidFill>
                  <a:schemeClr val="bg1"/>
                </a:solidFill>
                <a:effectLst>
                  <a:outerShdw blurRad="38100" dist="38100" dir="2700000" algn="tl">
                    <a:srgbClr val="000000">
                      <a:alpha val="43137"/>
                    </a:srgbClr>
                  </a:outerShdw>
                </a:effectLst>
              </a:rPr>
              <a:t>SWIR and NIR present to show variations in vegetation stress / health</a:t>
            </a:r>
          </a:p>
        </p:txBody>
      </p:sp>
    </p:spTree>
    <p:extLst>
      <p:ext uri="{BB962C8B-B14F-4D97-AF65-F5344CB8AC3E}">
        <p14:creationId xmlns:p14="http://schemas.microsoft.com/office/powerpoint/2010/main" val="2154666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Spectral signature </a:t>
            </a:r>
            <a:r>
              <a:rPr lang="fr-FR" b="1" dirty="0" err="1"/>
              <a:t>plotting</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237421" y="1012528"/>
            <a:ext cx="11017319" cy="1200329"/>
          </a:xfrm>
          <a:prstGeom prst="rect">
            <a:avLst/>
          </a:prstGeom>
          <a:noFill/>
        </p:spPr>
        <p:txBody>
          <a:bodyPr wrap="square" rtlCol="0">
            <a:spAutoFit/>
          </a:bodyPr>
          <a:lstStyle/>
          <a:p>
            <a:r>
              <a:rPr lang="en-GB" sz="2400" dirty="0">
                <a:solidFill>
                  <a:srgbClr val="232323"/>
                </a:solidFill>
                <a:latin typeface="Arial" panose="020B0604020202020204" pitchFamily="34" charset="0"/>
              </a:rPr>
              <a:t>When bands are stacked in the same file, it is also possible to interrogate individual pixel value locations to extract the DN values in each raster within the stack, and the associated ‘spectral curve’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pic>
        <p:nvPicPr>
          <p:cNvPr id="3" name="Picture 2">
            <a:extLst>
              <a:ext uri="{FF2B5EF4-FFF2-40B4-BE49-F238E27FC236}">
                <a16:creationId xmlns:a16="http://schemas.microsoft.com/office/drawing/2014/main" id="{9635ADFB-C15E-DA11-6D8A-20A99C34661F}"/>
              </a:ext>
            </a:extLst>
          </p:cNvPr>
          <p:cNvPicPr>
            <a:picLocks noChangeAspect="1"/>
          </p:cNvPicPr>
          <p:nvPr/>
        </p:nvPicPr>
        <p:blipFill>
          <a:blip r:embed="rId3"/>
          <a:stretch>
            <a:fillRect/>
          </a:stretch>
        </p:blipFill>
        <p:spPr>
          <a:xfrm>
            <a:off x="5202473" y="2548391"/>
            <a:ext cx="5049078" cy="3155673"/>
          </a:xfrm>
          <a:prstGeom prst="rect">
            <a:avLst/>
          </a:prstGeom>
        </p:spPr>
      </p:pic>
      <p:pic>
        <p:nvPicPr>
          <p:cNvPr id="4" name="Picture 10" descr="Map Algebra">
            <a:extLst>
              <a:ext uri="{FF2B5EF4-FFF2-40B4-BE49-F238E27FC236}">
                <a16:creationId xmlns:a16="http://schemas.microsoft.com/office/drawing/2014/main" id="{8D67C85E-EB3D-E8C1-C56D-1A07DF5E98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4038" y="3143306"/>
            <a:ext cx="2242409" cy="1965845"/>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Straight Arrow Connector 18">
            <a:extLst>
              <a:ext uri="{FF2B5EF4-FFF2-40B4-BE49-F238E27FC236}">
                <a16:creationId xmlns:a16="http://schemas.microsoft.com/office/drawing/2014/main" id="{9D7075E8-C4CA-7EE1-45AE-56287489AC73}"/>
              </a:ext>
            </a:extLst>
          </p:cNvPr>
          <p:cNvCxnSpPr>
            <a:cxnSpLocks/>
          </p:cNvCxnSpPr>
          <p:nvPr/>
        </p:nvCxnSpPr>
        <p:spPr>
          <a:xfrm>
            <a:off x="2688787" y="3777671"/>
            <a:ext cx="0" cy="119968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E1004304-C222-EB13-BBFA-ECDD89DCEECB}"/>
              </a:ext>
            </a:extLst>
          </p:cNvPr>
          <p:cNvSpPr txBox="1"/>
          <p:nvPr/>
        </p:nvSpPr>
        <p:spPr>
          <a:xfrm>
            <a:off x="2720199" y="5018030"/>
            <a:ext cx="2103261" cy="307777"/>
          </a:xfrm>
          <a:prstGeom prst="rect">
            <a:avLst/>
          </a:prstGeom>
          <a:noFill/>
        </p:spPr>
        <p:txBody>
          <a:bodyPr wrap="square">
            <a:spAutoFit/>
          </a:bodyPr>
          <a:lstStyle/>
          <a:p>
            <a:r>
              <a:rPr lang="en-GB" sz="1400">
                <a:solidFill>
                  <a:srgbClr val="232323"/>
                </a:solidFill>
                <a:latin typeface="Centaur" panose="02030504050205020304" pitchFamily="18" charset="0"/>
              </a:rPr>
              <a:t>Pixel (</a:t>
            </a:r>
            <a:r>
              <a:rPr lang="en-GB" sz="1400" err="1">
                <a:solidFill>
                  <a:srgbClr val="232323"/>
                </a:solidFill>
                <a:latin typeface="Centaur" panose="02030504050205020304" pitchFamily="18" charset="0"/>
              </a:rPr>
              <a:t>x,y</a:t>
            </a:r>
            <a:r>
              <a:rPr lang="en-GB" sz="1400">
                <a:solidFill>
                  <a:srgbClr val="232323"/>
                </a:solidFill>
                <a:latin typeface="Centaur" panose="02030504050205020304" pitchFamily="18" charset="0"/>
              </a:rPr>
              <a:t>): [9.7, 3.9, 5.8]</a:t>
            </a:r>
            <a:endParaRPr lang="en-GB" sz="1400">
              <a:latin typeface="Centaur" panose="02030504050205020304" pitchFamily="18" charset="0"/>
            </a:endParaRPr>
          </a:p>
        </p:txBody>
      </p:sp>
    </p:spTree>
    <p:extLst>
      <p:ext uri="{BB962C8B-B14F-4D97-AF65-F5344CB8AC3E}">
        <p14:creationId xmlns:p14="http://schemas.microsoft.com/office/powerpoint/2010/main" val="1357952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3500EF-B1E5-3FE1-6C26-F17D6FF3CA0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AC49A7D-1F1C-B6AC-5530-738E370F2C3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24</a:t>
            </a:r>
          </a:p>
        </p:txBody>
      </p:sp>
      <p:sp>
        <p:nvSpPr>
          <p:cNvPr id="8" name="TextBox 7">
            <a:extLst>
              <a:ext uri="{FF2B5EF4-FFF2-40B4-BE49-F238E27FC236}">
                <a16:creationId xmlns:a16="http://schemas.microsoft.com/office/drawing/2014/main" id="{05647E76-14D9-B716-28F8-EFF41CE72EB6}"/>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Spectral signature </a:t>
            </a:r>
            <a:r>
              <a:rPr lang="fr-FR" b="1" dirty="0" err="1"/>
              <a:t>plotting</a:t>
            </a:r>
            <a:r>
              <a:rPr lang="fr-FR" b="1" dirty="0"/>
              <a:t>: Activity</a:t>
            </a:r>
            <a:endParaRPr lang="en-GB" b="1" dirty="0"/>
          </a:p>
        </p:txBody>
      </p:sp>
      <p:sp>
        <p:nvSpPr>
          <p:cNvPr id="13" name="TextBox 12">
            <a:extLst>
              <a:ext uri="{FF2B5EF4-FFF2-40B4-BE49-F238E27FC236}">
                <a16:creationId xmlns:a16="http://schemas.microsoft.com/office/drawing/2014/main" id="{2ED80C02-7F2C-2EDF-D60B-5EAEFE8194D7}"/>
              </a:ext>
            </a:extLst>
          </p:cNvPr>
          <p:cNvSpPr txBox="1"/>
          <p:nvPr/>
        </p:nvSpPr>
        <p:spPr>
          <a:xfrm>
            <a:off x="96600" y="536925"/>
            <a:ext cx="6123009" cy="5940088"/>
          </a:xfrm>
          <a:prstGeom prst="rect">
            <a:avLst/>
          </a:prstGeom>
          <a:noFill/>
        </p:spPr>
        <p:txBody>
          <a:bodyPr wrap="square" rtlCol="0">
            <a:spAutoFit/>
          </a:bodyPr>
          <a:lstStyle/>
          <a:p>
            <a:pPr algn="ctr"/>
            <a:r>
              <a:rPr lang="en-GB" sz="2000" b="1" i="1" dirty="0">
                <a:solidFill>
                  <a:srgbClr val="232323"/>
                </a:solidFill>
                <a:latin typeface="Comic Sans MS" panose="030F0702030302020204" pitchFamily="66" charset="0"/>
              </a:rPr>
              <a:t>Activity: With the ‘Identify’ tool selected, and the ‘Top Down’ mode and ‘Graph’ View option selected, click on different locations in the image to display graphs of the spectral values.</a:t>
            </a:r>
          </a:p>
          <a:p>
            <a:pPr algn="ctr"/>
            <a:endParaRPr lang="en-GB" sz="2000" b="1" i="1" dirty="0">
              <a:solidFill>
                <a:srgbClr val="232323"/>
              </a:solidFill>
              <a:latin typeface="Comic Sans MS" panose="030F0702030302020204" pitchFamily="66" charset="0"/>
            </a:endParaRPr>
          </a:p>
          <a:p>
            <a:pPr marL="457200" indent="-457200">
              <a:buFont typeface="+mj-lt"/>
              <a:buAutoNum type="arabicPeriod"/>
            </a:pPr>
            <a:r>
              <a:rPr lang="en-GB" sz="2000" i="1" dirty="0">
                <a:solidFill>
                  <a:srgbClr val="232323"/>
                </a:solidFill>
                <a:latin typeface="Comic Sans MS" panose="030F0702030302020204" pitchFamily="66" charset="0"/>
              </a:rPr>
              <a:t>Stack all the bands from the SAME image AND resolution (e.g. 10m or 20m) into a single VRT – IN ORDER e.g. Bands 2,3,4 and 8 in 10m resolution in a single VRT</a:t>
            </a:r>
          </a:p>
          <a:p>
            <a:pPr marL="457200" indent="-457200">
              <a:buFont typeface="+mj-lt"/>
              <a:buAutoNum type="arabicPeriod"/>
            </a:pPr>
            <a:endParaRPr lang="en-GB" sz="2000" i="1" dirty="0">
              <a:solidFill>
                <a:srgbClr val="232323"/>
              </a:solidFill>
              <a:latin typeface="Comic Sans MS" panose="030F0702030302020204" pitchFamily="66" charset="0"/>
            </a:endParaRPr>
          </a:p>
          <a:p>
            <a:pPr marL="457200" indent="-457200">
              <a:buFont typeface="+mj-lt"/>
              <a:buAutoNum type="arabicPeriod"/>
            </a:pPr>
            <a:r>
              <a:rPr lang="en-GB" sz="2000" i="1" dirty="0">
                <a:solidFill>
                  <a:srgbClr val="232323"/>
                </a:solidFill>
                <a:latin typeface="Comic Sans MS" panose="030F0702030302020204" pitchFamily="66" charset="0"/>
              </a:rPr>
              <a:t>Select the ‘Identify’ Tool</a:t>
            </a:r>
          </a:p>
          <a:p>
            <a:pPr marL="457200" indent="-457200">
              <a:buFont typeface="+mj-lt"/>
              <a:buAutoNum type="arabicPeriod"/>
            </a:pPr>
            <a:endParaRPr lang="en-GB" sz="2000" i="1" dirty="0">
              <a:solidFill>
                <a:srgbClr val="232323"/>
              </a:solidFill>
              <a:latin typeface="Comic Sans MS" panose="030F0702030302020204" pitchFamily="66" charset="0"/>
            </a:endParaRPr>
          </a:p>
          <a:p>
            <a:pPr marL="457200" indent="-457200">
              <a:buFont typeface="+mj-lt"/>
              <a:buAutoNum type="arabicPeriod"/>
            </a:pPr>
            <a:r>
              <a:rPr lang="en-GB" sz="2000" i="1" dirty="0">
                <a:solidFill>
                  <a:srgbClr val="232323"/>
                </a:solidFill>
                <a:latin typeface="Comic Sans MS" panose="030F0702030302020204" pitchFamily="66" charset="0"/>
              </a:rPr>
              <a:t>Click on a pixel in the VRT image </a:t>
            </a:r>
          </a:p>
          <a:p>
            <a:r>
              <a:rPr lang="en-GB" sz="2000" i="1" dirty="0">
                <a:solidFill>
                  <a:srgbClr val="232323"/>
                </a:solidFill>
                <a:latin typeface="Comic Sans MS" panose="030F0702030302020204" pitchFamily="66" charset="0"/>
              </a:rPr>
              <a:t>(ensure the layer us selected in the layers list)</a:t>
            </a:r>
          </a:p>
          <a:p>
            <a:endParaRPr lang="en-GB" sz="2000" i="1" dirty="0">
              <a:solidFill>
                <a:srgbClr val="232323"/>
              </a:solidFill>
              <a:latin typeface="Comic Sans MS" panose="030F0702030302020204" pitchFamily="66" charset="0"/>
            </a:endParaRPr>
          </a:p>
          <a:p>
            <a:r>
              <a:rPr lang="en-GB" sz="2000" i="1" dirty="0">
                <a:solidFill>
                  <a:srgbClr val="232323"/>
                </a:solidFill>
                <a:latin typeface="Comic Sans MS" panose="030F0702030302020204" pitchFamily="66" charset="0"/>
              </a:rPr>
              <a:t>4. Change the ‘Mode’ to ‘Top down’ and the ‘View’ to ‘Graph’</a:t>
            </a:r>
          </a:p>
          <a:p>
            <a:endParaRPr lang="en-GB" sz="2000" i="1" dirty="0">
              <a:solidFill>
                <a:srgbClr val="232323"/>
              </a:solidFill>
              <a:latin typeface="Comic Sans MS" panose="030F0702030302020204" pitchFamily="66" charset="0"/>
            </a:endParaRPr>
          </a:p>
          <a:p>
            <a:r>
              <a:rPr lang="en-GB" sz="2000" i="1" dirty="0">
                <a:solidFill>
                  <a:srgbClr val="232323"/>
                </a:solidFill>
                <a:latin typeface="Comic Sans MS" panose="030F0702030302020204" pitchFamily="66" charset="0"/>
              </a:rPr>
              <a:t>5. Click on different pixels in the image</a:t>
            </a:r>
            <a:r>
              <a:rPr lang="en-GB" sz="2000" dirty="0">
                <a:solidFill>
                  <a:srgbClr val="232323"/>
                </a:solidFill>
                <a:latin typeface="Arial" panose="020B0604020202020204" pitchFamily="34" charset="0"/>
              </a:rPr>
              <a:t> </a:t>
            </a:r>
          </a:p>
        </p:txBody>
      </p:sp>
      <p:sp>
        <p:nvSpPr>
          <p:cNvPr id="14" name="TextBox 13">
            <a:extLst>
              <a:ext uri="{FF2B5EF4-FFF2-40B4-BE49-F238E27FC236}">
                <a16:creationId xmlns:a16="http://schemas.microsoft.com/office/drawing/2014/main" id="{8EA7C760-22E1-EA1A-29DC-0A33F8D90F35}"/>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C478C773-E787-6BEE-DAE0-325A0CAA94DE}"/>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pic>
        <p:nvPicPr>
          <p:cNvPr id="4" name="Picture 10" descr="Map Algebra">
            <a:extLst>
              <a:ext uri="{FF2B5EF4-FFF2-40B4-BE49-F238E27FC236}">
                <a16:creationId xmlns:a16="http://schemas.microsoft.com/office/drawing/2014/main" id="{5A9A317F-CFDA-2B65-E844-010530B05F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6481" y="247513"/>
            <a:ext cx="2242409" cy="1965845"/>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Straight Arrow Connector 18">
            <a:extLst>
              <a:ext uri="{FF2B5EF4-FFF2-40B4-BE49-F238E27FC236}">
                <a16:creationId xmlns:a16="http://schemas.microsoft.com/office/drawing/2014/main" id="{DB973FC9-4EA6-B244-47F5-FE56E3D0129F}"/>
              </a:ext>
            </a:extLst>
          </p:cNvPr>
          <p:cNvCxnSpPr>
            <a:cxnSpLocks/>
          </p:cNvCxnSpPr>
          <p:nvPr/>
        </p:nvCxnSpPr>
        <p:spPr>
          <a:xfrm>
            <a:off x="9161230" y="881878"/>
            <a:ext cx="0" cy="119968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E34C32DD-30CA-F223-AD08-417643589CB1}"/>
              </a:ext>
            </a:extLst>
          </p:cNvPr>
          <p:cNvSpPr txBox="1"/>
          <p:nvPr/>
        </p:nvSpPr>
        <p:spPr>
          <a:xfrm>
            <a:off x="9192642" y="2122237"/>
            <a:ext cx="2103261" cy="307777"/>
          </a:xfrm>
          <a:prstGeom prst="rect">
            <a:avLst/>
          </a:prstGeom>
          <a:noFill/>
        </p:spPr>
        <p:txBody>
          <a:bodyPr wrap="square">
            <a:spAutoFit/>
          </a:bodyPr>
          <a:lstStyle/>
          <a:p>
            <a:r>
              <a:rPr lang="en-GB" sz="1400">
                <a:solidFill>
                  <a:srgbClr val="232323"/>
                </a:solidFill>
                <a:latin typeface="Centaur" panose="02030504050205020304" pitchFamily="18" charset="0"/>
              </a:rPr>
              <a:t>Pixel (</a:t>
            </a:r>
            <a:r>
              <a:rPr lang="en-GB" sz="1400" err="1">
                <a:solidFill>
                  <a:srgbClr val="232323"/>
                </a:solidFill>
                <a:latin typeface="Centaur" panose="02030504050205020304" pitchFamily="18" charset="0"/>
              </a:rPr>
              <a:t>x,y</a:t>
            </a:r>
            <a:r>
              <a:rPr lang="en-GB" sz="1400">
                <a:solidFill>
                  <a:srgbClr val="232323"/>
                </a:solidFill>
                <a:latin typeface="Centaur" panose="02030504050205020304" pitchFamily="18" charset="0"/>
              </a:rPr>
              <a:t>): [9.7, 3.9, 5.8]</a:t>
            </a:r>
            <a:endParaRPr lang="en-GB" sz="1400">
              <a:latin typeface="Centaur" panose="02030504050205020304" pitchFamily="18" charset="0"/>
            </a:endParaRPr>
          </a:p>
        </p:txBody>
      </p:sp>
      <p:pic>
        <p:nvPicPr>
          <p:cNvPr id="25" name="Picture 24">
            <a:extLst>
              <a:ext uri="{FF2B5EF4-FFF2-40B4-BE49-F238E27FC236}">
                <a16:creationId xmlns:a16="http://schemas.microsoft.com/office/drawing/2014/main" id="{C73C0DE0-C2C1-92DF-BE5C-3B293D60AF1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093193" y="2659401"/>
            <a:ext cx="4598565" cy="2436521"/>
          </a:xfrm>
          <a:prstGeom prst="rect">
            <a:avLst/>
          </a:prstGeom>
        </p:spPr>
      </p:pic>
      <p:pic>
        <p:nvPicPr>
          <p:cNvPr id="27" name="Picture 26">
            <a:extLst>
              <a:ext uri="{FF2B5EF4-FFF2-40B4-BE49-F238E27FC236}">
                <a16:creationId xmlns:a16="http://schemas.microsoft.com/office/drawing/2014/main" id="{3CAA06CB-C4A0-1467-DBCF-8B394D0523A9}"/>
              </a:ext>
            </a:extLst>
          </p:cNvPr>
          <p:cNvPicPr>
            <a:picLocks noChangeAspect="1"/>
          </p:cNvPicPr>
          <p:nvPr/>
        </p:nvPicPr>
        <p:blipFill>
          <a:blip r:embed="rId5"/>
          <a:stretch>
            <a:fillRect/>
          </a:stretch>
        </p:blipFill>
        <p:spPr>
          <a:xfrm>
            <a:off x="8148225" y="4034387"/>
            <a:ext cx="3947175" cy="2248080"/>
          </a:xfrm>
          <a:prstGeom prst="rect">
            <a:avLst/>
          </a:prstGeom>
        </p:spPr>
      </p:pic>
      <p:sp>
        <p:nvSpPr>
          <p:cNvPr id="28" name="Rectangle 27">
            <a:extLst>
              <a:ext uri="{FF2B5EF4-FFF2-40B4-BE49-F238E27FC236}">
                <a16:creationId xmlns:a16="http://schemas.microsoft.com/office/drawing/2014/main" id="{B436C4E3-4059-6ED2-F0B8-A16E4363D575}"/>
              </a:ext>
            </a:extLst>
          </p:cNvPr>
          <p:cNvSpPr/>
          <p:nvPr/>
        </p:nvSpPr>
        <p:spPr>
          <a:xfrm>
            <a:off x="8099017" y="6042780"/>
            <a:ext cx="688669"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DC1900C1-1CDD-EEBF-2938-829EE45AF665}"/>
              </a:ext>
            </a:extLst>
          </p:cNvPr>
          <p:cNvSpPr txBox="1"/>
          <p:nvPr/>
        </p:nvSpPr>
        <p:spPr>
          <a:xfrm>
            <a:off x="9032852" y="3593784"/>
            <a:ext cx="212034" cy="369332"/>
          </a:xfrm>
          <a:prstGeom prst="rect">
            <a:avLst/>
          </a:prstGeom>
          <a:noFill/>
        </p:spPr>
        <p:txBody>
          <a:bodyPr wrap="square">
            <a:spAutoFit/>
          </a:bodyPr>
          <a:lstStyle/>
          <a:p>
            <a:r>
              <a:rPr lang="en-GB" b="1">
                <a:solidFill>
                  <a:srgbClr val="FF0000"/>
                </a:solidFill>
                <a:effectLst>
                  <a:outerShdw blurRad="38100" dist="38100" dir="2700000" algn="tl">
                    <a:srgbClr val="000000">
                      <a:alpha val="43137"/>
                    </a:srgbClr>
                  </a:outerShdw>
                </a:effectLst>
              </a:rPr>
              <a:t>x</a:t>
            </a:r>
          </a:p>
        </p:txBody>
      </p:sp>
      <p:cxnSp>
        <p:nvCxnSpPr>
          <p:cNvPr id="32" name="Connector: Curved 31">
            <a:extLst>
              <a:ext uri="{FF2B5EF4-FFF2-40B4-BE49-F238E27FC236}">
                <a16:creationId xmlns:a16="http://schemas.microsoft.com/office/drawing/2014/main" id="{47786CE1-55D3-017F-E1E5-D429DE98CE1D}"/>
              </a:ext>
            </a:extLst>
          </p:cNvPr>
          <p:cNvCxnSpPr>
            <a:cxnSpLocks/>
            <a:endCxn id="27" idx="0"/>
          </p:cNvCxnSpPr>
          <p:nvPr/>
        </p:nvCxnSpPr>
        <p:spPr>
          <a:xfrm>
            <a:off x="9357530" y="3800955"/>
            <a:ext cx="764283" cy="233432"/>
          </a:xfrm>
          <a:prstGeom prst="curvedConnector2">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37" name="Picture 36">
            <a:extLst>
              <a:ext uri="{FF2B5EF4-FFF2-40B4-BE49-F238E27FC236}">
                <a16:creationId xmlns:a16="http://schemas.microsoft.com/office/drawing/2014/main" id="{6BD20F9F-2909-602B-0C3B-D34C976A1463}"/>
              </a:ext>
            </a:extLst>
          </p:cNvPr>
          <p:cNvPicPr>
            <a:picLocks noChangeAspect="1"/>
          </p:cNvPicPr>
          <p:nvPr/>
        </p:nvPicPr>
        <p:blipFill>
          <a:blip r:embed="rId6"/>
          <a:stretch>
            <a:fillRect/>
          </a:stretch>
        </p:blipFill>
        <p:spPr>
          <a:xfrm>
            <a:off x="4023285" y="3568900"/>
            <a:ext cx="381000" cy="419100"/>
          </a:xfrm>
          <a:prstGeom prst="rect">
            <a:avLst/>
          </a:prstGeom>
        </p:spPr>
      </p:pic>
    </p:spTree>
    <p:extLst>
      <p:ext uri="{BB962C8B-B14F-4D97-AF65-F5344CB8AC3E}">
        <p14:creationId xmlns:p14="http://schemas.microsoft.com/office/powerpoint/2010/main" val="1561725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Index </a:t>
            </a:r>
            <a:r>
              <a:rPr lang="fr-FR" b="1" dirty="0" err="1"/>
              <a:t>calculation</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96599" y="536925"/>
            <a:ext cx="11915879" cy="1015663"/>
          </a:xfrm>
          <a:prstGeom prst="rect">
            <a:avLst/>
          </a:prstGeom>
          <a:noFill/>
        </p:spPr>
        <p:txBody>
          <a:bodyPr wrap="square" rtlCol="0">
            <a:spAutoFit/>
          </a:bodyPr>
          <a:lstStyle/>
          <a:p>
            <a:r>
              <a:rPr lang="en-GB" sz="2000">
                <a:solidFill>
                  <a:srgbClr val="232323"/>
                </a:solidFill>
                <a:latin typeface="Arial" panose="020B0604020202020204" pitchFamily="34" charset="0"/>
              </a:rPr>
              <a:t>To map the changes in forest cover as a result of the phosphate mining on Christmas Island, a spectral index could be used to identify vegetated pixels from non-vegetated pixels.</a:t>
            </a: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sp>
        <p:nvSpPr>
          <p:cNvPr id="2" name="TextBox 1">
            <a:extLst>
              <a:ext uri="{FF2B5EF4-FFF2-40B4-BE49-F238E27FC236}">
                <a16:creationId xmlns:a16="http://schemas.microsoft.com/office/drawing/2014/main" id="{B309D95E-5E84-53B4-1D11-454456464BFF}"/>
              </a:ext>
            </a:extLst>
          </p:cNvPr>
          <p:cNvSpPr txBox="1"/>
          <p:nvPr/>
        </p:nvSpPr>
        <p:spPr>
          <a:xfrm>
            <a:off x="3209816" y="3377909"/>
            <a:ext cx="3584714" cy="400110"/>
          </a:xfrm>
          <a:prstGeom prst="rect">
            <a:avLst/>
          </a:prstGeom>
          <a:noFill/>
        </p:spPr>
        <p:txBody>
          <a:bodyPr wrap="square">
            <a:spAutoFit/>
          </a:bodyPr>
          <a:lstStyle/>
          <a:p>
            <a:pPr algn="ctr"/>
            <a:r>
              <a:rPr lang="en-GB" sz="2000" i="1"/>
              <a:t>NDVI = (NIR – RED) / (NIR + RED)</a:t>
            </a:r>
          </a:p>
        </p:txBody>
      </p:sp>
      <p:pic>
        <p:nvPicPr>
          <p:cNvPr id="6" name="Picture 2" descr="What's the matter with NDVI? You are!">
            <a:extLst>
              <a:ext uri="{FF2B5EF4-FFF2-40B4-BE49-F238E27FC236}">
                <a16:creationId xmlns:a16="http://schemas.microsoft.com/office/drawing/2014/main" id="{9DFB7E1D-8709-9643-584E-9489996780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37" t="9981" r="3011" b="7655"/>
          <a:stretch/>
        </p:blipFill>
        <p:spPr bwMode="auto">
          <a:xfrm>
            <a:off x="3085090" y="3770844"/>
            <a:ext cx="3709440" cy="24415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ndvi example">
            <a:extLst>
              <a:ext uri="{FF2B5EF4-FFF2-40B4-BE49-F238E27FC236}">
                <a16:creationId xmlns:a16="http://schemas.microsoft.com/office/drawing/2014/main" id="{3C45A4CC-3574-0072-C1D5-5B8C88B861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21" y="3489478"/>
            <a:ext cx="2752586" cy="305930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349C013C-5101-1729-8BB4-F15F739903A3}"/>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7052420" y="1552588"/>
            <a:ext cx="5036549" cy="4550038"/>
          </a:xfrm>
          <a:prstGeom prst="rect">
            <a:avLst/>
          </a:prstGeom>
        </p:spPr>
      </p:pic>
      <p:sp>
        <p:nvSpPr>
          <p:cNvPr id="12" name="TextBox 11">
            <a:extLst>
              <a:ext uri="{FF2B5EF4-FFF2-40B4-BE49-F238E27FC236}">
                <a16:creationId xmlns:a16="http://schemas.microsoft.com/office/drawing/2014/main" id="{7B8952D3-A678-4361-00E6-263DF307E546}"/>
              </a:ext>
            </a:extLst>
          </p:cNvPr>
          <p:cNvSpPr txBox="1"/>
          <p:nvPr/>
        </p:nvSpPr>
        <p:spPr>
          <a:xfrm>
            <a:off x="96599" y="1754115"/>
            <a:ext cx="6317453" cy="1015663"/>
          </a:xfrm>
          <a:prstGeom prst="rect">
            <a:avLst/>
          </a:prstGeom>
          <a:noFill/>
        </p:spPr>
        <p:txBody>
          <a:bodyPr wrap="square">
            <a:spAutoFit/>
          </a:bodyPr>
          <a:lstStyle/>
          <a:p>
            <a:pPr algn="ctr"/>
            <a:endParaRPr lang="en-GB" sz="2000">
              <a:solidFill>
                <a:srgbClr val="232323"/>
              </a:solidFill>
              <a:latin typeface="Arial" panose="020B0604020202020204" pitchFamily="34" charset="0"/>
            </a:endParaRPr>
          </a:p>
          <a:p>
            <a:pPr algn="ctr"/>
            <a:r>
              <a:rPr lang="en-GB" sz="2000" b="1">
                <a:solidFill>
                  <a:srgbClr val="232323"/>
                </a:solidFill>
                <a:latin typeface="Comic Sans MS" panose="030F0702030302020204" pitchFamily="66" charset="0"/>
              </a:rPr>
              <a:t>Activity: Using Raster Calculator, calculate NDVI for each chosen date.</a:t>
            </a:r>
          </a:p>
        </p:txBody>
      </p:sp>
      <p:sp>
        <p:nvSpPr>
          <p:cNvPr id="28" name="Rectangle 27">
            <a:extLst>
              <a:ext uri="{FF2B5EF4-FFF2-40B4-BE49-F238E27FC236}">
                <a16:creationId xmlns:a16="http://schemas.microsoft.com/office/drawing/2014/main" id="{95D80186-262E-4A5F-65F9-6E632E11465A}"/>
              </a:ext>
            </a:extLst>
          </p:cNvPr>
          <p:cNvSpPr/>
          <p:nvPr/>
        </p:nvSpPr>
        <p:spPr>
          <a:xfrm>
            <a:off x="9576706" y="2114550"/>
            <a:ext cx="2435771" cy="24493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3BB7A260-7B2B-6308-E1F3-C05A7E35725C}"/>
              </a:ext>
            </a:extLst>
          </p:cNvPr>
          <p:cNvSpPr/>
          <p:nvPr/>
        </p:nvSpPr>
        <p:spPr>
          <a:xfrm>
            <a:off x="7204820" y="5183467"/>
            <a:ext cx="4211928" cy="50358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9AC6B1B-2BAC-3767-95D1-787B237322B2}"/>
              </a:ext>
            </a:extLst>
          </p:cNvPr>
          <p:cNvSpPr txBox="1"/>
          <p:nvPr/>
        </p:nvSpPr>
        <p:spPr>
          <a:xfrm>
            <a:off x="8792694" y="1170951"/>
            <a:ext cx="3302707" cy="307777"/>
          </a:xfrm>
          <a:prstGeom prst="rect">
            <a:avLst/>
          </a:prstGeom>
          <a:noFill/>
        </p:spPr>
        <p:txBody>
          <a:bodyPr wrap="square">
            <a:spAutoFit/>
          </a:bodyPr>
          <a:lstStyle/>
          <a:p>
            <a:pPr algn="ctr"/>
            <a:r>
              <a:rPr lang="en-GB" sz="1400">
                <a:solidFill>
                  <a:srgbClr val="232323"/>
                </a:solidFill>
                <a:latin typeface="Arial" panose="020B0604020202020204" pitchFamily="34" charset="0"/>
              </a:rPr>
              <a:t>Ensure a sensible path and filename! </a:t>
            </a:r>
            <a:endParaRPr lang="en-GB" sz="1400"/>
          </a:p>
        </p:txBody>
      </p:sp>
      <p:cxnSp>
        <p:nvCxnSpPr>
          <p:cNvPr id="16" name="Straight Arrow Connector 15">
            <a:extLst>
              <a:ext uri="{FF2B5EF4-FFF2-40B4-BE49-F238E27FC236}">
                <a16:creationId xmlns:a16="http://schemas.microsoft.com/office/drawing/2014/main" id="{5DA7D633-1688-D490-081F-5CEF5D2DA6D2}"/>
              </a:ext>
            </a:extLst>
          </p:cNvPr>
          <p:cNvCxnSpPr>
            <a:cxnSpLocks/>
            <a:stCxn id="9" idx="2"/>
            <a:endCxn id="28" idx="0"/>
          </p:cNvCxnSpPr>
          <p:nvPr/>
        </p:nvCxnSpPr>
        <p:spPr>
          <a:xfrm>
            <a:off x="10444048" y="1478728"/>
            <a:ext cx="350544" cy="6358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7037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Index </a:t>
            </a:r>
            <a:r>
              <a:rPr lang="fr-FR" b="1" dirty="0" err="1"/>
              <a:t>calculation</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96599" y="536925"/>
            <a:ext cx="11915879" cy="2862322"/>
          </a:xfrm>
          <a:prstGeom prst="rect">
            <a:avLst/>
          </a:prstGeom>
          <a:noFill/>
        </p:spPr>
        <p:txBody>
          <a:bodyPr wrap="square" rtlCol="0">
            <a:spAutoFit/>
          </a:bodyPr>
          <a:lstStyle/>
          <a:p>
            <a:r>
              <a:rPr lang="en-GB" sz="2000">
                <a:solidFill>
                  <a:srgbClr val="232323"/>
                </a:solidFill>
                <a:latin typeface="Arial" panose="020B0604020202020204" pitchFamily="34" charset="0"/>
              </a:rPr>
              <a:t>Observe the two output </a:t>
            </a:r>
            <a:r>
              <a:rPr lang="en-GB" sz="2000" err="1">
                <a:solidFill>
                  <a:srgbClr val="232323"/>
                </a:solidFill>
                <a:latin typeface="Arial" panose="020B0604020202020204" pitchFamily="34" charset="0"/>
              </a:rPr>
              <a:t>rasters</a:t>
            </a:r>
            <a:r>
              <a:rPr lang="en-GB" sz="2000">
                <a:solidFill>
                  <a:srgbClr val="232323"/>
                </a:solidFill>
                <a:latin typeface="Arial" panose="020B0604020202020204" pitchFamily="34" charset="0"/>
              </a:rPr>
              <a:t> (the two NDVI images) in QGIS.</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Both are grayscale (single band of information)</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The values will range from -1 to 1 (though likely the values will mostly have a range of -0.2 to 0.8).</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You can use the ‘Symbology’ settings to display the data using different styles and emphasise the various distributions of NDVI values.</a:t>
            </a: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pic>
        <p:nvPicPr>
          <p:cNvPr id="11" name="Picture 10">
            <a:extLst>
              <a:ext uri="{FF2B5EF4-FFF2-40B4-BE49-F238E27FC236}">
                <a16:creationId xmlns:a16="http://schemas.microsoft.com/office/drawing/2014/main" id="{741C6FC9-2643-4D2D-1CDA-33C6524CA8DC}"/>
              </a:ext>
            </a:extLst>
          </p:cNvPr>
          <p:cNvPicPr>
            <a:picLocks noChangeAspect="1"/>
          </p:cNvPicPr>
          <p:nvPr/>
        </p:nvPicPr>
        <p:blipFill>
          <a:blip r:embed="rId3"/>
          <a:stretch>
            <a:fillRect/>
          </a:stretch>
        </p:blipFill>
        <p:spPr>
          <a:xfrm>
            <a:off x="398677" y="3258936"/>
            <a:ext cx="3367697" cy="2921428"/>
          </a:xfrm>
          <a:prstGeom prst="rect">
            <a:avLst/>
          </a:prstGeom>
        </p:spPr>
      </p:pic>
      <p:pic>
        <p:nvPicPr>
          <p:cNvPr id="18" name="Picture 17">
            <a:extLst>
              <a:ext uri="{FF2B5EF4-FFF2-40B4-BE49-F238E27FC236}">
                <a16:creationId xmlns:a16="http://schemas.microsoft.com/office/drawing/2014/main" id="{34315475-AC8C-DC4A-2E83-42E80F346A36}"/>
              </a:ext>
            </a:extLst>
          </p:cNvPr>
          <p:cNvPicPr>
            <a:picLocks noChangeAspect="1"/>
          </p:cNvPicPr>
          <p:nvPr/>
        </p:nvPicPr>
        <p:blipFill>
          <a:blip r:embed="rId4"/>
          <a:stretch>
            <a:fillRect/>
          </a:stretch>
        </p:blipFill>
        <p:spPr>
          <a:xfrm>
            <a:off x="4390084" y="3190878"/>
            <a:ext cx="3067591" cy="2989486"/>
          </a:xfrm>
          <a:prstGeom prst="rect">
            <a:avLst/>
          </a:prstGeom>
        </p:spPr>
      </p:pic>
      <p:pic>
        <p:nvPicPr>
          <p:cNvPr id="20" name="Picture 19">
            <a:extLst>
              <a:ext uri="{FF2B5EF4-FFF2-40B4-BE49-F238E27FC236}">
                <a16:creationId xmlns:a16="http://schemas.microsoft.com/office/drawing/2014/main" id="{7F7B2CF2-796D-343B-0B2A-DB072CF1B5BF}"/>
              </a:ext>
            </a:extLst>
          </p:cNvPr>
          <p:cNvPicPr>
            <a:picLocks noChangeAspect="1"/>
          </p:cNvPicPr>
          <p:nvPr/>
        </p:nvPicPr>
        <p:blipFill>
          <a:blip r:embed="rId5"/>
          <a:stretch>
            <a:fillRect/>
          </a:stretch>
        </p:blipFill>
        <p:spPr>
          <a:xfrm>
            <a:off x="8333306" y="3190878"/>
            <a:ext cx="3395482" cy="2945531"/>
          </a:xfrm>
          <a:prstGeom prst="rect">
            <a:avLst/>
          </a:prstGeom>
        </p:spPr>
      </p:pic>
      <p:pic>
        <p:nvPicPr>
          <p:cNvPr id="22" name="Picture 21">
            <a:extLst>
              <a:ext uri="{FF2B5EF4-FFF2-40B4-BE49-F238E27FC236}">
                <a16:creationId xmlns:a16="http://schemas.microsoft.com/office/drawing/2014/main" id="{5A8B8026-29D5-887A-32A7-84C507225515}"/>
              </a:ext>
            </a:extLst>
          </p:cNvPr>
          <p:cNvPicPr>
            <a:picLocks noChangeAspect="1"/>
          </p:cNvPicPr>
          <p:nvPr/>
        </p:nvPicPr>
        <p:blipFill>
          <a:blip r:embed="rId6"/>
          <a:stretch>
            <a:fillRect/>
          </a:stretch>
        </p:blipFill>
        <p:spPr>
          <a:xfrm>
            <a:off x="8333306" y="5004404"/>
            <a:ext cx="1078734" cy="1132005"/>
          </a:xfrm>
          <a:prstGeom prst="rect">
            <a:avLst/>
          </a:prstGeom>
        </p:spPr>
      </p:pic>
      <p:sp>
        <p:nvSpPr>
          <p:cNvPr id="24" name="TextBox 23">
            <a:extLst>
              <a:ext uri="{FF2B5EF4-FFF2-40B4-BE49-F238E27FC236}">
                <a16:creationId xmlns:a16="http://schemas.microsoft.com/office/drawing/2014/main" id="{299DDEC5-B510-3467-0B47-51A455BAF889}"/>
              </a:ext>
            </a:extLst>
          </p:cNvPr>
          <p:cNvSpPr txBox="1"/>
          <p:nvPr/>
        </p:nvSpPr>
        <p:spPr>
          <a:xfrm>
            <a:off x="1001155" y="6138573"/>
            <a:ext cx="2162739" cy="369332"/>
          </a:xfrm>
          <a:prstGeom prst="rect">
            <a:avLst/>
          </a:prstGeom>
          <a:noFill/>
        </p:spPr>
        <p:txBody>
          <a:bodyPr wrap="square">
            <a:spAutoFit/>
          </a:bodyPr>
          <a:lstStyle/>
          <a:p>
            <a:pPr algn="ctr"/>
            <a:r>
              <a:rPr lang="en-GB">
                <a:solidFill>
                  <a:srgbClr val="232323"/>
                </a:solidFill>
                <a:latin typeface="Arial" panose="020B0604020202020204" pitchFamily="34" charset="0"/>
              </a:rPr>
              <a:t>G</a:t>
            </a:r>
            <a:r>
              <a:rPr lang="en-GB" sz="1800">
                <a:solidFill>
                  <a:srgbClr val="232323"/>
                </a:solidFill>
                <a:latin typeface="Arial" panose="020B0604020202020204" pitchFamily="34" charset="0"/>
              </a:rPr>
              <a:t>rayscale image</a:t>
            </a:r>
            <a:endParaRPr lang="en-GB"/>
          </a:p>
        </p:txBody>
      </p:sp>
      <p:sp>
        <p:nvSpPr>
          <p:cNvPr id="25" name="TextBox 24">
            <a:extLst>
              <a:ext uri="{FF2B5EF4-FFF2-40B4-BE49-F238E27FC236}">
                <a16:creationId xmlns:a16="http://schemas.microsoft.com/office/drawing/2014/main" id="{D98F23F7-3EE5-576A-5385-BD78F8AF6DA2}"/>
              </a:ext>
            </a:extLst>
          </p:cNvPr>
          <p:cNvSpPr txBox="1"/>
          <p:nvPr/>
        </p:nvSpPr>
        <p:spPr>
          <a:xfrm>
            <a:off x="4384473" y="6136409"/>
            <a:ext cx="3073202" cy="369332"/>
          </a:xfrm>
          <a:prstGeom prst="rect">
            <a:avLst/>
          </a:prstGeom>
          <a:noFill/>
        </p:spPr>
        <p:txBody>
          <a:bodyPr wrap="square">
            <a:spAutoFit/>
          </a:bodyPr>
          <a:lstStyle/>
          <a:p>
            <a:pPr algn="ctr"/>
            <a:r>
              <a:rPr lang="en-GB">
                <a:solidFill>
                  <a:srgbClr val="232323"/>
                </a:solidFill>
                <a:latin typeface="Arial" panose="020B0604020202020204" pitchFamily="34" charset="0"/>
              </a:rPr>
              <a:t>NDVI image histogram </a:t>
            </a:r>
            <a:endParaRPr lang="en-GB"/>
          </a:p>
        </p:txBody>
      </p:sp>
      <p:sp>
        <p:nvSpPr>
          <p:cNvPr id="26" name="TextBox 25">
            <a:extLst>
              <a:ext uri="{FF2B5EF4-FFF2-40B4-BE49-F238E27FC236}">
                <a16:creationId xmlns:a16="http://schemas.microsoft.com/office/drawing/2014/main" id="{81D209C3-0279-267D-50FD-5E86FBE3F6BC}"/>
              </a:ext>
            </a:extLst>
          </p:cNvPr>
          <p:cNvSpPr txBox="1"/>
          <p:nvPr/>
        </p:nvSpPr>
        <p:spPr>
          <a:xfrm>
            <a:off x="8049616" y="6136409"/>
            <a:ext cx="4136772" cy="369332"/>
          </a:xfrm>
          <a:prstGeom prst="rect">
            <a:avLst/>
          </a:prstGeom>
          <a:noFill/>
        </p:spPr>
        <p:txBody>
          <a:bodyPr wrap="square">
            <a:spAutoFit/>
          </a:bodyPr>
          <a:lstStyle/>
          <a:p>
            <a:pPr algn="ctr"/>
            <a:r>
              <a:rPr lang="en-GB">
                <a:solidFill>
                  <a:srgbClr val="232323"/>
                </a:solidFill>
                <a:latin typeface="Arial" panose="020B0604020202020204" pitchFamily="34" charset="0"/>
              </a:rPr>
              <a:t>NDVI image with thematic colour ramp</a:t>
            </a:r>
            <a:endParaRPr lang="en-GB"/>
          </a:p>
        </p:txBody>
      </p:sp>
      <p:sp>
        <p:nvSpPr>
          <p:cNvPr id="29" name="TextBox 28">
            <a:extLst>
              <a:ext uri="{FF2B5EF4-FFF2-40B4-BE49-F238E27FC236}">
                <a16:creationId xmlns:a16="http://schemas.microsoft.com/office/drawing/2014/main" id="{98EDC3B3-014B-867B-B2C6-A8632743C324}"/>
              </a:ext>
            </a:extLst>
          </p:cNvPr>
          <p:cNvSpPr txBox="1"/>
          <p:nvPr/>
        </p:nvSpPr>
        <p:spPr>
          <a:xfrm>
            <a:off x="1930635" y="5811032"/>
            <a:ext cx="1698649" cy="307777"/>
          </a:xfrm>
          <a:prstGeom prst="rect">
            <a:avLst/>
          </a:prstGeom>
          <a:noFill/>
        </p:spPr>
        <p:txBody>
          <a:bodyPr wrap="square">
            <a:spAutoFit/>
          </a:bodyPr>
          <a:lstStyle/>
          <a:p>
            <a:pPr algn="ctr"/>
            <a:r>
              <a:rPr lang="en-GB" sz="1400" b="1">
                <a:solidFill>
                  <a:schemeClr val="bg1"/>
                </a:solidFill>
                <a:latin typeface="Arial" panose="020B0604020202020204" pitchFamily="34" charset="0"/>
              </a:rPr>
              <a:t>NDVI – 06/11/2019</a:t>
            </a:r>
            <a:endParaRPr lang="en-GB" sz="1400" b="1">
              <a:solidFill>
                <a:schemeClr val="bg1"/>
              </a:solidFill>
            </a:endParaRPr>
          </a:p>
        </p:txBody>
      </p:sp>
    </p:spTree>
    <p:extLst>
      <p:ext uri="{BB962C8B-B14F-4D97-AF65-F5344CB8AC3E}">
        <p14:creationId xmlns:p14="http://schemas.microsoft.com/office/powerpoint/2010/main" val="17710876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NDVI </a:t>
            </a:r>
            <a:r>
              <a:rPr lang="fr-FR" b="1" dirty="0" err="1"/>
              <a:t>Differencing</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96599" y="536925"/>
            <a:ext cx="11915879" cy="1938992"/>
          </a:xfrm>
          <a:prstGeom prst="rect">
            <a:avLst/>
          </a:prstGeom>
          <a:noFill/>
        </p:spPr>
        <p:txBody>
          <a:bodyPr wrap="square" rtlCol="0">
            <a:spAutoFit/>
          </a:bodyPr>
          <a:lstStyle/>
          <a:p>
            <a:r>
              <a:rPr lang="en-GB" sz="2000">
                <a:solidFill>
                  <a:srgbClr val="232323"/>
                </a:solidFill>
                <a:latin typeface="Arial" panose="020B0604020202020204" pitchFamily="34" charset="0"/>
              </a:rPr>
              <a:t>Having calculating NDVI’s for both dates, these can then be differenced to identify both positive and negative changes in vegetation between the two dates. (Use </a:t>
            </a:r>
            <a:r>
              <a:rPr lang="en-GB" sz="2000" i="1">
                <a:solidFill>
                  <a:srgbClr val="232323"/>
                </a:solidFill>
                <a:latin typeface="Arial" panose="020B0604020202020204" pitchFamily="34" charset="0"/>
              </a:rPr>
              <a:t>Post</a:t>
            </a:r>
            <a:r>
              <a:rPr lang="en-GB" sz="2000">
                <a:solidFill>
                  <a:srgbClr val="232323"/>
                </a:solidFill>
                <a:latin typeface="Arial" panose="020B0604020202020204" pitchFamily="34" charset="0"/>
              </a:rPr>
              <a:t> date – </a:t>
            </a:r>
            <a:r>
              <a:rPr lang="en-GB" sz="2000" i="1">
                <a:solidFill>
                  <a:srgbClr val="232323"/>
                </a:solidFill>
                <a:latin typeface="Arial" panose="020B0604020202020204" pitchFamily="34" charset="0"/>
              </a:rPr>
              <a:t>Prior </a:t>
            </a:r>
            <a:r>
              <a:rPr lang="en-GB" sz="2000">
                <a:solidFill>
                  <a:srgbClr val="232323"/>
                </a:solidFill>
                <a:latin typeface="Arial" panose="020B0604020202020204" pitchFamily="34" charset="0"/>
              </a:rPr>
              <a:t>date)</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Since NDVI is a single metric, a positive value of change would indicate an increase in vegetation, whereas a negative change would indicate a decrease in vegetation (or cloud / shadow cover).</a:t>
            </a: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sp>
        <p:nvSpPr>
          <p:cNvPr id="19" name="TextBox 18">
            <a:extLst>
              <a:ext uri="{FF2B5EF4-FFF2-40B4-BE49-F238E27FC236}">
                <a16:creationId xmlns:a16="http://schemas.microsoft.com/office/drawing/2014/main" id="{FB16B529-5F1C-6AF9-A5B5-E71CA0FBC84F}"/>
              </a:ext>
            </a:extLst>
          </p:cNvPr>
          <p:cNvSpPr txBox="1"/>
          <p:nvPr/>
        </p:nvSpPr>
        <p:spPr>
          <a:xfrm>
            <a:off x="1376569" y="5776197"/>
            <a:ext cx="1373257" cy="369332"/>
          </a:xfrm>
          <a:prstGeom prst="rect">
            <a:avLst/>
          </a:prstGeom>
          <a:noFill/>
        </p:spPr>
        <p:txBody>
          <a:bodyPr wrap="square">
            <a:spAutoFit/>
          </a:bodyPr>
          <a:lstStyle/>
          <a:p>
            <a:r>
              <a:rPr lang="en-GB" sz="1800">
                <a:solidFill>
                  <a:srgbClr val="232323"/>
                </a:solidFill>
                <a:latin typeface="Arial" panose="020B0604020202020204" pitchFamily="34" charset="0"/>
              </a:rPr>
              <a:t>06-11-2019</a:t>
            </a:r>
            <a:endParaRPr lang="en-GB"/>
          </a:p>
        </p:txBody>
      </p:sp>
      <p:sp>
        <p:nvSpPr>
          <p:cNvPr id="20" name="TextBox 19">
            <a:extLst>
              <a:ext uri="{FF2B5EF4-FFF2-40B4-BE49-F238E27FC236}">
                <a16:creationId xmlns:a16="http://schemas.microsoft.com/office/drawing/2014/main" id="{EF268A8B-2336-024D-8C97-EF55339487E4}"/>
              </a:ext>
            </a:extLst>
          </p:cNvPr>
          <p:cNvSpPr txBox="1"/>
          <p:nvPr/>
        </p:nvSpPr>
        <p:spPr>
          <a:xfrm>
            <a:off x="9592917" y="5776197"/>
            <a:ext cx="1373257" cy="369332"/>
          </a:xfrm>
          <a:prstGeom prst="rect">
            <a:avLst/>
          </a:prstGeom>
          <a:noFill/>
        </p:spPr>
        <p:txBody>
          <a:bodyPr wrap="square">
            <a:spAutoFit/>
          </a:bodyPr>
          <a:lstStyle/>
          <a:p>
            <a:r>
              <a:rPr lang="en-GB">
                <a:solidFill>
                  <a:srgbClr val="232323"/>
                </a:solidFill>
                <a:latin typeface="Arial" panose="020B0604020202020204" pitchFamily="34" charset="0"/>
              </a:rPr>
              <a:t>21</a:t>
            </a:r>
            <a:r>
              <a:rPr lang="en-GB" sz="1800">
                <a:solidFill>
                  <a:srgbClr val="232323"/>
                </a:solidFill>
                <a:latin typeface="Arial" panose="020B0604020202020204" pitchFamily="34" charset="0"/>
              </a:rPr>
              <a:t>-09-2023</a:t>
            </a:r>
            <a:endParaRPr lang="en-GB"/>
          </a:p>
        </p:txBody>
      </p:sp>
      <p:sp>
        <p:nvSpPr>
          <p:cNvPr id="31" name="TextBox 30">
            <a:extLst>
              <a:ext uri="{FF2B5EF4-FFF2-40B4-BE49-F238E27FC236}">
                <a16:creationId xmlns:a16="http://schemas.microsoft.com/office/drawing/2014/main" id="{1AD45E0F-FD33-F497-9F26-7539A9FF155E}"/>
              </a:ext>
            </a:extLst>
          </p:cNvPr>
          <p:cNvSpPr txBox="1"/>
          <p:nvPr/>
        </p:nvSpPr>
        <p:spPr>
          <a:xfrm>
            <a:off x="4463028" y="5754842"/>
            <a:ext cx="3265946" cy="369332"/>
          </a:xfrm>
          <a:prstGeom prst="rect">
            <a:avLst/>
          </a:prstGeom>
          <a:noFill/>
        </p:spPr>
        <p:txBody>
          <a:bodyPr wrap="square">
            <a:spAutoFit/>
          </a:bodyPr>
          <a:lstStyle/>
          <a:p>
            <a:pPr algn="ctr"/>
            <a:r>
              <a:rPr lang="en-GB">
                <a:solidFill>
                  <a:srgbClr val="232323"/>
                </a:solidFill>
                <a:latin typeface="Arial" panose="020B0604020202020204" pitchFamily="34" charset="0"/>
              </a:rPr>
              <a:t>Raster calculator</a:t>
            </a:r>
            <a:endParaRPr lang="en-GB"/>
          </a:p>
        </p:txBody>
      </p:sp>
      <p:pic>
        <p:nvPicPr>
          <p:cNvPr id="3" name="Picture 2">
            <a:extLst>
              <a:ext uri="{FF2B5EF4-FFF2-40B4-BE49-F238E27FC236}">
                <a16:creationId xmlns:a16="http://schemas.microsoft.com/office/drawing/2014/main" id="{2146B469-222E-F6BC-145D-E75F60014287}"/>
              </a:ext>
            </a:extLst>
          </p:cNvPr>
          <p:cNvPicPr>
            <a:picLocks noChangeAspect="1"/>
          </p:cNvPicPr>
          <p:nvPr/>
        </p:nvPicPr>
        <p:blipFill>
          <a:blip r:embed="rId3"/>
          <a:stretch>
            <a:fillRect/>
          </a:stretch>
        </p:blipFill>
        <p:spPr>
          <a:xfrm>
            <a:off x="179522" y="2475917"/>
            <a:ext cx="3770149" cy="3270549"/>
          </a:xfrm>
          <a:prstGeom prst="rect">
            <a:avLst/>
          </a:prstGeom>
        </p:spPr>
      </p:pic>
      <p:pic>
        <p:nvPicPr>
          <p:cNvPr id="7" name="Picture 6">
            <a:extLst>
              <a:ext uri="{FF2B5EF4-FFF2-40B4-BE49-F238E27FC236}">
                <a16:creationId xmlns:a16="http://schemas.microsoft.com/office/drawing/2014/main" id="{790153DE-496C-446D-5336-7DC6E863FB9C}"/>
              </a:ext>
            </a:extLst>
          </p:cNvPr>
          <p:cNvPicPr>
            <a:picLocks noChangeAspect="1"/>
          </p:cNvPicPr>
          <p:nvPr/>
        </p:nvPicPr>
        <p:blipFill>
          <a:blip r:embed="rId4"/>
          <a:stretch>
            <a:fillRect/>
          </a:stretch>
        </p:blipFill>
        <p:spPr>
          <a:xfrm>
            <a:off x="8242331" y="2505647"/>
            <a:ext cx="3770150" cy="3270550"/>
          </a:xfrm>
          <a:prstGeom prst="rect">
            <a:avLst/>
          </a:prstGeom>
        </p:spPr>
      </p:pic>
      <p:pic>
        <p:nvPicPr>
          <p:cNvPr id="10" name="Picture 9">
            <a:extLst>
              <a:ext uri="{FF2B5EF4-FFF2-40B4-BE49-F238E27FC236}">
                <a16:creationId xmlns:a16="http://schemas.microsoft.com/office/drawing/2014/main" id="{2248A680-122A-9B3B-449E-7915A646273D}"/>
              </a:ext>
            </a:extLst>
          </p:cNvPr>
          <p:cNvPicPr>
            <a:picLocks noChangeAspect="1"/>
          </p:cNvPicPr>
          <p:nvPr/>
        </p:nvPicPr>
        <p:blipFill>
          <a:blip r:embed="rId5"/>
          <a:stretch>
            <a:fillRect/>
          </a:stretch>
        </p:blipFill>
        <p:spPr>
          <a:xfrm>
            <a:off x="4463028" y="2483326"/>
            <a:ext cx="3265946" cy="3263140"/>
          </a:xfrm>
          <a:prstGeom prst="rect">
            <a:avLst/>
          </a:prstGeom>
        </p:spPr>
      </p:pic>
    </p:spTree>
    <p:extLst>
      <p:ext uri="{BB962C8B-B14F-4D97-AF65-F5344CB8AC3E}">
        <p14:creationId xmlns:p14="http://schemas.microsoft.com/office/powerpoint/2010/main" val="730488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 NDVI </a:t>
            </a:r>
            <a:r>
              <a:rPr lang="fr-FR" b="1" dirty="0" err="1"/>
              <a:t>Differencing</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96599" y="536925"/>
            <a:ext cx="11915879" cy="1631216"/>
          </a:xfrm>
          <a:prstGeom prst="rect">
            <a:avLst/>
          </a:prstGeom>
          <a:noFill/>
        </p:spPr>
        <p:txBody>
          <a:bodyPr wrap="square" rtlCol="0">
            <a:spAutoFit/>
          </a:bodyPr>
          <a:lstStyle/>
          <a:p>
            <a:r>
              <a:rPr lang="en-GB" sz="2000">
                <a:solidFill>
                  <a:srgbClr val="232323"/>
                </a:solidFill>
                <a:latin typeface="Arial" panose="020B0604020202020204" pitchFamily="34" charset="0"/>
              </a:rPr>
              <a:t>Having calculating NDVI’s for both dates, these can then be differenced to identify both positive and negative changes in vegetation between the two dates. (Use </a:t>
            </a:r>
            <a:r>
              <a:rPr lang="en-GB" sz="2000" i="1">
                <a:solidFill>
                  <a:srgbClr val="232323"/>
                </a:solidFill>
                <a:latin typeface="Arial" panose="020B0604020202020204" pitchFamily="34" charset="0"/>
              </a:rPr>
              <a:t>Post</a:t>
            </a:r>
            <a:r>
              <a:rPr lang="en-GB" sz="2000">
                <a:solidFill>
                  <a:srgbClr val="232323"/>
                </a:solidFill>
                <a:latin typeface="Arial" panose="020B0604020202020204" pitchFamily="34" charset="0"/>
              </a:rPr>
              <a:t> date – </a:t>
            </a:r>
            <a:r>
              <a:rPr lang="en-GB" sz="2000" i="1">
                <a:solidFill>
                  <a:srgbClr val="232323"/>
                </a:solidFill>
                <a:latin typeface="Arial" panose="020B0604020202020204" pitchFamily="34" charset="0"/>
              </a:rPr>
              <a:t>Prior </a:t>
            </a:r>
            <a:r>
              <a:rPr lang="en-GB" sz="2000">
                <a:solidFill>
                  <a:srgbClr val="232323"/>
                </a:solidFill>
                <a:latin typeface="Arial" panose="020B0604020202020204" pitchFamily="34" charset="0"/>
              </a:rPr>
              <a:t>date)</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Since NDVI is a single metric, a positive value of change would indicate an increase in vegetation, whereas a negative change would indicate a decrease in vegetation (or cloud / shadow cover).</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731796" cy="369332"/>
          </a:xfrm>
          <a:prstGeom prst="rect">
            <a:avLst/>
          </a:prstGeom>
          <a:noFill/>
        </p:spPr>
        <p:txBody>
          <a:bodyPr wrap="square" rtlCol="0">
            <a:spAutoFit/>
          </a:bodyPr>
          <a:lstStyle/>
          <a:p>
            <a:r>
              <a:rPr lang="fr-FR"/>
              <a:t>A. Cunningham			</a:t>
            </a:r>
            <a:r>
              <a:rPr lang="en-GB"/>
              <a:t>Lecture 10: EO data sourcing</a:t>
            </a:r>
          </a:p>
        </p:txBody>
      </p:sp>
      <p:pic>
        <p:nvPicPr>
          <p:cNvPr id="4" name="Picture 3">
            <a:extLst>
              <a:ext uri="{FF2B5EF4-FFF2-40B4-BE49-F238E27FC236}">
                <a16:creationId xmlns:a16="http://schemas.microsoft.com/office/drawing/2014/main" id="{6A251961-ACD7-905B-BBA3-8FBDDEBC1C4A}"/>
              </a:ext>
            </a:extLst>
          </p:cNvPr>
          <p:cNvPicPr>
            <a:picLocks noChangeAspect="1"/>
          </p:cNvPicPr>
          <p:nvPr/>
        </p:nvPicPr>
        <p:blipFill>
          <a:blip r:embed="rId3"/>
          <a:stretch>
            <a:fillRect/>
          </a:stretch>
        </p:blipFill>
        <p:spPr>
          <a:xfrm>
            <a:off x="31960" y="2478069"/>
            <a:ext cx="4007387" cy="3293951"/>
          </a:xfrm>
          <a:prstGeom prst="rect">
            <a:avLst/>
          </a:prstGeom>
        </p:spPr>
      </p:pic>
      <p:pic>
        <p:nvPicPr>
          <p:cNvPr id="11" name="Picture 10">
            <a:extLst>
              <a:ext uri="{FF2B5EF4-FFF2-40B4-BE49-F238E27FC236}">
                <a16:creationId xmlns:a16="http://schemas.microsoft.com/office/drawing/2014/main" id="{950C4837-7A9D-DEE1-F122-78830B5EFB36}"/>
              </a:ext>
            </a:extLst>
          </p:cNvPr>
          <p:cNvPicPr>
            <a:picLocks noChangeAspect="1"/>
          </p:cNvPicPr>
          <p:nvPr/>
        </p:nvPicPr>
        <p:blipFill>
          <a:blip r:embed="rId4"/>
          <a:stretch>
            <a:fillRect/>
          </a:stretch>
        </p:blipFill>
        <p:spPr>
          <a:xfrm>
            <a:off x="8149154" y="2475917"/>
            <a:ext cx="3995313" cy="3288779"/>
          </a:xfrm>
          <a:prstGeom prst="rect">
            <a:avLst/>
          </a:prstGeom>
        </p:spPr>
      </p:pic>
      <p:pic>
        <p:nvPicPr>
          <p:cNvPr id="17" name="Picture 16">
            <a:extLst>
              <a:ext uri="{FF2B5EF4-FFF2-40B4-BE49-F238E27FC236}">
                <a16:creationId xmlns:a16="http://schemas.microsoft.com/office/drawing/2014/main" id="{D0C2511A-4D9E-C53C-9BD9-E6FF62013A8B}"/>
              </a:ext>
            </a:extLst>
          </p:cNvPr>
          <p:cNvPicPr>
            <a:picLocks noChangeAspect="1"/>
          </p:cNvPicPr>
          <p:nvPr/>
        </p:nvPicPr>
        <p:blipFill>
          <a:blip r:embed="rId5"/>
          <a:stretch>
            <a:fillRect/>
          </a:stretch>
        </p:blipFill>
        <p:spPr>
          <a:xfrm>
            <a:off x="4104087" y="2476782"/>
            <a:ext cx="3992412" cy="3287869"/>
          </a:xfrm>
          <a:prstGeom prst="rect">
            <a:avLst/>
          </a:prstGeom>
        </p:spPr>
      </p:pic>
      <p:sp>
        <p:nvSpPr>
          <p:cNvPr id="19" name="TextBox 18">
            <a:extLst>
              <a:ext uri="{FF2B5EF4-FFF2-40B4-BE49-F238E27FC236}">
                <a16:creationId xmlns:a16="http://schemas.microsoft.com/office/drawing/2014/main" id="{FB16B529-5F1C-6AF9-A5B5-E71CA0FBC84F}"/>
              </a:ext>
            </a:extLst>
          </p:cNvPr>
          <p:cNvSpPr txBox="1"/>
          <p:nvPr/>
        </p:nvSpPr>
        <p:spPr>
          <a:xfrm>
            <a:off x="1376569" y="5776197"/>
            <a:ext cx="1373257" cy="369332"/>
          </a:xfrm>
          <a:prstGeom prst="rect">
            <a:avLst/>
          </a:prstGeom>
          <a:noFill/>
        </p:spPr>
        <p:txBody>
          <a:bodyPr wrap="square">
            <a:spAutoFit/>
          </a:bodyPr>
          <a:lstStyle/>
          <a:p>
            <a:r>
              <a:rPr lang="en-GB" sz="1800">
                <a:solidFill>
                  <a:srgbClr val="232323"/>
                </a:solidFill>
                <a:latin typeface="Arial" panose="020B0604020202020204" pitchFamily="34" charset="0"/>
              </a:rPr>
              <a:t>06-11-2019</a:t>
            </a:r>
            <a:endParaRPr lang="en-GB"/>
          </a:p>
        </p:txBody>
      </p:sp>
      <p:sp>
        <p:nvSpPr>
          <p:cNvPr id="20" name="TextBox 19">
            <a:extLst>
              <a:ext uri="{FF2B5EF4-FFF2-40B4-BE49-F238E27FC236}">
                <a16:creationId xmlns:a16="http://schemas.microsoft.com/office/drawing/2014/main" id="{EF268A8B-2336-024D-8C97-EF55339487E4}"/>
              </a:ext>
            </a:extLst>
          </p:cNvPr>
          <p:cNvSpPr txBox="1"/>
          <p:nvPr/>
        </p:nvSpPr>
        <p:spPr>
          <a:xfrm>
            <a:off x="9592917" y="5776197"/>
            <a:ext cx="1373257" cy="369332"/>
          </a:xfrm>
          <a:prstGeom prst="rect">
            <a:avLst/>
          </a:prstGeom>
          <a:noFill/>
        </p:spPr>
        <p:txBody>
          <a:bodyPr wrap="square">
            <a:spAutoFit/>
          </a:bodyPr>
          <a:lstStyle/>
          <a:p>
            <a:r>
              <a:rPr lang="en-GB">
                <a:solidFill>
                  <a:srgbClr val="232323"/>
                </a:solidFill>
                <a:latin typeface="Arial" panose="020B0604020202020204" pitchFamily="34" charset="0"/>
              </a:rPr>
              <a:t>21</a:t>
            </a:r>
            <a:r>
              <a:rPr lang="en-GB" sz="1800">
                <a:solidFill>
                  <a:srgbClr val="232323"/>
                </a:solidFill>
                <a:latin typeface="Arial" panose="020B0604020202020204" pitchFamily="34" charset="0"/>
              </a:rPr>
              <a:t>-09-2023</a:t>
            </a:r>
            <a:endParaRPr lang="en-GB"/>
          </a:p>
        </p:txBody>
      </p:sp>
      <p:sp>
        <p:nvSpPr>
          <p:cNvPr id="21" name="Oval 20">
            <a:extLst>
              <a:ext uri="{FF2B5EF4-FFF2-40B4-BE49-F238E27FC236}">
                <a16:creationId xmlns:a16="http://schemas.microsoft.com/office/drawing/2014/main" id="{69C1B584-2849-C89D-A43C-0609C15128E9}"/>
              </a:ext>
            </a:extLst>
          </p:cNvPr>
          <p:cNvSpPr/>
          <p:nvPr/>
        </p:nvSpPr>
        <p:spPr>
          <a:xfrm>
            <a:off x="5245100" y="4024113"/>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273CF9EE-F7C1-21B6-34EA-3C4C15CB8AFC}"/>
              </a:ext>
            </a:extLst>
          </p:cNvPr>
          <p:cNvSpPr/>
          <p:nvPr/>
        </p:nvSpPr>
        <p:spPr>
          <a:xfrm>
            <a:off x="1174750" y="4024113"/>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E02DFEA9-2CAB-6943-990D-DEEB0CDC2100}"/>
              </a:ext>
            </a:extLst>
          </p:cNvPr>
          <p:cNvSpPr/>
          <p:nvPr/>
        </p:nvSpPr>
        <p:spPr>
          <a:xfrm>
            <a:off x="9329507" y="4024113"/>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1E4C382C-7A6B-272F-960C-0BAABD99AB44}"/>
              </a:ext>
            </a:extLst>
          </p:cNvPr>
          <p:cNvSpPr/>
          <p:nvPr/>
        </p:nvSpPr>
        <p:spPr>
          <a:xfrm>
            <a:off x="2760061" y="3967891"/>
            <a:ext cx="371572" cy="335416"/>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E73F5F1A-6261-90CA-93BE-259368248E8F}"/>
              </a:ext>
            </a:extLst>
          </p:cNvPr>
          <p:cNvSpPr/>
          <p:nvPr/>
        </p:nvSpPr>
        <p:spPr>
          <a:xfrm>
            <a:off x="6830411" y="3967891"/>
            <a:ext cx="371572" cy="335416"/>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C498B81D-8B0A-9C9F-636F-3BD9FB8A6303}"/>
              </a:ext>
            </a:extLst>
          </p:cNvPr>
          <p:cNvSpPr/>
          <p:nvPr/>
        </p:nvSpPr>
        <p:spPr>
          <a:xfrm>
            <a:off x="10875361" y="3967891"/>
            <a:ext cx="371572" cy="335416"/>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80D98C6D-643D-9C9A-452C-BF43BD2793B0}"/>
              </a:ext>
            </a:extLst>
          </p:cNvPr>
          <p:cNvSpPr/>
          <p:nvPr/>
        </p:nvSpPr>
        <p:spPr>
          <a:xfrm>
            <a:off x="8367776" y="3526231"/>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a:extLst>
              <a:ext uri="{FF2B5EF4-FFF2-40B4-BE49-F238E27FC236}">
                <a16:creationId xmlns:a16="http://schemas.microsoft.com/office/drawing/2014/main" id="{464A37A1-3AC3-E13B-77BB-3B02F166EDD7}"/>
              </a:ext>
            </a:extLst>
          </p:cNvPr>
          <p:cNvSpPr/>
          <p:nvPr/>
        </p:nvSpPr>
        <p:spPr>
          <a:xfrm>
            <a:off x="4310624" y="3526231"/>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F17734CF-12AE-690D-8044-89F3D04C29CC}"/>
              </a:ext>
            </a:extLst>
          </p:cNvPr>
          <p:cNvSpPr/>
          <p:nvPr/>
        </p:nvSpPr>
        <p:spPr>
          <a:xfrm>
            <a:off x="213019" y="3526231"/>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1AD45E0F-FD33-F497-9F26-7539A9FF155E}"/>
              </a:ext>
            </a:extLst>
          </p:cNvPr>
          <p:cNvSpPr txBox="1"/>
          <p:nvPr/>
        </p:nvSpPr>
        <p:spPr>
          <a:xfrm>
            <a:off x="5367909" y="5776197"/>
            <a:ext cx="1373257" cy="369332"/>
          </a:xfrm>
          <a:prstGeom prst="rect">
            <a:avLst/>
          </a:prstGeom>
          <a:noFill/>
        </p:spPr>
        <p:txBody>
          <a:bodyPr wrap="square">
            <a:spAutoFit/>
          </a:bodyPr>
          <a:lstStyle/>
          <a:p>
            <a:r>
              <a:rPr lang="en-GB">
                <a:solidFill>
                  <a:srgbClr val="232323"/>
                </a:solidFill>
                <a:latin typeface="Arial" panose="020B0604020202020204" pitchFamily="34" charset="0"/>
              </a:rPr>
              <a:t>Difference</a:t>
            </a:r>
            <a:endParaRPr lang="en-GB"/>
          </a:p>
        </p:txBody>
      </p:sp>
      <p:pic>
        <p:nvPicPr>
          <p:cNvPr id="33" name="Picture 32">
            <a:extLst>
              <a:ext uri="{FF2B5EF4-FFF2-40B4-BE49-F238E27FC236}">
                <a16:creationId xmlns:a16="http://schemas.microsoft.com/office/drawing/2014/main" id="{5CBA3A0E-07E9-647B-F718-294DCA9878E5}"/>
              </a:ext>
            </a:extLst>
          </p:cNvPr>
          <p:cNvPicPr>
            <a:picLocks noChangeAspect="1"/>
          </p:cNvPicPr>
          <p:nvPr/>
        </p:nvPicPr>
        <p:blipFill>
          <a:blip r:embed="rId6"/>
          <a:stretch>
            <a:fillRect/>
          </a:stretch>
        </p:blipFill>
        <p:spPr>
          <a:xfrm>
            <a:off x="4116787" y="4510544"/>
            <a:ext cx="989013" cy="1242426"/>
          </a:xfrm>
          <a:prstGeom prst="rect">
            <a:avLst/>
          </a:prstGeom>
        </p:spPr>
      </p:pic>
      <p:sp>
        <p:nvSpPr>
          <p:cNvPr id="7" name="TextBox 6">
            <a:extLst>
              <a:ext uri="{FF2B5EF4-FFF2-40B4-BE49-F238E27FC236}">
                <a16:creationId xmlns:a16="http://schemas.microsoft.com/office/drawing/2014/main" id="{FA5C1DC7-0591-30E2-A277-A6FACEEF4256}"/>
              </a:ext>
            </a:extLst>
          </p:cNvPr>
          <p:cNvSpPr txBox="1"/>
          <p:nvPr/>
        </p:nvSpPr>
        <p:spPr>
          <a:xfrm>
            <a:off x="7412192" y="6126929"/>
            <a:ext cx="3553982" cy="338554"/>
          </a:xfrm>
          <a:prstGeom prst="rect">
            <a:avLst/>
          </a:prstGeom>
          <a:noFill/>
        </p:spPr>
        <p:txBody>
          <a:bodyPr wrap="square">
            <a:spAutoFit/>
          </a:bodyPr>
          <a:lstStyle/>
          <a:p>
            <a:pPr algn="ctr"/>
            <a:r>
              <a:rPr lang="en-GB" sz="1600">
                <a:solidFill>
                  <a:srgbClr val="232323"/>
                </a:solidFill>
                <a:latin typeface="Arial" panose="020B0604020202020204" pitchFamily="34" charset="0"/>
              </a:rPr>
              <a:t>Note clouds create invalid results.</a:t>
            </a:r>
            <a:endParaRPr lang="en-GB" sz="1600"/>
          </a:p>
        </p:txBody>
      </p:sp>
      <p:sp>
        <p:nvSpPr>
          <p:cNvPr id="9" name="TextBox 8">
            <a:extLst>
              <a:ext uri="{FF2B5EF4-FFF2-40B4-BE49-F238E27FC236}">
                <a16:creationId xmlns:a16="http://schemas.microsoft.com/office/drawing/2014/main" id="{61B31FF2-4084-45C9-EE79-AD423261A370}"/>
              </a:ext>
            </a:extLst>
          </p:cNvPr>
          <p:cNvSpPr txBox="1"/>
          <p:nvPr/>
        </p:nvSpPr>
        <p:spPr>
          <a:xfrm>
            <a:off x="2114847" y="6157075"/>
            <a:ext cx="4071520" cy="338554"/>
          </a:xfrm>
          <a:prstGeom prst="rect">
            <a:avLst/>
          </a:prstGeom>
          <a:noFill/>
        </p:spPr>
        <p:txBody>
          <a:bodyPr wrap="square">
            <a:spAutoFit/>
          </a:bodyPr>
          <a:lstStyle/>
          <a:p>
            <a:pPr algn="ctr"/>
            <a:r>
              <a:rPr lang="en-GB" sz="1600">
                <a:solidFill>
                  <a:srgbClr val="232323"/>
                </a:solidFill>
                <a:latin typeface="Arial" panose="020B0604020202020204" pitchFamily="34" charset="0"/>
              </a:rPr>
              <a:t>Red = NDVI reduction, Blue = NDVI gain</a:t>
            </a:r>
            <a:endParaRPr lang="en-GB" sz="1600"/>
          </a:p>
        </p:txBody>
      </p:sp>
      <p:cxnSp>
        <p:nvCxnSpPr>
          <p:cNvPr id="12" name="Straight Arrow Connector 11">
            <a:extLst>
              <a:ext uri="{FF2B5EF4-FFF2-40B4-BE49-F238E27FC236}">
                <a16:creationId xmlns:a16="http://schemas.microsoft.com/office/drawing/2014/main" id="{3F02C874-9689-05B1-6BF4-622CF4ACAD73}"/>
              </a:ext>
            </a:extLst>
          </p:cNvPr>
          <p:cNvCxnSpPr>
            <a:cxnSpLocks/>
            <a:stCxn id="9" idx="0"/>
            <a:endCxn id="33" idx="2"/>
          </p:cNvCxnSpPr>
          <p:nvPr/>
        </p:nvCxnSpPr>
        <p:spPr>
          <a:xfrm flipV="1">
            <a:off x="4150607" y="5752970"/>
            <a:ext cx="460687" cy="4041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1AB25FA-C097-3AB9-EFDF-9FF1A3101DAC}"/>
              </a:ext>
            </a:extLst>
          </p:cNvPr>
          <p:cNvCxnSpPr>
            <a:cxnSpLocks/>
            <a:stCxn id="7" idx="0"/>
          </p:cNvCxnSpPr>
          <p:nvPr/>
        </p:nvCxnSpPr>
        <p:spPr>
          <a:xfrm flipH="1" flipV="1">
            <a:off x="7856989" y="4521995"/>
            <a:ext cx="1332194" cy="16049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F3AB5723-E5ED-23CA-5083-EDBACF34080F}"/>
              </a:ext>
            </a:extLst>
          </p:cNvPr>
          <p:cNvCxnSpPr>
            <a:cxnSpLocks/>
            <a:stCxn id="7" idx="0"/>
          </p:cNvCxnSpPr>
          <p:nvPr/>
        </p:nvCxnSpPr>
        <p:spPr>
          <a:xfrm flipV="1">
            <a:off x="9189183" y="4231758"/>
            <a:ext cx="2374188" cy="18951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5052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Summary</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410691" y="528996"/>
            <a:ext cx="8701796" cy="5078313"/>
          </a:xfrm>
          <a:prstGeom prst="rect">
            <a:avLst/>
          </a:prstGeom>
          <a:noFill/>
        </p:spPr>
        <p:txBody>
          <a:bodyPr wrap="square" rtlCol="0">
            <a:spAutoFit/>
          </a:bodyPr>
          <a:lstStyle/>
          <a:p>
            <a:r>
              <a:rPr lang="en-GB" sz="2400">
                <a:solidFill>
                  <a:srgbClr val="232323"/>
                </a:solidFill>
                <a:latin typeface="Arial" panose="020B0604020202020204" pitchFamily="34" charset="0"/>
              </a:rPr>
              <a:t>In this lecture we covered the following:</a:t>
            </a:r>
          </a:p>
          <a:p>
            <a:endParaRPr lang="en-GB" sz="2400">
              <a:solidFill>
                <a:srgbClr val="232323"/>
              </a:solidFill>
              <a:latin typeface="Arial" panose="020B0604020202020204" pitchFamily="34" charset="0"/>
            </a:endParaRPr>
          </a:p>
          <a:p>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The specifications of Sentinel-2 and Landsat-8</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The ability to source and download Sentinel-2 data from either Sentinel Hub EO Browser and Copernicus Browser</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The ability to visualise multi-band data in QGIS</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The calculation of NDVI and multi-temporal analysis to detect change in land cover</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10: EO data sourcing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224108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4160938" y="778468"/>
            <a:ext cx="7069314" cy="4401205"/>
          </a:xfrm>
          <a:prstGeom prst="rect">
            <a:avLst/>
          </a:prstGeom>
          <a:noFill/>
        </p:spPr>
        <p:txBody>
          <a:bodyPr wrap="square" rtlCol="0">
            <a:spAutoFit/>
          </a:bodyPr>
          <a:lstStyle/>
          <a:p>
            <a:r>
              <a:rPr lang="en-GB" sz="2400"/>
              <a:t>The next lecture will cover:</a:t>
            </a:r>
          </a:p>
          <a:p>
            <a:endParaRPr lang="en-GB" sz="2400"/>
          </a:p>
          <a:p>
            <a:pPr algn="ctr"/>
            <a:r>
              <a:rPr lang="en-GB" sz="2800"/>
              <a:t>Multi-temporal analysis</a:t>
            </a:r>
          </a:p>
          <a:p>
            <a:endParaRPr lang="en-GB" sz="2400"/>
          </a:p>
          <a:p>
            <a:r>
              <a:rPr lang="en-GB" sz="2400"/>
              <a:t>Suggested activities: </a:t>
            </a:r>
          </a:p>
          <a:p>
            <a:pPr marL="800100" lvl="1" indent="-342900">
              <a:buFontTx/>
              <a:buChar char="-"/>
            </a:pPr>
            <a:r>
              <a:rPr lang="en-GB" sz="2400"/>
              <a:t>Visit </a:t>
            </a:r>
            <a:r>
              <a:rPr lang="en-GB" sz="2400" err="1"/>
              <a:t>SentinelHub’s</a:t>
            </a:r>
            <a:r>
              <a:rPr lang="en-GB" sz="2400"/>
              <a:t> EO browser and start exploring imagery: </a:t>
            </a:r>
            <a:r>
              <a:rPr lang="en-GB" sz="2400">
                <a:hlinkClick r:id="rId3"/>
              </a:rPr>
              <a:t>https://apps.sentinel-hub.com/eo-browser/</a:t>
            </a:r>
            <a:endParaRPr lang="en-GB" sz="1600"/>
          </a:p>
          <a:p>
            <a:pPr marL="800100" lvl="1" indent="-342900">
              <a:buFontTx/>
              <a:buChar char="-"/>
            </a:pPr>
            <a:endParaRPr lang="en-GB" sz="2400"/>
          </a:p>
          <a:p>
            <a:r>
              <a:rPr lang="en-GB" sz="2400"/>
              <a:t>Suggested reading:</a:t>
            </a:r>
          </a:p>
          <a:p>
            <a:pPr marL="285750" indent="-285750">
              <a:buFont typeface="Arial" panose="020B0604020202020204" pitchFamily="34" charset="0"/>
              <a:buChar char="•"/>
            </a:pPr>
            <a:r>
              <a:rPr lang="en-GB" b="0" i="0">
                <a:solidFill>
                  <a:srgbClr val="222222"/>
                </a:solidFill>
                <a:effectLst/>
                <a:latin typeface="Arial" panose="020B0604020202020204" pitchFamily="34" charset="0"/>
              </a:rPr>
              <a:t>Lillesand, T., Kiefer, R.W. and Chipman, J., 2015. </a:t>
            </a:r>
            <a:r>
              <a:rPr lang="en-GB" b="0" i="1">
                <a:solidFill>
                  <a:srgbClr val="222222"/>
                </a:solidFill>
                <a:effectLst/>
                <a:latin typeface="Arial" panose="020B0604020202020204" pitchFamily="34" charset="0"/>
              </a:rPr>
              <a:t>Remote sensing and image interpretation</a:t>
            </a:r>
            <a:r>
              <a:rPr lang="en-GB" b="0" i="0">
                <a:solidFill>
                  <a:srgbClr val="222222"/>
                </a:solidFill>
                <a:effectLst/>
                <a:latin typeface="Arial" panose="020B0604020202020204" pitchFamily="34" charset="0"/>
              </a:rPr>
              <a:t>. John Wiley &amp; Sons.</a:t>
            </a:r>
            <a:endParaRPr lang="en-GB"/>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10: EO data sourcing</a:t>
            </a:r>
          </a:p>
        </p:txBody>
      </p:sp>
      <p:pic>
        <p:nvPicPr>
          <p:cNvPr id="2" name="Picture 1">
            <a:extLst>
              <a:ext uri="{FF2B5EF4-FFF2-40B4-BE49-F238E27FC236}">
                <a16:creationId xmlns:a16="http://schemas.microsoft.com/office/drawing/2014/main" id="{93E78241-C51D-5C3E-0F91-23D8266E923B}"/>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2066887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646878"/>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200" dirty="0"/>
              <a:t>“ACNA6003 GIS and Remote Sensing 2024/25_GRP”</a:t>
            </a:r>
          </a:p>
          <a:p>
            <a:r>
              <a:rPr lang="en-GB" sz="1400" dirty="0">
                <a:hlinkClick r:id="rId4"/>
              </a:rPr>
              <a:t>ACNA6003 GIS and Remote Sensing 2024/25_GRP | General | Microsoft Teams</a:t>
            </a:r>
            <a:endParaRPr lang="en-GB" sz="1400" dirty="0"/>
          </a:p>
          <a:p>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07/01/2026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a:t>A. Cunningham			</a:t>
            </a:r>
            <a:r>
              <a:rPr lang="en-GB"/>
              <a:t>Lecture 10: EO data sourcing</a:t>
            </a:r>
          </a:p>
        </p:txBody>
      </p:sp>
      <p:pic>
        <p:nvPicPr>
          <p:cNvPr id="4" name="Picture 3">
            <a:extLst>
              <a:ext uri="{FF2B5EF4-FFF2-40B4-BE49-F238E27FC236}">
                <a16:creationId xmlns:a16="http://schemas.microsoft.com/office/drawing/2014/main" id="{49CE22D4-95A5-7D2E-2126-30DA2D95865D}"/>
              </a:ext>
            </a:extLst>
          </p:cNvPr>
          <p:cNvPicPr>
            <a:picLocks noChangeAspect="1"/>
          </p:cNvPicPr>
          <p:nvPr/>
        </p:nvPicPr>
        <p:blipFill rotWithShape="1">
          <a:blip r:embed="rId5">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2825</Words>
  <Application>Microsoft Office PowerPoint</Application>
  <PresentationFormat>Widescreen</PresentationFormat>
  <Paragraphs>369</Paragraphs>
  <Slides>24</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Calibri Light</vt:lpstr>
      <vt:lpstr>Centaur</vt:lpstr>
      <vt:lpstr>Comic Sans MS</vt:lpstr>
      <vt:lpstr>Roboto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3</cp:revision>
  <dcterms:created xsi:type="dcterms:W3CDTF">2023-07-26T10:21:48Z</dcterms:created>
  <dcterms:modified xsi:type="dcterms:W3CDTF">2026-01-14T10:56:11Z</dcterms:modified>
</cp:coreProperties>
</file>