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88" r:id="rId3"/>
    <p:sldId id="299" r:id="rId4"/>
    <p:sldId id="258" r:id="rId5"/>
    <p:sldId id="259" r:id="rId6"/>
    <p:sldId id="260" r:id="rId7"/>
    <p:sldId id="261" r:id="rId8"/>
    <p:sldId id="298" r:id="rId9"/>
    <p:sldId id="262" r:id="rId10"/>
    <p:sldId id="263" r:id="rId11"/>
    <p:sldId id="264" r:id="rId12"/>
    <p:sldId id="265" r:id="rId13"/>
    <p:sldId id="267" r:id="rId14"/>
    <p:sldId id="268" r:id="rId15"/>
    <p:sldId id="289" r:id="rId16"/>
    <p:sldId id="290" r:id="rId17"/>
    <p:sldId id="291" r:id="rId18"/>
    <p:sldId id="292" r:id="rId19"/>
    <p:sldId id="293" r:id="rId20"/>
    <p:sldId id="294" r:id="rId21"/>
    <p:sldId id="295" r:id="rId22"/>
    <p:sldId id="296" r:id="rId23"/>
    <p:sldId id="297" r:id="rId24"/>
    <p:sldId id="272"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69" d="100"/>
          <a:sy n="69" d="100"/>
        </p:scale>
        <p:origin x="8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During a residential weekend a young person asked Howard Williamson what kind of skills do you need to be a youth worker? </a:t>
            </a:r>
          </a:p>
          <a:p>
            <a:r>
              <a:rPr lang="en-US" dirty="0" smtClean="0"/>
              <a:t>The young person understood what he meant by eternal patience as Howard had had stood by him even when he displayed</a:t>
            </a:r>
            <a:r>
              <a:rPr lang="en-US" baseline="0" dirty="0" smtClean="0"/>
              <a:t> obnoxious and oppositional </a:t>
            </a:r>
            <a:r>
              <a:rPr lang="en-US" baseline="0" dirty="0" err="1" smtClean="0"/>
              <a:t>behaviour</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10</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19/10/2020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youth work developed?</a:t>
            </a:r>
            <a:endParaRPr lang="en-GB" dirty="0"/>
          </a:p>
        </p:txBody>
      </p:sp>
      <p:sp>
        <p:nvSpPr>
          <p:cNvPr id="3" name="Content Placeholder 2"/>
          <p:cNvSpPr>
            <a:spLocks noGrp="1"/>
          </p:cNvSpPr>
          <p:nvPr>
            <p:ph idx="1"/>
          </p:nvPr>
        </p:nvSpPr>
        <p:spPr/>
        <p:txBody>
          <a:bodyPr/>
          <a:lstStyle/>
          <a:p>
            <a:endParaRPr lang="en-US" dirty="0" smtClean="0"/>
          </a:p>
          <a:p>
            <a:endParaRPr lang="en-US" dirty="0"/>
          </a:p>
          <a:p>
            <a:r>
              <a:rPr lang="en-US" dirty="0" smtClean="0"/>
              <a:t>An </a:t>
            </a:r>
            <a:r>
              <a:rPr lang="en-US" dirty="0"/>
              <a:t>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Strategy for Youth Work</a:t>
            </a:r>
            <a:endParaRPr lang="en-GB" dirty="0"/>
          </a:p>
        </p:txBody>
      </p:sp>
      <p:sp>
        <p:nvSpPr>
          <p:cNvPr id="3" name="Content Placeholder 2"/>
          <p:cNvSpPr>
            <a:spLocks noGrp="1"/>
          </p:cNvSpPr>
          <p:nvPr>
            <p:ph idx="1"/>
          </p:nvPr>
        </p:nvSpPr>
        <p:spPr/>
        <p:txBody>
          <a:bodyPr/>
          <a:lstStyle/>
          <a:p>
            <a:r>
              <a:rPr lang="en-GB" dirty="0"/>
              <a:t>Our vision for the future will be achieved by focusing our efforts across the following five aims. </a:t>
            </a:r>
            <a:endParaRPr lang="en-GB" dirty="0" smtClean="0"/>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idx="1"/>
          </p:nvPr>
        </p:nvSpPr>
        <p:spPr/>
        <p:txBody>
          <a:bodyPr>
            <a:normAutofit lnSpcReduction="10000"/>
          </a:bodyPr>
          <a:lstStyle/>
          <a:p>
            <a:r>
              <a:rPr lang="en-GB" dirty="0" smtClean="0"/>
              <a:t>Youth work is a form of professional practice with young people that can be carried out by individuals and organisations in a wide range of settings.</a:t>
            </a:r>
          </a:p>
          <a:p>
            <a:r>
              <a:rPr lang="en-GB" dirty="0" smtClean="0"/>
              <a:t>The distinguishing characteristics are associated with practice, that is, in the ways in which youth workers interact with young people and their communities.</a:t>
            </a:r>
          </a:p>
          <a:p>
            <a:r>
              <a:rPr lang="en-GB" dirty="0" smtClean="0"/>
              <a:t>Youth workers exercise their power judiciously, approach young people positively and informally, and engage them in enjoyable activities.</a:t>
            </a:r>
          </a:p>
          <a:p>
            <a:r>
              <a:rPr lang="en-GB" dirty="0" smtClean="0"/>
              <a:t>Most importantly, youth work is based on respect for young people, listening to them and valuing mutual learning.</a:t>
            </a:r>
          </a:p>
          <a:p>
            <a:endParaRPr lang="en-GB" dirty="0" smtClean="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smtClean="0"/>
              <a:t>The aim is to involve young people in decisions about issues that affect them, rather then simply providing them with information, advice or services.</a:t>
            </a:r>
          </a:p>
          <a:p>
            <a:r>
              <a:rPr lang="en-GB" dirty="0" smtClean="0"/>
              <a:t>Young people have fun, learn from each other and participate in the design and implementation of activities, projects and services.</a:t>
            </a:r>
          </a:p>
          <a:p>
            <a:r>
              <a:rPr lang="en-GB" dirty="0" smtClean="0"/>
              <a:t>The intention is not to prescribe methods and outcomes.</a:t>
            </a:r>
          </a:p>
          <a:p>
            <a:r>
              <a:rPr lang="en-GB" dirty="0" smtClean="0"/>
              <a:t>Although often serving a positive, therapeutic and preventative function for young people and society, youth work attempts to focus on developing opportunities for young people to explore their options and develop their understanding of choices and consequences.</a:t>
            </a:r>
            <a:endParaRPr lang="en-GB" dirty="0"/>
          </a:p>
        </p:txBody>
      </p:sp>
    </p:spTree>
    <p:extLst>
      <p:ext uri="{BB962C8B-B14F-4D97-AF65-F5344CB8AC3E}">
        <p14:creationId xmlns:p14="http://schemas.microsoft.com/office/powerpoint/2010/main" val="108595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smtClean="0"/>
              <a:t>Individual Task</a:t>
            </a:r>
            <a:br>
              <a:rPr lang="en-GB" dirty="0" smtClean="0"/>
            </a:br>
            <a:r>
              <a:rPr lang="en-GB" dirty="0" smtClean="0"/>
              <a:t>What is Youth Work?</a:t>
            </a:r>
            <a:endParaRPr lang="en-GB" dirty="0"/>
          </a:p>
        </p:txBody>
      </p:sp>
      <p:sp>
        <p:nvSpPr>
          <p:cNvPr id="3" name="Content Placeholder 2"/>
          <p:cNvSpPr>
            <a:spLocks noGrp="1"/>
          </p:cNvSpPr>
          <p:nvPr>
            <p:ph idx="1"/>
          </p:nvPr>
        </p:nvSpPr>
        <p:spPr/>
        <p:txBody>
          <a:bodyPr/>
          <a:lstStyle/>
          <a:p>
            <a:endParaRPr lang="en-GB" dirty="0" smtClean="0"/>
          </a:p>
          <a:p>
            <a:r>
              <a:rPr lang="en-GB" dirty="0" smtClean="0"/>
              <a:t>On a piece of paper write your own definition of what the key purpose of youth work is.</a:t>
            </a:r>
          </a:p>
          <a:p>
            <a:endParaRPr lang="en-GB" dirty="0" smtClean="0"/>
          </a:p>
          <a:p>
            <a:r>
              <a:rPr lang="en-GB" dirty="0" smtClean="0"/>
              <a:t>If you are comfortable with this, in the comments box in Teams write down your definition.</a:t>
            </a:r>
          </a:p>
          <a:p>
            <a:endParaRPr lang="en-GB" dirty="0" smtClean="0"/>
          </a:p>
          <a:p>
            <a:r>
              <a:rPr lang="en-GB" dirty="0" smtClean="0"/>
              <a:t>If you are comfortable, be prepared to read out someone else’s definition.</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r>
              <a:rPr lang="en-GB" dirty="0" smtClean="0"/>
              <a:t>Did everyone write the same definition?</a:t>
            </a:r>
          </a:p>
          <a:p>
            <a:endParaRPr lang="en-GB" dirty="0"/>
          </a:p>
          <a:p>
            <a:r>
              <a:rPr lang="en-GB" dirty="0" smtClean="0"/>
              <a:t>Youth work means different things to different people, this can be one of its strengths…but also one of its </a:t>
            </a:r>
            <a:r>
              <a:rPr lang="en-GB" dirty="0" smtClean="0"/>
              <a:t>weaknesses (Welsh Government, Davies, </a:t>
            </a:r>
            <a:r>
              <a:rPr lang="en-GB" dirty="0" err="1" smtClean="0"/>
              <a:t>Jeffs</a:t>
            </a:r>
            <a:r>
              <a:rPr lang="en-GB" dirty="0" smtClean="0"/>
              <a:t> and Smith, Young).</a:t>
            </a:r>
            <a:endParaRPr lang="en-GB" dirty="0" smtClean="0"/>
          </a:p>
          <a:p>
            <a:pPr marL="114300" indent="0">
              <a:buNone/>
            </a:pPr>
            <a:endParaRPr lang="en-GB" dirty="0" smtClean="0"/>
          </a:p>
          <a:p>
            <a:r>
              <a:rPr lang="en-GB" dirty="0" smtClean="0"/>
              <a:t>It is possible to make a distinction between the policy of youth work in England and Wales over the last 25 to 30 years.  The division has increased in terms of policy in recent years, although perhaps not so much in terms of practice. </a:t>
            </a:r>
            <a:endParaRPr lang="en-GB" dirty="0" smtClean="0"/>
          </a:p>
        </p:txBody>
      </p:sp>
    </p:spTree>
    <p:extLst>
      <p:ext uri="{BB962C8B-B14F-4D97-AF65-F5344CB8AC3E}">
        <p14:creationId xmlns:p14="http://schemas.microsoft.com/office/powerpoint/2010/main" val="22360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83621653"/>
              </p:ext>
            </p:extLst>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I really </a:t>
                      </a:r>
                      <a:r>
                        <a:rPr lang="en-GB" sz="2000" dirty="0">
                          <a:effectLst/>
                          <a:latin typeface="Calibri" panose="020F0502020204030204" pitchFamily="34" charset="0"/>
                          <a:ea typeface="Calibri" panose="020F0502020204030204" pitchFamily="34" charset="0"/>
                          <a:cs typeface="Times New Roman" panose="02020603050405020304" pitchFamily="18" charset="0"/>
                        </a:rPr>
                        <a:t>did not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like was </a:t>
                      </a:r>
                      <a:r>
                        <a:rPr lang="en-GB" sz="2000" dirty="0">
                          <a:effectLst/>
                          <a:latin typeface="Calibri" panose="020F0502020204030204" pitchFamily="34" charset="0"/>
                          <a:ea typeface="Calibri" panose="020F0502020204030204" pitchFamily="34" charset="0"/>
                          <a:cs typeface="Times New Roman" panose="02020603050405020304" pitchFamily="18" charset="0"/>
                        </a:rPr>
                        <a:t>.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holiday was </a:t>
                      </a:r>
                      <a:r>
                        <a:rPr lang="en-GB" sz="2000" dirty="0">
                          <a:effectLst/>
                          <a:latin typeface="Calibri" panose="020F0502020204030204" pitchFamily="34" charset="0"/>
                          <a:ea typeface="Calibri" panose="020F0502020204030204" pitchFamily="34" charset="0"/>
                          <a:cs typeface="Times New Roman" panose="02020603050405020304" pitchFamily="18" charset="0"/>
                        </a:rPr>
                        <a:t>.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When </a:t>
                      </a:r>
                      <a:r>
                        <a:rPr lang="en-GB" sz="2000" dirty="0">
                          <a:effectLst/>
                          <a:latin typeface="Calibri" panose="020F0502020204030204" pitchFamily="34" charset="0"/>
                          <a:ea typeface="Calibri" panose="020F0502020204030204" pitchFamily="34" charset="0"/>
                          <a:cs typeface="Times New Roman" panose="02020603050405020304" pitchFamily="18" charset="0"/>
                        </a:rPr>
                        <a:t>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As </a:t>
                      </a:r>
                      <a:r>
                        <a:rPr lang="en-GB" sz="2000" dirty="0">
                          <a:effectLst/>
                          <a:latin typeface="Calibri" panose="020F0502020204030204" pitchFamily="34" charset="0"/>
                          <a:ea typeface="Calibri" panose="020F0502020204030204" pitchFamily="34" charset="0"/>
                          <a:cs typeface="Times New Roman" panose="02020603050405020304" pitchFamily="18" charset="0"/>
                        </a:rPr>
                        <a:t>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As </a:t>
                      </a:r>
                      <a:r>
                        <a:rPr lang="en-GB" sz="2000" dirty="0">
                          <a:effectLst/>
                          <a:latin typeface="Calibri" panose="020F0502020204030204" pitchFamily="34" charset="0"/>
                          <a:ea typeface="Calibri" panose="020F0502020204030204" pitchFamily="34" charset="0"/>
                          <a:cs typeface="Times New Roman" panose="02020603050405020304" pitchFamily="18" charset="0"/>
                        </a:rPr>
                        <a:t>I got older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my most </a:t>
                      </a:r>
                      <a:r>
                        <a:rPr lang="en-GB" sz="2000" dirty="0">
                          <a:effectLst/>
                          <a:latin typeface="Calibri" panose="020F0502020204030204" pitchFamily="34" charset="0"/>
                          <a:ea typeface="Calibri" panose="020F0502020204030204" pitchFamily="34" charset="0"/>
                          <a:cs typeface="Times New Roman" panose="02020603050405020304" pitchFamily="18" charset="0"/>
                        </a:rPr>
                        <a:t>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pPr marL="0" indent="0">
              <a:buNone/>
            </a:pPr>
            <a:endParaRPr lang="en-US" dirty="0" smtClean="0"/>
          </a:p>
          <a:p>
            <a:pPr marL="0" indent="0">
              <a:buNone/>
            </a:pPr>
            <a:r>
              <a:rPr lang="en-US" dirty="0" smtClean="0"/>
              <a:t>Enable </a:t>
            </a:r>
            <a:r>
              <a:rPr lang="en-US" dirty="0"/>
              <a:t>young people to develop holistically, working with them to facilitate their personal, social and educational development, to enable them to develop their voice, influence and place in society and to reach their full potential</a:t>
            </a:r>
            <a:r>
              <a:rPr lang="en-US" dirty="0" smtClean="0"/>
              <a:t>.</a:t>
            </a:r>
          </a:p>
          <a:p>
            <a:endParaRPr lang="en-US" dirty="0"/>
          </a:p>
          <a:p>
            <a:pPr marL="0" indent="0" algn="r">
              <a:buNone/>
            </a:pPr>
            <a:r>
              <a:rPr lang="en-US" dirty="0" smtClean="0"/>
              <a:t>(Community Learning and Development Scotland, 2019)</a:t>
            </a:r>
            <a:endParaRPr lang="en-US" dirty="0"/>
          </a:p>
          <a:p>
            <a:endParaRPr lang="en-US" dirty="0"/>
          </a:p>
        </p:txBody>
      </p:sp>
    </p:spTree>
    <p:extLst>
      <p:ext uri="{BB962C8B-B14F-4D97-AF65-F5344CB8AC3E}">
        <p14:creationId xmlns:p14="http://schemas.microsoft.com/office/powerpoint/2010/main" val="5511224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Youth Work Skills</a:t>
            </a:r>
            <a:br>
              <a:rPr lang="en-US" dirty="0" smtClean="0"/>
            </a:br>
            <a:endParaRPr lang="en-US" dirty="0"/>
          </a:p>
        </p:txBody>
      </p:sp>
      <p:sp>
        <p:nvSpPr>
          <p:cNvPr id="3" name="Content Placeholder 2"/>
          <p:cNvSpPr>
            <a:spLocks noGrp="1"/>
          </p:cNvSpPr>
          <p:nvPr>
            <p:ph idx="1"/>
          </p:nvPr>
        </p:nvSpPr>
        <p:spPr/>
        <p:txBody>
          <a:bodyPr/>
          <a:lstStyle/>
          <a:p>
            <a:pPr marL="0" indent="0">
              <a:buNone/>
            </a:pPr>
            <a:endParaRPr lang="en-US" sz="4800" dirty="0" smtClean="0"/>
          </a:p>
          <a:p>
            <a:pPr marL="0" indent="0">
              <a:buNone/>
            </a:pPr>
            <a:r>
              <a:rPr lang="en-US" sz="4800" dirty="0" smtClean="0"/>
              <a:t>Effective </a:t>
            </a:r>
            <a:r>
              <a:rPr lang="en-US" sz="4800" dirty="0"/>
              <a:t>youth workers needed three things: good listening skills, a good sense of humour and eternal patience</a:t>
            </a:r>
            <a:r>
              <a:rPr lang="en-US" sz="4800" dirty="0" smtClean="0"/>
              <a:t>.</a:t>
            </a:r>
          </a:p>
          <a:p>
            <a:endParaRPr lang="en-US" sz="4800" dirty="0"/>
          </a:p>
          <a:p>
            <a:pPr marL="0" indent="0" algn="r">
              <a:buNone/>
            </a:pPr>
            <a:r>
              <a:rPr lang="en-US" dirty="0" smtClean="0"/>
              <a:t>(Williamson 2001 cited in National Youth Agency 2007)   </a:t>
            </a:r>
            <a:endParaRPr lang="en-US" dirty="0"/>
          </a:p>
        </p:txBody>
      </p:sp>
    </p:spTree>
    <p:extLst>
      <p:ext uri="{BB962C8B-B14F-4D97-AF65-F5344CB8AC3E}">
        <p14:creationId xmlns:p14="http://schemas.microsoft.com/office/powerpoint/2010/main" val="26938980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 </a:t>
            </a:r>
            <a:endParaRPr lang="en-US" dirty="0"/>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a:t>
            </a:r>
            <a:r>
              <a:rPr lang="en-US" dirty="0" smtClean="0"/>
              <a:t>verbally and in the Teams text box.</a:t>
            </a:r>
            <a:endParaRPr lang="en-US" dirty="0"/>
          </a:p>
        </p:txBody>
      </p:sp>
    </p:spTree>
    <p:extLst>
      <p:ext uri="{BB962C8B-B14F-4D97-AF65-F5344CB8AC3E}">
        <p14:creationId xmlns:p14="http://schemas.microsoft.com/office/powerpoint/2010/main" val="16326931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smtClean="0"/>
              <a:t>Principles, Purposes </a:t>
            </a:r>
            <a:r>
              <a:rPr lang="en-US" cap="none" dirty="0"/>
              <a:t>&amp;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smtClean="0"/>
              <a:t>What </a:t>
            </a:r>
            <a:r>
              <a:rPr lang="en-US" dirty="0"/>
              <a:t>informs the youth work role</a:t>
            </a:r>
            <a:r>
              <a:rPr lang="en-US" dirty="0" smtClean="0"/>
              <a:t>?</a:t>
            </a:r>
          </a:p>
          <a:p>
            <a:endParaRPr lang="en-US" dirty="0"/>
          </a:p>
          <a:p>
            <a:r>
              <a:rPr lang="en-US" dirty="0"/>
              <a:t>How do youth workers know about the principles and values of their profession</a:t>
            </a:r>
            <a:r>
              <a:rPr lang="en-US" dirty="0" smtClean="0"/>
              <a:t>?</a:t>
            </a:r>
          </a:p>
          <a:p>
            <a:endParaRPr lang="en-US" dirty="0"/>
          </a:p>
          <a:p>
            <a:r>
              <a:rPr lang="en-US" dirty="0"/>
              <a:t>What are the key values and principles that </a:t>
            </a:r>
            <a:r>
              <a:rPr lang="en-US" dirty="0"/>
              <a:t> </a:t>
            </a:r>
            <a:r>
              <a:rPr lang="en-US" dirty="0" smtClean="0"/>
              <a:t>                       </a:t>
            </a:r>
            <a:r>
              <a:rPr lang="en-US" dirty="0" smtClean="0"/>
              <a:t>underpin </a:t>
            </a:r>
            <a:r>
              <a:rPr lang="en-US" dirty="0"/>
              <a:t>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Conduct in Youth Work</a:t>
            </a:r>
            <a:endParaRPr lang="en-GB" dirty="0"/>
          </a:p>
        </p:txBody>
      </p:sp>
      <p:sp>
        <p:nvSpPr>
          <p:cNvPr id="3" name="Content Placeholder 2"/>
          <p:cNvSpPr>
            <a:spLocks noGrp="1"/>
          </p:cNvSpPr>
          <p:nvPr>
            <p:ph idx="1"/>
          </p:nvPr>
        </p:nvSpPr>
        <p:spPr/>
        <p:txBody>
          <a:bodyPr/>
          <a:lstStyle/>
          <a:p>
            <a:pPr marL="457200" indent="-457200"/>
            <a:r>
              <a:rPr lang="en-GB" dirty="0" smtClean="0"/>
              <a:t>Discuss in detail </a:t>
            </a:r>
            <a:r>
              <a:rPr lang="en-GB" dirty="0"/>
              <a:t>your thoughts on the type of people youth workers should be. </a:t>
            </a:r>
          </a:p>
          <a:p>
            <a:pPr marL="114300" indent="0">
              <a:buNone/>
            </a:pPr>
            <a:endParaRPr lang="en-GB" dirty="0"/>
          </a:p>
          <a:p>
            <a:pPr marL="114300" indent="0">
              <a:buNone/>
            </a:pPr>
            <a:r>
              <a:rPr lang="en-GB" dirty="0" smtClean="0"/>
              <a:t> </a:t>
            </a:r>
            <a:endParaRPr lang="en-GB" dirty="0"/>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in Wales </a:t>
            </a:r>
            <a:endParaRPr lang="en-GB" dirty="0"/>
          </a:p>
        </p:txBody>
      </p:sp>
      <p:sp>
        <p:nvSpPr>
          <p:cNvPr id="3" name="Content Placeholder 2"/>
          <p:cNvSpPr>
            <a:spLocks noGrp="1"/>
          </p:cNvSpPr>
          <p:nvPr>
            <p:ph sz="half" idx="1"/>
          </p:nvPr>
        </p:nvSpPr>
        <p:spPr/>
        <p:txBody>
          <a:bodyPr/>
          <a:lstStyle/>
          <a:p>
            <a:r>
              <a:rPr lang="en-GB" dirty="0" smtClean="0">
                <a:hlinkClick r:id="rId2"/>
              </a:rPr>
              <a:t>https://www.cwvys.org.uk/wp-content/uploads/2019/04/YOUTH-WORK-IN-WALES-PRINCIPLES-AND-PURPOSES.pdf</a:t>
            </a:r>
            <a:r>
              <a:rPr lang="en-GB" dirty="0" smtClean="0"/>
              <a:t> </a:t>
            </a:r>
            <a:endParaRPr lang="en-GB" dirty="0"/>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Values in Youth Work</a:t>
            </a:r>
            <a:endParaRPr lang="en-GB" dirty="0"/>
          </a:p>
        </p:txBody>
      </p:sp>
      <p:sp>
        <p:nvSpPr>
          <p:cNvPr id="6" name="Content Placeholder 5"/>
          <p:cNvSpPr>
            <a:spLocks noGrp="1"/>
          </p:cNvSpPr>
          <p:nvPr>
            <p:ph idx="1"/>
          </p:nvPr>
        </p:nvSpPr>
        <p:spPr>
          <a:xfrm>
            <a:off x="838200" y="1565564"/>
            <a:ext cx="10515600" cy="4768153"/>
          </a:xfrm>
        </p:spPr>
        <p:txBody>
          <a:bodyPr>
            <a:normAutofit lnSpcReduction="10000"/>
          </a:bodyPr>
          <a:lstStyle/>
          <a:p>
            <a:r>
              <a:rPr lang="en-GB" dirty="0"/>
              <a:t>According to the National Youth Agency (1997, pp. 6-7 </a:t>
            </a:r>
            <a:r>
              <a:rPr lang="en-GB" i="1" dirty="0"/>
              <a:t>cited in</a:t>
            </a:r>
            <a:r>
              <a:rPr lang="en-GB" dirty="0"/>
              <a:t> Banks 1999, p.10) distinguishable values, which underlie youth and community work are</a:t>
            </a:r>
            <a:r>
              <a:rPr lang="en-GB" dirty="0" smtClean="0"/>
              <a:t>:</a:t>
            </a:r>
          </a:p>
          <a:p>
            <a:endParaRPr lang="en-GB" dirty="0"/>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Youth Work – National Occupational Standards</a:t>
            </a:r>
            <a:endParaRPr lang="en-GB" sz="4000" dirty="0"/>
          </a:p>
        </p:txBody>
      </p:sp>
      <p:sp>
        <p:nvSpPr>
          <p:cNvPr id="3" name="Content Placeholder 2"/>
          <p:cNvSpPr>
            <a:spLocks noGrp="1"/>
          </p:cNvSpPr>
          <p:nvPr>
            <p:ph sz="half" idx="1"/>
          </p:nvPr>
        </p:nvSpPr>
        <p:spPr/>
        <p:txBody>
          <a:bodyPr/>
          <a:lstStyle/>
          <a:p>
            <a:r>
              <a:rPr lang="en-GB" dirty="0" smtClean="0">
                <a:hlinkClick r:id="rId2"/>
              </a:rPr>
              <a:t>https://cldstandardscouncil.org.uk/wp-content/uploads/FunctionalMap20190326.pdf</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This link illustrates how the national occupational standards link with effective youth work behaviours. </a:t>
            </a:r>
            <a:endParaRPr lang="en-GB" dirty="0"/>
          </a:p>
        </p:txBody>
      </p:sp>
    </p:spTree>
    <p:extLst>
      <p:ext uri="{BB962C8B-B14F-4D97-AF65-F5344CB8AC3E}">
        <p14:creationId xmlns:p14="http://schemas.microsoft.com/office/powerpoint/2010/main" val="1100593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Occupational Standards for Youth Work</a:t>
            </a:r>
            <a:endParaRPr lang="en-GB" dirty="0"/>
          </a:p>
        </p:txBody>
      </p:sp>
      <p:sp>
        <p:nvSpPr>
          <p:cNvPr id="3" name="Content Placeholder 2"/>
          <p:cNvSpPr>
            <a:spLocks noGrp="1"/>
          </p:cNvSpPr>
          <p:nvPr>
            <p:ph sz="half" idx="1"/>
          </p:nvPr>
        </p:nvSpPr>
        <p:spPr/>
        <p:txBody>
          <a:bodyPr/>
          <a:lstStyle/>
          <a:p>
            <a:r>
              <a:rPr lang="en-GB" dirty="0" smtClean="0"/>
              <a:t>Summary </a:t>
            </a:r>
          </a:p>
          <a:p>
            <a:r>
              <a:rPr lang="en-GB" dirty="0" smtClean="0"/>
              <a:t>Functional Map</a:t>
            </a:r>
            <a:endParaRPr lang="en-GB" dirty="0"/>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Centrality of Values to Youth Work</a:t>
            </a:r>
            <a:endParaRPr lang="en-GB" dirty="0"/>
          </a:p>
        </p:txBody>
      </p:sp>
      <p:sp>
        <p:nvSpPr>
          <p:cNvPr id="6" name="Content Placeholder 5"/>
          <p:cNvSpPr>
            <a:spLocks noGrp="1"/>
          </p:cNvSpPr>
          <p:nvPr>
            <p:ph idx="1"/>
          </p:nvPr>
        </p:nvSpPr>
        <p:spPr/>
        <p:txBody>
          <a:bodyPr>
            <a:normAutofit lnSpcReduction="10000"/>
          </a:bodyPr>
          <a:lstStyle/>
          <a:p>
            <a:pPr marL="0" indent="0">
              <a:buNone/>
            </a:pPr>
            <a:r>
              <a:rPr lang="en-GB" dirty="0" smtClean="0"/>
              <a:t>Values are at the core of Youth Work, a suite of values has been agreed which distinguishes youth work from other, sometimes related activities involving young people. </a:t>
            </a:r>
          </a:p>
          <a:p>
            <a:pPr marL="0" indent="0">
              <a:buNone/>
            </a:pPr>
            <a:r>
              <a:rPr lang="en-GB" dirty="0" smtClean="0"/>
              <a:t>These values are at the core of the work undertaken within youth work and underpin the standards; recognising that at the heart of all youth work is a young person led approach. </a:t>
            </a:r>
          </a:p>
          <a:p>
            <a:pPr marL="0" indent="0">
              <a:buNone/>
            </a:pPr>
            <a:r>
              <a:rPr lang="en-GB" dirty="0" smtClean="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endParaRPr lang="en-GB" dirty="0"/>
          </a:p>
        </p:txBody>
      </p:sp>
    </p:spTree>
    <p:extLst>
      <p:ext uri="{BB962C8B-B14F-4D97-AF65-F5344CB8AC3E}">
        <p14:creationId xmlns:p14="http://schemas.microsoft.com/office/powerpoint/2010/main" val="1920771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The Value of Participation and Active Involvement</a:t>
            </a:r>
            <a:endParaRPr lang="en-GB" sz="4000" dirty="0"/>
          </a:p>
        </p:txBody>
      </p:sp>
      <p:sp>
        <p:nvSpPr>
          <p:cNvPr id="3" name="Content Placeholder 2"/>
          <p:cNvSpPr>
            <a:spLocks noGrp="1"/>
          </p:cNvSpPr>
          <p:nvPr>
            <p:ph idx="1"/>
          </p:nvPr>
        </p:nvSpPr>
        <p:spPr/>
        <p:txBody>
          <a:bodyPr/>
          <a:lstStyle/>
          <a:p>
            <a:pPr lvl="1"/>
            <a:r>
              <a:rPr lang="en-GB" dirty="0" smtClean="0"/>
              <a:t>Young people choose to be involved, not least because they want to relax, meet friends, make new relationships, to have fun, and to find support, </a:t>
            </a:r>
          </a:p>
          <a:p>
            <a:pPr lvl="1"/>
            <a:endParaRPr lang="en-GB" dirty="0" smtClean="0"/>
          </a:p>
          <a:p>
            <a:pPr lvl="1"/>
            <a:r>
              <a:rPr lang="en-GB" dirty="0" smtClean="0"/>
              <a:t>The work starts from where young people are in relation to their own values, views and principles, as well as their own personal and social space, </a:t>
            </a:r>
          </a:p>
          <a:p>
            <a:pPr lvl="1"/>
            <a:endParaRPr lang="en-GB" dirty="0" smtClean="0"/>
          </a:p>
          <a:p>
            <a:pPr lvl="1"/>
            <a:r>
              <a:rPr lang="en-GB" dirty="0" smtClean="0"/>
              <a:t>It seeks to go beyond where young people start, to widen their horizons, promote participation and invite social commitment, in particular by encouraging them to be critical and creative in their responses to their experience and the world around them, </a:t>
            </a:r>
            <a:endParaRPr lang="en-GB" dirty="0"/>
          </a:p>
        </p:txBody>
      </p:sp>
    </p:spTree>
    <p:extLst>
      <p:ext uri="{BB962C8B-B14F-4D97-AF65-F5344CB8AC3E}">
        <p14:creationId xmlns:p14="http://schemas.microsoft.com/office/powerpoint/2010/main" val="311013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Value of Equity, Diversity and Inclusion</a:t>
            </a:r>
            <a:endParaRPr lang="en-GB" dirty="0"/>
          </a:p>
        </p:txBody>
      </p:sp>
      <p:sp>
        <p:nvSpPr>
          <p:cNvPr id="3" name="Content Placeholder 2"/>
          <p:cNvSpPr>
            <a:spLocks noGrp="1"/>
          </p:cNvSpPr>
          <p:nvPr>
            <p:ph idx="1"/>
          </p:nvPr>
        </p:nvSpPr>
        <p:spPr/>
        <p:txBody>
          <a:bodyPr>
            <a:normAutofit lnSpcReduction="10000"/>
          </a:bodyPr>
          <a:lstStyle/>
          <a:p>
            <a:r>
              <a:rPr lang="en-GB" dirty="0" smtClean="0"/>
              <a:t>It treats young people with respect, valuing each individual and their differences, and promoting the acceptance and understanding of others, whilst challenging oppressive behaviour and ideas.</a:t>
            </a:r>
          </a:p>
          <a:p>
            <a:pPr marL="0" indent="0">
              <a:buNone/>
            </a:pPr>
            <a:endParaRPr lang="en-GB" dirty="0" smtClean="0"/>
          </a:p>
          <a:p>
            <a:r>
              <a:rPr lang="en-GB" dirty="0" smtClean="0"/>
              <a:t>It respects and values individual differences by supporting and strengthening young people’s belief in themselves, and their capacity to grow and to change through a supportive group environment. </a:t>
            </a:r>
          </a:p>
          <a:p>
            <a:pPr marL="0" indent="0">
              <a:buNone/>
            </a:pPr>
            <a:endParaRPr lang="en-GB" dirty="0" smtClean="0"/>
          </a:p>
          <a:p>
            <a:r>
              <a:rPr lang="en-GB" dirty="0" smtClean="0"/>
              <a:t>It is underpinned by the principles of equity, diversity and interdependence.</a:t>
            </a:r>
            <a:endParaRPr lang="en-GB" dirty="0"/>
          </a:p>
        </p:txBody>
      </p:sp>
    </p:spTree>
    <p:extLst>
      <p:ext uri="{BB962C8B-B14F-4D97-AF65-F5344CB8AC3E}">
        <p14:creationId xmlns:p14="http://schemas.microsoft.com/office/powerpoint/2010/main" val="42577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Value of Partnership with Young People and others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smtClean="0"/>
          </a:p>
          <a:p>
            <a:r>
              <a:rPr lang="en-GB" dirty="0" smtClean="0"/>
              <a:t>It works in partnership with young people and other agencies which contribute to young people’s social, educational and personal development, </a:t>
            </a:r>
          </a:p>
          <a:p>
            <a:pPr marL="0" indent="0">
              <a:buNone/>
            </a:pPr>
            <a:endParaRPr lang="en-GB" dirty="0" smtClean="0"/>
          </a:p>
          <a:p>
            <a:r>
              <a:rPr lang="en-GB" dirty="0" smtClean="0"/>
              <a:t>It recognises the young person as a partner in a learning process, complementing formal education, promoting their access to learning opportunities which enable them to fulfil their potential, </a:t>
            </a:r>
            <a:endParaRPr lang="en-GB" dirty="0"/>
          </a:p>
        </p:txBody>
      </p:sp>
    </p:spTree>
    <p:extLst>
      <p:ext uri="{BB962C8B-B14F-4D97-AF65-F5344CB8AC3E}">
        <p14:creationId xmlns:p14="http://schemas.microsoft.com/office/powerpoint/2010/main" val="116219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Value of Personal, Social and Political Development</a:t>
            </a:r>
            <a:endParaRPr lang="en-GB" sz="3600" dirty="0"/>
          </a:p>
        </p:txBody>
      </p:sp>
      <p:sp>
        <p:nvSpPr>
          <p:cNvPr id="3" name="Content Placeholder 2"/>
          <p:cNvSpPr>
            <a:spLocks noGrp="1"/>
          </p:cNvSpPr>
          <p:nvPr>
            <p:ph idx="1"/>
          </p:nvPr>
        </p:nvSpPr>
        <p:spPr/>
        <p:txBody>
          <a:bodyPr>
            <a:normAutofit lnSpcReduction="10000"/>
          </a:bodyPr>
          <a:lstStyle/>
          <a:p>
            <a:r>
              <a:rPr lang="en-GB" dirty="0" smtClean="0"/>
              <a:t>It is concerned with how young people feel, and not just with what they know and can do.</a:t>
            </a:r>
          </a:p>
          <a:p>
            <a:endParaRPr lang="en-GB" dirty="0" smtClean="0"/>
          </a:p>
          <a:p>
            <a:r>
              <a:rPr lang="en-GB" dirty="0" smtClean="0"/>
              <a:t>It is concerned with facilitating and empowering the voice of young people, encouraging and enabling them to influence the environment in which they live. </a:t>
            </a:r>
          </a:p>
          <a:p>
            <a:endParaRPr lang="en-GB" dirty="0" smtClean="0"/>
          </a:p>
          <a:p>
            <a:r>
              <a:rPr lang="en-GB" dirty="0" smtClean="0"/>
              <a:t>It safeguards the welfare of young people, and provides them with a safe environment in which to explore their values, beliefs, ideas and issues. </a:t>
            </a:r>
            <a:endParaRPr lang="en-GB" dirty="0"/>
          </a:p>
        </p:txBody>
      </p:sp>
    </p:spTree>
    <p:extLst>
      <p:ext uri="{BB962C8B-B14F-4D97-AF65-F5344CB8AC3E}">
        <p14:creationId xmlns:p14="http://schemas.microsoft.com/office/powerpoint/2010/main" val="706477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Code of Ethics</a:t>
            </a:r>
            <a:endParaRPr lang="en-US" dirty="0"/>
          </a:p>
        </p:txBody>
      </p:sp>
      <p:sp>
        <p:nvSpPr>
          <p:cNvPr id="3" name="Content Placeholder 2"/>
          <p:cNvSpPr>
            <a:spLocks noGrp="1"/>
          </p:cNvSpPr>
          <p:nvPr>
            <p:ph idx="1"/>
          </p:nvPr>
        </p:nvSpPr>
        <p:spPr/>
        <p:txBody>
          <a:bodyPr/>
          <a:lstStyle/>
          <a:p>
            <a:r>
              <a:rPr lang="en-US" dirty="0"/>
              <a:t>The Code of Ethics is concerned with 5 specific areas. These are: </a:t>
            </a:r>
            <a:endParaRPr lang="en-US" dirty="0" smtClean="0"/>
          </a:p>
          <a:p>
            <a:endParaRPr lang="en-US" dirty="0"/>
          </a:p>
          <a:p>
            <a:pPr marL="0" indent="0">
              <a:buNone/>
            </a:pPr>
            <a:r>
              <a:rPr lang="en-US" dirty="0" smtClean="0"/>
              <a:t>1. Occupational </a:t>
            </a:r>
            <a:r>
              <a:rPr lang="en-US" dirty="0"/>
              <a:t>intervention</a:t>
            </a:r>
            <a:r>
              <a:rPr lang="en-US" dirty="0" smtClean="0"/>
              <a:t>;</a:t>
            </a:r>
          </a:p>
          <a:p>
            <a:pPr marL="0" indent="0">
              <a:buNone/>
            </a:pPr>
            <a:r>
              <a:rPr lang="en-US" dirty="0" smtClean="0"/>
              <a:t>2</a:t>
            </a:r>
            <a:r>
              <a:rPr lang="en-US" dirty="0"/>
              <a:t>. Responsibility for young people</a:t>
            </a:r>
            <a:r>
              <a:rPr lang="en-US" dirty="0" smtClean="0"/>
              <a:t>;</a:t>
            </a:r>
          </a:p>
          <a:p>
            <a:pPr marL="0" indent="0">
              <a:buNone/>
            </a:pPr>
            <a:r>
              <a:rPr lang="en-US" dirty="0" smtClean="0"/>
              <a:t>3</a:t>
            </a:r>
            <a:r>
              <a:rPr lang="en-US" dirty="0"/>
              <a:t>. Responsibility to colleagues; </a:t>
            </a:r>
            <a:endParaRPr lang="en-US" dirty="0" smtClean="0"/>
          </a:p>
          <a:p>
            <a:pPr marL="0" indent="0">
              <a:buNone/>
            </a:pPr>
            <a:r>
              <a:rPr lang="en-US" dirty="0" smtClean="0"/>
              <a:t>4</a:t>
            </a:r>
            <a:r>
              <a:rPr lang="en-US" dirty="0"/>
              <a:t>. Responsibility to employers</a:t>
            </a:r>
            <a:r>
              <a:rPr lang="en-US" dirty="0" smtClean="0"/>
              <a:t>;</a:t>
            </a:r>
          </a:p>
          <a:p>
            <a:pPr marL="0" indent="0">
              <a:buNone/>
            </a:pPr>
            <a:r>
              <a:rPr lang="en-US" dirty="0" smtClean="0"/>
              <a:t>5</a:t>
            </a:r>
            <a:r>
              <a:rPr lang="en-US" dirty="0"/>
              <a:t>.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smtClean="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940525" y="1939636"/>
            <a:ext cx="9353005" cy="4461164"/>
          </a:xfrm>
        </p:spPr>
        <p:txBody>
          <a:bodyPr/>
          <a:lstStyle/>
          <a:p>
            <a:r>
              <a:rPr lang="en-GB" dirty="0" smtClean="0"/>
              <a:t>There is a systematic process for identifying and meeting the needs of young people and their communities. They are based and underpinned on several theories.</a:t>
            </a:r>
          </a:p>
          <a:p>
            <a:pPr marL="0" indent="0">
              <a:buNone/>
            </a:pPr>
            <a:endParaRPr lang="en-GB" dirty="0" smtClean="0"/>
          </a:p>
          <a:p>
            <a:r>
              <a:rPr lang="en-GB" dirty="0" smtClean="0"/>
              <a:t>The following part of the session is based upon the NAOMIE framework which are</a:t>
            </a:r>
          </a:p>
          <a:p>
            <a:pPr marL="0" indent="0">
              <a:buNone/>
            </a:pPr>
            <a:endParaRPr lang="en-GB" dirty="0" smtClean="0"/>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65089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normAutofit lnSpcReduction="10000"/>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4257078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endParaRPr lang="en-GB" dirty="0" smtClean="0"/>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3041452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46163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smtClean="0"/>
              <a:t>Method</a:t>
            </a:r>
          </a:p>
          <a:p>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endParaRPr lang="en-GB" dirty="0" smtClean="0"/>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smtClean="0"/>
              <a:t>Indicators</a:t>
            </a:r>
          </a:p>
          <a:p>
            <a:pPr marL="0" indent="0">
              <a:buNone/>
            </a:pPr>
            <a:endParaRPr lang="en-GB" b="1" dirty="0" smtClean="0"/>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p>
          <a:p>
            <a:endParaRPr lang="en-GB" dirty="0" smtClean="0"/>
          </a:p>
          <a:p>
            <a:pPr lvl="1"/>
            <a:r>
              <a:rPr lang="en-GB" dirty="0" smtClean="0"/>
              <a:t>What did the children/ young people get from the holiday?</a:t>
            </a:r>
          </a:p>
          <a:p>
            <a:pPr lvl="1"/>
            <a:endParaRPr lang="en-GB" dirty="0" smtClean="0"/>
          </a:p>
          <a:p>
            <a:pPr lvl="1"/>
            <a:r>
              <a:rPr lang="en-GB" dirty="0" smtClean="0"/>
              <a:t>Did it go to plan?</a:t>
            </a:r>
          </a:p>
          <a:p>
            <a:pPr lvl="1"/>
            <a:endParaRPr lang="en-GB" dirty="0" smtClean="0"/>
          </a:p>
          <a:p>
            <a:pPr lvl="1"/>
            <a:r>
              <a:rPr lang="en-GB" dirty="0" smtClean="0"/>
              <a:t>Good bits, bad bits, points to look out for if done again?</a:t>
            </a:r>
          </a:p>
          <a:p>
            <a:pPr lvl="1"/>
            <a:endParaRPr lang="en-GB" dirty="0" smtClean="0"/>
          </a:p>
          <a:p>
            <a:pPr lvl="1"/>
            <a:r>
              <a:rPr lang="en-GB" dirty="0" smtClean="0"/>
              <a:t>What has each of us achieved and learned?</a:t>
            </a:r>
            <a:endParaRPr lang="en-GB" dirty="0"/>
          </a:p>
        </p:txBody>
      </p:sp>
    </p:spTree>
    <p:extLst>
      <p:ext uri="{BB962C8B-B14F-4D97-AF65-F5344CB8AC3E}">
        <p14:creationId xmlns:p14="http://schemas.microsoft.com/office/powerpoint/2010/main" val="538760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smtClean="0"/>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76474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Activity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a:t>P</a:t>
            </a:r>
            <a:r>
              <a:rPr lang="en-GB" dirty="0" smtClean="0"/>
              <a:t>repare your own systematic process for planning which is based on the NAOMIE framework - that has already been explained to you during today’s lecture.</a:t>
            </a:r>
          </a:p>
          <a:p>
            <a:endParaRPr lang="en-GB" dirty="0" smtClean="0"/>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2549997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Arrangements for Directed Study</a:t>
            </a:r>
            <a:endParaRPr lang="en-GB" dirty="0"/>
          </a:p>
        </p:txBody>
      </p:sp>
      <p:sp>
        <p:nvSpPr>
          <p:cNvPr id="3" name="Content Placeholder 2"/>
          <p:cNvSpPr>
            <a:spLocks noGrp="1"/>
          </p:cNvSpPr>
          <p:nvPr>
            <p:ph idx="1"/>
          </p:nvPr>
        </p:nvSpPr>
        <p:spPr/>
        <p:txBody>
          <a:bodyPr/>
          <a:lstStyle/>
          <a:p>
            <a:r>
              <a:rPr lang="en-GB" b="1" dirty="0" smtClean="0"/>
              <a:t>Individual Task </a:t>
            </a:r>
            <a:r>
              <a:rPr lang="en-GB" dirty="0" smtClean="0"/>
              <a:t>- Use the reminder of today familiarising yourself with the process of NAOMIE.</a:t>
            </a:r>
          </a:p>
          <a:p>
            <a:endParaRPr lang="en-GB" dirty="0" smtClean="0"/>
          </a:p>
          <a:p>
            <a:r>
              <a:rPr lang="en-GB" dirty="0" smtClean="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3020</Words>
  <Application>Microsoft Office PowerPoint</Application>
  <PresentationFormat>Widescreen</PresentationFormat>
  <Paragraphs>276</Paragraphs>
  <Slides>38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Times New Roman</vt:lpstr>
      <vt:lpstr>Office Theme</vt:lpstr>
      <vt:lpstr>Youth and community worker</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Darrel Williams</cp:lastModifiedBy>
  <cp:revision>10</cp:revision>
  <dcterms:created xsi:type="dcterms:W3CDTF">2020-10-19T09:08:57Z</dcterms:created>
  <dcterms:modified xsi:type="dcterms:W3CDTF">2020-10-19T16:43:08Z</dcterms:modified>
</cp:coreProperties>
</file>