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4" r:id="rId3"/>
    <p:sldId id="282" r:id="rId4"/>
    <p:sldId id="285" r:id="rId5"/>
    <p:sldId id="284" r:id="rId6"/>
    <p:sldId id="258" r:id="rId7"/>
    <p:sldId id="289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4995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721A48-309A-7CB0-3A84-A10A5D25E3A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B8219DD-8D22-0A53-252F-FD38E9AA6A2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5CD380-5B16-0F1F-DFBA-6B83490D8B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BDEF7A7-3B4F-74B3-AE91-C0D461E314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A5097AB-3046-6E30-9FC4-7887E91DA8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12111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552E8-8870-3477-DD5F-2F39B661FB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919A35-4D8D-A568-7730-B1765BDCF1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AF0044A-03C5-6888-0D2E-DD96A51E71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5851F-2809-948E-0B53-25F3B261659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99E33A-6425-91AF-444F-AD99A3F93E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82796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9C8F0-7FA4-EBF8-441B-E1D0E27494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51C484F-BAFB-9C6F-401F-3933DB0A48E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04552FA-86A9-1210-A112-13DF65F5DE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CB5B3D-FF9C-9FD4-499D-CD0E016B6A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1BF5BD-BF9D-AC1D-1A61-E6C42D4EAE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54388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CF8EC3-0D86-E3EF-136E-E0C9A239383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7B8DC9-E6A2-1E8E-F27C-3D58ACF9DE9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829EF62-D785-92E1-4563-3A77994F5CD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F15B50-84A9-977C-F904-11610BF9D1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54AFBE-3124-C030-95A4-934264E8C3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417788C-4EB3-4710-8922-39B8B55DB1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468095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729EEF-4A96-965F-0C5C-DB1BD66311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A8D07C-FD2F-F625-91D3-15FCBB86B2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3C5B1C3-6C60-2F7A-C626-F763D07227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B17A230-7A1C-4F6D-F26F-E2286C89B4D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78E1677-4397-A388-CE32-EA4035AADD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136D207-8DBC-B2E0-4DFF-0981D0DD25C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6BDC12C-1D4D-C2C1-87F0-FCD524222B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F173EDA-A67B-BDF6-F706-C27063B7A1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93540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7E9EE3-FE80-9947-31CA-4AB04E532F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EC2DEC7-D89A-437E-C6BA-63D4D77A476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4012532-2A68-8E8A-63DF-4421258EFF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C3443C5-9E95-CF5D-29EC-E8B0843AD7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68526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AC6EAD6-D4D2-4459-DEDD-74C7D4D300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D94C7FC-A353-0160-24E1-3F6E5B2308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256E766-B9A6-0FA5-5BA8-C1E133E52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731769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98F127-3308-9FED-D644-6DF0D292AD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4384376-A4F6-D8F5-37B4-A99E298C21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F9415D8-416A-A934-68F0-1766F395A35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BE33F5-9F65-2ADC-176A-4553C373E2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EA50070-165D-EFEF-C764-D682E1D2B1B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BE0437-34C0-6686-40C6-6CD172C0B1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085910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0BACC7-E36A-5439-77FF-7D9727837A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D1E4B7-2B18-80CD-1F1B-225CEB39DDC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C9D3F4E-882D-C09E-EE43-63B5E7111F2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2177E25-841C-EAB4-EC43-C08F18CC79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7A666E-FBD9-264F-780B-9769FAF884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620BFF8-B806-1CD0-11E9-A84FBC2506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39476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CDCC53-E6A2-5BAA-7478-36C4940FCA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6CF360E-DF42-822F-283C-3C58F1B67FE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11DCF6E-1366-3DD2-3A79-E86632F05A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C92ECF4-3895-B638-9C29-2BBC8DE891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0460113-21DF-0E2E-C7F5-D966B8E19F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587418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E6387F1-2E57-8952-1A2A-BFFDB242264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483143C-06DB-BA25-7BD4-29C72F73D01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811A20-3106-4C7A-0763-8F790872E2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A617145-553B-027E-BAA3-AB9370F6F8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2548A6E-2D94-B9A1-6B5D-48BC15F636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447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99E5834-48DA-F3BD-C7BA-B3715D88C7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409D44-69CF-E675-26F8-DBD21865891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035A7E-9E04-5B24-1CB9-4DB14EAD24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0BB608-A10E-4255-9E8C-312805EFB012}" type="datetimeFigureOut">
              <a:rPr lang="en-GB" smtClean="0"/>
              <a:t>11/12/2023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E48896-2D40-A92C-928C-7CC2F02E33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712BF-FFB2-0883-6686-E5405ECCF8E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20E5EC-8F6F-4000-994E-1EAC29E378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69120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science/article/pii/S0306460302003003?casa_token=9fUI-dwRCscAAAAA:TmbdKgXyjRDc8ZsFHug1Gl-d6MWhxapsW3dGza_XW4ceEKANxGaB1l5-XlJrhkiF0VZF6DIQo-0#BIB4" TargetMode="External"/><Relationship Id="rId7" Type="http://schemas.openxmlformats.org/officeDocument/2006/relationships/hyperlink" Target="https://www.sciencedirect.com/science/article/pii/S0306460302003003?casa_token=9fUI-dwRCscAAAAA:TmbdKgXyjRDc8ZsFHug1Gl-d6MWhxapsW3dGza_XW4ceEKANxGaB1l5-XlJrhkiF0VZF6DIQo-0#BIB11" TargetMode="External"/><Relationship Id="rId2" Type="http://schemas.openxmlformats.org/officeDocument/2006/relationships/hyperlink" Target="https://www.sciencedirect.com/science/article/pii/S0306460302003003?casa_token=9fUI-dwRCscAAAAA:TmbdKgXyjRDc8ZsFHug1Gl-d6MWhxapsW3dGza_XW4ceEKANxGaB1l5-XlJrhkiF0VZF6DIQo-0#BIB8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sciencedirect.com/science/article/pii/S0306460302003003?casa_token=9fUI-dwRCscAAAAA:TmbdKgXyjRDc8ZsFHug1Gl-d6MWhxapsW3dGza_XW4ceEKANxGaB1l5-XlJrhkiF0VZF6DIQo-0#BIB15" TargetMode="External"/><Relationship Id="rId5" Type="http://schemas.openxmlformats.org/officeDocument/2006/relationships/hyperlink" Target="https://www.sciencedirect.com/science/article/pii/S0306460302003003?casa_token=9fUI-dwRCscAAAAA:TmbdKgXyjRDc8ZsFHug1Gl-d6MWhxapsW3dGza_XW4ceEKANxGaB1l5-XlJrhkiF0VZF6DIQo-0#BIB7" TargetMode="External"/><Relationship Id="rId4" Type="http://schemas.openxmlformats.org/officeDocument/2006/relationships/hyperlink" Target="https://www.sciencedirect.com/science/article/pii/S0306460302003003?casa_token=9fUI-dwRCscAAAAA:TmbdKgXyjRDc8ZsFHug1Gl-d6MWhxapsW3dGza_XW4ceEKANxGaB1l5-XlJrhkiF0VZF6DIQo-0#BIB6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sciencedirect.com/journal/journal-of-manufacturing-systems/vol/60/suppl/C" TargetMode="External"/><Relationship Id="rId2" Type="http://schemas.openxmlformats.org/officeDocument/2006/relationships/hyperlink" Target="https://www.sciencedirect.com/journal/journal-of-manufacturing-systems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30D42F-3B60-B033-2A3B-DAC43975D0D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E4B787-D7AB-BC88-3492-862B9D319D8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767060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499D1B-559B-1A7C-6949-56480E8750C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Where on the adoption scale is your organisation?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E6D387-7488-80BA-0B91-96D391A916F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/>
              <a:t>It will influence your recommendations.</a:t>
            </a:r>
          </a:p>
          <a:p>
            <a:endParaRPr lang="en-GB" dirty="0"/>
          </a:p>
          <a:p>
            <a:r>
              <a:rPr lang="en-GB" dirty="0"/>
              <a:t>Are you an early adopter, looking for 1</a:t>
            </a:r>
            <a:r>
              <a:rPr lang="en-GB" baseline="30000" dirty="0"/>
              <a:t>st</a:t>
            </a:r>
            <a:r>
              <a:rPr lang="en-GB" dirty="0"/>
              <a:t> Mover advantage?</a:t>
            </a:r>
          </a:p>
          <a:p>
            <a:endParaRPr lang="en-GB" dirty="0"/>
          </a:p>
          <a:p>
            <a:r>
              <a:rPr lang="en-GB" dirty="0"/>
              <a:t>Are you a median adopter, looking for 2</a:t>
            </a:r>
            <a:r>
              <a:rPr lang="en-GB" baseline="30000" dirty="0"/>
              <a:t>nd</a:t>
            </a:r>
            <a:r>
              <a:rPr lang="en-GB" dirty="0"/>
              <a:t> Mover advantage?</a:t>
            </a:r>
          </a:p>
          <a:p>
            <a:endParaRPr lang="en-GB" dirty="0"/>
          </a:p>
          <a:p>
            <a:r>
              <a:rPr lang="en-GB" dirty="0"/>
              <a:t>Are you a laggard, being forced to change or you will be bankrupt?</a:t>
            </a:r>
          </a:p>
          <a:p>
            <a:endParaRPr lang="en-GB" dirty="0"/>
          </a:p>
          <a:p>
            <a:pPr marL="0" indent="0">
              <a:buNone/>
            </a:pPr>
            <a:r>
              <a:rPr lang="en-GB" dirty="0"/>
              <a:t>All have different advantages and disadvantages.</a:t>
            </a:r>
          </a:p>
        </p:txBody>
      </p:sp>
    </p:spTree>
    <p:extLst>
      <p:ext uri="{BB962C8B-B14F-4D97-AF65-F5344CB8AC3E}">
        <p14:creationId xmlns:p14="http://schemas.microsoft.com/office/powerpoint/2010/main" val="92538291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D679C-9EF8-C75E-1EFA-4E29A3A341D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/>
              <a:t>Rogers, E.M. (2003). </a:t>
            </a:r>
            <a:r>
              <a:rPr lang="en-GB" sz="2400" i="1" dirty="0"/>
              <a:t>Diffusion of innovations </a:t>
            </a:r>
            <a:r>
              <a:rPr lang="en-GB" sz="2400" dirty="0"/>
              <a:t>(5th ed.). New York: Free Press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2439FCE-C107-4D78-D99D-286C5C8645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438275" y="1828801"/>
            <a:ext cx="9067800" cy="4391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11317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D6E6922D-3DBA-8B59-9090-9C3D083C10FA}"/>
              </a:ext>
            </a:extLst>
          </p:cNvPr>
          <p:cNvSpPr txBox="1"/>
          <p:nvPr/>
        </p:nvSpPr>
        <p:spPr>
          <a:xfrm>
            <a:off x="376334" y="325188"/>
            <a:ext cx="11439332" cy="59708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ElsevierGulliver"/>
              </a:rPr>
              <a:t>Strategies for diffusing preventive innovations. What strategies could be used to speed up the diffusion and use of preventive innovations? </a:t>
            </a:r>
            <a:r>
              <a:rPr lang="en-US" altLang="en-US" sz="2000" b="1" dirty="0">
                <a:solidFill>
                  <a:srgbClr val="2E2E2E"/>
                </a:solidFill>
                <a:latin typeface="ElsevierGulliver"/>
              </a:rPr>
              <a:t>(</a:t>
            </a:r>
            <a:r>
              <a:rPr kumimoji="0" lang="en-US" altLang="en-US" sz="2000" b="1" i="0" u="none" strike="noStrike" cap="none" normalizeH="0" baseline="0" dirty="0">
                <a:ln>
                  <a:noFill/>
                </a:ln>
                <a:solidFill>
                  <a:srgbClr val="2E2E2E"/>
                </a:solidFill>
                <a:effectLst/>
                <a:latin typeface="ElsevierGulliver"/>
              </a:rPr>
              <a:t>Rogers,  2002).</a:t>
            </a:r>
            <a:endParaRPr lang="en-US" altLang="en-US" sz="2000" b="1" dirty="0"/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kumimoji="0" lang="en-US" altLang="en-US" b="1" i="1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Change the perceived attributes of preventive innovations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As mentioned previously, the relative advantage of a preventive innovation needs to be stressed 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2"/>
              </a:rPr>
              <a:t>(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2"/>
              </a:rPr>
              <a:t>Lock &amp; Kaner, 2000)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 bmk="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Utilize champions to promote preventive innovations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A </a:t>
            </a: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champion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is an individual who devotes his/her personal influence to encourage adoption of an innovation.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3"/>
              </a:rPr>
              <a:t>Goodman and Steckler (1989)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found that champions for health ideas were often middle-level officials in an organization.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 bmk="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Change the norms of the system regarding preventive innovations through peer support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Changing norms on prevention is a gradual process over time, but can be accomplished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4"/>
              </a:rPr>
              <a:t>Kaner et al., 1999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,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5"/>
              </a:rPr>
              <a:t>Keller &amp; Galanter, 1999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 bmk="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Use entertainment–education to promote preventive innovations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 </a:t>
            </a: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Entertainment–education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 is the process of placing educational ideas (such as on prevention) in entertainment messages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6"/>
              </a:rPr>
              <a:t>(Singhal &amp; Rogers, 1999)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endParaRPr lang="en-US" altLang="en-US" dirty="0" bmk="">
              <a:latin typeface="Arial" panose="020B0604020202020204" pitchFamily="34" charset="0"/>
            </a:endParaRPr>
          </a:p>
          <a:p>
            <a:pPr marL="342900" marR="0" lvl="0" indent="-34290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  <a:tabLst/>
            </a:pPr>
            <a:r>
              <a:rPr kumimoji="0" lang="en-US" altLang="en-US" b="0" i="1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Activate peer networks to diffuse preventive innovations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Previously, we mentioned that diffusion is a social process of people talking about the new idea, giving it meaning for themselves, and then adopting. Anything that can be done to encourage peer communication about a preventive idea, such as training addiction counselors in new addiction treatment techniques, thus encourages adoption </a:t>
            </a:r>
            <a:r>
              <a:rPr kumimoji="0" lang="en-US" altLang="en-US" b="0" i="0" u="none" strike="noStrike" cap="none" normalizeH="0" baseline="0" dirty="0" bmk="">
                <a:ln>
                  <a:noFill/>
                </a:ln>
                <a:solidFill>
                  <a:srgbClr val="0C7DBB"/>
                </a:solidFill>
                <a:effectLst/>
                <a:latin typeface="Arial" panose="020B0604020202020204" pitchFamily="34" charset="0"/>
                <a:hlinkClick r:id="rId7"/>
              </a:rPr>
              <a:t>(Martin et al., 1998)</a:t>
            </a:r>
            <a:r>
              <a:rPr kumimoji="0" lang="en-US" altLang="en-US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20845261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603927-CE56-64B9-D4E5-A57DDE7AAC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18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Matthew D.Jones</a:t>
            </a:r>
            <a:r>
              <a:rPr lang="en-GB" sz="1800" baseline="300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18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ScottHutcheson</a:t>
            </a:r>
            <a:r>
              <a:rPr lang="en-GB" sz="1800" baseline="300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a</a:t>
            </a:r>
            <a:r>
              <a:rPr lang="en-GB" sz="18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Jorge D.Camba</a:t>
            </a:r>
            <a:r>
              <a:rPr lang="en-GB" sz="1800" baseline="300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b="1" dirty="0"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kern="1800" dirty="0">
                <a:solidFill>
                  <a:srgbClr val="50505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Past, present, and future barriers to digital transformation in manufacturing: A review </a:t>
            </a:r>
            <a:r>
              <a:rPr lang="en-GB" sz="1800" u="sng" dirty="0">
                <a:solidFill>
                  <a:srgbClr val="505050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2" tooltip="Go to Journal of Manufacturing Systems on ScienceDirect"/>
              </a:rPr>
              <a:t>Journal of Manufacturing Systems</a:t>
            </a:r>
            <a:r>
              <a:rPr lang="en-GB" sz="1800" b="1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u="sng" dirty="0">
                <a:solidFill>
                  <a:srgbClr val="0C7DBB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  <a:hlinkClick r:id="rId3" tooltip="Go to table of contents for this volume/issue"/>
              </a:rPr>
              <a:t>Volume 60</a:t>
            </a:r>
            <a:r>
              <a:rPr lang="en-GB" sz="1800" dirty="0">
                <a:solidFill>
                  <a:srgbClr val="2E2E2E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July 2021, Pages 936-948.</a:t>
            </a:r>
            <a:b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B0F769-553C-A835-7CF0-3DA5C972AB1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 descr="Text&#10;&#10;Description automatically generated">
            <a:extLst>
              <a:ext uri="{FF2B5EF4-FFF2-40B4-BE49-F238E27FC236}">
                <a16:creationId xmlns:a16="http://schemas.microsoft.com/office/drawing/2014/main" id="{855569A4-A57E-A934-D0A7-5C75AB266304}"/>
              </a:ext>
            </a:extLst>
          </p:cNvPr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6250" y="1324947"/>
            <a:ext cx="11220450" cy="5167928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390262111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AEF061C8-673E-4EEE-B383-F3E1CF61F4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2419349" y="-2200275"/>
            <a:ext cx="16297274" cy="84677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081916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55AD27-A987-38EB-940A-BD8D698D9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2847" y="-143922"/>
            <a:ext cx="10515600" cy="1325563"/>
          </a:xfrm>
        </p:spPr>
        <p:txBody>
          <a:bodyPr>
            <a:normAutofit fontScale="90000"/>
          </a:bodyPr>
          <a:lstStyle/>
          <a:p>
            <a:br>
              <a:rPr lang="en-GB" sz="3200" b="1" dirty="0"/>
            </a:br>
            <a:r>
              <a:rPr lang="en-GB" sz="3200" b="1" dirty="0"/>
              <a:t>Will it happen? Implementation issues.</a:t>
            </a:r>
            <a:br>
              <a:rPr lang="en-GB" sz="3200" b="1" dirty="0"/>
            </a:br>
            <a:endParaRPr lang="en-GB" sz="3200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26EDA5-A564-862E-27FF-F9EA4F5AD6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2847" y="889410"/>
            <a:ext cx="10515600" cy="536998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3200" dirty="0"/>
              <a:t>What are your recommendations for successful implementation of the digital investment /initiative / transformation?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Resources and capabilities to make it happen.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You can be sceptical.</a:t>
            </a:r>
          </a:p>
          <a:p>
            <a:pPr marL="0" indent="0">
              <a:buNone/>
            </a:pPr>
            <a:endParaRPr lang="en-GB" sz="3200" dirty="0"/>
          </a:p>
          <a:p>
            <a:pPr marL="0" indent="0">
              <a:buNone/>
            </a:pPr>
            <a:r>
              <a:rPr lang="en-GB" sz="3200" dirty="0"/>
              <a:t>Fall back policy/see notes on resilience.</a:t>
            </a:r>
          </a:p>
        </p:txBody>
      </p:sp>
    </p:spTree>
    <p:extLst>
      <p:ext uri="{BB962C8B-B14F-4D97-AF65-F5344CB8AC3E}">
        <p14:creationId xmlns:p14="http://schemas.microsoft.com/office/powerpoint/2010/main" val="304007559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414</Words>
  <Application>Microsoft Office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2" baseType="lpstr">
      <vt:lpstr>Arial</vt:lpstr>
      <vt:lpstr>Calibri</vt:lpstr>
      <vt:lpstr>Calibri Light</vt:lpstr>
      <vt:lpstr>ElsevierGulliver</vt:lpstr>
      <vt:lpstr>Office Theme</vt:lpstr>
      <vt:lpstr>PowerPoint Presentation</vt:lpstr>
      <vt:lpstr>Where on the adoption scale is your organisation?</vt:lpstr>
      <vt:lpstr>Rogers, E.M. (2003). Diffusion of innovations (5th ed.). New York: Free Press</vt:lpstr>
      <vt:lpstr>PowerPoint Presentation</vt:lpstr>
      <vt:lpstr>Matthew D.JonesaScottHutchesonaJorge D.Cambab  Past, present, and future barriers to digital transformation in manufacturing: A review Journal of Manufacturing Systems Volume 60, July 2021, Pages 936-948. </vt:lpstr>
      <vt:lpstr>PowerPoint Presentation</vt:lpstr>
      <vt:lpstr> Will it happen? Implementation issues.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Steve  Griffiths</dc:creator>
  <cp:lastModifiedBy>Steve  Griffiths</cp:lastModifiedBy>
  <cp:revision>1</cp:revision>
  <dcterms:created xsi:type="dcterms:W3CDTF">2023-12-11T17:12:04Z</dcterms:created>
  <dcterms:modified xsi:type="dcterms:W3CDTF">2023-12-11T17:13:15Z</dcterms:modified>
</cp:coreProperties>
</file>