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41" autoAdjust="0"/>
  </p:normalViewPr>
  <p:slideViewPr>
    <p:cSldViewPr snapToGrid="0">
      <p:cViewPr varScale="1">
        <p:scale>
          <a:sx n="74" d="100"/>
          <a:sy n="74" d="100"/>
        </p:scale>
        <p:origin x="1013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1701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90088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633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7277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9211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1209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0663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7062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667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9130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7546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20000">
              <a:srgbClr val="C3E9F8"/>
            </a:gs>
            <a:gs pos="67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C470AB5-6490-455C-B78A-89C7D7F89AE4}" type="datetimeFigureOut">
              <a:rPr lang="en-IN" smtClean="0"/>
              <a:t>19-03-2023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CDBC27F-E830-42D1-A85B-EFD9647B3793}" type="slidenum">
              <a:rPr lang="en-IN" smtClean="0"/>
              <a:t>‹#›</a:t>
            </a:fld>
            <a:endParaRPr lang="en-IN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476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9.xml" /><Relationship Id="rId3" Type="http://schemas.openxmlformats.org/officeDocument/2006/relationships/slide" Target="slide4.xml" /><Relationship Id="rId7" Type="http://schemas.openxmlformats.org/officeDocument/2006/relationships/slide" Target="slide8.xml" /><Relationship Id="rId2" Type="http://schemas.openxmlformats.org/officeDocument/2006/relationships/slide" Target="slide3.xml" /><Relationship Id="rId1" Type="http://schemas.openxmlformats.org/officeDocument/2006/relationships/slideLayout" Target="../slideLayouts/slideLayout2.xml" /><Relationship Id="rId6" Type="http://schemas.openxmlformats.org/officeDocument/2006/relationships/slide" Target="slide7.xml" /><Relationship Id="rId11" Type="http://schemas.openxmlformats.org/officeDocument/2006/relationships/slide" Target="slide12.xml" /><Relationship Id="rId5" Type="http://schemas.openxmlformats.org/officeDocument/2006/relationships/slide" Target="slide6.xml" /><Relationship Id="rId10" Type="http://schemas.openxmlformats.org/officeDocument/2006/relationships/slide" Target="slide11.xml" /><Relationship Id="rId4" Type="http://schemas.openxmlformats.org/officeDocument/2006/relationships/slide" Target="slide5.xml" /><Relationship Id="rId9" Type="http://schemas.openxmlformats.org/officeDocument/2006/relationships/slide" Target="slide10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gplc.com/" TargetMode="External" /><Relationship Id="rId2" Type="http://schemas.openxmlformats.org/officeDocument/2006/relationships/hyperlink" Target="http://trgplc.com/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ukhospitality.org.uk/news/625938/THIRD-OF-BUSINESSES-TO-REDUCE-OPENING-HOURS-OVER-CHRISTMAS-DUE-TO-STAFF-SHORTAGES.htm" TargetMode="External" /><Relationship Id="rId4" Type="http://schemas.openxmlformats.org/officeDocument/2006/relationships/hyperlink" Target="http://ukhospitality.org.uk/" TargetMode="Externa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62295-7551-D17B-A63B-1DBE929D6E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LCBB5004 Managing People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7C659-501A-16F7-D5A9-C47C2D5281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Tsveta</a:t>
            </a:r>
            <a:r>
              <a:rPr lang="en-GB" dirty="0"/>
              <a:t> </a:t>
            </a:r>
            <a:r>
              <a:rPr lang="en-GB" dirty="0" err="1"/>
              <a:t>Lyushtova</a:t>
            </a:r>
            <a:r>
              <a:rPr lang="en-GB" dirty="0"/>
              <a:t> </a:t>
            </a:r>
            <a:endParaRPr lang="en-IN" dirty="0"/>
          </a:p>
          <a:p>
            <a:r>
              <a:rPr lang="en-GB" dirty="0"/>
              <a:t>2124712</a:t>
            </a:r>
          </a:p>
          <a:p>
            <a:r>
              <a:rPr lang="en-GB" dirty="0" err="1"/>
              <a:t>Lecturer:Mushfiqur</a:t>
            </a:r>
            <a:r>
              <a:rPr lang="en-GB"/>
              <a:t> Rahman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35335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FA608-42EC-7A96-E31A-9A51BBE2E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91A0-41F3-7439-94F8-BD92BE7003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IN" dirty="0">
                <a:hlinkClick r:id="rId2" action="ppaction://hlinksldjump"/>
              </a:rPr>
              <a:t>Introduction</a:t>
            </a:r>
            <a:r>
              <a:rPr lang="en-IN" dirty="0"/>
              <a:t> </a:t>
            </a:r>
          </a:p>
          <a:p>
            <a:pPr lvl="1"/>
            <a:r>
              <a:rPr lang="en-IN" dirty="0">
                <a:hlinkClick r:id="rId3" action="ppaction://hlinksldjump"/>
              </a:rPr>
              <a:t>Talent management </a:t>
            </a:r>
            <a:endParaRPr lang="en-IN" dirty="0"/>
          </a:p>
          <a:p>
            <a:pPr lvl="1"/>
            <a:r>
              <a:rPr lang="en-IN" dirty="0">
                <a:hlinkClick r:id="rId4" action="ppaction://hlinksldjump"/>
              </a:rPr>
              <a:t>About Organization</a:t>
            </a:r>
            <a:endParaRPr lang="en-IN" dirty="0"/>
          </a:p>
          <a:p>
            <a:pPr lvl="1"/>
            <a:r>
              <a:rPr lang="en-IN" dirty="0">
                <a:hlinkClick r:id="rId5" action="ppaction://hlinksldjump"/>
              </a:rPr>
              <a:t>Different types of strategies</a:t>
            </a:r>
            <a:endParaRPr lang="en-IN" dirty="0"/>
          </a:p>
          <a:p>
            <a:pPr lvl="1"/>
            <a:r>
              <a:rPr lang="en-IN" dirty="0">
                <a:hlinkClick r:id="rId6" action="ppaction://hlinksldjump"/>
              </a:rPr>
              <a:t>Short term talent acquisition goals</a:t>
            </a:r>
            <a:endParaRPr lang="en-IN" dirty="0"/>
          </a:p>
          <a:p>
            <a:pPr lvl="1"/>
            <a:r>
              <a:rPr lang="en-IN" dirty="0">
                <a:hlinkClick r:id="rId7" action="ppaction://hlinksldjump"/>
              </a:rPr>
              <a:t>Long term talent acquisition goals</a:t>
            </a:r>
            <a:endParaRPr lang="en-IN" dirty="0"/>
          </a:p>
          <a:p>
            <a:pPr lvl="1"/>
            <a:r>
              <a:rPr lang="en-IN" dirty="0">
                <a:hlinkClick r:id="rId8" action="ppaction://hlinksldjump"/>
              </a:rPr>
              <a:t>Monetary reward management</a:t>
            </a:r>
            <a:endParaRPr lang="en-IN" dirty="0"/>
          </a:p>
          <a:p>
            <a:pPr lvl="1"/>
            <a:r>
              <a:rPr lang="en-IN" dirty="0">
                <a:hlinkClick r:id="rId9" action="ppaction://hlinksldjump"/>
              </a:rPr>
              <a:t>Non-monetary reward management</a:t>
            </a:r>
            <a:endParaRPr lang="en-IN" dirty="0"/>
          </a:p>
          <a:p>
            <a:pPr lvl="1"/>
            <a:r>
              <a:rPr lang="en-IN" dirty="0">
                <a:hlinkClick r:id="rId10" action="ppaction://hlinksldjump"/>
              </a:rPr>
              <a:t>Conclusion</a:t>
            </a:r>
            <a:endParaRPr lang="en-IN" dirty="0"/>
          </a:p>
          <a:p>
            <a:pPr lvl="1"/>
            <a:r>
              <a:rPr lang="en-IN" dirty="0">
                <a:hlinkClick r:id="rId11" action="ppaction://hlinksldjump"/>
              </a:rPr>
              <a:t>References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87924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CEE55-1DD4-E583-2846-0969A4C99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C769E-9299-375F-ED97-C7A8293DB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7097317" cy="4023360"/>
          </a:xfrm>
        </p:spPr>
        <p:txBody>
          <a:bodyPr/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Staffing shortage mostly occurs due to the lack of employees in the industry.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future stock has revealed about the staff shortage issues which resulted as the reduction of the opening hours of the organizations (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ukhospitality.org.uk 2022</a:t>
            </a:r>
            <a:r>
              <a:rPr lang="en-IN" sz="1800" u="none" strike="noStrike" dirty="0">
                <a:effectLst/>
                <a:highlight>
                  <a:srgbClr val="FFFFFF"/>
                </a:highlight>
                <a:latin typeface="Times New Roman" panose="02020603050405020304" pitchFamily="18" charset="0"/>
                <a:ea typeface="Roboto" panose="02000000000000000000" pitchFamily="2" charset="0"/>
              </a:rPr>
              <a:t>)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following presentation will be discussing talent management as a solution to shortage of employees. 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1028" name="Picture 4" descr="Strategic Healthcare Staffing Success | AMN Healthcare">
            <a:extLst>
              <a:ext uri="{FF2B5EF4-FFF2-40B4-BE49-F238E27FC236}">
                <a16:creationId xmlns:a16="http://schemas.microsoft.com/office/drawing/2014/main" id="{44E3C177-6F50-8A8C-2AC2-5430E199E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0468" y="2084832"/>
            <a:ext cx="3466229" cy="366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486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3DE7D-F12D-A76F-7DD8-8267F3729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Talent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2EE88-44B6-40FF-B1D7-9200ED250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8813" y="2286000"/>
            <a:ext cx="5985388" cy="4023360"/>
          </a:xfrm>
        </p:spPr>
        <p:txBody>
          <a:bodyPr/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Talent management is known as the framework or blueprint to execute talent strategy.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process of overall talent management includes recruitment, hiring, engagement, performance management as well as the succession planning (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Ansar and Baloch 2018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main objective of talent management is to attract, develop as well as retain the skilled employees. 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2050" name="Picture 2" descr="Why Managing Talent Effectively Improves Business Performance and Reduces  Costs? - Rencai">
            <a:extLst>
              <a:ext uri="{FF2B5EF4-FFF2-40B4-BE49-F238E27FC236}">
                <a16:creationId xmlns:a16="http://schemas.microsoft.com/office/drawing/2014/main" id="{D3107994-D5A2-F1AE-A683-66ACEB7E2E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01" y="2475148"/>
            <a:ext cx="3607825" cy="360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527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0CDBE-A8A4-535C-D3DC-D7ABC673E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About Organization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ACD57-3177-EFB8-3842-FAAF35472C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6143587" cy="4023360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b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restaurant group in UK is known for being one of the largest food chains.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food chain operates in 3902 locations with over 400 locations, all over in the UK (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trgplc.com 2022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 Compared to Subway which has 2277 locations and Greggs which has 2229 locations, The restaurant group in the UK has the largest number of locations.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trading brands are Wagamama and Frankie &amp; Benny's.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3074" name="Picture 2" descr="Welcome to The Restaurant Group - The Restaurant Group plc">
            <a:extLst>
              <a:ext uri="{FF2B5EF4-FFF2-40B4-BE49-F238E27FC236}">
                <a16:creationId xmlns:a16="http://schemas.microsoft.com/office/drawing/2014/main" id="{2AEA4CE8-BB0C-625E-EAE9-3FFB49C43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9498" y="2286000"/>
            <a:ext cx="3813687" cy="377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440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23517-E11F-A69A-44C6-422C2399C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Different types of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3CF8D-246B-F04B-B0F7-D32D28DA9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581" y="2084832"/>
            <a:ext cx="6194323" cy="4023360"/>
          </a:xfrm>
        </p:spPr>
        <p:txBody>
          <a:bodyPr>
            <a:normAutofit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organizations can majorly focus on hiring temporary employees and outsourcing.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Reward and recognition can be useful to retain the existing employees in the organization (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Hongal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and 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Kinange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2020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Upgradation of the employee skills and compatibility by the help of training and development.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organizations must know what the employees want.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4098" name="Picture 2" descr="What is Talent Management? Definition, Strategy, Process and Models -  Spiceworks">
            <a:extLst>
              <a:ext uri="{FF2B5EF4-FFF2-40B4-BE49-F238E27FC236}">
                <a16:creationId xmlns:a16="http://schemas.microsoft.com/office/drawing/2014/main" id="{DAAC9220-0B79-B08A-2002-8B1F0506D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26" y="2521171"/>
            <a:ext cx="4662948" cy="280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3925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19EB3-EDA9-A008-53C4-807017220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IN" dirty="0"/>
              <a:t>Short term talent acquisition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CDD08-32D8-B09E-279A-5C7651667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6251743" cy="4023360"/>
          </a:xfrm>
        </p:spPr>
        <p:txBody>
          <a:bodyPr/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Adopting the diversity, equity and inclusion strategies through updated job descriptions and job listings.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Accelerating the overall hiring process by the help of the latest technology which can further help in acquiring talents from the labour market.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Building up a talent community can help in meeting needs of both current and future hiring processes (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Alves </a:t>
            </a:r>
            <a:r>
              <a:rPr lang="en-IN" sz="1800" i="1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et al.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2020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5122" name="Picture 2" descr="What's the Difference Between Talent Acquisition and Recruiting?">
            <a:extLst>
              <a:ext uri="{FF2B5EF4-FFF2-40B4-BE49-F238E27FC236}">
                <a16:creationId xmlns:a16="http://schemas.microsoft.com/office/drawing/2014/main" id="{EC5E1E02-3557-9C87-29A8-54FB93C02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6142" y="2728451"/>
            <a:ext cx="3736258" cy="280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277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C04E-47B3-17ED-26B8-71A83ABBE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Long term talent acquisition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9CB2A-D9C3-827A-798D-ED1F0C367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9587" y="2286000"/>
            <a:ext cx="5444614" cy="4023360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organization can be helpful in tracking recruitment by refining the KPIs.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Building up a very strong employer branding to achieve a successful recruitment (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Maurya and Agarwal 2018)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organization can also start referral programs which not only takes less time to hire candidates, the referral program also helps in increasing the number of candidates.  </a:t>
            </a:r>
            <a:r>
              <a:rPr lang="en-IN" sz="1800" b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6146" name="Picture 2" descr="What is the Difference Between Recruitment and Talent Acquisition | URDU -  HINDI - YouTube">
            <a:extLst>
              <a:ext uri="{FF2B5EF4-FFF2-40B4-BE49-F238E27FC236}">
                <a16:creationId xmlns:a16="http://schemas.microsoft.com/office/drawing/2014/main" id="{EF7A4568-89E3-D07C-8432-4717E93C21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5" r="6344"/>
          <a:stretch/>
        </p:blipFill>
        <p:spPr bwMode="auto">
          <a:xfrm>
            <a:off x="943897" y="2462981"/>
            <a:ext cx="378699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9785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001829-1394-3C25-4F30-582F933A7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Monetary reward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43CD5-9EDB-1831-D271-369F50E72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5779795" cy="4023360"/>
          </a:xfrm>
        </p:spPr>
        <p:txBody>
          <a:bodyPr>
            <a:normAutofit fontScale="92500"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monetary rewards can motivate the employees by rewarding them for their excellent performances.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Scheduled bonuses, warrants or profit sharing can be offered to the employees to motivate for better performances (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Martono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Khoiruddin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and 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Wulansari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2018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 </a:t>
            </a:r>
            <a:r>
              <a:rPr lang="en-IN" sz="1800" b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monetary incentives and benefits can be helpful in increasing work efficiency and retaining the employees.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7170" name="Picture 2" descr="Benefits of the Monetary and Non-Monetary Incentives">
            <a:extLst>
              <a:ext uri="{FF2B5EF4-FFF2-40B4-BE49-F238E27FC236}">
                <a16:creationId xmlns:a16="http://schemas.microsoft.com/office/drawing/2014/main" id="{C7603E17-BD64-38FA-4225-A615F4F90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849" y="2820684"/>
            <a:ext cx="4392868" cy="25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363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65B95-AD4D-A807-FE2A-0DB2ABD2E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non-monetary reward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05731-611B-FCA8-9A0C-330F67599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3277" y="2286000"/>
            <a:ext cx="5660924" cy="4023360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These kinds of rewards can be achieved based on performances and achievements.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non-monetary rewards are important to make employees feel valued and acknowledge their contribution as well.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Recognitions, experiential rewards, mentoring employees or flexibility can increase the efficiency of the employees (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Martono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Khoiruddin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and </a:t>
            </a:r>
            <a:r>
              <a:rPr lang="en-IN" sz="1800" u="none" strike="noStrike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Wulansari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2018</a:t>
            </a: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 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  <p:pic>
        <p:nvPicPr>
          <p:cNvPr id="8194" name="Picture 2" descr="Cash Me Outside with These 12 Non-Monetary Incentives">
            <a:extLst>
              <a:ext uri="{FF2B5EF4-FFF2-40B4-BE49-F238E27FC236}">
                <a16:creationId xmlns:a16="http://schemas.microsoft.com/office/drawing/2014/main" id="{0F6BC2BD-5843-8494-0CB8-196E772D9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47" y="2722061"/>
            <a:ext cx="4726128" cy="3151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183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170B5-8048-6DB1-9F1B-52490918E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C6E9A-81EB-F38A-5377-388C78BEF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There are strategies and plans in HRM practices that can be useful in managing the employees and retaining them to avoid labour shortage.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Recognizing their contributions and helping them to feel valued can help the organization to avoid mass turn over.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IN" sz="1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These talent management strategies can further help in managing employees for utmost positive outcome on employee performances. </a:t>
            </a:r>
            <a:r>
              <a:rPr lang="en-IN" sz="1800" b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endParaRPr lang="en-IN" sz="1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785404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A2AED-6BD8-DC90-4048-E4A2D4018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B1C58-1A2F-1929-833C-D808652ED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Alves, P., Santos, V., Reis, I.,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Martinho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F.,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Martinho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D., Correia Sampaio, M., José Sousa, M. and Au-Yong-Oliveira, M., 2020. Strategic talent management: The impact of employer branding on the affective commitment of employees. Sustainability, 12(23), p.9993.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Ansar, N. and Baloch, A., 2018. Talent and talent management: definition and issues. IBT Journal of Business Studies (JBS), 1(2).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Hongal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P. and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Kinange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U., 2020. A study on talent management and its impact on organization performance-an empirical review. International Journal of Engineering and Management Research, 10.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Martono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S.,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Khoiruddin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M. and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Wulansari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, N.A., 2018. Remuneration reward management system as a driven factor of employee performance. International Journal of Business &amp; Society, 19.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Maurya, K.K. and Agarwal, M., 2018. Organisational talent management and perceived employer branding. International Journal of Organizational Analysis.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trgplc.</a:t>
            </a:r>
            <a:r>
              <a:rPr lang="en-IN" sz="180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com 2022 Welcome 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to the Restaurant Group, The Restaurant Group plc. </a:t>
            </a:r>
            <a:r>
              <a:rPr lang="en-IN" sz="1800" u="none" strike="noStrike" dirty="0">
                <a:solidFill>
                  <a:srgbClr val="1A73E8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hlinkClick r:id="rId2"/>
              </a:rPr>
              <a:t>trgplc.com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. Available at: </a:t>
            </a:r>
            <a:r>
              <a:rPr lang="en-IN" sz="1800" u="none" strike="noStrike" dirty="0">
                <a:solidFill>
                  <a:srgbClr val="1A73E8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hlinkClick r:id="rId3"/>
              </a:rPr>
              <a:t>https://www.trgplc.com/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(Accessed: March 10, 2023).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indent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ukhospitality.org.uk 2022 THIRD OF BUSINESSES TO REDUCE OPENING HOURS OVER CHRISTMAS DUE TO STAFF SHORTAGES, </a:t>
            </a:r>
            <a:r>
              <a:rPr lang="en-IN" sz="1800" u="none" strike="noStrike" dirty="0">
                <a:solidFill>
                  <a:srgbClr val="1A73E8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hlinkClick r:id="rId4"/>
              </a:rPr>
              <a:t>ukhospitality.org.uk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. </a:t>
            </a:r>
            <a:r>
              <a:rPr lang="en-IN" sz="1800" u="none" strike="noStrike" dirty="0">
                <a:solidFill>
                  <a:srgbClr val="1A73E8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hlinkClick r:id="rId4"/>
              </a:rPr>
              <a:t>ukhospitality.org.uk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. Available at: </a:t>
            </a:r>
            <a:r>
              <a:rPr lang="en-IN" sz="1800" u="none" strike="noStrike" dirty="0">
                <a:solidFill>
                  <a:srgbClr val="1A73E8"/>
                </a:solidFill>
                <a:effectLst/>
                <a:latin typeface="Times New Roman" panose="02020603050405020304" pitchFamily="18" charset="0"/>
                <a:ea typeface="Roboto" panose="02000000000000000000" pitchFamily="2" charset="0"/>
                <a:hlinkClick r:id="rId5"/>
              </a:rPr>
              <a:t>https://www.ukhospitality.org.uk/news/625938/THIRD-OF-BUSINESSES-TO-REDUCE-OPENING-HOURS-OVER-CHRISTMAS-DUE-TO-STAFF-SHORTAGES.htm</a:t>
            </a:r>
            <a:r>
              <a:rPr lang="en-IN" sz="1800" dirty="0">
                <a:effectLst/>
                <a:latin typeface="Times New Roman" panose="02020603050405020304" pitchFamily="18" charset="0"/>
                <a:ea typeface="Roboto" panose="02000000000000000000" pitchFamily="2" charset="0"/>
              </a:rPr>
              <a:t> (Accessed: March 10, 2023).</a:t>
            </a: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733359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6" descr="Thank You Images – Browse 221,335 Stock Photos, Vectors, and Video | Adobe  Stock">
            <a:extLst>
              <a:ext uri="{FF2B5EF4-FFF2-40B4-BE49-F238E27FC236}">
                <a16:creationId xmlns:a16="http://schemas.microsoft.com/office/drawing/2014/main" id="{14924EAF-4E85-D6F6-6E3D-B6EB068E6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12" y="731273"/>
            <a:ext cx="11290074" cy="480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4713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23</TotalTime>
  <Words>910</Words>
  <Application>Microsoft Office PowerPoint</Application>
  <PresentationFormat>Widescreen</PresentationFormat>
  <Paragraphs>60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Integral</vt:lpstr>
      <vt:lpstr>LCBB5004 Managing People</vt:lpstr>
      <vt:lpstr>Table of contents</vt:lpstr>
      <vt:lpstr>Introduction</vt:lpstr>
      <vt:lpstr>Talent management</vt:lpstr>
      <vt:lpstr>About Organization</vt:lpstr>
      <vt:lpstr>Different types of strategies</vt:lpstr>
      <vt:lpstr>Short term talent acquisition goals</vt:lpstr>
      <vt:lpstr>Long term talent acquisition goals</vt:lpstr>
      <vt:lpstr>Monetary reward management</vt:lpstr>
      <vt:lpstr>non-monetary reward management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LCBB5004 Managing People</dc:title>
  <dc:creator>Piyasa Mukherjee</dc:creator>
  <cp:lastModifiedBy>cveti333.1987@gmail.com</cp:lastModifiedBy>
  <cp:revision>23</cp:revision>
  <dcterms:created xsi:type="dcterms:W3CDTF">2023-03-10T15:20:59Z</dcterms:created>
  <dcterms:modified xsi:type="dcterms:W3CDTF">2023-03-19T13:51:52Z</dcterms:modified>
</cp:coreProperties>
</file>