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14DEAD-230A-4157-B218-B3D3C0D843CD}" v="23" dt="2025-05-11T20:18:11.7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p:scale>
          <a:sx n="66" d="100"/>
          <a:sy n="66" d="100"/>
        </p:scale>
        <p:origin x="1282"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5/4/2025</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7648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5/4/2025</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983681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5/4/2025</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343490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5/4/2025</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35094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5/4/2025</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0616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5/4/2025</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028588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5/4/2025</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348554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5/4/2025</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250765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5/4/2025</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666962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5/4/2025</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49376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5/4/2025</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777820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5/4/2025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870624457"/>
      </p:ext>
    </p:extLst>
  </p:cSld>
  <p:clrMap bg1="dk1" tx1="lt1" bg2="dk2" tx2="lt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8E9D7B4-B303-418D-82A2-7990FD75E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descr="Colourful patterns on the sky">
            <a:extLst>
              <a:ext uri="{FF2B5EF4-FFF2-40B4-BE49-F238E27FC236}">
                <a16:creationId xmlns:a16="http://schemas.microsoft.com/office/drawing/2014/main" id="{AE8A78C8-27BD-BBBD-293B-3F2752B5876A}"/>
              </a:ext>
            </a:extLst>
          </p:cNvPr>
          <p:cNvPicPr>
            <a:picLocks noChangeAspect="1"/>
          </p:cNvPicPr>
          <p:nvPr/>
        </p:nvPicPr>
        <p:blipFill>
          <a:blip r:embed="rId2"/>
          <a:srcRect t="5538" b="10193"/>
          <a:stretch/>
        </p:blipFill>
        <p:spPr>
          <a:xfrm>
            <a:off x="17244" y="10"/>
            <a:ext cx="12191980" cy="6857990"/>
          </a:xfrm>
          <a:prstGeom prst="rect">
            <a:avLst/>
          </a:prstGeom>
        </p:spPr>
      </p:pic>
      <p:sp>
        <p:nvSpPr>
          <p:cNvPr id="5" name="TextBox 4">
            <a:extLst>
              <a:ext uri="{FF2B5EF4-FFF2-40B4-BE49-F238E27FC236}">
                <a16:creationId xmlns:a16="http://schemas.microsoft.com/office/drawing/2014/main" id="{2CF5F601-2654-7B2E-F3EA-6561E847BC95}"/>
              </a:ext>
            </a:extLst>
          </p:cNvPr>
          <p:cNvSpPr txBox="1"/>
          <p:nvPr/>
        </p:nvSpPr>
        <p:spPr>
          <a:xfrm>
            <a:off x="386321" y="-237726"/>
            <a:ext cx="11988800" cy="1200329"/>
          </a:xfrm>
          <a:prstGeom prst="rect">
            <a:avLst/>
          </a:prstGeom>
          <a:noFill/>
        </p:spPr>
        <p:txBody>
          <a:bodyPr wrap="square" rtlCol="0">
            <a:spAutoFit/>
          </a:bodyPr>
          <a:lstStyle/>
          <a:p>
            <a:r>
              <a:rPr lang="en-GB" dirty="0">
                <a:solidFill>
                  <a:schemeClr val="accent5">
                    <a:lumMod val="75000"/>
                  </a:schemeClr>
                </a:solidFill>
              </a:rPr>
              <a:t>Student Number- 2308039                                    Word Count- 1,138                                          Module Number- ECEY6006                                  </a:t>
            </a:r>
            <a:r>
              <a:rPr lang="en-GB" sz="3600" b="1" dirty="0">
                <a:solidFill>
                  <a:schemeClr val="accent5">
                    <a:lumMod val="75000"/>
                  </a:schemeClr>
                </a:solidFill>
              </a:rPr>
              <a:t>                                   	                                          Global Delay</a:t>
            </a:r>
            <a:endParaRPr lang="en-GB" b="1" dirty="0">
              <a:solidFill>
                <a:schemeClr val="accent5">
                  <a:lumMod val="75000"/>
                </a:schemeClr>
              </a:solidFill>
            </a:endParaRPr>
          </a:p>
        </p:txBody>
      </p:sp>
      <p:sp>
        <p:nvSpPr>
          <p:cNvPr id="6" name="TextBox 5">
            <a:extLst>
              <a:ext uri="{FF2B5EF4-FFF2-40B4-BE49-F238E27FC236}">
                <a16:creationId xmlns:a16="http://schemas.microsoft.com/office/drawing/2014/main" id="{E9955C2F-C22D-D108-F898-3D9BE600A5FB}"/>
              </a:ext>
            </a:extLst>
          </p:cNvPr>
          <p:cNvSpPr txBox="1"/>
          <p:nvPr/>
        </p:nvSpPr>
        <p:spPr>
          <a:xfrm>
            <a:off x="57719" y="362438"/>
            <a:ext cx="4491924" cy="3323987"/>
          </a:xfrm>
          <a:prstGeom prst="rect">
            <a:avLst/>
          </a:prstGeom>
          <a:noFill/>
        </p:spPr>
        <p:txBody>
          <a:bodyPr wrap="square" rtlCol="0">
            <a:spAutoFit/>
          </a:bodyPr>
          <a:lstStyle/>
          <a:p>
            <a:pPr algn="ctr"/>
            <a:r>
              <a:rPr lang="en-GB" sz="1200" b="1" u="sng" dirty="0">
                <a:solidFill>
                  <a:schemeClr val="accent5">
                    <a:lumMod val="75000"/>
                  </a:schemeClr>
                </a:solidFill>
              </a:rPr>
              <a:t>Inclusive Practice</a:t>
            </a:r>
          </a:p>
          <a:p>
            <a:pPr algn="ctr"/>
            <a:r>
              <a:rPr lang="en-GB" sz="1200" dirty="0">
                <a:solidFill>
                  <a:schemeClr val="accent5">
                    <a:lumMod val="75000"/>
                  </a:schemeClr>
                </a:solidFill>
              </a:rPr>
              <a:t>For children with Global Development Delay (GDD) a condition characterized by significant delays across multiple areas such as communication, motor development, cognitive functioning, and social skills, such practices are crucial for encouraging active participation, meaningful learning, and a sense of belonging. Effective inclusion begins with acknowledging each child’s individual strengths and needs. (Admin,2023). Collaboration is another essential element. Working in partnership with specialists such as speech and language therapists, occupational therapists, and special education professionals enhances the support provided to children with GDD.(inclusiveteach.com,2023) By involving families in decision-making and maintaining open, respectful communication, trust is built and a more holistic approach to the child’s development is achieved.(LeafComplexCare,2024)</a:t>
            </a:r>
          </a:p>
          <a:p>
            <a:endParaRPr lang="en-GB" b="1" u="sng" dirty="0">
              <a:solidFill>
                <a:schemeClr val="accent5">
                  <a:lumMod val="75000"/>
                </a:schemeClr>
              </a:solidFill>
            </a:endParaRPr>
          </a:p>
        </p:txBody>
      </p:sp>
      <p:sp>
        <p:nvSpPr>
          <p:cNvPr id="8" name="TextBox 7">
            <a:extLst>
              <a:ext uri="{FF2B5EF4-FFF2-40B4-BE49-F238E27FC236}">
                <a16:creationId xmlns:a16="http://schemas.microsoft.com/office/drawing/2014/main" id="{C960C22B-28B6-2FA1-0B2A-527D55FEC1AC}"/>
              </a:ext>
            </a:extLst>
          </p:cNvPr>
          <p:cNvSpPr txBox="1"/>
          <p:nvPr/>
        </p:nvSpPr>
        <p:spPr>
          <a:xfrm>
            <a:off x="321019" y="3429000"/>
            <a:ext cx="3910798" cy="3046988"/>
          </a:xfrm>
          <a:prstGeom prst="rect">
            <a:avLst/>
          </a:prstGeom>
          <a:noFill/>
        </p:spPr>
        <p:txBody>
          <a:bodyPr wrap="square" rtlCol="0">
            <a:spAutoFit/>
          </a:bodyPr>
          <a:lstStyle/>
          <a:p>
            <a:pPr algn="ctr"/>
            <a:r>
              <a:rPr lang="en-GB" sz="1200" b="1" u="sng" dirty="0">
                <a:solidFill>
                  <a:schemeClr val="accent5">
                    <a:lumMod val="75000"/>
                  </a:schemeClr>
                </a:solidFill>
              </a:rPr>
              <a:t>Signs and Symptoms in Children</a:t>
            </a:r>
          </a:p>
          <a:p>
            <a:pPr algn="ctr"/>
            <a:r>
              <a:rPr lang="en-GB" sz="1200" b="1" dirty="0">
                <a:solidFill>
                  <a:schemeClr val="accent5">
                    <a:lumMod val="75000"/>
                  </a:schemeClr>
                </a:solidFill>
              </a:rPr>
              <a:t>Fine motor delays (small hand movements) can present as trouble grasping objects, stacking blocks, or using utensils. Children may also exhibit poor hand-eye coordination and struggle with age-appropriate activities like drawing or writing. (WonderBaby.org,2022) They may struggle with problem-solving or memory and often display a lack of curiosity or difficulty engaging with toys in meaningful, purposeful ways. Their learning pace is typically slower than that of their peers.(Marschall,2023) Adaptive skills and daily functioning are also often delayed. Children may struggle with self-care tasks such as feeding, dressing, or toilet training. They might find it hard to adjust to changes in routine and require constant adult supervision, well beyond what is typical for their age.(Uniquecs,2023) </a:t>
            </a:r>
          </a:p>
        </p:txBody>
      </p:sp>
      <p:sp>
        <p:nvSpPr>
          <p:cNvPr id="10" name="TextBox 9">
            <a:extLst>
              <a:ext uri="{FF2B5EF4-FFF2-40B4-BE49-F238E27FC236}">
                <a16:creationId xmlns:a16="http://schemas.microsoft.com/office/drawing/2014/main" id="{311FD769-2946-54A8-2167-F54FAC387958}"/>
              </a:ext>
            </a:extLst>
          </p:cNvPr>
          <p:cNvSpPr txBox="1"/>
          <p:nvPr/>
        </p:nvSpPr>
        <p:spPr>
          <a:xfrm>
            <a:off x="4465548" y="795394"/>
            <a:ext cx="4584341" cy="3416320"/>
          </a:xfrm>
          <a:prstGeom prst="rect">
            <a:avLst/>
          </a:prstGeom>
          <a:noFill/>
        </p:spPr>
        <p:txBody>
          <a:bodyPr wrap="square" rtlCol="0">
            <a:spAutoFit/>
          </a:bodyPr>
          <a:lstStyle/>
          <a:p>
            <a:pPr algn="ctr"/>
            <a:r>
              <a:rPr lang="en-GB" sz="1200" b="1" u="sng" dirty="0">
                <a:solidFill>
                  <a:schemeClr val="accent5">
                    <a:lumMod val="75000"/>
                  </a:schemeClr>
                </a:solidFill>
              </a:rPr>
              <a:t>Barriers and Impacts on Children</a:t>
            </a:r>
          </a:p>
          <a:p>
            <a:pPr algn="ctr"/>
            <a:r>
              <a:rPr lang="en-GB" sz="1200" dirty="0">
                <a:solidFill>
                  <a:schemeClr val="accent5">
                    <a:lumMod val="75000"/>
                  </a:schemeClr>
                </a:solidFill>
              </a:rPr>
              <a:t>Low awareness among caregivers represents another key barrier. Parents and guardians may miss early warning signs, attributing them to individual temperament or temporary delays, especially in communities with limited knowledge of developmental milestones.(NHS,2019) Additionally, there is a widespread shortage of specialized professionals, such as paediatric neurologists, developmental paediatricians, speech therapists, and occupational therapists. This shortage causes delays in both assessment and care. Even when a child is recognized as having developmental delays, the wait times for services can be lengthy and disheartening.(inclusiveteach.com,2023) Many children with GDD struggle with foundational learning skills, leading to poor academic achievement and low self-confidence. (WonderBaby.org,2022) Furthermore, when children with GDD do not receive adequate support, their future participation in education and the workforce is limited, which can reduce overall economic productivity and growth.(inclusiveteach.com,2023)</a:t>
            </a:r>
          </a:p>
        </p:txBody>
      </p:sp>
      <p:sp>
        <p:nvSpPr>
          <p:cNvPr id="12" name="TextBox 11">
            <a:extLst>
              <a:ext uri="{FF2B5EF4-FFF2-40B4-BE49-F238E27FC236}">
                <a16:creationId xmlns:a16="http://schemas.microsoft.com/office/drawing/2014/main" id="{43752422-AD70-5AED-3504-B07A0E8B785F}"/>
              </a:ext>
            </a:extLst>
          </p:cNvPr>
          <p:cNvSpPr txBox="1"/>
          <p:nvPr/>
        </p:nvSpPr>
        <p:spPr>
          <a:xfrm>
            <a:off x="5618285" y="1791339"/>
            <a:ext cx="184731" cy="369332"/>
          </a:xfrm>
          <a:prstGeom prst="rect">
            <a:avLst/>
          </a:prstGeom>
          <a:noFill/>
        </p:spPr>
        <p:txBody>
          <a:bodyPr wrap="none" rtlCol="0">
            <a:spAutoFit/>
          </a:bodyPr>
          <a:lstStyle/>
          <a:p>
            <a:endParaRPr lang="en-GB"/>
          </a:p>
        </p:txBody>
      </p:sp>
      <p:sp>
        <p:nvSpPr>
          <p:cNvPr id="14" name="TextBox 13">
            <a:extLst>
              <a:ext uri="{FF2B5EF4-FFF2-40B4-BE49-F238E27FC236}">
                <a16:creationId xmlns:a16="http://schemas.microsoft.com/office/drawing/2014/main" id="{CC00C38F-3A98-A7AC-7F98-772D60CE40CF}"/>
              </a:ext>
            </a:extLst>
          </p:cNvPr>
          <p:cNvSpPr txBox="1"/>
          <p:nvPr/>
        </p:nvSpPr>
        <p:spPr>
          <a:xfrm>
            <a:off x="4152896" y="4374869"/>
            <a:ext cx="4250829" cy="2339102"/>
          </a:xfrm>
          <a:prstGeom prst="rect">
            <a:avLst/>
          </a:prstGeom>
          <a:noFill/>
        </p:spPr>
        <p:txBody>
          <a:bodyPr wrap="square" rtlCol="0">
            <a:spAutoFit/>
          </a:bodyPr>
          <a:lstStyle/>
          <a:p>
            <a:pPr algn="ctr"/>
            <a:r>
              <a:rPr lang="en-GB" sz="1200" b="1" u="sng" dirty="0">
                <a:solidFill>
                  <a:schemeClr val="accent5">
                    <a:lumMod val="75000"/>
                  </a:schemeClr>
                </a:solidFill>
              </a:rPr>
              <a:t>Diagnosing</a:t>
            </a:r>
            <a:endParaRPr lang="en-GB" sz="1100" b="1" u="sng" dirty="0">
              <a:solidFill>
                <a:schemeClr val="accent5">
                  <a:lumMod val="75000"/>
                </a:schemeClr>
              </a:solidFill>
            </a:endParaRPr>
          </a:p>
          <a:p>
            <a:pPr algn="ctr"/>
            <a:r>
              <a:rPr lang="en-GB" sz="1200" dirty="0">
                <a:solidFill>
                  <a:schemeClr val="accent5">
                    <a:lumMod val="75000"/>
                  </a:schemeClr>
                </a:solidFill>
              </a:rPr>
              <a:t>GDD in Children refers to a condition in which a child under the age of five experiences significant delays in two or more areas of development. These areas typically include motor skills, speech and language, cognitive abilities, and social or emotional functioning. The delays are greater than what is typical for the child’s age, and they impact </a:t>
            </a:r>
            <a:r>
              <a:rPr lang="en-GB" sz="1400" dirty="0">
                <a:solidFill>
                  <a:schemeClr val="accent5">
                    <a:lumMod val="75000"/>
                  </a:schemeClr>
                </a:solidFill>
              </a:rPr>
              <a:t>the</a:t>
            </a:r>
            <a:r>
              <a:rPr lang="en-GB" sz="1200" dirty="0">
                <a:solidFill>
                  <a:schemeClr val="accent5">
                    <a:lumMod val="75000"/>
                  </a:schemeClr>
                </a:solidFill>
              </a:rPr>
              <a:t> child’s ability to learn and engage in everyday activities. GDD can be caused by a variety of factors, such as genetic disorders, prenatal complications, neurological conditions, infections, or environmental influences like neglect or lack of early stimulation.(inclusiveteach.com,2023) </a:t>
            </a:r>
          </a:p>
        </p:txBody>
      </p:sp>
      <p:sp>
        <p:nvSpPr>
          <p:cNvPr id="17" name="TextBox 16">
            <a:extLst>
              <a:ext uri="{FF2B5EF4-FFF2-40B4-BE49-F238E27FC236}">
                <a16:creationId xmlns:a16="http://schemas.microsoft.com/office/drawing/2014/main" id="{169B82E2-3432-7CF8-EAAA-BBE62F6A484F}"/>
              </a:ext>
            </a:extLst>
          </p:cNvPr>
          <p:cNvSpPr txBox="1"/>
          <p:nvPr/>
        </p:nvSpPr>
        <p:spPr>
          <a:xfrm>
            <a:off x="8712964" y="476471"/>
            <a:ext cx="3522636" cy="3416320"/>
          </a:xfrm>
          <a:prstGeom prst="rect">
            <a:avLst/>
          </a:prstGeom>
          <a:noFill/>
        </p:spPr>
        <p:txBody>
          <a:bodyPr wrap="square" rtlCol="0">
            <a:spAutoFit/>
          </a:bodyPr>
          <a:lstStyle/>
          <a:p>
            <a:pPr algn="ctr"/>
            <a:r>
              <a:rPr lang="en-GB" sz="1200" b="1" u="sng" dirty="0">
                <a:solidFill>
                  <a:schemeClr val="accent5">
                    <a:lumMod val="75000"/>
                  </a:schemeClr>
                </a:solidFill>
              </a:rPr>
              <a:t>The importance of Routine (Strategy)</a:t>
            </a:r>
          </a:p>
          <a:p>
            <a:pPr algn="ctr"/>
            <a:r>
              <a:rPr lang="en-GB" sz="1200" dirty="0">
                <a:solidFill>
                  <a:schemeClr val="accent5">
                    <a:lumMod val="75000"/>
                  </a:schemeClr>
                </a:solidFill>
              </a:rPr>
              <a:t>. A regular daily schedule helps them anticipate what will happen next, minimizing anxiety and uncertainty. For instance, a child who finds transitions difficult may become distressed by sudden changes.(Care,2025) These tools are particularly effective for children with limited verbal or cognitive abilities. For example, displaying a series of images that represent daily activities (like a book for reading or utensils for lunch) helps children understand and follow their schedule even if they are not yet reading. Visual aids reduce reliance on verbal explanations and promote greater independence and comprehension. (inclusiveteach.com,2023) When children know what to expect and are prepared for transitions, they are less likely to experience stress or display challenging behaviour.(</a:t>
            </a:r>
            <a:r>
              <a:rPr lang="en-GB" sz="1200" dirty="0" err="1">
                <a:solidFill>
                  <a:schemeClr val="accent5">
                    <a:lumMod val="75000"/>
                  </a:schemeClr>
                </a:solidFill>
              </a:rPr>
              <a:t>Cafcass,nodate</a:t>
            </a:r>
            <a:r>
              <a:rPr lang="en-GB" sz="1200" dirty="0">
                <a:solidFill>
                  <a:schemeClr val="accent5">
                    <a:lumMod val="75000"/>
                  </a:schemeClr>
                </a:solidFill>
              </a:rPr>
              <a:t>) </a:t>
            </a:r>
          </a:p>
        </p:txBody>
      </p:sp>
      <p:sp>
        <p:nvSpPr>
          <p:cNvPr id="19" name="TextBox 18">
            <a:extLst>
              <a:ext uri="{FF2B5EF4-FFF2-40B4-BE49-F238E27FC236}">
                <a16:creationId xmlns:a16="http://schemas.microsoft.com/office/drawing/2014/main" id="{DD02D682-B7D4-EBE1-77C2-891006973A15}"/>
              </a:ext>
            </a:extLst>
          </p:cNvPr>
          <p:cNvSpPr txBox="1"/>
          <p:nvPr/>
        </p:nvSpPr>
        <p:spPr>
          <a:xfrm>
            <a:off x="8324803" y="4011659"/>
            <a:ext cx="3910797" cy="2677656"/>
          </a:xfrm>
          <a:prstGeom prst="rect">
            <a:avLst/>
          </a:prstGeom>
          <a:noFill/>
        </p:spPr>
        <p:txBody>
          <a:bodyPr wrap="square" rtlCol="0">
            <a:spAutoFit/>
          </a:bodyPr>
          <a:lstStyle/>
          <a:p>
            <a:pPr algn="ctr"/>
            <a:r>
              <a:rPr lang="en-GB" sz="1200" b="1" u="sng" dirty="0">
                <a:solidFill>
                  <a:schemeClr val="accent5">
                    <a:lumMod val="75000"/>
                  </a:schemeClr>
                </a:solidFill>
              </a:rPr>
              <a:t>Definition</a:t>
            </a:r>
            <a:endParaRPr lang="en-GB" sz="1100" b="1" u="sng" dirty="0">
              <a:solidFill>
                <a:schemeClr val="accent5">
                  <a:lumMod val="75000"/>
                </a:schemeClr>
              </a:solidFill>
            </a:endParaRPr>
          </a:p>
          <a:p>
            <a:pPr algn="ctr"/>
            <a:r>
              <a:rPr lang="en-GB" sz="1200" dirty="0">
                <a:solidFill>
                  <a:schemeClr val="accent5">
                    <a:lumMod val="75000"/>
                  </a:schemeClr>
                </a:solidFill>
              </a:rPr>
              <a:t>Global Developmental Delay (GDD) in Children refers to a condition in which a child under the age of five experiences significant delays in two or more areas of development. These areas typically include motor skills, speech and language, cognitive abilities, and social or emotional functioning. The delays are greater than what is typical for the child’s age, and they impact the child’s ability to learn and engage in everyday activities. GDD can be caused by a variety of factors, such as genetic disorders, prenatal complications, neurological conditions, infections, or environmental influences like neglect or lack of early stimulation.(inclusiveteach.com,2023) </a:t>
            </a:r>
          </a:p>
        </p:txBody>
      </p:sp>
    </p:spTree>
    <p:extLst>
      <p:ext uri="{BB962C8B-B14F-4D97-AF65-F5344CB8AC3E}">
        <p14:creationId xmlns:p14="http://schemas.microsoft.com/office/powerpoint/2010/main" val="303491369"/>
      </p:ext>
    </p:extLst>
  </p:cSld>
  <p:clrMapOvr>
    <a:masterClrMapping/>
  </p:clrMapOvr>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3ee7220-abdd-4338-9539-ca1e86e0329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6A5B647E4AC0A498B10A9510815BF99" ma:contentTypeVersion="16" ma:contentTypeDescription="Create a new document." ma:contentTypeScope="" ma:versionID="7c1fe6221fc8a3f0246312ef4960a233">
  <xsd:schema xmlns:xsd="http://www.w3.org/2001/XMLSchema" xmlns:xs="http://www.w3.org/2001/XMLSchema" xmlns:p="http://schemas.microsoft.com/office/2006/metadata/properties" xmlns:ns3="c3ee7220-abdd-4338-9539-ca1e86e03291" xmlns:ns4="ef828717-9db6-435b-80eb-4b903c669d75" targetNamespace="http://schemas.microsoft.com/office/2006/metadata/properties" ma:root="true" ma:fieldsID="6fbedfa04d2ba8182a200854ade1c91c" ns3:_="" ns4:_="">
    <xsd:import namespace="c3ee7220-abdd-4338-9539-ca1e86e03291"/>
    <xsd:import namespace="ef828717-9db6-435b-80eb-4b903c669d7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LengthInSeconds" minOccurs="0"/>
                <xsd:element ref="ns3:MediaServiceSystem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ee7220-abdd-4338-9539-ca1e86e032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f828717-9db6-435b-80eb-4b903c669d7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9822089-26F1-4227-BDEA-EF328E4B265A}">
  <ds:schemaRefs>
    <ds:schemaRef ds:uri="http://schemas.microsoft.com/office/2006/documentManagement/types"/>
    <ds:schemaRef ds:uri="http://purl.org/dc/terms/"/>
    <ds:schemaRef ds:uri="ef828717-9db6-435b-80eb-4b903c669d75"/>
    <ds:schemaRef ds:uri="http://schemas.microsoft.com/office/infopath/2007/PartnerControls"/>
    <ds:schemaRef ds:uri="http://www.w3.org/XML/1998/namespace"/>
    <ds:schemaRef ds:uri="http://purl.org/dc/elements/1.1/"/>
    <ds:schemaRef ds:uri="http://schemas.microsoft.com/office/2006/metadata/properties"/>
    <ds:schemaRef ds:uri="http://schemas.openxmlformats.org/package/2006/metadata/core-properties"/>
    <ds:schemaRef ds:uri="c3ee7220-abdd-4338-9539-ca1e86e03291"/>
    <ds:schemaRef ds:uri="http://purl.org/dc/dcmitype/"/>
  </ds:schemaRefs>
</ds:datastoreItem>
</file>

<file path=customXml/itemProps2.xml><?xml version="1.0" encoding="utf-8"?>
<ds:datastoreItem xmlns:ds="http://schemas.openxmlformats.org/officeDocument/2006/customXml" ds:itemID="{003BBB99-8A1B-421A-AB64-16455FA35A46}">
  <ds:schemaRefs>
    <ds:schemaRef ds:uri="http://schemas.microsoft.com/sharepoint/v3/contenttype/forms"/>
  </ds:schemaRefs>
</ds:datastoreItem>
</file>

<file path=customXml/itemProps3.xml><?xml version="1.0" encoding="utf-8"?>
<ds:datastoreItem xmlns:ds="http://schemas.openxmlformats.org/officeDocument/2006/customXml" ds:itemID="{735E1473-1294-4F86-B64F-39C121451B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3ee7220-abdd-4338-9539-ca1e86e03291"/>
    <ds:schemaRef ds:uri="ef828717-9db6-435b-80eb-4b903c669d7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856</Words>
  <Application>Microsoft Office PowerPoint</Application>
  <PresentationFormat>Widescreen</PresentationFormat>
  <Paragraphs>13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Trade Gothic Next Cond</vt:lpstr>
      <vt:lpstr>Trade Gothic Next Light</vt:lpstr>
      <vt:lpstr>PortalVTI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Elizabeth Campbell</dc:creator>
  <cp:lastModifiedBy>Elizabeth Thomas (2308039)</cp:lastModifiedBy>
  <cp:revision>2</cp:revision>
  <dcterms:created xsi:type="dcterms:W3CDTF">2025-04-30T19:30:46Z</dcterms:created>
  <dcterms:modified xsi:type="dcterms:W3CDTF">2025-05-12T16:22:59Z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0x010100E6A5B647E4AC0A498B10A9510815BF99</vt:lpwstr>
  </property>
</Properties>
</file>