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9" r:id="rId2"/>
    <p:sldId id="268" r:id="rId3"/>
    <p:sldId id="256" r:id="rId4"/>
    <p:sldId id="257"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84"/>
  </p:normalViewPr>
  <p:slideViewPr>
    <p:cSldViewPr snapToGrid="0" snapToObjects="1">
      <p:cViewPr varScale="1">
        <p:scale>
          <a:sx n="90" d="100"/>
          <a:sy n="90" d="100"/>
        </p:scale>
        <p:origin x="232"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4450E-25C1-644A-915C-6B6AC6B7C0D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RO"/>
          </a:p>
        </p:txBody>
      </p:sp>
      <p:sp>
        <p:nvSpPr>
          <p:cNvPr id="3" name="Subtitle 2">
            <a:extLst>
              <a:ext uri="{FF2B5EF4-FFF2-40B4-BE49-F238E27FC236}">
                <a16:creationId xmlns:a16="http://schemas.microsoft.com/office/drawing/2014/main" id="{D22CC78F-74F8-AD4C-B139-7D987B93E8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RO"/>
          </a:p>
        </p:txBody>
      </p:sp>
      <p:sp>
        <p:nvSpPr>
          <p:cNvPr id="4" name="Date Placeholder 3">
            <a:extLst>
              <a:ext uri="{FF2B5EF4-FFF2-40B4-BE49-F238E27FC236}">
                <a16:creationId xmlns:a16="http://schemas.microsoft.com/office/drawing/2014/main" id="{163C2FCA-0651-6A40-AB62-651CC38D8E0E}"/>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5" name="Footer Placeholder 4">
            <a:extLst>
              <a:ext uri="{FF2B5EF4-FFF2-40B4-BE49-F238E27FC236}">
                <a16:creationId xmlns:a16="http://schemas.microsoft.com/office/drawing/2014/main" id="{98619FC1-0682-254F-BFA2-459BC48515BE}"/>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F0C6B887-D1EF-7244-8A8A-8A170FF9D4D9}"/>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2378976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90A06-64A2-B947-9997-934A775EF450}"/>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0353B5B9-E7B5-754C-A6CF-DBEE0B90F0E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046FFD21-B62A-3345-AC47-D414A14ECE98}"/>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5" name="Footer Placeholder 4">
            <a:extLst>
              <a:ext uri="{FF2B5EF4-FFF2-40B4-BE49-F238E27FC236}">
                <a16:creationId xmlns:a16="http://schemas.microsoft.com/office/drawing/2014/main" id="{8D6D056B-86A3-5A4C-83B6-0EF07A88E362}"/>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E404B4DB-5E7D-5F4E-A810-6CA235951C4B}"/>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2808663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2D03A-78CE-7240-B07F-AEFC5F2D82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RO"/>
          </a:p>
        </p:txBody>
      </p:sp>
      <p:sp>
        <p:nvSpPr>
          <p:cNvPr id="3" name="Text Placeholder 2">
            <a:extLst>
              <a:ext uri="{FF2B5EF4-FFF2-40B4-BE49-F238E27FC236}">
                <a16:creationId xmlns:a16="http://schemas.microsoft.com/office/drawing/2014/main" id="{57D348DE-69AD-7849-A111-93ECA6486E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D45DB9-DEC0-F94F-A29C-5DCC32830583}"/>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5" name="Footer Placeholder 4">
            <a:extLst>
              <a:ext uri="{FF2B5EF4-FFF2-40B4-BE49-F238E27FC236}">
                <a16:creationId xmlns:a16="http://schemas.microsoft.com/office/drawing/2014/main" id="{97628F00-DF4A-B14B-A715-309B5773BADE}"/>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41DB5058-A138-DE4B-9924-B29DA8E63299}"/>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2826003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37D1-E8AA-B54C-8690-3FF7FBF73F80}"/>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D6B1AAD3-6C52-2141-B867-1531ABDD540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Content Placeholder 3">
            <a:extLst>
              <a:ext uri="{FF2B5EF4-FFF2-40B4-BE49-F238E27FC236}">
                <a16:creationId xmlns:a16="http://schemas.microsoft.com/office/drawing/2014/main" id="{D1767757-38D2-744B-B721-CD0FFE3EEE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Date Placeholder 4">
            <a:extLst>
              <a:ext uri="{FF2B5EF4-FFF2-40B4-BE49-F238E27FC236}">
                <a16:creationId xmlns:a16="http://schemas.microsoft.com/office/drawing/2014/main" id="{A46306DC-06B8-0647-B560-E5C077F9BC57}"/>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6" name="Footer Placeholder 5">
            <a:extLst>
              <a:ext uri="{FF2B5EF4-FFF2-40B4-BE49-F238E27FC236}">
                <a16:creationId xmlns:a16="http://schemas.microsoft.com/office/drawing/2014/main" id="{1ADE15F8-C56F-024E-B17A-0A2451C23820}"/>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331FF0F8-977F-0840-85A6-E6605E269D26}"/>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2647021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0507F-AEF9-854B-AA0A-F147F3FE4DA7}"/>
              </a:ext>
            </a:extLst>
          </p:cNvPr>
          <p:cNvSpPr>
            <a:spLocks noGrp="1"/>
          </p:cNvSpPr>
          <p:nvPr>
            <p:ph type="title"/>
          </p:nvPr>
        </p:nvSpPr>
        <p:spPr>
          <a:xfrm>
            <a:off x="839788" y="365125"/>
            <a:ext cx="10515600" cy="1325563"/>
          </a:xfrm>
        </p:spPr>
        <p:txBody>
          <a:bodyPr/>
          <a:lstStyle/>
          <a:p>
            <a:r>
              <a:rPr lang="en-GB"/>
              <a:t>Click to edit Master title style</a:t>
            </a:r>
            <a:endParaRPr lang="en-RO"/>
          </a:p>
        </p:txBody>
      </p:sp>
      <p:sp>
        <p:nvSpPr>
          <p:cNvPr id="3" name="Text Placeholder 2">
            <a:extLst>
              <a:ext uri="{FF2B5EF4-FFF2-40B4-BE49-F238E27FC236}">
                <a16:creationId xmlns:a16="http://schemas.microsoft.com/office/drawing/2014/main" id="{772B7BCE-CCAA-0340-979B-0030712087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780032-DA3C-C644-A41D-3AC3D3DEEAB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Text Placeholder 4">
            <a:extLst>
              <a:ext uri="{FF2B5EF4-FFF2-40B4-BE49-F238E27FC236}">
                <a16:creationId xmlns:a16="http://schemas.microsoft.com/office/drawing/2014/main" id="{12CE6DDA-8EE6-114E-A883-AFEC55B3CC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AB7CB5B-5DD9-D944-AB7D-0F9A21A9C8B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7" name="Date Placeholder 6">
            <a:extLst>
              <a:ext uri="{FF2B5EF4-FFF2-40B4-BE49-F238E27FC236}">
                <a16:creationId xmlns:a16="http://schemas.microsoft.com/office/drawing/2014/main" id="{1C038606-A9FC-9E43-842F-78709B051E60}"/>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8" name="Footer Placeholder 7">
            <a:extLst>
              <a:ext uri="{FF2B5EF4-FFF2-40B4-BE49-F238E27FC236}">
                <a16:creationId xmlns:a16="http://schemas.microsoft.com/office/drawing/2014/main" id="{4963482B-AEFD-2D46-A031-0D4DD0EF09AD}"/>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2B4DB1F5-8A61-864E-B3D8-4B17CD756C52}"/>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3689251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4D4E9-1A2C-1846-ADC3-0C067F074B80}"/>
              </a:ext>
            </a:extLst>
          </p:cNvPr>
          <p:cNvSpPr>
            <a:spLocks noGrp="1"/>
          </p:cNvSpPr>
          <p:nvPr>
            <p:ph type="title"/>
          </p:nvPr>
        </p:nvSpPr>
        <p:spPr/>
        <p:txBody>
          <a:bodyPr/>
          <a:lstStyle/>
          <a:p>
            <a:r>
              <a:rPr lang="en-GB"/>
              <a:t>Click to edit Master title style</a:t>
            </a:r>
            <a:endParaRPr lang="en-RO"/>
          </a:p>
        </p:txBody>
      </p:sp>
      <p:sp>
        <p:nvSpPr>
          <p:cNvPr id="3" name="Date Placeholder 2">
            <a:extLst>
              <a:ext uri="{FF2B5EF4-FFF2-40B4-BE49-F238E27FC236}">
                <a16:creationId xmlns:a16="http://schemas.microsoft.com/office/drawing/2014/main" id="{AF1BF8AA-A3B0-0641-8C57-2D4E2E9DC498}"/>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4" name="Footer Placeholder 3">
            <a:extLst>
              <a:ext uri="{FF2B5EF4-FFF2-40B4-BE49-F238E27FC236}">
                <a16:creationId xmlns:a16="http://schemas.microsoft.com/office/drawing/2014/main" id="{44EA1952-39FB-7E48-8EBE-2EA59BD07BB3}"/>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489A9DAE-6EE0-CD4B-9680-FDCEF7C1FD76}"/>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2351452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0CC289-41E5-7F44-A58F-92AC2C964C75}"/>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3" name="Footer Placeholder 2">
            <a:extLst>
              <a:ext uri="{FF2B5EF4-FFF2-40B4-BE49-F238E27FC236}">
                <a16:creationId xmlns:a16="http://schemas.microsoft.com/office/drawing/2014/main" id="{6107175D-4E7D-CD4A-B08A-3CF2551108B0}"/>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57789167-A6CC-BD48-AC8E-6D72591B67BE}"/>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2051842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85C0-A7F9-1D44-8AA6-EB4E1B39C9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Content Placeholder 2">
            <a:extLst>
              <a:ext uri="{FF2B5EF4-FFF2-40B4-BE49-F238E27FC236}">
                <a16:creationId xmlns:a16="http://schemas.microsoft.com/office/drawing/2014/main" id="{00DE6B98-938E-864C-882A-8A2C0D8BBD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Text Placeholder 3">
            <a:extLst>
              <a:ext uri="{FF2B5EF4-FFF2-40B4-BE49-F238E27FC236}">
                <a16:creationId xmlns:a16="http://schemas.microsoft.com/office/drawing/2014/main" id="{36770B65-8A89-E04B-81C2-076120917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07BA7C-DC80-D644-8583-1D20BB0C2AE5}"/>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6" name="Footer Placeholder 5">
            <a:extLst>
              <a:ext uri="{FF2B5EF4-FFF2-40B4-BE49-F238E27FC236}">
                <a16:creationId xmlns:a16="http://schemas.microsoft.com/office/drawing/2014/main" id="{43F6A617-32D4-C44B-98AE-BB358FF7D9DF}"/>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0C866534-A2BA-1F4E-9B71-90463FDE7A07}"/>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1549580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5C7A5-0C28-4D4A-8F89-5CEE168A70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Picture Placeholder 2">
            <a:extLst>
              <a:ext uri="{FF2B5EF4-FFF2-40B4-BE49-F238E27FC236}">
                <a16:creationId xmlns:a16="http://schemas.microsoft.com/office/drawing/2014/main" id="{DF8CEB38-A829-3947-9A68-58B57E0D2B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A3A31667-9566-8C4A-A09E-167F4EAF6D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4CA3C7-6A1A-DF4A-AEB9-6D2B9ACA6322}"/>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6" name="Footer Placeholder 5">
            <a:extLst>
              <a:ext uri="{FF2B5EF4-FFF2-40B4-BE49-F238E27FC236}">
                <a16:creationId xmlns:a16="http://schemas.microsoft.com/office/drawing/2014/main" id="{753092E7-8AB8-C546-9940-4AEAA2197002}"/>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66B178AA-55CB-784A-B1D5-C5B181060571}"/>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607245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F8738-7B1E-D047-A22F-4FB5151831D3}"/>
              </a:ext>
            </a:extLst>
          </p:cNvPr>
          <p:cNvSpPr>
            <a:spLocks noGrp="1"/>
          </p:cNvSpPr>
          <p:nvPr>
            <p:ph type="title"/>
          </p:nvPr>
        </p:nvSpPr>
        <p:spPr/>
        <p:txBody>
          <a:bodyPr/>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21C928E6-7552-964C-AA4D-0A1DEE8987F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C0FE373D-F915-2345-9A2C-E0B64DE6F836}"/>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5" name="Footer Placeholder 4">
            <a:extLst>
              <a:ext uri="{FF2B5EF4-FFF2-40B4-BE49-F238E27FC236}">
                <a16:creationId xmlns:a16="http://schemas.microsoft.com/office/drawing/2014/main" id="{0A04CA53-1BF2-4B46-89AB-5FF3A99A9991}"/>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81E2B337-F698-0D45-8641-F589A139DE99}"/>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3233050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D245C2-20E9-F24D-8C7C-E87E49AF89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25B5048C-2779-4945-BC02-E108D48F6F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47E26542-BE14-674C-AD30-42713E64D687}"/>
              </a:ext>
            </a:extLst>
          </p:cNvPr>
          <p:cNvSpPr>
            <a:spLocks noGrp="1"/>
          </p:cNvSpPr>
          <p:nvPr>
            <p:ph type="dt" sz="half" idx="10"/>
          </p:nvPr>
        </p:nvSpPr>
        <p:spPr/>
        <p:txBody>
          <a:bodyPr/>
          <a:lstStyle/>
          <a:p>
            <a:fld id="{02D6F41B-E9C2-5849-A5F4-A29351FAAE5D}" type="datetimeFigureOut">
              <a:rPr lang="en-RO" smtClean="0"/>
              <a:t>24/03/2022</a:t>
            </a:fld>
            <a:endParaRPr lang="en-RO"/>
          </a:p>
        </p:txBody>
      </p:sp>
      <p:sp>
        <p:nvSpPr>
          <p:cNvPr id="5" name="Footer Placeholder 4">
            <a:extLst>
              <a:ext uri="{FF2B5EF4-FFF2-40B4-BE49-F238E27FC236}">
                <a16:creationId xmlns:a16="http://schemas.microsoft.com/office/drawing/2014/main" id="{4F782AB9-764E-CA4F-A919-A400BB853C7E}"/>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285B0C40-E227-EA4F-B428-F8D78D1FD0C7}"/>
              </a:ext>
            </a:extLst>
          </p:cNvPr>
          <p:cNvSpPr>
            <a:spLocks noGrp="1"/>
          </p:cNvSpPr>
          <p:nvPr>
            <p:ph type="sldNum" sz="quarter" idx="12"/>
          </p:nvPr>
        </p:nvSpPr>
        <p:spPr/>
        <p:txBody>
          <a:bodyPr/>
          <a:lstStyle/>
          <a:p>
            <a:fld id="{A8125954-45B4-6840-8A11-9B95DAF24088}" type="slidenum">
              <a:rPr lang="en-RO" smtClean="0"/>
              <a:t>‹#›</a:t>
            </a:fld>
            <a:endParaRPr lang="en-RO"/>
          </a:p>
        </p:txBody>
      </p:sp>
    </p:spTree>
    <p:extLst>
      <p:ext uri="{BB962C8B-B14F-4D97-AF65-F5344CB8AC3E}">
        <p14:creationId xmlns:p14="http://schemas.microsoft.com/office/powerpoint/2010/main" val="80589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887A28-DACC-9742-B16D-E935EEA205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RO"/>
          </a:p>
        </p:txBody>
      </p:sp>
      <p:sp>
        <p:nvSpPr>
          <p:cNvPr id="3" name="Text Placeholder 2">
            <a:extLst>
              <a:ext uri="{FF2B5EF4-FFF2-40B4-BE49-F238E27FC236}">
                <a16:creationId xmlns:a16="http://schemas.microsoft.com/office/drawing/2014/main" id="{3947253F-C4CD-7F49-A067-0C840503CB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9E14D7FF-2230-C942-8468-7B140E3A17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D6F41B-E9C2-5849-A5F4-A29351FAAE5D}" type="datetimeFigureOut">
              <a:rPr lang="en-RO" smtClean="0"/>
              <a:t>24/03/2022</a:t>
            </a:fld>
            <a:endParaRPr lang="en-RO"/>
          </a:p>
        </p:txBody>
      </p:sp>
      <p:sp>
        <p:nvSpPr>
          <p:cNvPr id="5" name="Footer Placeholder 4">
            <a:extLst>
              <a:ext uri="{FF2B5EF4-FFF2-40B4-BE49-F238E27FC236}">
                <a16:creationId xmlns:a16="http://schemas.microsoft.com/office/drawing/2014/main" id="{FA31F7A4-EB31-5444-B497-2E140CBA65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RO"/>
          </a:p>
        </p:txBody>
      </p:sp>
      <p:sp>
        <p:nvSpPr>
          <p:cNvPr id="6" name="Slide Number Placeholder 5">
            <a:extLst>
              <a:ext uri="{FF2B5EF4-FFF2-40B4-BE49-F238E27FC236}">
                <a16:creationId xmlns:a16="http://schemas.microsoft.com/office/drawing/2014/main" id="{94E8A4A9-3D12-7A41-B76A-7B7D5A5A74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125954-45B4-6840-8A11-9B95DAF24088}" type="slidenum">
              <a:rPr lang="en-RO" smtClean="0"/>
              <a:t>‹#›</a:t>
            </a:fld>
            <a:endParaRPr lang="en-RO"/>
          </a:p>
        </p:txBody>
      </p:sp>
    </p:spTree>
    <p:extLst>
      <p:ext uri="{BB962C8B-B14F-4D97-AF65-F5344CB8AC3E}">
        <p14:creationId xmlns:p14="http://schemas.microsoft.com/office/powerpoint/2010/main" val="69005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applewebdata://801BD092-9D14-435E-BC24-45726C4AE85C/#_Toc97999116" TargetMode="External"/><Relationship Id="rId3" Type="http://schemas.openxmlformats.org/officeDocument/2006/relationships/hyperlink" Target="applewebdata://801BD092-9D14-435E-BC24-45726C4AE85C/#_Toc97999111" TargetMode="External"/><Relationship Id="rId7" Type="http://schemas.openxmlformats.org/officeDocument/2006/relationships/hyperlink" Target="applewebdata://801BD092-9D14-435E-BC24-45726C4AE85C/#_Toc97999115" TargetMode="External"/><Relationship Id="rId12" Type="http://schemas.openxmlformats.org/officeDocument/2006/relationships/image" Target="../media/image2.jpeg"/><Relationship Id="rId2" Type="http://schemas.openxmlformats.org/officeDocument/2006/relationships/hyperlink" Target="applewebdata://801BD092-9D14-435E-BC24-45726C4AE85C/#_Toc97999110" TargetMode="External"/><Relationship Id="rId1" Type="http://schemas.openxmlformats.org/officeDocument/2006/relationships/slideLayout" Target="../slideLayouts/slideLayout1.xml"/><Relationship Id="rId6" Type="http://schemas.openxmlformats.org/officeDocument/2006/relationships/hyperlink" Target="applewebdata://801BD092-9D14-435E-BC24-45726C4AE85C/#_Toc97999114" TargetMode="External"/><Relationship Id="rId11" Type="http://schemas.openxmlformats.org/officeDocument/2006/relationships/hyperlink" Target="applewebdata://801BD092-9D14-435E-BC24-45726C4AE85C/#_Toc97999119" TargetMode="External"/><Relationship Id="rId5" Type="http://schemas.openxmlformats.org/officeDocument/2006/relationships/hyperlink" Target="applewebdata://801BD092-9D14-435E-BC24-45726C4AE85C/#_Toc97999113" TargetMode="External"/><Relationship Id="rId10" Type="http://schemas.openxmlformats.org/officeDocument/2006/relationships/hyperlink" Target="applewebdata://801BD092-9D14-435E-BC24-45726C4AE85C/#_Toc97999118" TargetMode="External"/><Relationship Id="rId4" Type="http://schemas.openxmlformats.org/officeDocument/2006/relationships/hyperlink" Target="applewebdata://801BD092-9D14-435E-BC24-45726C4AE85C/#_Toc97999112" TargetMode="External"/><Relationship Id="rId9" Type="http://schemas.openxmlformats.org/officeDocument/2006/relationships/hyperlink" Target="applewebdata://801BD092-9D14-435E-BC24-45726C4AE85C/#_Toc97999117"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https://www.researchgate.net/profile/Wendy-Hannah/publication/331843401/figure/fig2/AS:737891152052224@1552938368524/Fishbone-Diagram-Illustrating-Causes-of-Chronic-Absenteeism-Maxwell-Reynolds-Lee.ppm"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towards different directions">
            <a:extLst>
              <a:ext uri="{FF2B5EF4-FFF2-40B4-BE49-F238E27FC236}">
                <a16:creationId xmlns:a16="http://schemas.microsoft.com/office/drawing/2014/main" id="{297EB71C-AAA9-88FF-3EE7-B7851CFE9224}"/>
              </a:ext>
            </a:extLst>
          </p:cNvPr>
          <p:cNvPicPr>
            <a:picLocks noChangeAspect="1"/>
          </p:cNvPicPr>
          <p:nvPr/>
        </p:nvPicPr>
        <p:blipFill rotWithShape="1">
          <a:blip r:embed="rId2"/>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F1C61-F758-3A49-8DFE-5EC7BA99361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RO" sz="5200">
                <a:solidFill>
                  <a:srgbClr val="FFFFFF"/>
                </a:solidFill>
              </a:rPr>
              <a:t>PROBLEM SOLVING AND DECISION MAKING</a:t>
            </a:r>
          </a:p>
        </p:txBody>
      </p:sp>
    </p:spTree>
    <p:extLst>
      <p:ext uri="{BB962C8B-B14F-4D97-AF65-F5344CB8AC3E}">
        <p14:creationId xmlns:p14="http://schemas.microsoft.com/office/powerpoint/2010/main" val="458044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6495A678-F191-284E-8D6F-DAE76511D018}"/>
              </a:ext>
            </a:extLst>
          </p:cNvPr>
          <p:cNvSpPr>
            <a:spLocks noGrp="1" noChangeArrowheads="1"/>
          </p:cNvSpPr>
          <p:nvPr>
            <p:ph type="ctrTitle"/>
          </p:nvPr>
        </p:nvSpPr>
        <p:spPr bwMode="auto">
          <a:xfrm>
            <a:off x="890338" y="640080"/>
            <a:ext cx="3734014" cy="3566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0" u="none" strike="noStrike" cap="none" normalizeH="0" baseline="0">
                <a:ln>
                  <a:noFill/>
                </a:ln>
                <a:effectLst/>
                <a:latin typeface="Calibri Light" panose="020F0302020204030204" pitchFamily="34" charset="0"/>
                <a:ea typeface="Times New Roman" panose="02020603050405020304" pitchFamily="18" charset="0"/>
                <a:cs typeface="Times New Roman" panose="02020603050405020304" pitchFamily="18" charset="0"/>
              </a:rPr>
              <a:t>Table of Contents</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2"/>
              </a:rPr>
              <a:t>Introduction</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3"/>
              </a:rPr>
              <a:t>Problem</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4"/>
              </a:rPr>
              <a:t>Analysis</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5"/>
              </a:rPr>
              <a:t>Problem Solving Tool</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6"/>
              </a:rPr>
              <a:t>Solution</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7"/>
              </a:rPr>
              <a:t>Implementation Plan</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8"/>
              </a:rPr>
              <a:t>Communication Plan</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9"/>
              </a:rPr>
              <a:t>Monitoring And Evaluation Process</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10"/>
              </a:rPr>
              <a:t>Conclusion</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r>
              <a:rPr kumimoji="0" lang="en-US" altLang="en-RO" sz="1800" b="1" i="1" u="none" strike="noStrike" cap="none" normalizeH="0" baseline="0">
                <a:ln>
                  <a:noFill/>
                </a:ln>
                <a:effectLst/>
                <a:latin typeface="Calibri" panose="020F0502020204030204" pitchFamily="34" charset="0"/>
                <a:ea typeface="Calibri" panose="020F0502020204030204" pitchFamily="34" charset="0"/>
                <a:cs typeface="Calibri" panose="020F0502020204030204" pitchFamily="34" charset="0"/>
                <a:hlinkClick r:id="rId11"/>
              </a:rPr>
              <a:t>References</a:t>
            </a:r>
            <a:endParaRPr kumimoji="0" lang="en-US" altLang="en-RO" sz="1800" b="0" i="0" u="none" strike="noStrike" cap="none" normalizeH="0" baseline="0">
              <a:ln>
                <a:noFill/>
              </a:ln>
              <a:effectLst/>
            </a:endParaRPr>
          </a:p>
          <a:p>
            <a:pPr marL="0" marR="0" lvl="0" indent="0" algn="l" defTabSz="914400" rtl="0" eaLnBrk="0" fontAlgn="base" latinLnBrk="0" hangingPunct="0">
              <a:spcBef>
                <a:spcPct val="0"/>
              </a:spcBef>
              <a:spcAft>
                <a:spcPct val="0"/>
              </a:spcAft>
              <a:buClrTx/>
              <a:buSzTx/>
              <a:buFontTx/>
              <a:buNone/>
              <a:tabLst>
                <a:tab pos="5724525" algn="r"/>
              </a:tabLst>
            </a:pPr>
            <a:endParaRPr kumimoji="0" lang="en-US" altLang="en-RO" sz="1800" b="0" i="0" u="none" strike="noStrike" cap="none" normalizeH="0" baseline="0">
              <a:ln>
                <a:noFill/>
              </a:ln>
              <a:effectLst/>
              <a:latin typeface="Arial" panose="020B0604020202020204" pitchFamily="34" charset="0"/>
            </a:endParaRPr>
          </a:p>
        </p:txBody>
      </p:sp>
      <p:sp>
        <p:nvSpPr>
          <p:cNvPr id="2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10;&#10;Description automatically generated with low confidence">
            <a:extLst>
              <a:ext uri="{FF2B5EF4-FFF2-40B4-BE49-F238E27FC236}">
                <a16:creationId xmlns:a16="http://schemas.microsoft.com/office/drawing/2014/main" id="{26B63E7C-6724-9949-A13F-E4ED74D6FEB1}"/>
              </a:ext>
            </a:extLst>
          </p:cNvPr>
          <p:cNvPicPr>
            <a:picLocks noChangeAspect="1"/>
          </p:cNvPicPr>
          <p:nvPr/>
        </p:nvPicPr>
        <p:blipFill rotWithShape="1">
          <a:blip r:embed="rId12"/>
          <a:srcRect l="15606" r="1744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66816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8D97C54-8B02-4746-98AF-637D539985C7}"/>
              </a:ext>
            </a:extLst>
          </p:cNvPr>
          <p:cNvSpPr/>
          <p:nvPr/>
        </p:nvSpPr>
        <p:spPr>
          <a:xfrm>
            <a:off x="3090862" y="190709"/>
            <a:ext cx="7596189" cy="6476581"/>
          </a:xfrm>
          <a:prstGeom prst="rect">
            <a:avLst/>
          </a:prstGeom>
        </p:spPr>
        <p:txBody>
          <a:bodyPr wrap="square">
            <a:spAutoFit/>
          </a:bodyPr>
          <a:lstStyle/>
          <a:p>
            <a:pPr>
              <a:spcBef>
                <a:spcPts val="1200"/>
              </a:spcBef>
            </a:pPr>
            <a:r>
              <a:rPr lang="en-US" sz="24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Introduction </a:t>
            </a:r>
            <a:endParaRPr lang="en-RO" sz="24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00000"/>
              </a:lnSpc>
            </a:pPr>
            <a:r>
              <a:rPr lang="en-US" b="1" dirty="0">
                <a:latin typeface="Times New Roman" panose="02020603050405020304" pitchFamily="18" charset="0"/>
                <a:ea typeface="Calibri" panose="020F0502020204030204" pitchFamily="34" charset="0"/>
                <a:cs typeface="Times New Roman" panose="02020603050405020304" pitchFamily="18" charset="0"/>
              </a:rPr>
              <a:t>	</a:t>
            </a:r>
            <a:r>
              <a:rPr lang="en-US" dirty="0">
                <a:latin typeface="Times New Roman" panose="02020603050405020304" pitchFamily="18" charset="0"/>
                <a:ea typeface="Calibri" panose="020F0502020204030204" pitchFamily="34" charset="0"/>
                <a:cs typeface="Times New Roman" panose="02020603050405020304" pitchFamily="18" charset="0"/>
              </a:rPr>
              <a:t>The problem-solving methods are considered important for individuals to possess the robust decisions with the great problem-solving skills. One needs to address on diversified workplace issues with focusing on the encouraging of engagement of employee. The cases are for the challenges with jeopardizing productivity and the managers be able to identify about the problems with establishing solutions and then taking decisions for executing profound approaches. The addressing of identified issues is defined with the prevalence of problems with the fishbone problem solving techniques to assess on the issues and the scope for the attendance policies. The reward program and the enhancement of the work life program is implemented with reduced lateness challenge. </a:t>
            </a:r>
            <a:endParaRPr lang="en-RO"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4" name="Picture 13" descr="A picture containing green, laser&#10;&#10;Description automatically generated">
            <a:extLst>
              <a:ext uri="{FF2B5EF4-FFF2-40B4-BE49-F238E27FC236}">
                <a16:creationId xmlns:a16="http://schemas.microsoft.com/office/drawing/2014/main" id="{7FE5119E-A0C7-284E-9100-A231AA787476}"/>
              </a:ext>
            </a:extLst>
          </p:cNvPr>
          <p:cNvPicPr>
            <a:picLocks noChangeAspect="1"/>
          </p:cNvPicPr>
          <p:nvPr/>
        </p:nvPicPr>
        <p:blipFill>
          <a:blip r:embed="rId2"/>
          <a:stretch>
            <a:fillRect/>
          </a:stretch>
        </p:blipFill>
        <p:spPr>
          <a:xfrm>
            <a:off x="190500" y="400051"/>
            <a:ext cx="2657474" cy="3028950"/>
          </a:xfrm>
          <a:prstGeom prst="rect">
            <a:avLst/>
          </a:prstGeom>
        </p:spPr>
      </p:pic>
    </p:spTree>
    <p:extLst>
      <p:ext uri="{BB962C8B-B14F-4D97-AF65-F5344CB8AC3E}">
        <p14:creationId xmlns:p14="http://schemas.microsoft.com/office/powerpoint/2010/main" val="2091370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3A681BC7-E59D-1849-888F-6572545A7C7F}"/>
              </a:ext>
            </a:extLst>
          </p:cNvPr>
          <p:cNvPicPr>
            <a:picLocks noChangeAspect="1"/>
          </p:cNvPicPr>
          <p:nvPr/>
        </p:nvPicPr>
        <p:blipFill rotWithShape="1">
          <a:blip r:embed="rId2">
            <a:alphaModFix amt="40000"/>
          </a:blip>
          <a:srcRect b="14449"/>
          <a:stretch/>
        </p:blipFill>
        <p:spPr>
          <a:xfrm>
            <a:off x="21" y="10"/>
            <a:ext cx="12191979" cy="6857990"/>
          </a:xfrm>
          <a:prstGeom prst="rect">
            <a:avLst/>
          </a:prstGeom>
        </p:spPr>
      </p:pic>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7876557-402D-E343-81A1-DFD99E27D260}"/>
              </a:ext>
            </a:extLst>
          </p:cNvPr>
          <p:cNvSpPr>
            <a:spLocks noGrp="1"/>
          </p:cNvSpPr>
          <p:nvPr>
            <p:ph idx="1"/>
          </p:nvPr>
        </p:nvSpPr>
        <p:spPr>
          <a:xfrm>
            <a:off x="841248" y="2371725"/>
            <a:ext cx="10506456" cy="3860592"/>
          </a:xfrm>
        </p:spPr>
        <p:txBody>
          <a:bodyPr>
            <a:normAutofit/>
          </a:bodyPr>
          <a:lstStyle/>
          <a:p>
            <a:r>
              <a:rPr lang="en-US" sz="2000" b="1" dirty="0"/>
              <a:t>Problem </a:t>
            </a:r>
            <a:endParaRPr lang="en-RO" sz="2000" b="1" dirty="0"/>
          </a:p>
          <a:p>
            <a:r>
              <a:rPr lang="en-US" sz="2000" b="1" dirty="0"/>
              <a:t>	</a:t>
            </a:r>
            <a:r>
              <a:rPr lang="en-US" sz="2000" dirty="0"/>
              <a:t>The tardiness is one of the major challenges with leaders experiencing the ideal workplace setting. The employees get late to work and so there are lateness which is a routine behavior that is for productivity of organization. The employees tend to fail to comply towards the discipline policies and regulations for encouraging the reporting of employees. The guidelines require the employees with the time that is for the workplace responsibilities with the reasons of lateness (Armstrong et al., 2020). The positive organizational performance comes with working likely to be productive and interfere on targets and performance standards. Lateness is a workplace challenge with the code of conduct on the employee management framework. </a:t>
            </a:r>
            <a:endParaRPr lang="en-RO" sz="2000" dirty="0"/>
          </a:p>
          <a:p>
            <a:endParaRPr lang="en-RO" sz="1900" dirty="0"/>
          </a:p>
        </p:txBody>
      </p:sp>
    </p:spTree>
    <p:extLst>
      <p:ext uri="{BB962C8B-B14F-4D97-AF65-F5344CB8AC3E}">
        <p14:creationId xmlns:p14="http://schemas.microsoft.com/office/powerpoint/2010/main" val="141561334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hart, bubble chart&#10;&#10;Description automatically generated">
            <a:extLst>
              <a:ext uri="{FF2B5EF4-FFF2-40B4-BE49-F238E27FC236}">
                <a16:creationId xmlns:a16="http://schemas.microsoft.com/office/drawing/2014/main" id="{3E7E45F7-4B89-6144-A8DC-1C2BB353E30A}"/>
              </a:ext>
            </a:extLst>
          </p:cNvPr>
          <p:cNvPicPr>
            <a:picLocks noChangeAspect="1"/>
          </p:cNvPicPr>
          <p:nvPr/>
        </p:nvPicPr>
        <p:blipFill>
          <a:blip r:embed="rId2"/>
          <a:stretch>
            <a:fillRect/>
          </a:stretch>
        </p:blipFill>
        <p:spPr>
          <a:xfrm>
            <a:off x="328614" y="871539"/>
            <a:ext cx="3700462" cy="4886324"/>
          </a:xfrm>
          <a:prstGeom prst="rect">
            <a:avLst/>
          </a:prstGeom>
        </p:spPr>
      </p:pic>
      <p:sp>
        <p:nvSpPr>
          <p:cNvPr id="3" name="Content Placeholder 2">
            <a:extLst>
              <a:ext uri="{FF2B5EF4-FFF2-40B4-BE49-F238E27FC236}">
                <a16:creationId xmlns:a16="http://schemas.microsoft.com/office/drawing/2014/main" id="{DBDEB32B-52CD-5747-896B-3355AFD807B4}"/>
              </a:ext>
            </a:extLst>
          </p:cNvPr>
          <p:cNvSpPr>
            <a:spLocks noGrp="1"/>
          </p:cNvSpPr>
          <p:nvPr>
            <p:ph idx="1"/>
          </p:nvPr>
        </p:nvSpPr>
        <p:spPr>
          <a:xfrm>
            <a:off x="4387515" y="657225"/>
            <a:ext cx="7161017" cy="5519738"/>
          </a:xfrm>
        </p:spPr>
        <p:txBody>
          <a:bodyPr>
            <a:normAutofit/>
          </a:bodyPr>
          <a:lstStyle/>
          <a:p>
            <a:r>
              <a:rPr lang="en-US" sz="1800" b="1" dirty="0"/>
              <a:t>Analysis </a:t>
            </a:r>
            <a:endParaRPr lang="en-RO" sz="1800" b="1" dirty="0"/>
          </a:p>
          <a:p>
            <a:r>
              <a:rPr lang="en-US" sz="1800" b="1" dirty="0"/>
              <a:t>	</a:t>
            </a:r>
            <a:r>
              <a:rPr lang="en-US" sz="1800" dirty="0"/>
              <a:t>The lateness is about the work after the scheduled time. The researchers are associated to tardiness of the employees with the withdrawal behavior. The absenteeism and the aspect of turnover includes the involuntary types with solving causes of the lateness. The lateness is caused through the issues of health and then oversleeping or procrastination. The common reasons are about the employees having the jams of traffic and the issues of family that leads to the rampant behavior. Not only this, there are habits for the weeks where 23% of them are agreeing towards the late working with the majority claim to find the workplace policies. There are stringent approaches with less engagement to get demoralized for working on time. The percentage is about the personal issues like responsibilities of family and health complications that contribute towards the work lateness. The withdrawal behavior is common among the employees with the dissatisfaction on the framework policy and experience on the difficulties to lessen on responsibilities for tasks which is work related. </a:t>
            </a:r>
            <a:endParaRPr lang="en-RO" sz="1800" dirty="0"/>
          </a:p>
          <a:p>
            <a:endParaRPr lang="en-RO" sz="1600" dirty="0"/>
          </a:p>
        </p:txBody>
      </p:sp>
    </p:spTree>
    <p:extLst>
      <p:ext uri="{BB962C8B-B14F-4D97-AF65-F5344CB8AC3E}">
        <p14:creationId xmlns:p14="http://schemas.microsoft.com/office/powerpoint/2010/main" val="77846978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96B71FD-F2F6-DD48-9293-6B7EA98BE93E}"/>
              </a:ext>
            </a:extLst>
          </p:cNvPr>
          <p:cNvPicPr>
            <a:picLocks noChangeAspect="1"/>
          </p:cNvPicPr>
          <p:nvPr/>
        </p:nvPicPr>
        <p:blipFill rotWithShape="1">
          <a:blip r:embed="rId2"/>
          <a:srcRect t="21536" r="-2" b="9490"/>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traffic jam on a highway&#10;&#10;Description automatically generated with low confidence">
            <a:extLst>
              <a:ext uri="{FF2B5EF4-FFF2-40B4-BE49-F238E27FC236}">
                <a16:creationId xmlns:a16="http://schemas.microsoft.com/office/drawing/2014/main" id="{FB617559-E752-B345-92AA-21BA43DA12F3}"/>
              </a:ext>
            </a:extLst>
          </p:cNvPr>
          <p:cNvPicPr>
            <a:picLocks noChangeAspect="1"/>
          </p:cNvPicPr>
          <p:nvPr/>
        </p:nvPicPr>
        <p:blipFill rotWithShape="1">
          <a:blip r:embed="rId3"/>
          <a:srcRect t="26338" r="-2" b="-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5" name="Freeform: Shape 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1" name="Rectangle 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95CE1EA-EF5F-454C-8E33-595F60F1CB4D}"/>
              </a:ext>
            </a:extLst>
          </p:cNvPr>
          <p:cNvSpPr>
            <a:spLocks noGrp="1"/>
          </p:cNvSpPr>
          <p:nvPr>
            <p:ph idx="1"/>
          </p:nvPr>
        </p:nvSpPr>
        <p:spPr>
          <a:xfrm>
            <a:off x="448056" y="658368"/>
            <a:ext cx="4832803" cy="5234369"/>
          </a:xfrm>
        </p:spPr>
        <p:txBody>
          <a:bodyPr>
            <a:noAutofit/>
          </a:bodyPr>
          <a:lstStyle/>
          <a:p>
            <a:r>
              <a:rPr lang="en-US" sz="1800" dirty="0"/>
              <a:t>With heavy traffic, the bad weather and the complications of health and then attending to the family responsibilities are among the employees to work on showing up the work on time. The behavioral standards are related to positive employees who are involved in arriving to work on time with the benefit of doubt. The managers need to take the initiatives with finding out the causes of employee lateness with investigation process to implement on the resilient solutions (Aquino et al., 2016). The instance is where the individual employees is for the reasons, leaders can work on the affirmative actions to discuss solutions. The support is for the productivity of employee and display of the acceptance of the persistent lateness and then it leads to be involved with the more relaxed approach. The employee is constantly late which is threat for the company performance. The implementation is on the proper time management solutions that reduce the tardiness with the immediate effect and direct control. </a:t>
            </a:r>
            <a:endParaRPr lang="en-RO" sz="1800" dirty="0"/>
          </a:p>
        </p:txBody>
      </p:sp>
    </p:spTree>
    <p:extLst>
      <p:ext uri="{BB962C8B-B14F-4D97-AF65-F5344CB8AC3E}">
        <p14:creationId xmlns:p14="http://schemas.microsoft.com/office/powerpoint/2010/main" val="1683352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logo&#10;&#10;Description automatically generated with low confidence">
            <a:extLst>
              <a:ext uri="{FF2B5EF4-FFF2-40B4-BE49-F238E27FC236}">
                <a16:creationId xmlns:a16="http://schemas.microsoft.com/office/drawing/2014/main" id="{9D24D034-D580-E64D-801F-997F7F21A219}"/>
              </a:ext>
            </a:extLst>
          </p:cNvPr>
          <p:cNvPicPr>
            <a:picLocks noChangeAspect="1"/>
          </p:cNvPicPr>
          <p:nvPr/>
        </p:nvPicPr>
        <p:blipFill rotWithShape="1">
          <a:blip r:embed="rId2">
            <a:alphaModFix amt="35000"/>
          </a:blip>
          <a:srcRect l="13289" r="14710" b="-1"/>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339BA9E2-1FD1-4041-9FE4-15A8EF835FDD}"/>
              </a:ext>
            </a:extLst>
          </p:cNvPr>
          <p:cNvSpPr>
            <a:spLocks noGrp="1"/>
          </p:cNvSpPr>
          <p:nvPr>
            <p:ph idx="1"/>
          </p:nvPr>
        </p:nvSpPr>
        <p:spPr>
          <a:xfrm>
            <a:off x="838200" y="1825625"/>
            <a:ext cx="10515600" cy="4351338"/>
          </a:xfrm>
        </p:spPr>
        <p:txBody>
          <a:bodyPr>
            <a:normAutofit/>
          </a:bodyPr>
          <a:lstStyle/>
          <a:p>
            <a:pPr lvl="0"/>
            <a:r>
              <a:rPr lang="en-US" sz="2200">
                <a:solidFill>
                  <a:srgbClr val="FFFFFF"/>
                </a:solidFill>
              </a:rPr>
              <a:t>Social: The social standards were about the role of leadership and mentoring of the team for the HR advisers. </a:t>
            </a:r>
            <a:endParaRPr lang="en-RO" sz="2200">
              <a:solidFill>
                <a:srgbClr val="FFFFFF"/>
              </a:solidFill>
            </a:endParaRPr>
          </a:p>
          <a:p>
            <a:pPr lvl="0"/>
            <a:r>
              <a:rPr lang="en-US" sz="2200">
                <a:solidFill>
                  <a:srgbClr val="FFFFFF"/>
                </a:solidFill>
              </a:rPr>
              <a:t>Technological: The technological standards were about the automated absence notification system. It is important for reviewing the physiotherapy arrangements effectively to understand the forms of the disorder. </a:t>
            </a:r>
            <a:endParaRPr lang="en-RO" sz="2200">
              <a:solidFill>
                <a:srgbClr val="FFFFFF"/>
              </a:solidFill>
            </a:endParaRPr>
          </a:p>
          <a:p>
            <a:pPr lvl="0"/>
            <a:r>
              <a:rPr lang="en-US" sz="2200">
                <a:solidFill>
                  <a:srgbClr val="FFFFFF"/>
                </a:solidFill>
              </a:rPr>
              <a:t>Legal: There are possibilities where the data is reviewed monthly by the Executive Workforce Committee. </a:t>
            </a:r>
            <a:endParaRPr lang="en-RO" sz="2200">
              <a:solidFill>
                <a:srgbClr val="FFFFFF"/>
              </a:solidFill>
            </a:endParaRPr>
          </a:p>
          <a:p>
            <a:r>
              <a:rPr lang="en-US" sz="2200">
                <a:solidFill>
                  <a:srgbClr val="FFFFFF"/>
                </a:solidFill>
              </a:rPr>
              <a:t>Economical:Need to work on the different tandard sof the absence of people from 4.51 to 3.</a:t>
            </a:r>
            <a:r>
              <a:rPr lang="en-RO" sz="2200">
                <a:solidFill>
                  <a:srgbClr val="FFFFFF"/>
                </a:solidFill>
              </a:rPr>
              <a:t>56</a:t>
            </a:r>
          </a:p>
          <a:p>
            <a:pPr lvl="0"/>
            <a:r>
              <a:rPr lang="en-US" sz="2200">
                <a:solidFill>
                  <a:srgbClr val="FFFFFF"/>
                </a:solidFill>
              </a:rPr>
              <a:t>Political: The NHS foundation trust manages the Leighton Hospital with the foundation</a:t>
            </a:r>
            <a:endParaRPr lang="en-RO" sz="2200">
              <a:solidFill>
                <a:srgbClr val="FFFFFF"/>
              </a:solidFill>
            </a:endParaRPr>
          </a:p>
          <a:p>
            <a:pPr lvl="0"/>
            <a:r>
              <a:rPr lang="en-US" sz="2200">
                <a:solidFill>
                  <a:srgbClr val="FFFFFF"/>
                </a:solidFill>
              </a:rPr>
              <a:t>Environmental: This comes through the attendance lead with the proposed investment with influencing the secured funding (Janssen et al., 2018). </a:t>
            </a:r>
            <a:endParaRPr lang="en-RO" sz="2200">
              <a:solidFill>
                <a:srgbClr val="FFFFFF"/>
              </a:solidFill>
            </a:endParaRPr>
          </a:p>
          <a:p>
            <a:endParaRPr lang="en-RO" sz="2200">
              <a:solidFill>
                <a:srgbClr val="FFFFFF"/>
              </a:solidFill>
            </a:endParaRPr>
          </a:p>
        </p:txBody>
      </p:sp>
    </p:spTree>
    <p:extLst>
      <p:ext uri="{BB962C8B-B14F-4D97-AF65-F5344CB8AC3E}">
        <p14:creationId xmlns:p14="http://schemas.microsoft.com/office/powerpoint/2010/main" val="199686017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9" name="Picture 1" descr="Fishbone Diagram Illustrating Causes of Chronic Absenteeism. Maxwell,... |  Download Scientific Diagram">
            <a:extLst>
              <a:ext uri="{FF2B5EF4-FFF2-40B4-BE49-F238E27FC236}">
                <a16:creationId xmlns:a16="http://schemas.microsoft.com/office/drawing/2014/main" id="{D60254F9-1E70-4348-919B-2A411D849F35}"/>
              </a:ext>
            </a:extLst>
          </p:cNvPr>
          <p:cNvPicPr>
            <a:picLocks noChangeAspect="1" noChangeArrowheads="1"/>
          </p:cNvPicPr>
          <p:nvPr/>
        </p:nvPicPr>
        <p:blipFill rotWithShape="1">
          <a:blip r:embed="rId2" r:link="rId3">
            <a:alphaModFix amt="40000"/>
            <a:extLst>
              <a:ext uri="{28A0092B-C50C-407E-A947-70E740481C1C}">
                <a14:useLocalDpi xmlns:a14="http://schemas.microsoft.com/office/drawing/2010/main" val="0"/>
              </a:ext>
            </a:extLst>
          </a:blip>
          <a:srcRect t="5866" b="8907"/>
          <a:stretch>
            <a:fill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136"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3B2797-C0AE-5E42-9FD5-4F98A5C279E6}"/>
              </a:ext>
            </a:extLst>
          </p:cNvPr>
          <p:cNvSpPr>
            <a:spLocks noGrp="1"/>
          </p:cNvSpPr>
          <p:nvPr>
            <p:ph idx="1"/>
          </p:nvPr>
        </p:nvSpPr>
        <p:spPr>
          <a:xfrm>
            <a:off x="838200" y="2004446"/>
            <a:ext cx="10515600" cy="4176897"/>
          </a:xfrm>
        </p:spPr>
        <p:txBody>
          <a:bodyPr>
            <a:normAutofit/>
          </a:bodyPr>
          <a:lstStyle/>
          <a:p>
            <a:r>
              <a:rPr lang="en-US" sz="2200" b="1" dirty="0">
                <a:solidFill>
                  <a:srgbClr val="FFFFFF"/>
                </a:solidFill>
              </a:rPr>
              <a:t>Problem Solving Tool</a:t>
            </a:r>
            <a:endParaRPr lang="en-RO" sz="2200" b="1" dirty="0">
              <a:solidFill>
                <a:srgbClr val="FFFFFF"/>
              </a:solidFill>
            </a:endParaRPr>
          </a:p>
          <a:p>
            <a:r>
              <a:rPr lang="en-US" sz="2200" b="1" dirty="0">
                <a:solidFill>
                  <a:srgbClr val="FFFFFF"/>
                </a:solidFill>
              </a:rPr>
              <a:t>	</a:t>
            </a:r>
            <a:r>
              <a:rPr lang="en-US" sz="2200" dirty="0">
                <a:solidFill>
                  <a:srgbClr val="FFFFFF"/>
                </a:solidFill>
              </a:rPr>
              <a:t>The fishbone diagram is suitable problem-solving tool for range of solution with addressing on employee lateness at the workplace. The fishbone diagram is the cause-and-effect framework on categorization with the focus on different categories for the original issue. The framework is on the sub-causes with branching off the identified categories. The tool effectively addresses the challenge for the lateness of employee with workplace on the management teams in organization (</a:t>
            </a:r>
            <a:r>
              <a:rPr lang="en-US" sz="2200" dirty="0" err="1">
                <a:solidFill>
                  <a:srgbClr val="FFFFFF"/>
                </a:solidFill>
              </a:rPr>
              <a:t>Badubi</a:t>
            </a:r>
            <a:r>
              <a:rPr lang="en-US" sz="2200" dirty="0">
                <a:solidFill>
                  <a:srgbClr val="FFFFFF"/>
                </a:solidFill>
              </a:rPr>
              <a:t>, 2017). The tardiness is about holding the challenges with repeated warning and excuses which has a less impact on finding the solutions. This leads to identify the possible factors with affecting the employee timing on duty which is concerned. The identified causes are for the effects and purpose suitable solutions to address problems, and the fishbone-cause-effect tool enabling thorough analysis of reasons. </a:t>
            </a:r>
            <a:endParaRPr lang="en-RO" sz="2200" dirty="0">
              <a:solidFill>
                <a:srgbClr val="FFFFFF"/>
              </a:solidFill>
            </a:endParaRPr>
          </a:p>
          <a:p>
            <a:endParaRPr lang="en-RO" sz="2200" dirty="0">
              <a:solidFill>
                <a:srgbClr val="FFFFFF"/>
              </a:solidFill>
            </a:endParaRPr>
          </a:p>
        </p:txBody>
      </p:sp>
      <p:sp>
        <p:nvSpPr>
          <p:cNvPr id="4" name="Rectangle 2">
            <a:extLst>
              <a:ext uri="{FF2B5EF4-FFF2-40B4-BE49-F238E27FC236}">
                <a16:creationId xmlns:a16="http://schemas.microsoft.com/office/drawing/2014/main" id="{722005D4-B9A7-3843-B4C8-41CFC65FDAB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RO"/>
          </a:p>
        </p:txBody>
      </p:sp>
    </p:spTree>
    <p:extLst>
      <p:ext uri="{BB962C8B-B14F-4D97-AF65-F5344CB8AC3E}">
        <p14:creationId xmlns:p14="http://schemas.microsoft.com/office/powerpoint/2010/main" val="66501066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9CC67894-1D18-43E0-B8E1-ECF37EB0D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13E3398-4840-4DA1-B674-51AE569B2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70B2FF8-3315-0A48-AA19-AC99060F682E}"/>
              </a:ext>
            </a:extLst>
          </p:cNvPr>
          <p:cNvPicPr>
            <a:picLocks noChangeAspect="1"/>
          </p:cNvPicPr>
          <p:nvPr/>
        </p:nvPicPr>
        <p:blipFill rotWithShape="1">
          <a:blip r:embed="rId2">
            <a:alphaModFix amt="50000"/>
          </a:blip>
          <a:srcRect t="16045"/>
          <a:stretch/>
        </p:blipFill>
        <p:spPr>
          <a:xfrm>
            <a:off x="20" y="1"/>
            <a:ext cx="12191980" cy="6857999"/>
          </a:xfrm>
          <a:prstGeom prst="rect">
            <a:avLst/>
          </a:prstGeom>
        </p:spPr>
      </p:pic>
      <p:sp>
        <p:nvSpPr>
          <p:cNvPr id="14" name="!!Line">
            <a:extLst>
              <a:ext uri="{FF2B5EF4-FFF2-40B4-BE49-F238E27FC236}">
                <a16:creationId xmlns:a16="http://schemas.microsoft.com/office/drawing/2014/main" id="{83306AB0-8BF5-43D5-B5E2-C53EA07838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826324"/>
            <a:ext cx="27432" cy="914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095858A-FDCD-A949-BA49-79F59401F97E}"/>
              </a:ext>
            </a:extLst>
          </p:cNvPr>
          <p:cNvSpPr>
            <a:spLocks noGrp="1"/>
          </p:cNvSpPr>
          <p:nvPr>
            <p:ph idx="1"/>
          </p:nvPr>
        </p:nvSpPr>
        <p:spPr>
          <a:xfrm>
            <a:off x="943276" y="2050181"/>
            <a:ext cx="10410524" cy="4126782"/>
          </a:xfrm>
        </p:spPr>
        <p:txBody>
          <a:bodyPr>
            <a:normAutofit/>
          </a:bodyPr>
          <a:lstStyle/>
          <a:p>
            <a:r>
              <a:rPr lang="en-US" sz="1900" b="1">
                <a:solidFill>
                  <a:srgbClr val="FFFFFF"/>
                </a:solidFill>
              </a:rPr>
              <a:t>Solution </a:t>
            </a:r>
            <a:endParaRPr lang="en-RO" sz="1900" b="1">
              <a:solidFill>
                <a:srgbClr val="FFFFFF"/>
              </a:solidFill>
            </a:endParaRPr>
          </a:p>
          <a:p>
            <a:r>
              <a:rPr lang="en-US" sz="1900" b="1">
                <a:solidFill>
                  <a:srgbClr val="FFFFFF"/>
                </a:solidFill>
              </a:rPr>
              <a:t>	</a:t>
            </a:r>
            <a:r>
              <a:rPr lang="en-US" sz="1900">
                <a:solidFill>
                  <a:srgbClr val="FFFFFF"/>
                </a:solidFill>
              </a:rPr>
              <a:t>The solution is for the re-establishing of attendance policy with the majority oof employee to work late because of the oversleeping and postponement concerns. The management needs to work on not only printing out for the attendance policy. The attendance policy is about the employee manual to bridge the understanding. The organization is about the resultant consequences with handling the breach of policy. The consequences are related to handle the policy breach with certain warnings and penalties like the fines, suspension, and the late expansions.</a:t>
            </a:r>
            <a:endParaRPr lang="en-RO" sz="1900">
              <a:solidFill>
                <a:srgbClr val="FFFFFF"/>
              </a:solidFill>
            </a:endParaRPr>
          </a:p>
          <a:p>
            <a:r>
              <a:rPr lang="en-US" sz="1900">
                <a:solidFill>
                  <a:srgbClr val="FFFFFF"/>
                </a:solidFill>
              </a:rPr>
              <a:t>	The other solution is for addressing the tardiness with entailing the program of rewards for the job responsibilities. The fishbone tool analysis is about the lateness to work which is contributed towards the engagement and workplace motivation of employee. The salary increments and promotions are related to handle the robust reward system with showing the recognition of employee. The approach is for the motivational standards to work on handling the changes for better (Belton et al., 2002). </a:t>
            </a:r>
            <a:endParaRPr lang="en-RO" sz="1900">
              <a:solidFill>
                <a:srgbClr val="FFFFFF"/>
              </a:solidFill>
            </a:endParaRPr>
          </a:p>
          <a:p>
            <a:endParaRPr lang="en-RO" sz="1900">
              <a:solidFill>
                <a:srgbClr val="FFFFFF"/>
              </a:solidFill>
            </a:endParaRPr>
          </a:p>
        </p:txBody>
      </p:sp>
    </p:spTree>
    <p:extLst>
      <p:ext uri="{BB962C8B-B14F-4D97-AF65-F5344CB8AC3E}">
        <p14:creationId xmlns:p14="http://schemas.microsoft.com/office/powerpoint/2010/main" val="3169401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7FFA68-F47A-354C-AF63-C2C97A2BDF55}"/>
              </a:ext>
            </a:extLst>
          </p:cNvPr>
          <p:cNvSpPr>
            <a:spLocks noGrp="1"/>
          </p:cNvSpPr>
          <p:nvPr>
            <p:ph idx="1"/>
          </p:nvPr>
        </p:nvSpPr>
        <p:spPr>
          <a:xfrm>
            <a:off x="2165569" y="1956816"/>
            <a:ext cx="7860863" cy="4024884"/>
          </a:xfrm>
        </p:spPr>
        <p:txBody>
          <a:bodyPr anchor="t">
            <a:normAutofit/>
          </a:bodyPr>
          <a:lstStyle/>
          <a:p>
            <a:r>
              <a:rPr lang="en-US" sz="2000" b="1" dirty="0"/>
              <a:t>Implementation Plan </a:t>
            </a:r>
            <a:endParaRPr lang="en-RO" sz="2000" b="1" dirty="0"/>
          </a:p>
          <a:p>
            <a:r>
              <a:rPr lang="en-US" sz="2000" b="1" dirty="0"/>
              <a:t>	</a:t>
            </a:r>
            <a:r>
              <a:rPr lang="en-US" sz="2000" dirty="0"/>
              <a:t>The re-establishing of the clear attendance policy is for the appropriate solution for the increased employee attendance. It comes with the fishbone analysis that includes the working with oversleeping and the postponement. The plan is about eliminating the issues and report to work towards the employee standards of manual to bridge understanding. The meeting of schedules is for the employees for adhering to the policies of attendances, with fines, suspension, and the expansion processes. The employees tend to confirm on agreement with attendance policy terms and conditions. The implementation phase is for the management to meet the employees need and work on identifying the changes and challenges. The chance is about posing questions for sustaining on constructive feedback </a:t>
            </a:r>
            <a:endParaRPr lang="en-RO" sz="2000" dirty="0"/>
          </a:p>
        </p:txBody>
      </p:sp>
    </p:spTree>
    <p:extLst>
      <p:ext uri="{BB962C8B-B14F-4D97-AF65-F5344CB8AC3E}">
        <p14:creationId xmlns:p14="http://schemas.microsoft.com/office/powerpoint/2010/main" val="101384218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8086F9-D53A-0848-B306-7E12B90BB0ED}"/>
              </a:ext>
            </a:extLst>
          </p:cNvPr>
          <p:cNvSpPr>
            <a:spLocks noGrp="1"/>
          </p:cNvSpPr>
          <p:nvPr>
            <p:ph idx="1"/>
          </p:nvPr>
        </p:nvSpPr>
        <p:spPr>
          <a:xfrm>
            <a:off x="2165569" y="1956816"/>
            <a:ext cx="7860863" cy="4024884"/>
          </a:xfrm>
        </p:spPr>
        <p:txBody>
          <a:bodyPr anchor="t">
            <a:normAutofit/>
          </a:bodyPr>
          <a:lstStyle/>
          <a:p>
            <a:r>
              <a:rPr lang="en-US" sz="2000" b="1" dirty="0"/>
              <a:t>Communication Plan </a:t>
            </a:r>
            <a:endParaRPr lang="en-RO" sz="2000" b="1" dirty="0"/>
          </a:p>
          <a:p>
            <a:r>
              <a:rPr lang="en-US" sz="2000" b="1" dirty="0"/>
              <a:t>	</a:t>
            </a:r>
            <a:r>
              <a:rPr lang="en-US" sz="2000" dirty="0"/>
              <a:t>The communication is important for the implementation with the execution to handle the process of change. It is about allowing the stakeholders for understanding the change processes (Cottrell, 2017). The management needs to work on incorporating the plan of communication which is pertinent for engaging stakeholders and employees with better strategy. The review and the approval approach are about the form of foundation to handle the problem-solving strategy. The availing stakeholders enforce the engagement with process of execution. The effective communication tends to enable the stakeholders to agree and then avail input till they are forwarded for some of the major affirmative actions. </a:t>
            </a:r>
            <a:endParaRPr lang="en-RO" sz="2000" dirty="0"/>
          </a:p>
          <a:p>
            <a:endParaRPr lang="en-RO" sz="2000" dirty="0"/>
          </a:p>
        </p:txBody>
      </p:sp>
    </p:spTree>
    <p:extLst>
      <p:ext uri="{BB962C8B-B14F-4D97-AF65-F5344CB8AC3E}">
        <p14:creationId xmlns:p14="http://schemas.microsoft.com/office/powerpoint/2010/main" val="261502832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E5006F-7777-2D43-A5A7-4F66928D9E2E}"/>
              </a:ext>
            </a:extLst>
          </p:cNvPr>
          <p:cNvSpPr>
            <a:spLocks noGrp="1"/>
          </p:cNvSpPr>
          <p:nvPr>
            <p:ph idx="1"/>
          </p:nvPr>
        </p:nvSpPr>
        <p:spPr>
          <a:xfrm>
            <a:off x="572493" y="2071316"/>
            <a:ext cx="6713552" cy="4119172"/>
          </a:xfrm>
        </p:spPr>
        <p:txBody>
          <a:bodyPr anchor="t">
            <a:normAutofit/>
          </a:bodyPr>
          <a:lstStyle/>
          <a:p>
            <a:r>
              <a:rPr lang="en-US" sz="2000" b="1"/>
              <a:t>Monitoring And Evaluation Process</a:t>
            </a:r>
            <a:endParaRPr lang="en-RO" sz="2000" b="1"/>
          </a:p>
          <a:p>
            <a:r>
              <a:rPr lang="en-US" sz="2000" b="1"/>
              <a:t>	</a:t>
            </a:r>
            <a:r>
              <a:rPr lang="en-US" sz="2000"/>
              <a:t>The process of monitoring of information is on the program viability. The reviewed techniques are ensured to handle the attendance policy. The focus is on handling the adherence to attendance policy guidelines. The team of management needs to work over the impact of attendance policy with handling the changes for employee engagement. The competency is on the scale for monitoring the tactics which are applied for the performance with different aspects. They are graded on the scale based on the compliance behavior. The 360-degree method of appraisal is for offering the employees a chance to submit the contribution for the initiatives. </a:t>
            </a:r>
            <a:endParaRPr lang="en-RO" sz="2000"/>
          </a:p>
          <a:p>
            <a:endParaRPr lang="en-RO" sz="2000"/>
          </a:p>
        </p:txBody>
      </p:sp>
      <p:pic>
        <p:nvPicPr>
          <p:cNvPr id="5" name="Picture 4" descr="Diagram&#10;&#10;Description automatically generated">
            <a:extLst>
              <a:ext uri="{FF2B5EF4-FFF2-40B4-BE49-F238E27FC236}">
                <a16:creationId xmlns:a16="http://schemas.microsoft.com/office/drawing/2014/main" id="{E729B723-0223-9E49-AA68-896B9E82D32E}"/>
              </a:ext>
            </a:extLst>
          </p:cNvPr>
          <p:cNvPicPr>
            <a:picLocks noChangeAspect="1"/>
          </p:cNvPicPr>
          <p:nvPr/>
        </p:nvPicPr>
        <p:blipFill rotWithShape="1">
          <a:blip r:embed="rId2"/>
          <a:srcRect l="8689" r="20357" b="-3"/>
          <a:stretch/>
        </p:blipFill>
        <p:spPr>
          <a:xfrm>
            <a:off x="7675658" y="2093976"/>
            <a:ext cx="3941064" cy="4096512"/>
          </a:xfrm>
          <a:prstGeom prst="rect">
            <a:avLst/>
          </a:prstGeom>
        </p:spPr>
      </p:pic>
    </p:spTree>
    <p:extLst>
      <p:ext uri="{BB962C8B-B14F-4D97-AF65-F5344CB8AC3E}">
        <p14:creationId xmlns:p14="http://schemas.microsoft.com/office/powerpoint/2010/main" val="3179188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D0FF8E-F6B2-9042-B55B-FB19075DD338}"/>
              </a:ext>
            </a:extLst>
          </p:cNvPr>
          <p:cNvSpPr>
            <a:spLocks noGrp="1"/>
          </p:cNvSpPr>
          <p:nvPr>
            <p:ph idx="1"/>
          </p:nvPr>
        </p:nvSpPr>
        <p:spPr>
          <a:xfrm>
            <a:off x="572493" y="2071316"/>
            <a:ext cx="6713552" cy="4119172"/>
          </a:xfrm>
        </p:spPr>
        <p:txBody>
          <a:bodyPr anchor="t">
            <a:normAutofit/>
          </a:bodyPr>
          <a:lstStyle/>
          <a:p>
            <a:r>
              <a:rPr lang="en-US" sz="2200" b="1"/>
              <a:t>Conclusion </a:t>
            </a:r>
            <a:endParaRPr lang="en-RO" sz="2200" b="1"/>
          </a:p>
          <a:p>
            <a:r>
              <a:rPr lang="en-US" sz="2200" b="1"/>
              <a:t>	</a:t>
            </a:r>
            <a:r>
              <a:rPr lang="en-US" sz="2200"/>
              <a:t>The challenges and conflicts of employees are inevitable with the ideal workplace setting. The drastic and the robust ways are for the problems to handle the improved organization. The tardiness is a major problem for the leaders to experience on ideal workplace. The employees tend to expect the report to work on time and then come late to work as well. There are issues related to the bad weather that leads to problems on implementing the programs of rewards. </a:t>
            </a:r>
            <a:endParaRPr lang="en-RO" sz="2200"/>
          </a:p>
          <a:p>
            <a:endParaRPr lang="en-RO" sz="2200"/>
          </a:p>
        </p:txBody>
      </p:sp>
      <p:pic>
        <p:nvPicPr>
          <p:cNvPr id="5" name="Picture 4" descr="A picture containing chart&#10;&#10;Description automatically generated">
            <a:extLst>
              <a:ext uri="{FF2B5EF4-FFF2-40B4-BE49-F238E27FC236}">
                <a16:creationId xmlns:a16="http://schemas.microsoft.com/office/drawing/2014/main" id="{A3366669-ADF2-8F46-9599-4A344A376529}"/>
              </a:ext>
            </a:extLst>
          </p:cNvPr>
          <p:cNvPicPr>
            <a:picLocks noChangeAspect="1"/>
          </p:cNvPicPr>
          <p:nvPr/>
        </p:nvPicPr>
        <p:blipFill rotWithShape="1">
          <a:blip r:embed="rId2"/>
          <a:srcRect l="2392" r="1400" b="-3"/>
          <a:stretch/>
        </p:blipFill>
        <p:spPr>
          <a:xfrm>
            <a:off x="7675658" y="2093976"/>
            <a:ext cx="3941064" cy="4096512"/>
          </a:xfrm>
          <a:prstGeom prst="rect">
            <a:avLst/>
          </a:prstGeom>
        </p:spPr>
      </p:pic>
    </p:spTree>
    <p:extLst>
      <p:ext uri="{BB962C8B-B14F-4D97-AF65-F5344CB8AC3E}">
        <p14:creationId xmlns:p14="http://schemas.microsoft.com/office/powerpoint/2010/main" val="447493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2765A7-FCBE-444D-AD01-22B2C902DEEF}"/>
              </a:ext>
            </a:extLst>
          </p:cNvPr>
          <p:cNvSpPr>
            <a:spLocks noGrp="1"/>
          </p:cNvSpPr>
          <p:nvPr>
            <p:ph idx="1"/>
          </p:nvPr>
        </p:nvSpPr>
        <p:spPr>
          <a:xfrm>
            <a:off x="643468" y="400050"/>
            <a:ext cx="6156851" cy="6219027"/>
          </a:xfrm>
        </p:spPr>
        <p:txBody>
          <a:bodyPr>
            <a:noAutofit/>
          </a:bodyPr>
          <a:lstStyle/>
          <a:p>
            <a:r>
              <a:rPr lang="en-US" sz="1200" b="1" dirty="0"/>
              <a:t>References</a:t>
            </a:r>
            <a:endParaRPr lang="en-RO" sz="1200" b="1" dirty="0"/>
          </a:p>
          <a:p>
            <a:r>
              <a:rPr lang="en-IN" sz="1200" dirty="0"/>
              <a:t>Armstrong, M., and Taylor, S., 2020. Armstrong's handbook of human resource management  practice. Kogan Page Publishers.</a:t>
            </a:r>
            <a:endParaRPr lang="en-RO" sz="1200" dirty="0"/>
          </a:p>
          <a:p>
            <a:r>
              <a:rPr lang="en-IN" sz="1200" dirty="0"/>
              <a:t>Aquino, C.A., Bueno, D.C., Mora, R.D., and </a:t>
            </a:r>
            <a:r>
              <a:rPr lang="en-IN" sz="1200" dirty="0" err="1"/>
              <a:t>Deonaldo</a:t>
            </a:r>
            <a:r>
              <a:rPr lang="en-IN" sz="1200" dirty="0"/>
              <a:t>, A. 2016. Causes and Management  Strategies of Absenteeism and Tardiness in Work among Non-Teaching Personnel in  an Educational Institution. Retrieved from &lt;https://</a:t>
            </a:r>
            <a:r>
              <a:rPr lang="en-IN" sz="1200" dirty="0" err="1"/>
              <a:t>www.researchgate.net</a:t>
            </a:r>
            <a:r>
              <a:rPr lang="en-IN" sz="1200" dirty="0"/>
              <a:t>/publication/334731587_Causes_and_Management_Strat</a:t>
            </a:r>
            <a:endParaRPr lang="en-RO" sz="1200" dirty="0"/>
          </a:p>
          <a:p>
            <a:r>
              <a:rPr lang="en-IN" sz="1200" dirty="0" err="1"/>
              <a:t>egies_of_Absenteeism_and_Tardiness_in_Work_among_Non</a:t>
            </a:r>
            <a:r>
              <a:rPr lang="en-IN" sz="1200" dirty="0"/>
              <a:t>-</a:t>
            </a:r>
            <a:endParaRPr lang="en-RO" sz="1200" dirty="0"/>
          </a:p>
          <a:p>
            <a:r>
              <a:rPr lang="en-IN" sz="1200" dirty="0" err="1"/>
              <a:t>Teaching_Personnel_in_an_Educational_Institution</a:t>
            </a:r>
            <a:r>
              <a:rPr lang="en-IN" sz="1200" dirty="0"/>
              <a:t>&gt;</a:t>
            </a:r>
            <a:endParaRPr lang="en-RO" sz="1200" dirty="0"/>
          </a:p>
          <a:p>
            <a:r>
              <a:rPr lang="en-IN" sz="1200" dirty="0" err="1"/>
              <a:t>Badubi</a:t>
            </a:r>
            <a:r>
              <a:rPr lang="en-IN" sz="1200" dirty="0"/>
              <a:t>, R.M., 2017. A Critical Risk Analysis of Absenteeism in the Work Place. Marketing,2 (6). Retrieved from https://</a:t>
            </a:r>
            <a:r>
              <a:rPr lang="en-IN" sz="1200" dirty="0" err="1"/>
              <a:t>researchleap.com</a:t>
            </a:r>
            <a:r>
              <a:rPr lang="en-IN" sz="1200" dirty="0"/>
              <a:t>/critical-risk-analysis-absenteeism-work- place/</a:t>
            </a:r>
            <a:endParaRPr lang="en-RO" sz="1200" dirty="0"/>
          </a:p>
          <a:p>
            <a:r>
              <a:rPr lang="en-IN" sz="1200" dirty="0"/>
              <a:t>Belton, V., and Stewart, T., 2002. Multiple criteria decision analysis: an integrated approach.</a:t>
            </a:r>
            <a:endParaRPr lang="en-RO" sz="1200" dirty="0"/>
          </a:p>
          <a:p>
            <a:r>
              <a:rPr lang="en-IN" sz="1200" dirty="0"/>
              <a:t>Springer Science &amp; Business Media.</a:t>
            </a:r>
            <a:endParaRPr lang="en-RO" sz="1200" dirty="0"/>
          </a:p>
          <a:p>
            <a:r>
              <a:rPr lang="en-IN" sz="1200" dirty="0"/>
              <a:t>Cottrell, S., 2017.Critical thinking skills: Effective analysis, argument, and reflection. Macmillan International Higher Education</a:t>
            </a:r>
            <a:endParaRPr lang="en-RO" sz="1200" dirty="0"/>
          </a:p>
          <a:p>
            <a:r>
              <a:rPr lang="en-IN" sz="1200" dirty="0"/>
              <a:t>de Vries, H., </a:t>
            </a:r>
            <a:r>
              <a:rPr lang="en-IN" sz="1200" dirty="0" err="1"/>
              <a:t>Fishta</a:t>
            </a:r>
            <a:r>
              <a:rPr lang="en-IN" sz="1200" dirty="0"/>
              <a:t>, A., </a:t>
            </a:r>
            <a:r>
              <a:rPr lang="en-IN" sz="1200" dirty="0" err="1"/>
              <a:t>Weikert</a:t>
            </a:r>
            <a:r>
              <a:rPr lang="en-IN" sz="1200" dirty="0"/>
              <a:t>, B., Rodriguez Sanchez, A. and </a:t>
            </a:r>
            <a:r>
              <a:rPr lang="en-IN" sz="1200" dirty="0" err="1"/>
              <a:t>Wegewitz</a:t>
            </a:r>
            <a:r>
              <a:rPr lang="en-IN" sz="1200" dirty="0"/>
              <a:t>, U., 2018. Determinants of sickness absence and return to work among employees with common mental disorders: a scoping review. </a:t>
            </a:r>
            <a:r>
              <a:rPr lang="en-IN" sz="1200" i="1" dirty="0"/>
              <a:t>Journal of occupational rehabilitation</a:t>
            </a:r>
            <a:r>
              <a:rPr lang="en-IN" sz="1200" dirty="0"/>
              <a:t>, </a:t>
            </a:r>
            <a:r>
              <a:rPr lang="en-IN" sz="1200" i="1" dirty="0"/>
              <a:t>28</a:t>
            </a:r>
            <a:r>
              <a:rPr lang="en-IN" sz="1200" dirty="0"/>
              <a:t>(3), pp.393-417.</a:t>
            </a:r>
            <a:endParaRPr lang="en-RO" sz="1200" dirty="0"/>
          </a:p>
          <a:p>
            <a:r>
              <a:rPr lang="en-IN" sz="1200" dirty="0"/>
              <a:t>Janssen, M., </a:t>
            </a:r>
            <a:r>
              <a:rPr lang="en-IN" sz="1200" dirty="0" err="1"/>
              <a:t>Heerkens</a:t>
            </a:r>
            <a:r>
              <a:rPr lang="en-IN" sz="1200" dirty="0"/>
              <a:t>, Y., </a:t>
            </a:r>
            <a:r>
              <a:rPr lang="en-IN" sz="1200" dirty="0" err="1"/>
              <a:t>Kuijer</a:t>
            </a:r>
            <a:r>
              <a:rPr lang="en-IN" sz="1200" dirty="0"/>
              <a:t>, W., Van Der Heijden, B. and Engels, J., 2018. Effects of Mindfulness-Based Stress Reduction on employees’ mental health: A systematic review. </a:t>
            </a:r>
            <a:r>
              <a:rPr lang="en-IN" sz="1200" i="1" dirty="0" err="1"/>
              <a:t>PloS</a:t>
            </a:r>
            <a:r>
              <a:rPr lang="en-IN" sz="1200" i="1" dirty="0"/>
              <a:t> one</a:t>
            </a:r>
            <a:r>
              <a:rPr lang="en-IN" sz="1200" dirty="0"/>
              <a:t>, </a:t>
            </a:r>
            <a:r>
              <a:rPr lang="en-IN" sz="1200" i="1" dirty="0"/>
              <a:t>13</a:t>
            </a:r>
            <a:r>
              <a:rPr lang="en-IN" sz="1200" dirty="0"/>
              <a:t>(1), p.e0191332.</a:t>
            </a:r>
            <a:endParaRPr lang="en-RO" sz="1200" dirty="0"/>
          </a:p>
          <a:p>
            <a:r>
              <a:rPr lang="en-IN" sz="1200" dirty="0"/>
              <a:t>Yu, K.D.S. and Aviso, K.B., 2020. Modelling the economic impact and ripple effects of disease outbreaks. </a:t>
            </a:r>
            <a:r>
              <a:rPr lang="en-IN" sz="1200" i="1" dirty="0"/>
              <a:t>Process Integration and Optimization for Sustainability</a:t>
            </a:r>
            <a:r>
              <a:rPr lang="en-IN" sz="1200" dirty="0"/>
              <a:t>, </a:t>
            </a:r>
            <a:r>
              <a:rPr lang="en-IN" sz="1200" i="1" dirty="0"/>
              <a:t>4</a:t>
            </a:r>
            <a:r>
              <a:rPr lang="en-IN" sz="1200" dirty="0"/>
              <a:t>(2), pp.183-186.</a:t>
            </a:r>
            <a:endParaRPr lang="en-RO" sz="1200" dirty="0"/>
          </a:p>
          <a:p>
            <a:pPr marL="0" indent="0">
              <a:buNone/>
            </a:pPr>
            <a:endParaRPr lang="en-RO" sz="1200" dirty="0"/>
          </a:p>
          <a:p>
            <a:pPr marL="0" indent="0">
              <a:buNone/>
            </a:pPr>
            <a:endParaRPr lang="en-RO" sz="1200" dirty="0"/>
          </a:p>
          <a:p>
            <a:endParaRPr lang="en-RO" sz="1200" dirty="0"/>
          </a:p>
        </p:txBody>
      </p:sp>
      <p:grpSp>
        <p:nvGrpSpPr>
          <p:cNvPr id="19"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Graphical user interface&#10;&#10;Description automatically generated with low confidence">
            <a:extLst>
              <a:ext uri="{FF2B5EF4-FFF2-40B4-BE49-F238E27FC236}">
                <a16:creationId xmlns:a16="http://schemas.microsoft.com/office/drawing/2014/main" id="{8EAAD14F-DA53-9F4C-A403-FE2CD304A7A1}"/>
              </a:ext>
            </a:extLst>
          </p:cNvPr>
          <p:cNvPicPr>
            <a:picLocks noChangeAspect="1"/>
          </p:cNvPicPr>
          <p:nvPr/>
        </p:nvPicPr>
        <p:blipFill>
          <a:blip r:embed="rId2"/>
          <a:stretch>
            <a:fillRect/>
          </a:stretch>
        </p:blipFill>
        <p:spPr>
          <a:xfrm>
            <a:off x="7443788" y="814388"/>
            <a:ext cx="4104744" cy="4257675"/>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59251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1860</Words>
  <Application>Microsoft Macintosh PowerPoint</Application>
  <PresentationFormat>Widescreen</PresentationFormat>
  <Paragraphs>51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PROBLEM SOLVING AND DECISION MAKING</vt:lpstr>
      <vt:lpstr>Table of Contents Introduction Problem Analysis Problem Solving Tool Solution Implementation Plan Communication Plan Monitoring And Evaluation Process Conclusion 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Raluca Micula (2115102)</dc:creator>
  <cp:lastModifiedBy>Raluca Micula (2115102)</cp:lastModifiedBy>
  <cp:revision>1</cp:revision>
  <dcterms:created xsi:type="dcterms:W3CDTF">2022-03-24T12:14:24Z</dcterms:created>
  <dcterms:modified xsi:type="dcterms:W3CDTF">2022-03-24T13:12:41Z</dcterms:modified>
</cp:coreProperties>
</file>