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63" r:id="rId1"/>
  </p:sldMasterIdLst>
  <p:sldIdLst>
    <p:sldId id="256" r:id="rId2"/>
    <p:sldId id="257" r:id="rId3"/>
    <p:sldId id="258" r:id="rId4"/>
    <p:sldId id="259" r:id="rId5"/>
    <p:sldId id="260"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2A8DDFE-4D24-457F-AFB6-D519632B2B5A}" v="409" dt="2022-10-08T19:39:50.950"/>
    <p1510:client id="{DAB061D5-6AC8-E518-80E3-27D6122FD3CD}" v="36" dt="2022-10-10T06:31:50.535"/>
    <p1510:client id="{E1E10C65-4E25-E23B-A27D-579AE80BAD48}" v="2597" dt="2022-10-08T21:31:43.1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dirty="0"/>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10/9/2022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7333989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10/9/2022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3833797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dirty="0"/>
              <a:t>Click to edit Master title style</a:t>
            </a:r>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10/9/2022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0585531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Date Placeholder 7"/>
          <p:cNvSpPr>
            <a:spLocks noGrp="1"/>
          </p:cNvSpPr>
          <p:nvPr>
            <p:ph type="dt" sz="half" idx="10"/>
          </p:nvPr>
        </p:nvSpPr>
        <p:spPr/>
        <p:txBody>
          <a:bodyPr/>
          <a:lstStyle/>
          <a:p>
            <a:fld id="{5586B75A-687E-405C-8A0B-8D00578BA2C3}" type="datetimeFigureOut">
              <a:rPr lang="en-US" dirty="0"/>
              <a:pPr/>
              <a:t>10/9/2022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3580727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Date Placeholder 1"/>
          <p:cNvSpPr>
            <a:spLocks noGrp="1"/>
          </p:cNvSpPr>
          <p:nvPr>
            <p:ph type="dt" sz="half" idx="10"/>
          </p:nvPr>
        </p:nvSpPr>
        <p:spPr/>
        <p:txBody>
          <a:bodyPr/>
          <a:lstStyle/>
          <a:p>
            <a:fld id="{5586B75A-687E-405C-8A0B-8D00578BA2C3}" type="datetimeFigureOut">
              <a:rPr lang="en-US" dirty="0"/>
              <a:pPr/>
              <a:t>10/9/2022</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1204700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10/9/2022</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3336030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10/9/2022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9447880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dirty="0"/>
              <a:t>Click to edit Master title style</a:t>
            </a:r>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10/9/2022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1745678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dirty="0"/>
              <a:t>Click to edit Master title style</a:t>
            </a:r>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10/9/2022</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5856395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10/9/2022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613015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10/9/2022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0173266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dirty="0"/>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10/9/2022</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3736621523"/>
      </p:ext>
    </p:extLst>
  </p:cSld>
  <p:clrMap bg1="lt1" tx1="dk1" bg2="lt2" tx2="dk2" accent1="accent1" accent2="accent2" accent3="accent3" accent4="accent4" accent5="accent5" accent6="accent6" hlink="hlink" folHlink="folHlink"/>
  <p:sldLayoutIdLst>
    <p:sldLayoutId id="2147483964" r:id="rId1"/>
    <p:sldLayoutId id="2147483965" r:id="rId2"/>
    <p:sldLayoutId id="2147483966" r:id="rId3"/>
    <p:sldLayoutId id="2147483967" r:id="rId4"/>
    <p:sldLayoutId id="2147483968" r:id="rId5"/>
    <p:sldLayoutId id="2147483969" r:id="rId6"/>
    <p:sldLayoutId id="2147483970" r:id="rId7"/>
    <p:sldLayoutId id="2147483971" r:id="rId8"/>
    <p:sldLayoutId id="2147483972" r:id="rId9"/>
    <p:sldLayoutId id="2147483973" r:id="rId10"/>
    <p:sldLayoutId id="2147483974"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hyperlink" Target="https://www.verywellmind.com/piagets-stages-of-cognitive-development-2795457" TargetMode="External"/><Relationship Id="rId2" Type="http://schemas.openxmlformats.org/officeDocument/2006/relationships/hyperlink" Target="https://psychology.osu.edu/about/what-psychology" TargetMode="External"/><Relationship Id="rId1" Type="http://schemas.openxmlformats.org/officeDocument/2006/relationships/slideLayout" Target="../slideLayouts/slideLayout1.xml"/><Relationship Id="rId4" Type="http://schemas.openxmlformats.org/officeDocument/2006/relationships/hyperlink" Target="https://contact.org.uk/help-for-families/information-advice-services/social-care/hiring-a-personal-assista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6ADD164-8613-3BFB-9B5D-87B433FC38C2}"/>
              </a:ext>
            </a:extLst>
          </p:cNvPr>
          <p:cNvSpPr txBox="1"/>
          <p:nvPr/>
        </p:nvSpPr>
        <p:spPr>
          <a:xfrm>
            <a:off x="266700" y="381000"/>
            <a:ext cx="11658600"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6600" b="1" dirty="0">
                <a:cs typeface="Calibri"/>
              </a:rPr>
              <a:t>Why psychology is important when working as a personal assistant of adults with disabilities</a:t>
            </a:r>
            <a:endParaRPr lang="en-US" sz="6600" b="1" dirty="0" err="1">
              <a:cs typeface="Calibri" panose="020F0502020204030204"/>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6ADD164-8613-3BFB-9B5D-87B433FC38C2}"/>
              </a:ext>
            </a:extLst>
          </p:cNvPr>
          <p:cNvSpPr txBox="1"/>
          <p:nvPr/>
        </p:nvSpPr>
        <p:spPr>
          <a:xfrm>
            <a:off x="266700" y="381000"/>
            <a:ext cx="116586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b="1" dirty="0">
                <a:cs typeface="Calibri"/>
              </a:rPr>
              <a:t>Brief introduction to psychology:</a:t>
            </a:r>
            <a:endParaRPr lang="en-US" sz="3200">
              <a:cs typeface="Calibri" panose="020F0502020204030204"/>
            </a:endParaRPr>
          </a:p>
        </p:txBody>
      </p:sp>
      <p:sp>
        <p:nvSpPr>
          <p:cNvPr id="2" name="TextBox 1">
            <a:extLst>
              <a:ext uri="{FF2B5EF4-FFF2-40B4-BE49-F238E27FC236}">
                <a16:creationId xmlns:a16="http://schemas.microsoft.com/office/drawing/2014/main" id="{174BC573-3D73-08EE-B621-51800CF8CB89}"/>
              </a:ext>
            </a:extLst>
          </p:cNvPr>
          <p:cNvSpPr txBox="1"/>
          <p:nvPr/>
        </p:nvSpPr>
        <p:spPr>
          <a:xfrm>
            <a:off x="93784" y="1137138"/>
            <a:ext cx="7831016"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dirty="0">
                <a:cs typeface="Calibri"/>
              </a:rPr>
              <a:t>Psychology, as described by OSU (no date), is "the study of the mind and behaviour". Psychology helps us understand why a person does what they do, which is very helpful with jobs that need you to understand people and their actions.</a:t>
            </a:r>
          </a:p>
        </p:txBody>
      </p:sp>
      <p:pic>
        <p:nvPicPr>
          <p:cNvPr id="3" name="Picture 4" descr="A picture containing text, vector graphics&#10;&#10;Description automatically generated">
            <a:extLst>
              <a:ext uri="{FF2B5EF4-FFF2-40B4-BE49-F238E27FC236}">
                <a16:creationId xmlns:a16="http://schemas.microsoft.com/office/drawing/2014/main" id="{53F65D6B-E9AB-E3FD-04C2-C55E75489E05}"/>
              </a:ext>
            </a:extLst>
          </p:cNvPr>
          <p:cNvPicPr>
            <a:picLocks noChangeAspect="1"/>
          </p:cNvPicPr>
          <p:nvPr/>
        </p:nvPicPr>
        <p:blipFill>
          <a:blip r:embed="rId2"/>
          <a:stretch>
            <a:fillRect/>
          </a:stretch>
        </p:blipFill>
        <p:spPr>
          <a:xfrm>
            <a:off x="8053754" y="1454833"/>
            <a:ext cx="4138246" cy="3655255"/>
          </a:xfrm>
          <a:prstGeom prst="rect">
            <a:avLst/>
          </a:prstGeom>
        </p:spPr>
      </p:pic>
    </p:spTree>
    <p:extLst>
      <p:ext uri="{BB962C8B-B14F-4D97-AF65-F5344CB8AC3E}">
        <p14:creationId xmlns:p14="http://schemas.microsoft.com/office/powerpoint/2010/main" val="34310876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6ADD164-8613-3BFB-9B5D-87B433FC38C2}"/>
              </a:ext>
            </a:extLst>
          </p:cNvPr>
          <p:cNvSpPr txBox="1"/>
          <p:nvPr/>
        </p:nvSpPr>
        <p:spPr>
          <a:xfrm>
            <a:off x="266700" y="381000"/>
            <a:ext cx="116586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b="1" dirty="0">
                <a:cs typeface="Calibri"/>
              </a:rPr>
              <a:t>Piaget's theory of lifespan development:</a:t>
            </a:r>
            <a:endParaRPr lang="en-US" sz="3200" b="1" dirty="0">
              <a:cs typeface="Calibri" panose="020F0502020204030204"/>
            </a:endParaRPr>
          </a:p>
        </p:txBody>
      </p:sp>
      <p:sp>
        <p:nvSpPr>
          <p:cNvPr id="3" name="TextBox 2">
            <a:extLst>
              <a:ext uri="{FF2B5EF4-FFF2-40B4-BE49-F238E27FC236}">
                <a16:creationId xmlns:a16="http://schemas.microsoft.com/office/drawing/2014/main" id="{EA73C9CE-EC7D-A082-EC59-C83156B02567}"/>
              </a:ext>
            </a:extLst>
          </p:cNvPr>
          <p:cNvSpPr txBox="1"/>
          <p:nvPr/>
        </p:nvSpPr>
        <p:spPr>
          <a:xfrm>
            <a:off x="269630" y="1230923"/>
            <a:ext cx="7737231"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cs typeface="Calibri"/>
              </a:rPr>
              <a:t>Piaget believes there are 4 stages to a person's minds development (</a:t>
            </a:r>
            <a:r>
              <a:rPr lang="en-GB" sz="2800" dirty="0" err="1">
                <a:cs typeface="Calibri"/>
              </a:rPr>
              <a:t>VeryWellMind</a:t>
            </a:r>
            <a:r>
              <a:rPr lang="en-GB" sz="2800" dirty="0">
                <a:cs typeface="Calibri"/>
              </a:rPr>
              <a:t>, 2022) and at each stage, a person must take information and adapt to it. The 4 stages are: </a:t>
            </a:r>
            <a:r>
              <a:rPr lang="en-GB" sz="2800" b="1" dirty="0">
                <a:cs typeface="Calibri"/>
              </a:rPr>
              <a:t>Sensorimotor </a:t>
            </a:r>
            <a:r>
              <a:rPr lang="en-GB" sz="2800" dirty="0">
                <a:cs typeface="Calibri"/>
              </a:rPr>
              <a:t>(0-2 years, baby learning about the world), </a:t>
            </a:r>
            <a:r>
              <a:rPr lang="en-GB" sz="2800" b="1" dirty="0">
                <a:cs typeface="Calibri"/>
              </a:rPr>
              <a:t>Pre-operational </a:t>
            </a:r>
            <a:r>
              <a:rPr lang="en-GB" sz="2800" dirty="0">
                <a:cs typeface="Calibri"/>
              </a:rPr>
              <a:t>(2-7 years, Child can connect things but can't solve a problem logically), </a:t>
            </a:r>
            <a:r>
              <a:rPr lang="en-GB" sz="2800" b="1" dirty="0">
                <a:cs typeface="Calibri"/>
              </a:rPr>
              <a:t>Concrete operational </a:t>
            </a:r>
            <a:r>
              <a:rPr lang="en-GB" sz="2800" dirty="0">
                <a:cs typeface="Calibri"/>
              </a:rPr>
              <a:t>(7-12 years, Child can think logically), </a:t>
            </a:r>
            <a:r>
              <a:rPr lang="en-GB" sz="2800" b="1" dirty="0">
                <a:cs typeface="Calibri"/>
              </a:rPr>
              <a:t>Formal operational </a:t>
            </a:r>
            <a:r>
              <a:rPr lang="en-GB" sz="2800" dirty="0">
                <a:cs typeface="Calibri"/>
              </a:rPr>
              <a:t>(12+ years, adult can think about topics that don’t exist)</a:t>
            </a:r>
          </a:p>
        </p:txBody>
      </p:sp>
      <p:pic>
        <p:nvPicPr>
          <p:cNvPr id="2" name="Picture 4">
            <a:extLst>
              <a:ext uri="{FF2B5EF4-FFF2-40B4-BE49-F238E27FC236}">
                <a16:creationId xmlns:a16="http://schemas.microsoft.com/office/drawing/2014/main" id="{DD6A227C-FCCD-3C04-F10B-757175AD64BD}"/>
              </a:ext>
            </a:extLst>
          </p:cNvPr>
          <p:cNvPicPr>
            <a:picLocks noChangeAspect="1"/>
          </p:cNvPicPr>
          <p:nvPr/>
        </p:nvPicPr>
        <p:blipFill>
          <a:blip r:embed="rId2"/>
          <a:stretch>
            <a:fillRect/>
          </a:stretch>
        </p:blipFill>
        <p:spPr>
          <a:xfrm>
            <a:off x="8663354" y="1118623"/>
            <a:ext cx="3528646" cy="4984168"/>
          </a:xfrm>
          <a:prstGeom prst="rect">
            <a:avLst/>
          </a:prstGeom>
        </p:spPr>
      </p:pic>
    </p:spTree>
    <p:extLst>
      <p:ext uri="{BB962C8B-B14F-4D97-AF65-F5344CB8AC3E}">
        <p14:creationId xmlns:p14="http://schemas.microsoft.com/office/powerpoint/2010/main" val="11288409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6ADD164-8613-3BFB-9B5D-87B433FC38C2}"/>
              </a:ext>
            </a:extLst>
          </p:cNvPr>
          <p:cNvSpPr txBox="1"/>
          <p:nvPr/>
        </p:nvSpPr>
        <p:spPr>
          <a:xfrm>
            <a:off x="88900" y="381000"/>
            <a:ext cx="121031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cs typeface="Calibri"/>
              </a:rPr>
              <a:t>Why psychology is important when working as a personal assistant of adults with disabilities:</a:t>
            </a:r>
            <a:endParaRPr lang="en-US" sz="2400" b="1">
              <a:cs typeface="Calibri"/>
            </a:endParaRPr>
          </a:p>
        </p:txBody>
      </p:sp>
      <p:sp>
        <p:nvSpPr>
          <p:cNvPr id="3" name="TextBox 2">
            <a:extLst>
              <a:ext uri="{FF2B5EF4-FFF2-40B4-BE49-F238E27FC236}">
                <a16:creationId xmlns:a16="http://schemas.microsoft.com/office/drawing/2014/main" id="{C5E09DD4-3359-2FBD-9BFC-EF4E04F49275}"/>
              </a:ext>
            </a:extLst>
          </p:cNvPr>
          <p:cNvSpPr txBox="1"/>
          <p:nvPr/>
        </p:nvSpPr>
        <p:spPr>
          <a:xfrm>
            <a:off x="269631" y="1418492"/>
            <a:ext cx="11488615" cy="50167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a:cs typeface="Calibri"/>
              </a:rPr>
              <a:t>A personal assistant is someone employed to helped an adult dealing with a disability with their daily life (Contact, no date). Psychology is very important to this as understanding why your client acts as they do and how developed their mind is can help you a lot in knowing how to best talk and act with them. An adult whose disability may have stunted their minds development, may not be as open to more difficult questions. Or a person who is more anti-social may not want to talk or interact much at all. So, psychology can help best adapt your approach to your client and give them the right support they need with their life.</a:t>
            </a:r>
          </a:p>
        </p:txBody>
      </p:sp>
    </p:spTree>
    <p:extLst>
      <p:ext uri="{BB962C8B-B14F-4D97-AF65-F5344CB8AC3E}">
        <p14:creationId xmlns:p14="http://schemas.microsoft.com/office/powerpoint/2010/main" val="27959112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6ADD164-8613-3BFB-9B5D-87B433FC38C2}"/>
              </a:ext>
            </a:extLst>
          </p:cNvPr>
          <p:cNvSpPr txBox="1"/>
          <p:nvPr/>
        </p:nvSpPr>
        <p:spPr>
          <a:xfrm>
            <a:off x="266700" y="381000"/>
            <a:ext cx="116586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b="1" dirty="0">
                <a:cs typeface="Calibri"/>
              </a:rPr>
              <a:t>References:</a:t>
            </a:r>
          </a:p>
        </p:txBody>
      </p:sp>
      <p:sp>
        <p:nvSpPr>
          <p:cNvPr id="3" name="TextBox 2">
            <a:extLst>
              <a:ext uri="{FF2B5EF4-FFF2-40B4-BE49-F238E27FC236}">
                <a16:creationId xmlns:a16="http://schemas.microsoft.com/office/drawing/2014/main" id="{E88B3455-F60A-979F-B748-2DBD288ACCD1}"/>
              </a:ext>
            </a:extLst>
          </p:cNvPr>
          <p:cNvSpPr txBox="1"/>
          <p:nvPr/>
        </p:nvSpPr>
        <p:spPr>
          <a:xfrm>
            <a:off x="269631" y="1418492"/>
            <a:ext cx="11488615"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OSU, (no date) </a:t>
            </a:r>
            <a:r>
              <a:rPr lang="en-GB" i="1" dirty="0">
                <a:cs typeface="Calibri"/>
              </a:rPr>
              <a:t>What is Psychology? </a:t>
            </a:r>
            <a:r>
              <a:rPr lang="en-GB" dirty="0">
                <a:cs typeface="Calibri"/>
              </a:rPr>
              <a:t>Available at: </a:t>
            </a:r>
            <a:r>
              <a:rPr lang="en-GB" dirty="0">
                <a:ea typeface="+mn-lt"/>
                <a:cs typeface="+mn-lt"/>
                <a:hlinkClick r:id="rId2"/>
              </a:rPr>
              <a:t>https://psychology.osu.edu/about/what-psychology</a:t>
            </a:r>
            <a:r>
              <a:rPr lang="en-GB" dirty="0">
                <a:ea typeface="+mn-lt"/>
                <a:cs typeface="+mn-lt"/>
              </a:rPr>
              <a:t> (Accessed: 8/10/22)</a:t>
            </a:r>
          </a:p>
          <a:p>
            <a:endParaRPr lang="en-GB" dirty="0">
              <a:cs typeface="Calibri"/>
            </a:endParaRPr>
          </a:p>
          <a:p>
            <a:r>
              <a:rPr lang="en-GB" dirty="0" err="1">
                <a:cs typeface="Calibri"/>
              </a:rPr>
              <a:t>VeryWellMind</a:t>
            </a:r>
            <a:r>
              <a:rPr lang="en-GB" dirty="0">
                <a:cs typeface="Calibri"/>
              </a:rPr>
              <a:t>, (2022) </a:t>
            </a:r>
            <a:r>
              <a:rPr lang="en-GB" i="1" dirty="0">
                <a:cs typeface="Calibri"/>
              </a:rPr>
              <a:t>Piaget's 4 stages of cognitive development explained</a:t>
            </a:r>
            <a:r>
              <a:rPr lang="en-GB" dirty="0">
                <a:cs typeface="Calibri"/>
              </a:rPr>
              <a:t> Available at: </a:t>
            </a:r>
            <a:r>
              <a:rPr lang="en-GB" dirty="0">
                <a:ea typeface="+mn-lt"/>
                <a:cs typeface="+mn-lt"/>
              </a:rPr>
              <a:t> </a:t>
            </a:r>
          </a:p>
          <a:p>
            <a:r>
              <a:rPr lang="en-GB" dirty="0">
                <a:ea typeface="+mn-lt"/>
                <a:cs typeface="+mn-lt"/>
                <a:hlinkClick r:id="rId3"/>
              </a:rPr>
              <a:t>https://www.verywellmind.com/piagets-stages-of-cognitive-development-2795457</a:t>
            </a:r>
            <a:r>
              <a:rPr lang="en-GB" dirty="0">
                <a:ea typeface="+mn-lt"/>
                <a:cs typeface="+mn-lt"/>
              </a:rPr>
              <a:t> (Accessed: 8/10/22)</a:t>
            </a:r>
          </a:p>
          <a:p>
            <a:endParaRPr lang="en-GB" dirty="0">
              <a:cs typeface="Calibri"/>
            </a:endParaRPr>
          </a:p>
          <a:p>
            <a:r>
              <a:rPr lang="en-GB" dirty="0">
                <a:cs typeface="Calibri"/>
              </a:rPr>
              <a:t>Contact, (no date) </a:t>
            </a:r>
            <a:r>
              <a:rPr lang="en-GB" i="1" dirty="0">
                <a:cs typeface="Calibri"/>
              </a:rPr>
              <a:t>Hiring a personal assistant </a:t>
            </a:r>
            <a:r>
              <a:rPr lang="en-GB" dirty="0">
                <a:cs typeface="Calibri"/>
              </a:rPr>
              <a:t>Available at: </a:t>
            </a:r>
            <a:r>
              <a:rPr lang="en-GB" dirty="0">
                <a:ea typeface="+mn-lt"/>
                <a:cs typeface="+mn-lt"/>
                <a:hlinkClick r:id="rId4"/>
              </a:rPr>
              <a:t>https://contact.org.uk/help-for-families/information-advice-services/social-care/hiring-a-personal-assistant/</a:t>
            </a:r>
            <a:r>
              <a:rPr lang="en-GB" dirty="0">
                <a:ea typeface="+mn-lt"/>
                <a:cs typeface="+mn-lt"/>
              </a:rPr>
              <a:t> (Accessed: 8/10/22)</a:t>
            </a:r>
          </a:p>
        </p:txBody>
      </p:sp>
    </p:spTree>
    <p:extLst>
      <p:ext uri="{BB962C8B-B14F-4D97-AF65-F5344CB8AC3E}">
        <p14:creationId xmlns:p14="http://schemas.microsoft.com/office/powerpoint/2010/main" val="2269481847"/>
      </p:ext>
    </p:extLst>
  </p:cSld>
  <p:clrMapOvr>
    <a:masterClrMapping/>
  </p:clrMapOvr>
</p:sld>
</file>

<file path=ppt/theme/theme1.xml><?xml version="1.0" encoding="utf-8"?>
<a:theme xmlns:a="http://schemas.openxmlformats.org/drawingml/2006/main" name="Frame">
  <a:themeElements>
    <a:clrScheme name="Frame">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39D77354-939E-4A26-AE51-B3F9618B14B7}"/>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Frame</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342</cp:revision>
  <dcterms:created xsi:type="dcterms:W3CDTF">2022-10-08T19:22:04Z</dcterms:created>
  <dcterms:modified xsi:type="dcterms:W3CDTF">2022-10-10T06:34:02Z</dcterms:modified>
</cp:coreProperties>
</file>