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 id="261" r:id="rId4"/>
    <p:sldId id="262" r:id="rId5"/>
    <p:sldId id="274" r:id="rId6"/>
    <p:sldId id="263" r:id="rId7"/>
    <p:sldId id="275" r:id="rId8"/>
    <p:sldId id="264" r:id="rId9"/>
    <p:sldId id="265" r:id="rId10"/>
    <p:sldId id="266" r:id="rId11"/>
    <p:sldId id="267" r:id="rId12"/>
    <p:sldId id="268" r:id="rId13"/>
    <p:sldId id="269" r:id="rId14"/>
    <p:sldId id="270" r:id="rId15"/>
    <p:sldId id="271" r:id="rId16"/>
    <p:sldId id="272" r:id="rId17"/>
    <p:sldId id="273" r:id="rId18"/>
    <p:sldId id="294" r:id="rId19"/>
    <p:sldId id="295" r:id="rId20"/>
    <p:sldId id="296" r:id="rId21"/>
    <p:sldId id="276" r:id="rId22"/>
    <p:sldId id="277" r:id="rId23"/>
    <p:sldId id="278" r:id="rId24"/>
    <p:sldId id="279" r:id="rId25"/>
    <p:sldId id="280" r:id="rId26"/>
    <p:sldId id="300" r:id="rId27"/>
    <p:sldId id="301" r:id="rId28"/>
    <p:sldId id="302" r:id="rId29"/>
    <p:sldId id="303" r:id="rId30"/>
    <p:sldId id="304" r:id="rId31"/>
    <p:sldId id="281" r:id="rId32"/>
    <p:sldId id="282" r:id="rId33"/>
    <p:sldId id="283" r:id="rId34"/>
    <p:sldId id="284" r:id="rId35"/>
    <p:sldId id="285" r:id="rId36"/>
    <p:sldId id="286" r:id="rId37"/>
    <p:sldId id="287" r:id="rId38"/>
    <p:sldId id="305" r:id="rId39"/>
    <p:sldId id="306" r:id="rId40"/>
    <p:sldId id="289" r:id="rId41"/>
    <p:sldId id="290" r:id="rId42"/>
    <p:sldId id="291" r:id="rId43"/>
    <p:sldId id="292" r:id="rId44"/>
    <p:sldId id="293" r:id="rId45"/>
    <p:sldId id="307" r:id="rId46"/>
    <p:sldId id="309" r:id="rId47"/>
    <p:sldId id="310" r:id="rId48"/>
    <p:sldId id="311" r:id="rId49"/>
    <p:sldId id="312" r:id="rId50"/>
    <p:sldId id="313" r:id="rId51"/>
    <p:sldId id="314" r:id="rId52"/>
    <p:sldId id="315"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5" d="100"/>
          <a:sy n="75" d="100"/>
        </p:scale>
        <p:origin x="-1200" y="1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8F6D185-32F7-412D-9AB5-52DD205674B5}"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590772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F6D185-32F7-412D-9AB5-52DD205674B5}"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1017867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8F6D185-32F7-412D-9AB5-52DD205674B5}"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1008056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8F6D185-32F7-412D-9AB5-52DD205674B5}"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3044585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F6D185-32F7-412D-9AB5-52DD205674B5}" type="datetimeFigureOut">
              <a:rPr lang="en-GB" smtClean="0"/>
              <a:t>31/10/2016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572131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8F6D185-32F7-412D-9AB5-52DD205674B5}" type="datetimeFigureOut">
              <a:rPr lang="en-GB" smtClean="0"/>
              <a:t>31/10/2016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3507703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F6D185-32F7-412D-9AB5-52DD205674B5}" type="datetimeFigureOut">
              <a:rPr lang="en-GB" smtClean="0"/>
              <a:t>31/10/2016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4275622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F6D185-32F7-412D-9AB5-52DD205674B5}"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951520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F6D185-32F7-412D-9AB5-52DD205674B5}" type="datetimeFigureOut">
              <a:rPr lang="en-GB" smtClean="0"/>
              <a:t>31/10/2016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3884876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F6D185-32F7-412D-9AB5-52DD205674B5}"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2719734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F6D185-32F7-412D-9AB5-52DD205674B5}" type="datetimeFigureOut">
              <a:rPr lang="en-GB" smtClean="0"/>
              <a:t>31/10/2016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49EF12-6466-4F67-8055-150C54CD9091}" type="slidenum">
              <a:rPr lang="en-GB" smtClean="0"/>
              <a:t>‹#›</a:t>
            </a:fld>
            <a:endParaRPr lang="en-GB"/>
          </a:p>
        </p:txBody>
      </p:sp>
    </p:spTree>
    <p:extLst>
      <p:ext uri="{BB962C8B-B14F-4D97-AF65-F5344CB8AC3E}">
        <p14:creationId xmlns:p14="http://schemas.microsoft.com/office/powerpoint/2010/main" val="1576059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F6D185-32F7-412D-9AB5-52DD205674B5}" type="datetimeFigureOut">
              <a:rPr lang="en-GB" smtClean="0"/>
              <a:t>31/10/2016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49EF12-6466-4F67-8055-150C54CD9091}" type="slidenum">
              <a:rPr lang="en-GB" smtClean="0"/>
              <a:t>‹#›</a:t>
            </a:fld>
            <a:endParaRPr lang="en-GB"/>
          </a:p>
        </p:txBody>
      </p:sp>
    </p:spTree>
    <p:extLst>
      <p:ext uri="{BB962C8B-B14F-4D97-AF65-F5344CB8AC3E}">
        <p14:creationId xmlns:p14="http://schemas.microsoft.com/office/powerpoint/2010/main" val="29994124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integratingperformance.com/pages/integration/systems/balanced-scorecard-10.html"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efqm.org/efqm-model/efqm-model-in-action-0"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clearpointstrategy.com/full-exhaustive-balanced-scorecard-example/" TargetMode="External"/><Relationship Id="rId2" Type="http://schemas.openxmlformats.org/officeDocument/2006/relationships/hyperlink" Target="https://www.clearpointstrategy.com/companies-using-the-balanced-scorecard/" TargetMode="External"/><Relationship Id="rId1" Type="http://schemas.openxmlformats.org/officeDocument/2006/relationships/slideLayout" Target="../slideLayouts/slideLayout7.xml"/><Relationship Id="rId4" Type="http://schemas.openxmlformats.org/officeDocument/2006/relationships/hyperlink" Target="https://balancedscorecard.org/Resources/Examples-Success-Storie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betterexplained.com/articles/understanding-the-pareto-principle-the-8020-rule"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pedia.org/wiki/Pareto_principle"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whatis.techtarget.com/definition/Pareto-principle" TargetMode="External"/><Relationship Id="rId2" Type="http://schemas.openxmlformats.org/officeDocument/2006/relationships/hyperlink" Target="http://whatis.techtarget.com/definition/bar-graph" TargetMode="External"/><Relationship Id="rId1" Type="http://schemas.openxmlformats.org/officeDocument/2006/relationships/slideLayout" Target="../slideLayouts/slideLayout7.xml"/><Relationship Id="rId5" Type="http://schemas.openxmlformats.org/officeDocument/2006/relationships/hyperlink" Target="http://whatis.techtarget.com/definition/dependent-variable" TargetMode="External"/><Relationship Id="rId4" Type="http://schemas.openxmlformats.org/officeDocument/2006/relationships/hyperlink" Target="http://whatis.techtarget.com/definition/independent-variabl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www.amazon.com/Stuart-Emmett/e/B001H6MOMS" TargetMode="External"/><Relationship Id="rId2" Type="http://schemas.openxmlformats.org/officeDocument/2006/relationships/hyperlink" Target="http://www.warehouseiq.com/paretos-law-and-the-80-20-rule-for-the-warehouse/" TargetMode="External"/><Relationship Id="rId1" Type="http://schemas.openxmlformats.org/officeDocument/2006/relationships/slideLayout" Target="../slideLayouts/slideLayout7.xml"/><Relationship Id="rId4" Type="http://schemas.openxmlformats.org/officeDocument/2006/relationships/hyperlink" Target="http://en.wikipedia.org/wiki/Vilfredo_Pareto"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arehouseiq.com/storage-strategies-for-warehouses/" TargetMode="External"/><Relationship Id="rId2" Type="http://schemas.openxmlformats.org/officeDocument/2006/relationships/hyperlink" Target="http://warehouseiq.com/space-utilization-and-the-rule-of-4/" TargetMode="External"/><Relationship Id="rId1" Type="http://schemas.openxmlformats.org/officeDocument/2006/relationships/slideLayout" Target="../slideLayouts/slideLayout7.xml"/><Relationship Id="rId5" Type="http://schemas.openxmlformats.org/officeDocument/2006/relationships/hyperlink" Target="http://www.raymondhandlingg.com/" TargetMode="External"/><Relationship Id="rId4" Type="http://schemas.openxmlformats.org/officeDocument/2006/relationships/hyperlink" Target="http://www.raymondcorp.com/7400-Reach-For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arehouseiq.com/storage-strategies-for-warehouses/" TargetMode="External"/><Relationship Id="rId2" Type="http://schemas.openxmlformats.org/officeDocument/2006/relationships/hyperlink" Target="http://warehouseiq.com/space-utilization-and-the-rule-of-4/" TargetMode="External"/><Relationship Id="rId1" Type="http://schemas.openxmlformats.org/officeDocument/2006/relationships/slideLayout" Target="../slideLayouts/slideLayout7.xml"/><Relationship Id="rId6" Type="http://schemas.openxmlformats.org/officeDocument/2006/relationships/hyperlink" Target="http://materialshandlinxgstore.com/products/used-case-flow" TargetMode="External"/><Relationship Id="rId5" Type="http://schemas.openxmlformats.org/officeDocument/2006/relationships/hyperlink" Target="http://www.raymondhandlingg.com/" TargetMode="External"/><Relationship Id="rId4" Type="http://schemas.openxmlformats.org/officeDocument/2006/relationships/hyperlink" Target="http://www.palletshuttle.com/"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www.tutorialspoint.com/management_concepts/pdf/critical_path_method.pdf"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hyperlink" Target="https://supplychainlogistics.wordpress.com/2011/09/11/finding-root-causes/" TargetMode="Externa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hyperlink" Target="https://www.google.co.uk/search?q=transport+overloading+pictures"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SUPPLY CHAIN STRATEGIES</a:t>
            </a:r>
            <a:endParaRPr lang="en-GB" dirty="0"/>
          </a:p>
        </p:txBody>
      </p:sp>
      <p:sp>
        <p:nvSpPr>
          <p:cNvPr id="3" name="Subtitle 2"/>
          <p:cNvSpPr>
            <a:spLocks noGrp="1"/>
          </p:cNvSpPr>
          <p:nvPr>
            <p:ph type="subTitle" idx="1"/>
          </p:nvPr>
        </p:nvSpPr>
        <p:spPr/>
        <p:txBody>
          <a:bodyPr/>
          <a:lstStyle/>
          <a:p>
            <a:r>
              <a:rPr lang="en-GB" dirty="0" smtClean="0"/>
              <a:t>Balanced Scorecard, Pareto, Critical Path Analysis &amp; Cause and Effect</a:t>
            </a:r>
            <a:endParaRPr lang="en-GB" dirty="0"/>
          </a:p>
        </p:txBody>
      </p:sp>
    </p:spTree>
    <p:extLst>
      <p:ext uri="{BB962C8B-B14F-4D97-AF65-F5344CB8AC3E}">
        <p14:creationId xmlns:p14="http://schemas.microsoft.com/office/powerpoint/2010/main" val="33085037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568952" cy="5078313"/>
          </a:xfrm>
          <a:prstGeom prst="rect">
            <a:avLst/>
          </a:prstGeom>
        </p:spPr>
        <p:txBody>
          <a:bodyPr wrap="square">
            <a:spAutoFit/>
          </a:bodyPr>
          <a:lstStyle/>
          <a:p>
            <a:pPr algn="just"/>
            <a:r>
              <a:rPr lang="en-GB" dirty="0" smtClean="0"/>
              <a:t>Balanced Scorecard is </a:t>
            </a:r>
            <a:r>
              <a:rPr lang="en-GB" dirty="0"/>
              <a:t>a strategic management tool, used in both strategy formulation, organisational alignment and performance management (Brudan, 2010). </a:t>
            </a:r>
            <a:endParaRPr lang="en-GB" dirty="0" smtClean="0"/>
          </a:p>
          <a:p>
            <a:pPr algn="just"/>
            <a:endParaRPr lang="en-GB" dirty="0"/>
          </a:p>
          <a:p>
            <a:pPr algn="just"/>
            <a:r>
              <a:rPr lang="en-GB" dirty="0" smtClean="0"/>
              <a:t>More </a:t>
            </a:r>
            <a:r>
              <a:rPr lang="en-GB" dirty="0"/>
              <a:t>than providing information on whether or not business targets are achieved, Balanced Scorecard also clarifies the impact on corporate strategy</a:t>
            </a:r>
            <a:r>
              <a:rPr lang="en-GB" dirty="0" smtClean="0"/>
              <a:t>.</a:t>
            </a:r>
          </a:p>
          <a:p>
            <a:pPr algn="just"/>
            <a:endParaRPr lang="en-GB" dirty="0"/>
          </a:p>
          <a:p>
            <a:pPr algn="just"/>
            <a:r>
              <a:rPr lang="en-GB" dirty="0" smtClean="0"/>
              <a:t>This </a:t>
            </a:r>
            <a:r>
              <a:rPr lang="en-GB" dirty="0"/>
              <a:t>way, the BSC is a source of business intelligence, used in various organisational decision making processes, such as its initiative generation and prioritisation.</a:t>
            </a:r>
          </a:p>
          <a:p>
            <a:pPr algn="just"/>
            <a:r>
              <a:rPr lang="en-GB" dirty="0"/>
              <a:t> </a:t>
            </a:r>
          </a:p>
          <a:p>
            <a:pPr algn="just"/>
            <a:r>
              <a:rPr lang="en-GB" dirty="0"/>
              <a:t>Balanced Scorecard </a:t>
            </a:r>
            <a:r>
              <a:rPr lang="en-GB" dirty="0" smtClean="0"/>
              <a:t>Perspectives</a:t>
            </a:r>
          </a:p>
          <a:p>
            <a:pPr algn="just"/>
            <a:endParaRPr lang="en-GB" dirty="0"/>
          </a:p>
          <a:p>
            <a:pPr algn="just"/>
            <a:r>
              <a:rPr lang="en-GB" dirty="0"/>
              <a:t>Seen at its beginnings as a simple balanced list of performance measures, the Balanced Scorecard is structured in four perspectives: Financial, Customer, Internal Processes, People, Innovation and Learning.   </a:t>
            </a:r>
            <a:endParaRPr lang="en-GB" dirty="0" smtClean="0"/>
          </a:p>
          <a:p>
            <a:pPr algn="just"/>
            <a:r>
              <a:rPr lang="en-GB" dirty="0" smtClean="0"/>
              <a:t>  </a:t>
            </a:r>
            <a:r>
              <a:rPr lang="en-GB" dirty="0"/>
              <a:t> </a:t>
            </a:r>
          </a:p>
          <a:p>
            <a:pPr algn="just"/>
            <a:r>
              <a:rPr lang="en-GB" dirty="0"/>
              <a:t>The four perspectives offer a balance between short-term and long-term objectives, between desired outcomes and performance drivers of those outcomes, and between hard objective measures and softer, intangible measures</a:t>
            </a:r>
          </a:p>
        </p:txBody>
      </p:sp>
      <p:sp>
        <p:nvSpPr>
          <p:cNvPr id="3" name="TextBox 2"/>
          <p:cNvSpPr txBox="1"/>
          <p:nvPr/>
        </p:nvSpPr>
        <p:spPr>
          <a:xfrm>
            <a:off x="251520" y="5733256"/>
            <a:ext cx="8712968" cy="646331"/>
          </a:xfrm>
          <a:prstGeom prst="rect">
            <a:avLst/>
          </a:prstGeom>
          <a:noFill/>
        </p:spPr>
        <p:txBody>
          <a:bodyPr wrap="square" rtlCol="0">
            <a:spAutoFit/>
          </a:bodyPr>
          <a:lstStyle/>
          <a:p>
            <a:r>
              <a:rPr lang="en-GB" b="1" u="sng" dirty="0">
                <a:hlinkClick r:id="rId2"/>
              </a:rPr>
              <a:t>http://www.integratingperformance.com/pages/integration/systems/balanced-scorecard-10.html</a:t>
            </a:r>
            <a:endParaRPr lang="en-GB" dirty="0"/>
          </a:p>
        </p:txBody>
      </p:sp>
    </p:spTree>
    <p:extLst>
      <p:ext uri="{BB962C8B-B14F-4D97-AF65-F5344CB8AC3E}">
        <p14:creationId xmlns:p14="http://schemas.microsoft.com/office/powerpoint/2010/main" val="42802352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alanced Scorecard Perspectives"/>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32656"/>
            <a:ext cx="6912768" cy="5472607"/>
          </a:xfrm>
          <a:prstGeom prst="rect">
            <a:avLst/>
          </a:prstGeom>
          <a:noFill/>
          <a:ln>
            <a:noFill/>
          </a:ln>
        </p:spPr>
      </p:pic>
      <p:sp>
        <p:nvSpPr>
          <p:cNvPr id="3" name="TextBox 2"/>
          <p:cNvSpPr txBox="1"/>
          <p:nvPr/>
        </p:nvSpPr>
        <p:spPr>
          <a:xfrm>
            <a:off x="1043608" y="6237312"/>
            <a:ext cx="7200800" cy="369332"/>
          </a:xfrm>
          <a:prstGeom prst="rect">
            <a:avLst/>
          </a:prstGeom>
          <a:noFill/>
        </p:spPr>
        <p:txBody>
          <a:bodyPr wrap="square" rtlCol="0">
            <a:spAutoFit/>
          </a:bodyPr>
          <a:lstStyle/>
          <a:p>
            <a:r>
              <a:rPr lang="en-GB" dirty="0"/>
              <a:t>Source: adapted from Kaplan &amp; Norton (1996)</a:t>
            </a:r>
          </a:p>
        </p:txBody>
      </p:sp>
    </p:spTree>
    <p:extLst>
      <p:ext uri="{BB962C8B-B14F-4D97-AF65-F5344CB8AC3E}">
        <p14:creationId xmlns:p14="http://schemas.microsoft.com/office/powerpoint/2010/main" val="25860927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66843"/>
            <a:ext cx="8064896" cy="3693319"/>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Strategic Performance Management  </a:t>
            </a:r>
            <a:endParaRPr lang="en-GB" b="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Also referred to as corporate, business or enterprise performance management, Strategic Performance Management is the highest level to assess organisational performance and success, being mainly focused on strategy and outcomes.</a:t>
            </a:r>
          </a:p>
          <a:p>
            <a:pPr algn="just"/>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In order to guide achievement of </a:t>
            </a:r>
            <a:r>
              <a:rPr lang="en-GB" dirty="0" smtClean="0">
                <a:latin typeface="Arial" panose="020B0604020202020204" pitchFamily="34" charset="0"/>
                <a:cs typeface="Arial" panose="020B0604020202020204" pitchFamily="34" charset="0"/>
              </a:rPr>
              <a:t>organisational </a:t>
            </a:r>
            <a:r>
              <a:rPr lang="en-GB" dirty="0">
                <a:latin typeface="Arial" panose="020B0604020202020204" pitchFamily="34" charset="0"/>
                <a:cs typeface="Arial" panose="020B0604020202020204" pitchFamily="34" charset="0"/>
              </a:rPr>
              <a:t>goals, strategic </a:t>
            </a:r>
            <a:r>
              <a:rPr lang="en-GB" dirty="0" smtClean="0">
                <a:latin typeface="Arial" panose="020B0604020202020204" pitchFamily="34" charset="0"/>
                <a:cs typeface="Arial" panose="020B0604020202020204" pitchFamily="34" charset="0"/>
              </a:rPr>
              <a:t>performance, </a:t>
            </a:r>
            <a:r>
              <a:rPr lang="en-GB" dirty="0">
                <a:latin typeface="Arial" panose="020B0604020202020204" pitchFamily="34" charset="0"/>
                <a:cs typeface="Arial" panose="020B0604020202020204" pitchFamily="34" charset="0"/>
              </a:rPr>
              <a:t>management uses systems (Balanced Scorecard, Performance Prism), tools (Key Performance Indicators), frameworks and quality awards (Baldrige Award and the European Foundation for Quality Management (EFQM) Excellence Model</a:t>
            </a:r>
            <a:r>
              <a:rPr lang="en-GB" dirty="0" smtClean="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17588081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496944" cy="49906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640960" cy="369332"/>
          </a:xfrm>
          <a:prstGeom prst="rect">
            <a:avLst/>
          </a:prstGeom>
          <a:noFill/>
        </p:spPr>
        <p:txBody>
          <a:bodyPr wrap="square" rtlCol="0">
            <a:spAutoFit/>
          </a:bodyPr>
          <a:lstStyle/>
          <a:p>
            <a:r>
              <a:rPr lang="en-GB" dirty="0" smtClean="0">
                <a:hlinkClick r:id="rId3"/>
              </a:rPr>
              <a:t>http://www.efqm.org/efqm-model/efqm-model-in-action-0</a:t>
            </a:r>
            <a:r>
              <a:rPr lang="en-GB" dirty="0" smtClean="0"/>
              <a:t> </a:t>
            </a:r>
            <a:endParaRPr lang="en-GB" dirty="0"/>
          </a:p>
        </p:txBody>
      </p:sp>
    </p:spTree>
    <p:extLst>
      <p:ext uri="{BB962C8B-B14F-4D97-AF65-F5344CB8AC3E}">
        <p14:creationId xmlns:p14="http://schemas.microsoft.com/office/powerpoint/2010/main" val="34692400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64704"/>
            <a:ext cx="8496944" cy="2862322"/>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The internal business perspective</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Managers </a:t>
            </a:r>
            <a:r>
              <a:rPr lang="en-GB" dirty="0">
                <a:latin typeface="Arial" panose="020B0604020202020204" pitchFamily="34" charset="0"/>
                <a:cs typeface="Arial" panose="020B0604020202020204" pitchFamily="34" charset="0"/>
              </a:rPr>
              <a:t>need to focus on those critical internal operations that enable them to deliver their work program. They must answer the question: What must we excel at?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innovation and learning perspective. An organization's ability to innovate, improve, and learn ties directly to its value as an organization. Managers must answer the question: Can we continue to improve and create value for our services?  </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p>
        </p:txBody>
      </p:sp>
      <p:sp>
        <p:nvSpPr>
          <p:cNvPr id="3" name="Rectangle 2"/>
          <p:cNvSpPr/>
          <p:nvPr/>
        </p:nvSpPr>
        <p:spPr>
          <a:xfrm>
            <a:off x="323528" y="3861047"/>
            <a:ext cx="8496944" cy="1754326"/>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Key </a:t>
            </a:r>
            <a:r>
              <a:rPr lang="en-GB" b="1" dirty="0" smtClean="0">
                <a:latin typeface="Arial" panose="020B0604020202020204" pitchFamily="34" charset="0"/>
                <a:cs typeface="Arial" panose="020B0604020202020204" pitchFamily="34" charset="0"/>
              </a:rPr>
              <a:t>processes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key processes related to strategic performance management systems are strategy formulation and implementation, both subsets of strategic management (Brudan, 2010</a:t>
            </a:r>
            <a:r>
              <a:rPr lang="en-GB" dirty="0" smtClean="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29831142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1" y="476672"/>
            <a:ext cx="8784977" cy="5009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51868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36712"/>
            <a:ext cx="8640960" cy="535531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introduction and metamorphosis of the Balanced Scorecard lead towards a (r)evolution in performance management.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Kaplan </a:t>
            </a:r>
            <a:r>
              <a:rPr lang="en-GB" dirty="0">
                <a:latin typeface="Arial" panose="020B0604020202020204" pitchFamily="34" charset="0"/>
                <a:cs typeface="Arial" panose="020B0604020202020204" pitchFamily="34" charset="0"/>
              </a:rPr>
              <a:t>and Norton introduced the BSC, presenting the concept as a performance measurement tool, used by organisations to capture besides the financial measures, the value-creating activities from an organisation's intangible assets (Kaplan and Norton, 1992).</a:t>
            </a:r>
          </a:p>
          <a:p>
            <a:pPr algn="just"/>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Over a span of 17 years, the BSC evolved from a measurement tool, to a management tool, to a system and then to a tool within a system, thus completing a full circle. This demonstrates that the separation between performance measurement and management in a research context must be carefully considered for each research article on these topics and filtered through the most recent changes in this field as some literature is outdated.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a:t>
            </a:r>
            <a:r>
              <a:rPr lang="en-GB" dirty="0">
                <a:latin typeface="Arial" panose="020B0604020202020204" pitchFamily="34" charset="0"/>
                <a:cs typeface="Arial" panose="020B0604020202020204" pitchFamily="34" charset="0"/>
              </a:rPr>
              <a:t>authors use performance measurement to refer to what by today's standards is considered performance management and vice versa. Overall, strategic performance management is today represented by the BSC, as the most popular system used for strategy implementation.</a:t>
            </a:r>
          </a:p>
        </p:txBody>
      </p:sp>
    </p:spTree>
    <p:extLst>
      <p:ext uri="{BB962C8B-B14F-4D97-AF65-F5344CB8AC3E}">
        <p14:creationId xmlns:p14="http://schemas.microsoft.com/office/powerpoint/2010/main" val="1508007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836712"/>
            <a:ext cx="8280920"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Established only in the 20th century, strategic performance management has a recent history, mainly driven by strategic management and organisational behaviour practitioners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turning point in the evolution of strategic management and strategic performance management was Peter Drucker's (1946) publication of "Concept of the Corporation". Interest in strategy as an area of management study followed the diffusion of strategic planning (‘long-range planning') among large companies during the 1950s and 1960s.</a:t>
            </a:r>
          </a:p>
          <a:p>
            <a:pPr algn="just"/>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As strategic management developed as an area of academic study, interest in companies’ strategic planning practices waned. By the 1980s empirical research in strategic planning systems focused upon just two areas: the impact of strategic planning on firm performance and the role of strategic planning in strategic decision making (Grant, 2003). The first area spawned many studies but no robust findings. Ramanujam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(1986) observed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The results of this body of research are fragmented and contradictory’</a:t>
            </a:r>
            <a:r>
              <a:rPr lang="en-GB" dirty="0">
                <a:latin typeface="Arial" panose="020B0604020202020204" pitchFamily="34" charset="0"/>
                <a:cs typeface="Arial" panose="020B0604020202020204" pitchFamily="34" charset="0"/>
              </a:rPr>
              <a:t>, while Boyd’s (1991) survey concluded: ‘</a:t>
            </a:r>
            <a:r>
              <a:rPr lang="en-GB" i="1" dirty="0">
                <a:latin typeface="Arial" panose="020B0604020202020204" pitchFamily="34" charset="0"/>
                <a:cs typeface="Arial" panose="020B0604020202020204" pitchFamily="34" charset="0"/>
              </a:rPr>
              <a:t>The overall effect of planning on performance is very weak’…………………………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72464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2690336"/>
            <a:ext cx="7632848" cy="1754326"/>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The financial perspective.</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private sector, these measures have typically focused on profit and market share. Managers must answer the question: How do satisfy the financial expectations of our stakeholders? </a:t>
            </a:r>
            <a:endParaRPr lang="en-GB" dirty="0" smtClean="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687950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90336"/>
            <a:ext cx="8064896" cy="1754326"/>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The customer perspective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Managers </a:t>
            </a:r>
            <a:r>
              <a:rPr lang="en-GB" dirty="0">
                <a:latin typeface="Arial" panose="020B0604020202020204" pitchFamily="34" charset="0"/>
                <a:cs typeface="Arial" panose="020B0604020202020204" pitchFamily="34" charset="0"/>
              </a:rPr>
              <a:t>must know if their organization is satisfying customer needs. They must determine the answer to the question: How do customers see us? </a:t>
            </a:r>
            <a:endParaRPr lang="en-GB" dirty="0" smtClean="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40313319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88640"/>
            <a:ext cx="8064896" cy="6740307"/>
          </a:xfrm>
          <a:prstGeom prst="rect">
            <a:avLst/>
          </a:prstGeom>
        </p:spPr>
        <p:txBody>
          <a:bodyPr wrap="square">
            <a:spAutoFit/>
          </a:bodyPr>
          <a:lstStyle/>
          <a:p>
            <a:pPr algn="just"/>
            <a:r>
              <a:rPr lang="en-GB" b="1" dirty="0" smtClean="0"/>
              <a:t>Achieving “Excellent” Business Results – Learn &amp; Growth</a:t>
            </a:r>
          </a:p>
          <a:p>
            <a:pPr algn="just"/>
            <a:r>
              <a:rPr lang="en-GB" dirty="0" smtClean="0"/>
              <a:t>The rigorous scoring framework that accompanies the EFQM Excellence Model (RADAR scoring matrix® - Results, Approach, Deployment, Assessment and Refinement) offers a very clear picture of its expectations in relation to “Results”. The Excellence of the Result is determined by the degree to which an organisation can demonstrate trends, targets and comparisons (numerically) with clear references to causes. The results must also correspond to the range of activities, size and nature of the organisation.</a:t>
            </a:r>
          </a:p>
          <a:p>
            <a:pPr algn="just"/>
            <a:r>
              <a:rPr lang="en-GB" b="1" dirty="0" smtClean="0"/>
              <a:t>Trends: </a:t>
            </a:r>
            <a:r>
              <a:rPr lang="en-GB" dirty="0" smtClean="0"/>
              <a:t>The EFQM Excellence Model encourages organisations to plan and manage for repeated, durable good performance rather than be satisfied with “one-off” success. Sustainability is assessed by the degree to which the organisation’s Business Results show positive trends over a period of 3 years.</a:t>
            </a:r>
          </a:p>
          <a:p>
            <a:pPr algn="just"/>
            <a:r>
              <a:rPr lang="en-GB" b="1" dirty="0" smtClean="0"/>
              <a:t>Setting Targets: </a:t>
            </a:r>
            <a:r>
              <a:rPr lang="en-GB" dirty="0" smtClean="0"/>
              <a:t>An organisation’s performance in relation to Business Results cannot be assessed fully unless the results are matched against the targets set by the organisation. Even then, we might not be fully satisfied unless we know if the targets set are relevant in terms of the organisation’s declared aspirations.</a:t>
            </a:r>
          </a:p>
          <a:p>
            <a:pPr algn="just"/>
            <a:r>
              <a:rPr lang="en-GB" b="1" dirty="0" smtClean="0"/>
              <a:t>Use of Benchmark Data: </a:t>
            </a:r>
            <a:r>
              <a:rPr lang="en-GB" dirty="0" smtClean="0"/>
              <a:t>The Critical Success Factors for Benchmarking are the methodology you use and your choice of Benchmarking partners.</a:t>
            </a:r>
          </a:p>
          <a:p>
            <a:pPr algn="just"/>
            <a:r>
              <a:rPr lang="en-GB" b="1" dirty="0" smtClean="0"/>
              <a:t>Range of Results (Scope and Segmentation): </a:t>
            </a:r>
            <a:r>
              <a:rPr lang="en-GB" dirty="0" smtClean="0"/>
              <a:t>Although you may be measuring a range of activities and processes, both in terms of “Outcomes” and “Indicators,” there are a number of interesting questions: “How selective are you in what you are choosing to measure and what you are choosing to report? Does your set of results align with your strategy, your business plan and your core and key processes? Are you producing a pertinent, comprehensive set of Results for your organisation</a:t>
            </a:r>
            <a:endParaRPr lang="en-GB" dirty="0"/>
          </a:p>
        </p:txBody>
      </p:sp>
    </p:spTree>
    <p:extLst>
      <p:ext uri="{BB962C8B-B14F-4D97-AF65-F5344CB8AC3E}">
        <p14:creationId xmlns:p14="http://schemas.microsoft.com/office/powerpoint/2010/main" val="28913586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335846"/>
            <a:ext cx="8064896" cy="5909310"/>
          </a:xfrm>
          <a:prstGeom prst="rect">
            <a:avLst/>
          </a:prstGeom>
        </p:spPr>
        <p:txBody>
          <a:bodyPr wrap="square">
            <a:spAutoFit/>
          </a:bodyPr>
          <a:lstStyle/>
          <a:p>
            <a:pPr algn="just"/>
            <a:r>
              <a:rPr lang="en-GB" i="1" dirty="0">
                <a:latin typeface="Arial" panose="020B0604020202020204" pitchFamily="34" charset="0"/>
                <a:cs typeface="Arial" panose="020B0604020202020204" pitchFamily="34" charset="0"/>
                <a:hlinkClick r:id="rId2"/>
              </a:rPr>
              <a:t>https://www.clearpointstrategy.com/</a:t>
            </a:r>
            <a:r>
              <a:rPr lang="en-GB" b="1" i="1" dirty="0">
                <a:latin typeface="Arial" panose="020B0604020202020204" pitchFamily="34" charset="0"/>
                <a:cs typeface="Arial" panose="020B0604020202020204" pitchFamily="34" charset="0"/>
                <a:hlinkClick r:id="rId2"/>
              </a:rPr>
              <a:t>companies</a:t>
            </a:r>
            <a:r>
              <a:rPr lang="en-GB" i="1" dirty="0">
                <a:latin typeface="Arial" panose="020B0604020202020204" pitchFamily="34" charset="0"/>
                <a:cs typeface="Arial" panose="020B0604020202020204" pitchFamily="34" charset="0"/>
                <a:hlinkClick r:id="rId2"/>
              </a:rPr>
              <a:t>-using-the-</a:t>
            </a:r>
            <a:r>
              <a:rPr lang="en-GB" b="1" i="1" dirty="0">
                <a:latin typeface="Arial" panose="020B0604020202020204" pitchFamily="34" charset="0"/>
                <a:cs typeface="Arial" panose="020B0604020202020204" pitchFamily="34" charset="0"/>
                <a:hlinkClick r:id="rId2"/>
              </a:rPr>
              <a:t>balanced</a:t>
            </a:r>
            <a:r>
              <a:rPr lang="en-GB" i="1" dirty="0">
                <a:latin typeface="Arial" panose="020B0604020202020204" pitchFamily="34" charset="0"/>
                <a:cs typeface="Arial" panose="020B0604020202020204" pitchFamily="34" charset="0"/>
                <a:hlinkClick r:id="rId2"/>
              </a:rPr>
              <a:t>-</a:t>
            </a:r>
            <a:r>
              <a:rPr lang="en-GB" b="1" i="1" dirty="0">
                <a:latin typeface="Arial" panose="020B0604020202020204" pitchFamily="34" charset="0"/>
                <a:cs typeface="Arial" panose="020B0604020202020204" pitchFamily="34" charset="0"/>
                <a:hlinkClick r:id="rId2"/>
              </a:rPr>
              <a:t>scorecard</a:t>
            </a:r>
            <a:r>
              <a:rPr lang="en-GB" i="1" dirty="0" smtClean="0">
                <a:latin typeface="Arial" panose="020B0604020202020204" pitchFamily="34" charset="0"/>
                <a:cs typeface="Arial" panose="020B0604020202020204" pitchFamily="34" charset="0"/>
                <a:hlinkClick r:id="rId2"/>
              </a:rPr>
              <a:t>/</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7 Apr 2015 - There are thousands of </a:t>
            </a:r>
            <a:r>
              <a:rPr lang="en-GB" b="1" dirty="0">
                <a:latin typeface="Arial" panose="020B0604020202020204" pitchFamily="34" charset="0"/>
                <a:cs typeface="Arial" panose="020B0604020202020204" pitchFamily="34" charset="0"/>
              </a:rPr>
              <a:t>companies</a:t>
            </a:r>
            <a:r>
              <a:rPr lang="en-GB" dirty="0">
                <a:latin typeface="Arial" panose="020B0604020202020204" pitchFamily="34" charset="0"/>
                <a:cs typeface="Arial" panose="020B0604020202020204" pitchFamily="34" charset="0"/>
              </a:rPr>
              <a:t> using the </a:t>
            </a:r>
            <a:r>
              <a:rPr lang="en-GB" b="1" dirty="0">
                <a:latin typeface="Arial" panose="020B0604020202020204" pitchFamily="34" charset="0"/>
                <a:cs typeface="Arial" panose="020B0604020202020204" pitchFamily="34" charset="0"/>
              </a:rPr>
              <a:t>Balanced Scorecard</a:t>
            </a:r>
            <a:r>
              <a:rPr lang="en-GB" dirty="0">
                <a:latin typeface="Arial" panose="020B0604020202020204" pitchFamily="34" charset="0"/>
                <a:cs typeface="Arial" panose="020B0604020202020204" pitchFamily="34" charset="0"/>
              </a:rPr>
              <a:t> to ... Analysis of these four </a:t>
            </a:r>
            <a:r>
              <a:rPr lang="en-GB" b="1" dirty="0">
                <a:latin typeface="Arial" panose="020B0604020202020204" pitchFamily="34" charset="0"/>
                <a:cs typeface="Arial" panose="020B0604020202020204" pitchFamily="34" charset="0"/>
              </a:rPr>
              <a:t>metrics</a:t>
            </a:r>
            <a:r>
              <a:rPr lang="en-GB" dirty="0">
                <a:latin typeface="Arial" panose="020B0604020202020204" pitchFamily="34" charset="0"/>
                <a:cs typeface="Arial" panose="020B0604020202020204" pitchFamily="34" charset="0"/>
              </a:rPr>
              <a:t> allows you to translate strategy into </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3"/>
              </a:rPr>
              <a:t>A Full &amp; Exhaustive Balanced Scorecard Example</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hlinkClick r:id="rId3"/>
              </a:rPr>
              <a:t>https://www.clearpointstrategy.com/full-exhaustive-</a:t>
            </a:r>
            <a:r>
              <a:rPr lang="en-GB" b="1" i="1" dirty="0">
                <a:latin typeface="Arial" panose="020B0604020202020204" pitchFamily="34" charset="0"/>
                <a:cs typeface="Arial" panose="020B0604020202020204" pitchFamily="34" charset="0"/>
                <a:hlinkClick r:id="rId3"/>
              </a:rPr>
              <a:t>balanced</a:t>
            </a:r>
            <a:r>
              <a:rPr lang="en-GB" i="1" dirty="0">
                <a:latin typeface="Arial" panose="020B0604020202020204" pitchFamily="34" charset="0"/>
                <a:cs typeface="Arial" panose="020B0604020202020204" pitchFamily="34" charset="0"/>
                <a:hlinkClick r:id="rId3"/>
              </a:rPr>
              <a:t>-</a:t>
            </a:r>
            <a:r>
              <a:rPr lang="en-GB" b="1" i="1" dirty="0">
                <a:latin typeface="Arial" panose="020B0604020202020204" pitchFamily="34" charset="0"/>
                <a:cs typeface="Arial" panose="020B0604020202020204" pitchFamily="34" charset="0"/>
                <a:hlinkClick r:id="rId3"/>
              </a:rPr>
              <a:t>scorecard</a:t>
            </a:r>
            <a:r>
              <a:rPr lang="en-GB" i="1" dirty="0">
                <a:latin typeface="Arial" panose="020B0604020202020204" pitchFamily="34" charset="0"/>
                <a:cs typeface="Arial" panose="020B0604020202020204" pitchFamily="34" charset="0"/>
                <a:hlinkClick r:id="rId3"/>
              </a:rPr>
              <a:t>-</a:t>
            </a:r>
            <a:r>
              <a:rPr lang="en-GB" b="1" i="1" dirty="0">
                <a:latin typeface="Arial" panose="020B0604020202020204" pitchFamily="34" charset="0"/>
                <a:cs typeface="Arial" panose="020B0604020202020204" pitchFamily="34" charset="0"/>
                <a:hlinkClick r:id="rId3"/>
              </a:rPr>
              <a:t>example</a:t>
            </a:r>
            <a:r>
              <a:rPr lang="en-GB" i="1" dirty="0" smtClean="0">
                <a:latin typeface="Arial" panose="020B0604020202020204" pitchFamily="34" charset="0"/>
                <a:cs typeface="Arial" panose="020B0604020202020204" pitchFamily="34" charset="0"/>
                <a:hlinkClick r:id="rId3"/>
              </a:rPr>
              <a:t>/</a:t>
            </a:r>
            <a:endParaRPr lang="en-GB" i="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30 Jun 2015 - This comprehensive </a:t>
            </a:r>
            <a:r>
              <a:rPr lang="en-GB" b="1" dirty="0">
                <a:latin typeface="Arial" panose="020B0604020202020204" pitchFamily="34" charset="0"/>
                <a:cs typeface="Arial" panose="020B0604020202020204" pitchFamily="34" charset="0"/>
              </a:rPr>
              <a:t>Balanced Scorecard example</a:t>
            </a:r>
            <a:r>
              <a:rPr lang="en-GB" dirty="0">
                <a:latin typeface="Arial" panose="020B0604020202020204" pitchFamily="34" charset="0"/>
                <a:cs typeface="Arial" panose="020B0604020202020204" pitchFamily="34" charset="0"/>
              </a:rPr>
              <a:t> will help you ... They are typically the 10-15 strategic goals that your </a:t>
            </a:r>
            <a:r>
              <a:rPr lang="en-GB" b="1" dirty="0">
                <a:latin typeface="Arial" panose="020B0604020202020204" pitchFamily="34" charset="0"/>
                <a:cs typeface="Arial" panose="020B0604020202020204" pitchFamily="34" charset="0"/>
              </a:rPr>
              <a:t>company</a:t>
            </a:r>
            <a:r>
              <a:rPr lang="en-GB" dirty="0">
                <a:latin typeface="Arial" panose="020B0604020202020204" pitchFamily="34" charset="0"/>
                <a:cs typeface="Arial" panose="020B0604020202020204" pitchFamily="34" charset="0"/>
              </a:rPr>
              <a:t> would like to </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4"/>
              </a:rPr>
              <a:t>Balanced Scorecard Examples &amp; Success </a:t>
            </a:r>
            <a:r>
              <a:rPr lang="en-GB" dirty="0" smtClean="0">
                <a:latin typeface="Arial" panose="020B0604020202020204" pitchFamily="34" charset="0"/>
                <a:cs typeface="Arial" panose="020B0604020202020204" pitchFamily="34" charset="0"/>
                <a:hlinkClick r:id="rId4"/>
              </a:rPr>
              <a:t>Stories</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https://</a:t>
            </a:r>
            <a:r>
              <a:rPr lang="en-GB" b="1" i="1" dirty="0">
                <a:latin typeface="Arial" panose="020B0604020202020204" pitchFamily="34" charset="0"/>
                <a:cs typeface="Arial" panose="020B0604020202020204" pitchFamily="34" charset="0"/>
              </a:rPr>
              <a:t>balancedscorecard</a:t>
            </a:r>
            <a:r>
              <a:rPr lang="en-GB" i="1" dirty="0">
                <a:latin typeface="Arial" panose="020B0604020202020204" pitchFamily="34" charset="0"/>
                <a:cs typeface="Arial" panose="020B0604020202020204" pitchFamily="34" charset="0"/>
              </a:rPr>
              <a:t>.org/Resources/</a:t>
            </a:r>
            <a:r>
              <a:rPr lang="en-GB" b="1" i="1" dirty="0">
                <a:latin typeface="Arial" panose="020B0604020202020204" pitchFamily="34" charset="0"/>
                <a:cs typeface="Arial" panose="020B0604020202020204" pitchFamily="34" charset="0"/>
              </a:rPr>
              <a:t>Examples</a:t>
            </a:r>
            <a:r>
              <a:rPr lang="en-GB" i="1" dirty="0">
                <a:latin typeface="Arial" panose="020B0604020202020204" pitchFamily="34" charset="0"/>
                <a:cs typeface="Arial" panose="020B0604020202020204" pitchFamily="34" charset="0"/>
              </a:rPr>
              <a:t>-Success-Stories</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section provides a database of working </a:t>
            </a:r>
            <a:r>
              <a:rPr lang="en-GB" b="1" dirty="0">
                <a:latin typeface="Arial" panose="020B0604020202020204" pitchFamily="34" charset="0"/>
                <a:cs typeface="Arial" panose="020B0604020202020204" pitchFamily="34" charset="0"/>
              </a:rPr>
              <a:t>balanced scorecard examples</a:t>
            </a:r>
            <a:r>
              <a:rPr lang="en-GB" dirty="0">
                <a:latin typeface="Arial" panose="020B0604020202020204" pitchFamily="34" charset="0"/>
                <a:cs typeface="Arial" panose="020B0604020202020204" pitchFamily="34" charset="0"/>
              </a:rPr>
              <a:t> that our research has located. By 2004 about 57% of global </a:t>
            </a:r>
            <a:r>
              <a:rPr lang="en-GB" b="1" dirty="0">
                <a:latin typeface="Arial" panose="020B0604020202020204" pitchFamily="34" charset="0"/>
                <a:cs typeface="Arial" panose="020B0604020202020204" pitchFamily="34" charset="0"/>
              </a:rPr>
              <a:t>companies</a:t>
            </a:r>
            <a:r>
              <a:rPr lang="en-GB" dirty="0">
                <a:latin typeface="Arial" panose="020B0604020202020204" pitchFamily="34" charset="0"/>
                <a:cs typeface="Arial" panose="020B0604020202020204" pitchFamily="34" charset="0"/>
              </a:rPr>
              <a:t> were working </a:t>
            </a:r>
          </a:p>
        </p:txBody>
      </p:sp>
    </p:spTree>
    <p:extLst>
      <p:ext uri="{BB962C8B-B14F-4D97-AF65-F5344CB8AC3E}">
        <p14:creationId xmlns:p14="http://schemas.microsoft.com/office/powerpoint/2010/main" val="7686818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2"/>
            <a:ext cx="8208912" cy="6186309"/>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Organisations without a Culture of Measurement or Results-Orientation</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organisations that don’t measure or set targets, results are still produced but the degree to which they meet Stakeholders’ requirements will depend more on good fortune than planning.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organisations start to use the EFQM Excellence Model, a substantial proportion of them score low in the Results criteria, not because their work does not produce results, but because they have never managed their activities with the end in mind.</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Building a Culture of Measurement and Results Measurement is the main ingredient of Performance Management, and the Excellence of your Business Results depends on the complete deployment in your organisation of a Performance Management culture.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culture will be supported by processes, systems and, above all, the passion of every single person to make a difference through the achievement of pre-determined objectives and targets. A Performance Management System or Process (to use Kaplan and Norton’s preferred term) is designed to help you to determine and deliver the type of results that you want, and keep your Stakeholders satisfied and loyal.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26379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12968" cy="6186309"/>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Data Collecting, Reporting and Communicating: </a:t>
            </a:r>
            <a:r>
              <a:rPr lang="en-GB" dirty="0" smtClean="0">
                <a:latin typeface="Arial" panose="020B0604020202020204" pitchFamily="34" charset="0"/>
                <a:cs typeface="Arial" panose="020B0604020202020204" pitchFamily="34" charset="0"/>
              </a:rPr>
              <a:t>The core components of data collection are linked with clearly defined processes for collection, with more and more organisations using software and often Intranet collection and display solutions. The results need to be segmented to understand the performance levels and strategic outcomes achieved within specific areas of the organisation. A good set of results can have an immediate impact on Stakeholders’ confidence and it is important to convey the right message to the right people.</a:t>
            </a:r>
          </a:p>
          <a:p>
            <a:pPr algn="just"/>
            <a:r>
              <a:rPr lang="en-GB" b="1" dirty="0" smtClean="0">
                <a:latin typeface="Arial" panose="020B0604020202020204" pitchFamily="34" charset="0"/>
                <a:cs typeface="Arial" panose="020B0604020202020204" pitchFamily="34" charset="0"/>
              </a:rPr>
              <a:t>Employee Involvement and Empowerment: </a:t>
            </a:r>
            <a:r>
              <a:rPr lang="en-GB" dirty="0" smtClean="0">
                <a:latin typeface="Arial" panose="020B0604020202020204" pitchFamily="34" charset="0"/>
                <a:cs typeface="Arial" panose="020B0604020202020204" pitchFamily="34" charset="0"/>
              </a:rPr>
              <a:t>Performance Management Systems cannot work if the staff do not play a full role.</a:t>
            </a:r>
          </a:p>
          <a:p>
            <a:pPr algn="just"/>
            <a:r>
              <a:rPr lang="en-GB" b="1" dirty="0" smtClean="0">
                <a:latin typeface="Arial" panose="020B0604020202020204" pitchFamily="34" charset="0"/>
                <a:cs typeface="Arial" panose="020B0604020202020204" pitchFamily="34" charset="0"/>
              </a:rPr>
              <a:t>Role of Leaders and Managers:</a:t>
            </a:r>
            <a:r>
              <a:rPr lang="en-GB" dirty="0" smtClean="0">
                <a:latin typeface="Arial" panose="020B0604020202020204" pitchFamily="34" charset="0"/>
                <a:cs typeface="Arial" panose="020B0604020202020204" pitchFamily="34" charset="0"/>
              </a:rPr>
              <a:t> Leaders and managers have important roles to play in developing, promoting and deploying the Performance Management System. They have to be results oriented.</a:t>
            </a:r>
          </a:p>
          <a:p>
            <a:pPr algn="just"/>
            <a:r>
              <a:rPr lang="en-GB" b="1" dirty="0" smtClean="0">
                <a:latin typeface="Arial" panose="020B0604020202020204" pitchFamily="34" charset="0"/>
                <a:cs typeface="Arial" panose="020B0604020202020204" pitchFamily="34" charset="0"/>
              </a:rPr>
              <a:t>Training for Measurement, Results and Improvement: </a:t>
            </a:r>
            <a:r>
              <a:rPr lang="en-GB" dirty="0" smtClean="0">
                <a:latin typeface="Arial" panose="020B0604020202020204" pitchFamily="34" charset="0"/>
                <a:cs typeface="Arial" panose="020B0604020202020204" pitchFamily="34" charset="0"/>
              </a:rPr>
              <a:t>Good Practice organisations use intensive training to enable employees to understand their measurement frameworks.</a:t>
            </a:r>
          </a:p>
          <a:p>
            <a:pPr algn="just"/>
            <a:r>
              <a:rPr lang="en-GB" b="1" dirty="0" smtClean="0">
                <a:latin typeface="Arial" panose="020B0604020202020204" pitchFamily="34" charset="0"/>
                <a:cs typeface="Arial" panose="020B0604020202020204" pitchFamily="34" charset="0"/>
              </a:rPr>
              <a:t>The Improvement Process:</a:t>
            </a:r>
            <a:r>
              <a:rPr lang="en-GB" dirty="0" smtClean="0">
                <a:latin typeface="Arial" panose="020B0604020202020204" pitchFamily="34" charset="0"/>
                <a:cs typeface="Arial" panose="020B0604020202020204" pitchFamily="34" charset="0"/>
              </a:rPr>
              <a:t> Underlying all aspects of what it has been mentioned before is the belief that whatever our level of performance today, we want to do even better tomorrow. However, the secret to effective improvement is knowing what to improve and how to improve it. Results will provide us with valuable data but the full story cannot emerge until we first determine our results with reference to our plans and our priorities, execute, measure the results or outputs of our efforts and take remedial action.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41761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335846"/>
            <a:ext cx="7560840" cy="590931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EFQM does not want you to expend time and energy collecting data to produce results that do not contribute a great deal to understanding your performance or your Stakeholders' satisfaction.</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Instead, identify the most significant areas in terms of the impact on the business strategy, plans and customer experience.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is useful the Principle of Pareto, which typical pattern will show that: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80% of output is divided from 20% of inputs</a:t>
            </a:r>
          </a:p>
          <a:p>
            <a:pPr algn="just"/>
            <a:r>
              <a:rPr lang="en-GB" dirty="0" smtClean="0">
                <a:latin typeface="Arial" panose="020B0604020202020204" pitchFamily="34" charset="0"/>
                <a:cs typeface="Arial" panose="020B0604020202020204" pitchFamily="34" charset="0"/>
              </a:rPr>
              <a:t>80% of consequences flow from 20% of causes</a:t>
            </a:r>
          </a:p>
          <a:p>
            <a:pPr algn="just"/>
            <a:r>
              <a:rPr lang="en-GB" dirty="0" smtClean="0">
                <a:latin typeface="Arial" panose="020B0604020202020204" pitchFamily="34" charset="0"/>
                <a:cs typeface="Arial" panose="020B0604020202020204" pitchFamily="34" charset="0"/>
              </a:rPr>
              <a:t>80% of results comes from 20% of effort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80/20 Principle challenges us to find the 20% of measurement points that provide 80% of the most valuable information about our processes, our products and our services.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We can start to identify what our measures should be and what we should be delivering as our Key Performance Results by applying Pareto Analysis.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15106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620688"/>
            <a:ext cx="8928992"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6093296"/>
            <a:ext cx="8424936" cy="369332"/>
          </a:xfrm>
          <a:prstGeom prst="rect">
            <a:avLst/>
          </a:prstGeom>
          <a:noFill/>
        </p:spPr>
        <p:txBody>
          <a:bodyPr wrap="square" rtlCol="0">
            <a:spAutoFit/>
          </a:bodyPr>
          <a:lstStyle/>
          <a:p>
            <a:r>
              <a:rPr lang="en-GB" dirty="0">
                <a:hlinkClick r:id="rId3"/>
              </a:rPr>
              <a:t>https://</a:t>
            </a:r>
            <a:r>
              <a:rPr lang="en-GB" dirty="0" smtClean="0">
                <a:hlinkClick r:id="rId3"/>
              </a:rPr>
              <a:t>betterexplained.com/articles/understanding-the-pareto-principle-the-8020-rule</a:t>
            </a:r>
            <a:r>
              <a:rPr lang="en-GB" dirty="0" smtClean="0"/>
              <a:t> </a:t>
            </a:r>
            <a:endParaRPr lang="en-GB" dirty="0"/>
          </a:p>
        </p:txBody>
      </p:sp>
    </p:spTree>
    <p:extLst>
      <p:ext uri="{BB962C8B-B14F-4D97-AF65-F5344CB8AC3E}">
        <p14:creationId xmlns:p14="http://schemas.microsoft.com/office/powerpoint/2010/main" val="37206796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548680"/>
            <a:ext cx="8280920"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6093296"/>
            <a:ext cx="8136904" cy="369332"/>
          </a:xfrm>
          <a:prstGeom prst="rect">
            <a:avLst/>
          </a:prstGeom>
          <a:noFill/>
        </p:spPr>
        <p:txBody>
          <a:bodyPr wrap="square" rtlCol="0">
            <a:spAutoFit/>
          </a:bodyPr>
          <a:lstStyle/>
          <a:p>
            <a:r>
              <a:rPr lang="en-GB" dirty="0" smtClean="0">
                <a:hlinkClick r:id="rId3"/>
              </a:rPr>
              <a:t>https://en.wikipedia.org/wiki/Pareto_principle</a:t>
            </a:r>
            <a:r>
              <a:rPr lang="en-GB" dirty="0" smtClean="0"/>
              <a:t> </a:t>
            </a:r>
            <a:endParaRPr lang="en-GB" dirty="0"/>
          </a:p>
        </p:txBody>
      </p:sp>
    </p:spTree>
    <p:extLst>
      <p:ext uri="{BB962C8B-B14F-4D97-AF65-F5344CB8AC3E}">
        <p14:creationId xmlns:p14="http://schemas.microsoft.com/office/powerpoint/2010/main" val="15434159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3" y="332656"/>
            <a:ext cx="8856985" cy="604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93707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76672"/>
            <a:ext cx="8856984"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42780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5909310"/>
          </a:xfrm>
          <a:prstGeom prst="rect">
            <a:avLst/>
          </a:prstGeom>
        </p:spPr>
        <p:txBody>
          <a:bodyPr wrap="square">
            <a:spAutoFit/>
          </a:bodyPr>
          <a:lstStyle/>
          <a:p>
            <a:pPr algn="just" fontAlgn="ctr"/>
            <a:r>
              <a:rPr lang="en-US" b="1" dirty="0">
                <a:latin typeface="Arial" panose="020B0604020202020204" pitchFamily="34" charset="0"/>
                <a:cs typeface="Arial" panose="020B0604020202020204" pitchFamily="34" charset="0"/>
              </a:rPr>
              <a:t>Understanding the Pareto Principle (The 80/20 Rule</a:t>
            </a:r>
            <a:r>
              <a:rPr lang="en-US" b="1" dirty="0" smtClean="0">
                <a:latin typeface="Arial" panose="020B0604020202020204" pitchFamily="34" charset="0"/>
                <a:cs typeface="Arial" panose="020B0604020202020204" pitchFamily="34" charset="0"/>
              </a:rPr>
              <a:t>)</a:t>
            </a:r>
          </a:p>
          <a:p>
            <a:pPr algn="just"/>
            <a:r>
              <a:rPr lang="en-US" dirty="0" smtClean="0">
                <a:latin typeface="Arial" panose="020B0604020202020204" pitchFamily="34" charset="0"/>
                <a:cs typeface="Arial" panose="020B0604020202020204" pitchFamily="34" charset="0"/>
              </a:rPr>
              <a:t>Originally</a:t>
            </a:r>
            <a:r>
              <a:rPr lang="en-US" dirty="0">
                <a:latin typeface="Arial" panose="020B0604020202020204" pitchFamily="34" charset="0"/>
                <a:cs typeface="Arial" panose="020B0604020202020204" pitchFamily="34" charset="0"/>
              </a:rPr>
              <a:t>, the Pareto Principle referred to the observation that 80% of Italy’s wealth belonged to only 20% of the population. </a:t>
            </a:r>
            <a:endParaRPr lang="en-US" dirty="0" smtClean="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More </a:t>
            </a:r>
            <a:r>
              <a:rPr lang="en-US" dirty="0">
                <a:latin typeface="Arial" panose="020B0604020202020204" pitchFamily="34" charset="0"/>
                <a:cs typeface="Arial" panose="020B0604020202020204" pitchFamily="34" charset="0"/>
              </a:rPr>
              <a:t>generally, the Pareto Principle is the observation (not law) that </a:t>
            </a:r>
            <a:r>
              <a:rPr lang="en-US" b="1" dirty="0">
                <a:latin typeface="Arial" panose="020B0604020202020204" pitchFamily="34" charset="0"/>
                <a:cs typeface="Arial" panose="020B0604020202020204" pitchFamily="34" charset="0"/>
              </a:rPr>
              <a:t>most things in life are not distributed evenly</a:t>
            </a:r>
            <a:r>
              <a:rPr lang="en-US" dirty="0">
                <a:latin typeface="Arial" panose="020B0604020202020204" pitchFamily="34" charset="0"/>
                <a:cs typeface="Arial" panose="020B0604020202020204" pitchFamily="34" charset="0"/>
              </a:rPr>
              <a:t>. It can mean all of the following things: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20% of the input creates 80% of the result</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20% of the workers produce 80% of the result</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20% of the customers create 80% of the revenue</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20% of the bugs cause 80% of the crashes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20% of the features cause 80% of the usage</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And on and on…</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But be careful when using this idea! First, there’s a common misconception that the numbers 20 and 80 must add to 100 — they don’t!</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20% of the workers could create 10% of the result. Or 50%. Or 80%. Or 99%, or even 100%. Think about it — in a group of 100 workers, 20 could do all the work while the other 80 goof off. In that case, 20% of the workers did 100% of the work. Remember that the 80/20 rule is a rough guide about </a:t>
            </a:r>
            <a:r>
              <a:rPr lang="en-US" b="1" dirty="0">
                <a:latin typeface="Arial" panose="020B0604020202020204" pitchFamily="34" charset="0"/>
                <a:cs typeface="Arial" panose="020B0604020202020204" pitchFamily="34" charset="0"/>
              </a:rPr>
              <a:t>typical distributions</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Also recognize that the numbers don’t have to be “20%” and “80%” exactly. The key point is that </a:t>
            </a:r>
            <a:r>
              <a:rPr lang="en-US" b="1" dirty="0">
                <a:latin typeface="Arial" panose="020B0604020202020204" pitchFamily="34" charset="0"/>
                <a:cs typeface="Arial" panose="020B0604020202020204" pitchFamily="34" charset="0"/>
              </a:rPr>
              <a:t>most things in life (effort, reward, output) are not distributed evenly – some contribute more than others</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409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92697"/>
            <a:ext cx="8568952" cy="1477328"/>
          </a:xfrm>
          <a:prstGeom prst="rect">
            <a:avLst/>
          </a:prstGeom>
        </p:spPr>
        <p:txBody>
          <a:bodyPr wrap="square">
            <a:spAutoFit/>
          </a:bodyPr>
          <a:lstStyle/>
          <a:p>
            <a:pPr algn="just"/>
            <a:r>
              <a:rPr lang="en-US" b="1" i="1" dirty="0">
                <a:latin typeface="Arial" panose="020B0604020202020204" pitchFamily="34" charset="0"/>
                <a:cs typeface="Arial" panose="020B0604020202020204" pitchFamily="34" charset="0"/>
              </a:rPr>
              <a:t>Life Isn’t Fair  </a:t>
            </a:r>
            <a:r>
              <a:rPr lang="en-US" dirty="0">
                <a:latin typeface="Arial" panose="020B0604020202020204" pitchFamily="34" charset="0"/>
                <a:cs typeface="Arial" panose="020B0604020202020204" pitchFamily="34" charset="0"/>
              </a:rPr>
              <a:t>What does it mean when we say “things aren’t distributed evenly”? The key point is that each unit of work (or time) doesn’t contribute the same amount. </a:t>
            </a:r>
            <a:r>
              <a:rPr lang="en-US" dirty="0" smtClean="0">
                <a:latin typeface="Arial" panose="020B0604020202020204" pitchFamily="34" charset="0"/>
                <a:cs typeface="Arial" panose="020B0604020202020204" pitchFamily="34" charset="0"/>
              </a:rPr>
              <a:t>In </a:t>
            </a:r>
            <a:r>
              <a:rPr lang="en-US" dirty="0">
                <a:latin typeface="Arial" panose="020B0604020202020204" pitchFamily="34" charset="0"/>
                <a:cs typeface="Arial" panose="020B0604020202020204" pitchFamily="34" charset="0"/>
              </a:rPr>
              <a:t>a perfect world, every employee would contribute the same amount, every bug would be equally important, every feature would be equally loved by users. Planning would be so easy.</a:t>
            </a:r>
            <a:endParaRPr lang="en-GB" dirty="0">
              <a:latin typeface="Arial" panose="020B0604020202020204" pitchFamily="34" charset="0"/>
              <a:cs typeface="Arial" panose="020B0604020202020204" pitchFamily="34"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170024"/>
            <a:ext cx="8568952" cy="4211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632085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5"/>
            <a:ext cx="8640960" cy="5909310"/>
          </a:xfrm>
          <a:prstGeom prst="rect">
            <a:avLst/>
          </a:prstGeom>
        </p:spPr>
        <p:txBody>
          <a:bodyPr wrap="square">
            <a:spAutoFit/>
          </a:bodyPr>
          <a:lstStyle/>
          <a:p>
            <a:pPr algn="just"/>
            <a:r>
              <a:rPr lang="en-US" dirty="0"/>
              <a:t>The key point is that most things are </a:t>
            </a:r>
            <a:r>
              <a:rPr lang="en-US" b="1" dirty="0"/>
              <a:t>not</a:t>
            </a:r>
            <a:r>
              <a:rPr lang="en-US" dirty="0"/>
              <a:t> 1/1, where each unit of “input” (effort, time, labour) contributes exactly the same amount of output.</a:t>
            </a:r>
            <a:endParaRPr lang="en-GB" dirty="0"/>
          </a:p>
          <a:p>
            <a:pPr algn="just"/>
            <a:r>
              <a:rPr lang="en-US" b="1" i="1" dirty="0"/>
              <a:t> </a:t>
            </a:r>
            <a:endParaRPr lang="en-GB" dirty="0"/>
          </a:p>
          <a:p>
            <a:pPr algn="just"/>
            <a:r>
              <a:rPr lang="en-US" b="1" i="1" dirty="0"/>
              <a:t>So Why Is This Useful</a:t>
            </a:r>
            <a:r>
              <a:rPr lang="en-US" b="1" i="1" dirty="0" smtClean="0"/>
              <a:t>?</a:t>
            </a:r>
          </a:p>
          <a:p>
            <a:pPr algn="just"/>
            <a:endParaRPr lang="en-GB" dirty="0"/>
          </a:p>
          <a:p>
            <a:pPr algn="just"/>
            <a:r>
              <a:rPr lang="en-US" dirty="0"/>
              <a:t>The Pareto Principle helps you realise that the majority of results come from a minority of inputs. Knowing this, if</a:t>
            </a:r>
            <a:r>
              <a:rPr lang="en-US" dirty="0" smtClean="0"/>
              <a:t>…</a:t>
            </a:r>
          </a:p>
          <a:p>
            <a:pPr algn="just"/>
            <a:endParaRPr lang="en-GB" dirty="0"/>
          </a:p>
          <a:p>
            <a:pPr algn="just"/>
            <a:r>
              <a:rPr lang="en-US" dirty="0"/>
              <a:t>20% of workers contribute 80% of results: Focus on rewarding these employees.</a:t>
            </a:r>
            <a:endParaRPr lang="en-GB" dirty="0"/>
          </a:p>
          <a:p>
            <a:pPr algn="just"/>
            <a:r>
              <a:rPr lang="en-US" dirty="0"/>
              <a:t>20% of bugs contribute 80% of crashes: Focus on fixing these bugs first.</a:t>
            </a:r>
            <a:endParaRPr lang="en-GB" dirty="0"/>
          </a:p>
          <a:p>
            <a:pPr algn="just"/>
            <a:r>
              <a:rPr lang="en-US" dirty="0"/>
              <a:t>20% of customers contribute 80% of revenue: Focus on satisfying these customers.</a:t>
            </a:r>
            <a:endParaRPr lang="en-GB" dirty="0"/>
          </a:p>
          <a:p>
            <a:pPr algn="just"/>
            <a:r>
              <a:rPr lang="en-US" dirty="0"/>
              <a:t>The examples go on. The point is to realize that you can often focus your effort on the 20% that makes a difference, instead of the 80% that doesn’t add much</a:t>
            </a:r>
            <a:r>
              <a:rPr lang="en-US" dirty="0" smtClean="0"/>
              <a:t>.</a:t>
            </a:r>
          </a:p>
          <a:p>
            <a:pPr algn="just"/>
            <a:endParaRPr lang="en-GB" dirty="0"/>
          </a:p>
          <a:p>
            <a:pPr algn="just"/>
            <a:r>
              <a:rPr lang="en-US" dirty="0"/>
              <a:t>In economics terms, there is </a:t>
            </a:r>
            <a:r>
              <a:rPr lang="en-US" b="1" dirty="0"/>
              <a:t>diminishing marginal benefit</a:t>
            </a:r>
            <a:r>
              <a:rPr lang="en-US" dirty="0"/>
              <a:t>. This is related to the law of diminishing returns: each additional hour of effort, each extra worker is adding less “oomph” to the final result. By the end, you are spending lots of time on the minor details.</a:t>
            </a:r>
            <a:endParaRPr lang="en-GB" dirty="0"/>
          </a:p>
          <a:p>
            <a:pPr algn="just"/>
            <a:r>
              <a:rPr lang="en-US" dirty="0"/>
              <a:t> </a:t>
            </a:r>
            <a:endParaRPr lang="en-GB" dirty="0"/>
          </a:p>
          <a:p>
            <a:pPr algn="just"/>
            <a:r>
              <a:rPr lang="en-US" dirty="0"/>
              <a:t>The point is to put in the amount of effort needed to get the most bang for your buck — it’s usually in the first 20% (or 10%, or 30% — the exact amount can vary). In the planning stage, it may be better to get 5 fast prototypes rather than 1 polished product.</a:t>
            </a:r>
            <a:endParaRPr lang="en-GB" dirty="0"/>
          </a:p>
        </p:txBody>
      </p:sp>
    </p:spTree>
    <p:extLst>
      <p:ext uri="{BB962C8B-B14F-4D97-AF65-F5344CB8AC3E}">
        <p14:creationId xmlns:p14="http://schemas.microsoft.com/office/powerpoint/2010/main" val="33972348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6463308"/>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This may not be the best strategy in every case. The point of the Pareto principle is to </a:t>
            </a:r>
            <a:r>
              <a:rPr lang="en-US" b="1" dirty="0">
                <a:latin typeface="Arial" panose="020B0604020202020204" pitchFamily="34" charset="0"/>
                <a:cs typeface="Arial" panose="020B0604020202020204" pitchFamily="34" charset="0"/>
              </a:rPr>
              <a:t>recognize that most things in life are not distributed evenly</a:t>
            </a:r>
            <a:r>
              <a:rPr lang="en-US" dirty="0">
                <a:latin typeface="Arial" panose="020B0604020202020204" pitchFamily="34" charset="0"/>
                <a:cs typeface="Arial" panose="020B0604020202020204" pitchFamily="34" charset="0"/>
              </a:rPr>
              <a:t>. Make decisions on allocating time, resources and effort based on this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Instead of spending 1 hour drafting a paper/blog post you’re not sure is needed, spend 10 minutes thinking of ideas. Then spend 50 minutes writing about the best one.</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Instead of agonizing 3 hours on a single design, make 6 layouts (30 minutes each) and pick your favorite.</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Rather than spending 3 hours to read 3 articles in depth, spend 5 minutes glancing through 12 articles (1 hour) and then spend an hour each on the two best ones (2 hours).</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These techniques may or may not make sense – the point is to realize you have the option to focus on the important 20%.</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Lastly, don’t think the Pareto Principle means only do 80% of the work needed. It may be true that 80% of a bridge is built in the first 20% of the time, but you still need the rest of the bridge in order for it to work. It may be true that 80% of the Mona Lisa was painted in the first 20% of the time, but it wouldn’t be the masterpiece it is without all the details. </a:t>
            </a:r>
            <a:r>
              <a:rPr lang="en-US" b="1" dirty="0">
                <a:latin typeface="Arial" panose="020B0604020202020204" pitchFamily="34" charset="0"/>
                <a:cs typeface="Arial" panose="020B0604020202020204" pitchFamily="34" charset="0"/>
              </a:rPr>
              <a:t>The Pareto Principle is an observation, not a law of nature.</a:t>
            </a:r>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When you are seeking top quality, you need all 100%. When you are trying to optimize your bang for the buck, focusing on the critical 20% is a time-saver. See what activities generate the most results and give them your appropriate attention.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720249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92696"/>
            <a:ext cx="8280920" cy="563231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 Pareto chart, also called a Pareto distribution diagram, is a vertical </a:t>
            </a:r>
            <a:r>
              <a:rPr lang="en-GB" dirty="0" smtClean="0">
                <a:latin typeface="Arial" panose="020B0604020202020204" pitchFamily="34" charset="0"/>
                <a:cs typeface="Arial" panose="020B0604020202020204" pitchFamily="34" charset="0"/>
                <a:hlinkClick r:id="rId2"/>
              </a:rPr>
              <a:t>bar graph</a:t>
            </a:r>
            <a:r>
              <a:rPr lang="en-GB" dirty="0" smtClean="0">
                <a:latin typeface="Arial" panose="020B0604020202020204" pitchFamily="34" charset="0"/>
                <a:cs typeface="Arial" panose="020B0604020202020204" pitchFamily="34" charset="0"/>
              </a:rPr>
              <a:t> in which values are plotted in decreasing order of relative frequency from left to right. Pareto charts are extremely useful for analysing what problems need attention first because the taller bars on the chart, which represent frequency, clearly illustrate which variables have the greatest cumulative effect on a given system.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Pareto chart provides a graphic depiction of the </a:t>
            </a:r>
            <a:r>
              <a:rPr lang="en-GB" dirty="0" smtClean="0">
                <a:latin typeface="Arial" panose="020B0604020202020204" pitchFamily="34" charset="0"/>
                <a:cs typeface="Arial" panose="020B0604020202020204" pitchFamily="34" charset="0"/>
                <a:hlinkClick r:id="rId3"/>
              </a:rPr>
              <a:t>Pareto principle</a:t>
            </a:r>
            <a:r>
              <a:rPr lang="en-GB" dirty="0" smtClean="0">
                <a:latin typeface="Arial" panose="020B0604020202020204" pitchFamily="34" charset="0"/>
                <a:cs typeface="Arial" panose="020B0604020202020204" pitchFamily="34" charset="0"/>
              </a:rPr>
              <a:t>, a theory maintaining that 80% of the output in a given situation or system is produced by 20% of the input. </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Pareto chart is one of the seven basic tools of quality control. The </a:t>
            </a:r>
            <a:r>
              <a:rPr lang="en-GB" dirty="0" smtClean="0">
                <a:latin typeface="Arial" panose="020B0604020202020204" pitchFamily="34" charset="0"/>
                <a:cs typeface="Arial" panose="020B0604020202020204" pitchFamily="34" charset="0"/>
                <a:hlinkClick r:id="rId4"/>
              </a:rPr>
              <a:t>independent variables</a:t>
            </a:r>
            <a:r>
              <a:rPr lang="en-GB" dirty="0" smtClean="0">
                <a:latin typeface="Arial" panose="020B0604020202020204" pitchFamily="34" charset="0"/>
                <a:cs typeface="Arial" panose="020B0604020202020204" pitchFamily="34" charset="0"/>
              </a:rPr>
              <a:t> on the chart are shown on the horizontal axis and the </a:t>
            </a:r>
            <a:r>
              <a:rPr lang="en-GB" dirty="0" smtClean="0">
                <a:latin typeface="Arial" panose="020B0604020202020204" pitchFamily="34" charset="0"/>
                <a:cs typeface="Arial" panose="020B0604020202020204" pitchFamily="34" charset="0"/>
                <a:hlinkClick r:id="rId5"/>
              </a:rPr>
              <a:t>dependent variables</a:t>
            </a:r>
            <a:r>
              <a:rPr lang="en-GB" dirty="0" smtClean="0">
                <a:latin typeface="Arial" panose="020B0604020202020204" pitchFamily="34" charset="0"/>
                <a:cs typeface="Arial" panose="020B0604020202020204" pitchFamily="34" charset="0"/>
              </a:rPr>
              <a:t> are portrayed as the heights of bars. A point-to-point graph, which shows the cumulative relative frequency, may be superimposed on the bar graph.</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Because the values of the statistical variables are placed in order of relative frequency, the graph clearly reveals which factors have the greatest impact and where attention is likely to yield the greatest benefit.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83696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58847"/>
            <a:ext cx="7776864" cy="6463308"/>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A Simple Example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Pareto chart can be used to quickly identify what business issues need attention.</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By using hard data instead of intuition, there can be no question about what problems are influencing the outcome most.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the example below, XYZ Clothing Store was seeing a steady decline in business. Before the manager did a customer survey, he assumed the decline was due to customer dissatisfaction with the clothing line he was selling and he blamed his supply chain for his problems.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After charting the frequency of the answers in his customer survey, however, it was very clear that the real reasons for the decline of his business had nothing to do with his supply chain. By collecting data and displaying it in a Pareto chart, the manager could see which variables were having the most influence.</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this example, parking difficulties, rude sales people and poor lighting were hurting his business most. Following the Pareto Principle, those are the areas where he should focus his attention to build his business back up.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02643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352928"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665292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036496" cy="6463308"/>
          </a:xfrm>
          <a:prstGeom prst="rect">
            <a:avLst/>
          </a:prstGeom>
        </p:spPr>
        <p:txBody>
          <a:bodyPr wrap="square">
            <a:spAutoFit/>
          </a:bodyPr>
          <a:lstStyle/>
          <a:p>
            <a:r>
              <a:rPr lang="en-GB" b="1" u="sng" dirty="0">
                <a:hlinkClick r:id="rId2" tooltip="Permanent Link to Pareto’s Law and the 80-20 Rule for the Warehouse"/>
              </a:rPr>
              <a:t>Pareto’s Law and the 80-20 Rule for the Warehouse</a:t>
            </a:r>
            <a:r>
              <a:rPr lang="en-GB" b="1" dirty="0"/>
              <a:t>  </a:t>
            </a:r>
            <a:r>
              <a:rPr lang="en-GB" dirty="0"/>
              <a:t>						</a:t>
            </a:r>
          </a:p>
          <a:p>
            <a:pPr algn="just"/>
            <a:r>
              <a:rPr lang="en-GB" dirty="0">
                <a:latin typeface="Arial" panose="020B0604020202020204" pitchFamily="34" charset="0"/>
                <a:cs typeface="Arial" panose="020B0604020202020204" pitchFamily="34" charset="0"/>
              </a:rPr>
              <a:t>Deciding on the best storage media is key to efficient </a:t>
            </a:r>
            <a:r>
              <a:rPr lang="en-GB" dirty="0" err="1" smtClean="0">
                <a:latin typeface="Arial" panose="020B0604020202020204" pitchFamily="34" charset="0"/>
                <a:cs typeface="Arial" panose="020B0604020202020204" pitchFamily="34" charset="0"/>
              </a:rPr>
              <a:t>warehousing.Warehouse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management expert and author, </a:t>
            </a:r>
            <a:r>
              <a:rPr lang="en-GB" u="sng" dirty="0">
                <a:latin typeface="Arial" panose="020B0604020202020204" pitchFamily="34" charset="0"/>
                <a:cs typeface="Arial" panose="020B0604020202020204" pitchFamily="34" charset="0"/>
                <a:hlinkClick r:id="rId3" tooltip="Stuart Emmett, Warehouse Management expert and author"/>
              </a:rPr>
              <a:t>Stuart Emmett</a:t>
            </a:r>
            <a:r>
              <a:rPr lang="en-GB" dirty="0">
                <a:latin typeface="Arial" panose="020B0604020202020204" pitchFamily="34" charset="0"/>
                <a:cs typeface="Arial" panose="020B0604020202020204" pitchFamily="34" charset="0"/>
              </a:rPr>
              <a:t> defines a warehouse as “a planned space for the storage and handling of goods”.   So if he is right, how do you plan storage?  What tools do you use to determine the best storage media?  The 80-20 rule is a good place to start.</a:t>
            </a:r>
          </a:p>
          <a:p>
            <a:pPr algn="just"/>
            <a:r>
              <a:rPr lang="en-GB" dirty="0">
                <a:latin typeface="Arial" panose="020B0604020202020204" pitchFamily="34" charset="0"/>
                <a:cs typeface="Arial" panose="020B0604020202020204" pitchFamily="34" charset="0"/>
              </a:rPr>
              <a:t>Often called </a:t>
            </a:r>
            <a:r>
              <a:rPr lang="en-GB" u="sng" dirty="0">
                <a:latin typeface="Arial" panose="020B0604020202020204" pitchFamily="34" charset="0"/>
                <a:cs typeface="Arial" panose="020B0604020202020204" pitchFamily="34" charset="0"/>
                <a:hlinkClick r:id="rId4" tooltip="Who is Vilfredo Paerto?"/>
              </a:rPr>
              <a:t>Pareto’s law</a:t>
            </a:r>
            <a:r>
              <a:rPr lang="en-GB" dirty="0">
                <a:latin typeface="Arial" panose="020B0604020202020204" pitchFamily="34" charset="0"/>
                <a:cs typeface="Arial" panose="020B0604020202020204" pitchFamily="34" charset="0"/>
              </a:rPr>
              <a:t>, the 80-20 rule is a valuable tool for </a:t>
            </a:r>
            <a:r>
              <a:rPr lang="en-GB" dirty="0" smtClean="0">
                <a:latin typeface="Arial" panose="020B0604020202020204" pitchFamily="34" charset="0"/>
                <a:cs typeface="Arial" panose="020B0604020202020204" pitchFamily="34" charset="0"/>
              </a:rPr>
              <a:t>analysing </a:t>
            </a:r>
            <a:r>
              <a:rPr lang="en-GB" dirty="0">
                <a:latin typeface="Arial" panose="020B0604020202020204" pitchFamily="34" charset="0"/>
                <a:cs typeface="Arial" panose="020B0604020202020204" pitchFamily="34" charset="0"/>
              </a:rPr>
              <a:t>the mix of products stored in your warehouse the storage media best suited to maximize space utilization.  The larger principle states:</a:t>
            </a:r>
          </a:p>
          <a:p>
            <a:pPr algn="just"/>
            <a:r>
              <a:rPr lang="en-GB" dirty="0">
                <a:latin typeface="Arial" panose="020B0604020202020204" pitchFamily="34" charset="0"/>
                <a:cs typeface="Arial" panose="020B0604020202020204" pitchFamily="34" charset="0"/>
              </a:rPr>
              <a:t>80% of your volume comes from 20% of your products.</a:t>
            </a:r>
          </a:p>
          <a:p>
            <a:pPr algn="just"/>
            <a:r>
              <a:rPr lang="en-GB" dirty="0">
                <a:latin typeface="Arial" panose="020B0604020202020204" pitchFamily="34" charset="0"/>
                <a:cs typeface="Arial" panose="020B0604020202020204" pitchFamily="34" charset="0"/>
              </a:rPr>
              <a:t>Further defined, the principle also states:</a:t>
            </a:r>
          </a:p>
          <a:p>
            <a:pPr algn="just"/>
            <a:r>
              <a:rPr lang="en-GB" dirty="0">
                <a:latin typeface="Arial" panose="020B0604020202020204" pitchFamily="34" charset="0"/>
                <a:cs typeface="Arial" panose="020B0604020202020204" pitchFamily="34" charset="0"/>
              </a:rPr>
              <a:t>20% of your volume is made up of 80% of your products.</a:t>
            </a:r>
          </a:p>
          <a:p>
            <a:pPr algn="just"/>
            <a:r>
              <a:rPr lang="en-GB" dirty="0">
                <a:latin typeface="Arial" panose="020B0604020202020204" pitchFamily="34" charset="0"/>
                <a:cs typeface="Arial" panose="020B0604020202020204" pitchFamily="34" charset="0"/>
              </a:rPr>
              <a:t>Putting this to use for warehousing requires drilling down into the detail of the principle.</a:t>
            </a:r>
          </a:p>
          <a:p>
            <a:pPr algn="just"/>
            <a:r>
              <a:rPr lang="en-GB" dirty="0">
                <a:latin typeface="Arial" panose="020B0604020202020204" pitchFamily="34" charset="0"/>
                <a:cs typeface="Arial" panose="020B0604020202020204" pitchFamily="34" charset="0"/>
              </a:rPr>
              <a:t>80% of volume comes from 20% of SKUs (stock keeping units) </a:t>
            </a:r>
          </a:p>
          <a:p>
            <a:pPr algn="just"/>
            <a:r>
              <a:rPr lang="en-GB" dirty="0">
                <a:latin typeface="Arial" panose="020B0604020202020204" pitchFamily="34" charset="0"/>
                <a:cs typeface="Arial" panose="020B0604020202020204" pitchFamily="34" charset="0"/>
              </a:rPr>
              <a:t>The top 10% of SKUs represents 50% of the warehouse’s volume.</a:t>
            </a:r>
          </a:p>
          <a:p>
            <a:pPr algn="just"/>
            <a:r>
              <a:rPr lang="en-GB" dirty="0">
                <a:latin typeface="Arial" panose="020B0604020202020204" pitchFamily="34" charset="0"/>
                <a:cs typeface="Arial" panose="020B0604020202020204" pitchFamily="34" charset="0"/>
              </a:rPr>
              <a:t>The next 10% of SKUs represents 30% of the warehouse’s volume.</a:t>
            </a:r>
          </a:p>
          <a:p>
            <a:pPr algn="just"/>
            <a:r>
              <a:rPr lang="en-GB" dirty="0">
                <a:latin typeface="Arial" panose="020B0604020202020204" pitchFamily="34" charset="0"/>
                <a:cs typeface="Arial" panose="020B0604020202020204" pitchFamily="34" charset="0"/>
              </a:rPr>
              <a:t>The next 80% of SKUs represents 20% of the warehouse’s volume. </a:t>
            </a:r>
          </a:p>
          <a:p>
            <a:pPr algn="just"/>
            <a:r>
              <a:rPr lang="en-GB" dirty="0">
                <a:latin typeface="Arial" panose="020B0604020202020204" pitchFamily="34" charset="0"/>
                <a:cs typeface="Arial" panose="020B0604020202020204" pitchFamily="34" charset="0"/>
              </a:rPr>
              <a:t>30% of SKUs represents 15% of the warehouse’s volume.</a:t>
            </a:r>
          </a:p>
          <a:p>
            <a:pPr algn="just"/>
            <a:r>
              <a:rPr lang="en-GB" dirty="0">
                <a:latin typeface="Arial" panose="020B0604020202020204" pitchFamily="34" charset="0"/>
                <a:cs typeface="Arial" panose="020B0604020202020204" pitchFamily="34" charset="0"/>
              </a:rPr>
              <a:t>50% of SKUs represents 5% of the warehouse’s volume.</a:t>
            </a:r>
          </a:p>
          <a:p>
            <a:pPr algn="just"/>
            <a:r>
              <a:rPr lang="en-GB" dirty="0">
                <a:latin typeface="Arial" panose="020B0604020202020204" pitchFamily="34" charset="0"/>
                <a:cs typeface="Arial" panose="020B0604020202020204" pitchFamily="34" charset="0"/>
              </a:rPr>
              <a:t>Using this analysis tool on the product mix helps determine the appropriate storage media.  Let’s put it to work on a hypothetical warehouse.  In this warehouse, there is the following product mix.</a:t>
            </a:r>
          </a:p>
        </p:txBody>
      </p:sp>
    </p:spTree>
    <p:extLst>
      <p:ext uri="{BB962C8B-B14F-4D97-AF65-F5344CB8AC3E}">
        <p14:creationId xmlns:p14="http://schemas.microsoft.com/office/powerpoint/2010/main" val="37809805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548680"/>
            <a:ext cx="8784976" cy="5632311"/>
          </a:xfrm>
          <a:prstGeom prst="rect">
            <a:avLst/>
          </a:prstGeom>
        </p:spPr>
        <p:txBody>
          <a:bodyPr wrap="square">
            <a:spAutoFit/>
          </a:bodyPr>
          <a:lstStyle/>
          <a:p>
            <a:pPr algn="just"/>
            <a:r>
              <a:rPr lang="en-GB" b="1" u="sng" dirty="0">
                <a:latin typeface="Arial" panose="020B0604020202020204" pitchFamily="34" charset="0"/>
                <a:cs typeface="Arial" panose="020B0604020202020204" pitchFamily="34" charset="0"/>
              </a:rPr>
              <a:t>Scenario </a:t>
            </a:r>
            <a:r>
              <a:rPr lang="en-GB" b="1" u="sng" dirty="0" smtClean="0">
                <a:latin typeface="Arial" panose="020B0604020202020204" pitchFamily="34" charset="0"/>
                <a:cs typeface="Arial" panose="020B0604020202020204" pitchFamily="34" charset="0"/>
              </a:rPr>
              <a:t>1</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1,000 SKUs</a:t>
            </a:r>
          </a:p>
          <a:p>
            <a:pPr algn="just"/>
            <a:r>
              <a:rPr lang="en-GB" dirty="0">
                <a:latin typeface="Arial" panose="020B0604020202020204" pitchFamily="34" charset="0"/>
                <a:cs typeface="Arial" panose="020B0604020202020204" pitchFamily="34" charset="0"/>
              </a:rPr>
              <a:t>2,000 pallets on hand</a:t>
            </a:r>
          </a:p>
          <a:p>
            <a:pPr algn="just"/>
            <a:r>
              <a:rPr lang="en-GB" dirty="0">
                <a:latin typeface="Arial" panose="020B0604020202020204" pitchFamily="34" charset="0"/>
                <a:cs typeface="Arial" panose="020B0604020202020204" pitchFamily="34" charset="0"/>
              </a:rPr>
              <a:t>Applying the principle would look like this:</a:t>
            </a:r>
          </a:p>
          <a:p>
            <a:pPr algn="just"/>
            <a:r>
              <a:rPr lang="en-GB" dirty="0">
                <a:latin typeface="Arial" panose="020B0604020202020204" pitchFamily="34" charset="0"/>
                <a:cs typeface="Arial" panose="020B0604020202020204" pitchFamily="34" charset="0"/>
              </a:rPr>
              <a:t>1,000 pallets (50%) is made up of by 100 SKUs (10%)</a:t>
            </a:r>
          </a:p>
          <a:p>
            <a:pPr algn="just"/>
            <a:r>
              <a:rPr lang="en-GB" dirty="0">
                <a:latin typeface="Arial" panose="020B0604020202020204" pitchFamily="34" charset="0"/>
                <a:cs typeface="Arial" panose="020B0604020202020204" pitchFamily="34" charset="0"/>
              </a:rPr>
              <a:t>600 pallets (30%) is made up of by the next 100 </a:t>
            </a:r>
            <a:r>
              <a:rPr lang="en-GB" dirty="0" smtClean="0">
                <a:latin typeface="Arial" panose="020B0604020202020204" pitchFamily="34" charset="0"/>
                <a:cs typeface="Arial" panose="020B0604020202020204" pitchFamily="34" charset="0"/>
              </a:rPr>
              <a:t>SKUs </a:t>
            </a:r>
          </a:p>
          <a:p>
            <a:pPr algn="just"/>
            <a:r>
              <a:rPr lang="en-GB" dirty="0" smtClean="0">
                <a:latin typeface="Arial" panose="020B0604020202020204" pitchFamily="34" charset="0"/>
                <a:cs typeface="Arial" panose="020B0604020202020204" pitchFamily="34" charset="0"/>
              </a:rPr>
              <a:t>Therefore, the </a:t>
            </a:r>
            <a:r>
              <a:rPr lang="en-GB" dirty="0">
                <a:latin typeface="Arial" panose="020B0604020202020204" pitchFamily="34" charset="0"/>
                <a:cs typeface="Arial" panose="020B0604020202020204" pitchFamily="34" charset="0"/>
              </a:rPr>
              <a:t>top 100 SKUs will have (on average) 10 pallets of inventory on hand </a:t>
            </a:r>
            <a:r>
              <a:rPr lang="en-GB" dirty="0" smtClean="0">
                <a:latin typeface="Arial" panose="020B0604020202020204" pitchFamily="34" charset="0"/>
                <a:cs typeface="Arial" panose="020B0604020202020204" pitchFamily="34" charset="0"/>
              </a:rPr>
              <a:t>each. The </a:t>
            </a:r>
            <a:r>
              <a:rPr lang="en-GB" dirty="0">
                <a:latin typeface="Arial" panose="020B0604020202020204" pitchFamily="34" charset="0"/>
                <a:cs typeface="Arial" panose="020B0604020202020204" pitchFamily="34" charset="0"/>
              </a:rPr>
              <a:t>next 100 SKUs will have 6 pallets on hand each</a:t>
            </a:r>
            <a:r>
              <a:rPr lang="en-GB" dirty="0" smtClean="0">
                <a:latin typeface="Arial" panose="020B0604020202020204" pitchFamily="34" charset="0"/>
                <a:cs typeface="Arial" panose="020B0604020202020204" pitchFamily="34" charset="0"/>
              </a:rPr>
              <a:t>. The </a:t>
            </a:r>
            <a:r>
              <a:rPr lang="en-GB" dirty="0">
                <a:latin typeface="Arial" panose="020B0604020202020204" pitchFamily="34" charset="0"/>
                <a:cs typeface="Arial" panose="020B0604020202020204" pitchFamily="34" charset="0"/>
              </a:rPr>
              <a:t>final 800 SKUs will have on average this quantity of pallets on hand: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1 pallet on hand </a:t>
            </a:r>
            <a:r>
              <a:rPr lang="en-GB" dirty="0" smtClean="0">
                <a:latin typeface="Arial" panose="020B0604020202020204" pitchFamily="34" charset="0"/>
                <a:cs typeface="Arial" panose="020B0604020202020204" pitchFamily="34" charset="0"/>
              </a:rPr>
              <a:t>and 2 </a:t>
            </a:r>
            <a:r>
              <a:rPr lang="en-GB" dirty="0">
                <a:latin typeface="Arial" panose="020B0604020202020204" pitchFamily="34" charset="0"/>
                <a:cs typeface="Arial" panose="020B0604020202020204" pitchFamily="34" charset="0"/>
              </a:rPr>
              <a:t>pallets on hand.</a:t>
            </a:r>
          </a:p>
          <a:p>
            <a:pPr algn="just"/>
            <a:r>
              <a:rPr lang="en-GB" dirty="0">
                <a:latin typeface="Arial" panose="020B0604020202020204" pitchFamily="34" charset="0"/>
                <a:cs typeface="Arial" panose="020B0604020202020204" pitchFamily="34" charset="0"/>
              </a:rPr>
              <a:t>So what can be said about storing those top moving pallets? </a:t>
            </a:r>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Using </a:t>
            </a:r>
            <a:r>
              <a:rPr lang="en-GB" u="sng" dirty="0">
                <a:latin typeface="Arial" panose="020B0604020202020204" pitchFamily="34" charset="0"/>
                <a:cs typeface="Arial" panose="020B0604020202020204" pitchFamily="34" charset="0"/>
                <a:hlinkClick r:id="rId2" tooltip="What is the rule of 4 as it applies to warehousing?"/>
              </a:rPr>
              <a:t>the rule of 4</a:t>
            </a:r>
            <a:r>
              <a:rPr lang="en-GB" dirty="0">
                <a:latin typeface="Arial" panose="020B0604020202020204" pitchFamily="34" charset="0"/>
                <a:cs typeface="Arial" panose="020B0604020202020204" pitchFamily="34" charset="0"/>
              </a:rPr>
              <a:t>, the following recommendations can be made about storing those SKUs and the type of </a:t>
            </a:r>
            <a:r>
              <a:rPr lang="en-GB" u="sng" dirty="0">
                <a:latin typeface="Arial" panose="020B0604020202020204" pitchFamily="34" charset="0"/>
                <a:cs typeface="Arial" panose="020B0604020202020204" pitchFamily="34" charset="0"/>
                <a:hlinkClick r:id="rId3" tooltip="Description of the pros and cons of different types of racking"/>
              </a:rPr>
              <a:t>storage media</a:t>
            </a:r>
            <a:r>
              <a:rPr lang="en-GB" dirty="0">
                <a:latin typeface="Arial" panose="020B0604020202020204" pitchFamily="34" charset="0"/>
                <a:cs typeface="Arial" panose="020B0604020202020204" pitchFamily="34" charset="0"/>
              </a:rPr>
              <a:t>:</a:t>
            </a:r>
          </a:p>
          <a:p>
            <a:pPr algn="just"/>
            <a:r>
              <a:rPr lang="en-GB" dirty="0">
                <a:latin typeface="Arial" panose="020B0604020202020204" pitchFamily="34" charset="0"/>
                <a:cs typeface="Arial" panose="020B0604020202020204" pitchFamily="34" charset="0"/>
              </a:rPr>
              <a:t>Store the fastest moving SKUs 2 pallets deep (</a:t>
            </a:r>
            <a:r>
              <a:rPr lang="en-GB" u="sng" dirty="0">
                <a:latin typeface="Arial" panose="020B0604020202020204" pitchFamily="34" charset="0"/>
                <a:cs typeface="Arial" panose="020B0604020202020204" pitchFamily="34" charset="0"/>
                <a:hlinkClick r:id="rId4" tooltip="Deep Reach truck - RAYMOND"/>
              </a:rPr>
              <a:t>deep reach</a:t>
            </a:r>
            <a:r>
              <a:rPr lang="en-GB" dirty="0">
                <a:latin typeface="Arial" panose="020B0604020202020204" pitchFamily="34" charset="0"/>
                <a:cs typeface="Arial" panose="020B0604020202020204" pitchFamily="34" charset="0"/>
              </a:rPr>
              <a:t> or 2-deep pushback)</a:t>
            </a:r>
          </a:p>
          <a:p>
            <a:pPr algn="just"/>
            <a:r>
              <a:rPr lang="en-GB" dirty="0">
                <a:latin typeface="Arial" panose="020B0604020202020204" pitchFamily="34" charset="0"/>
                <a:cs typeface="Arial" panose="020B0604020202020204" pitchFamily="34" charset="0"/>
              </a:rPr>
              <a:t>Store the medium-fast moving SKUs 1 pallet deep (single selective </a:t>
            </a:r>
            <a:r>
              <a:rPr lang="en-GB" u="sng" dirty="0">
                <a:latin typeface="Arial" panose="020B0604020202020204" pitchFamily="34" charset="0"/>
                <a:cs typeface="Arial" panose="020B0604020202020204" pitchFamily="34" charset="0"/>
                <a:hlinkClick r:id="rId5"/>
              </a:rPr>
              <a:t>racking</a:t>
            </a:r>
            <a:r>
              <a:rPr lang="en-GB" dirty="0">
                <a:latin typeface="Arial" panose="020B0604020202020204" pitchFamily="34" charset="0"/>
                <a:cs typeface="Arial" panose="020B0604020202020204" pitchFamily="34" charset="0"/>
              </a:rPr>
              <a:t>)</a:t>
            </a:r>
          </a:p>
          <a:p>
            <a:pPr algn="just"/>
            <a:r>
              <a:rPr lang="en-GB" dirty="0">
                <a:latin typeface="Arial" panose="020B0604020202020204" pitchFamily="34" charset="0"/>
                <a:cs typeface="Arial" panose="020B0604020202020204" pitchFamily="34" charset="0"/>
              </a:rPr>
              <a:t>Store the medium-slow moving SKUs in carton flow or shelving</a:t>
            </a:r>
          </a:p>
          <a:p>
            <a:pPr algn="just"/>
            <a:r>
              <a:rPr lang="en-GB" dirty="0">
                <a:latin typeface="Arial" panose="020B0604020202020204" pitchFamily="34" charset="0"/>
                <a:cs typeface="Arial" panose="020B0604020202020204" pitchFamily="34" charset="0"/>
              </a:rPr>
              <a:t>Store the slowest moving SKUs in shelving or a vertical lift module</a:t>
            </a:r>
          </a:p>
        </p:txBody>
      </p:sp>
    </p:spTree>
    <p:extLst>
      <p:ext uri="{BB962C8B-B14F-4D97-AF65-F5344CB8AC3E}">
        <p14:creationId xmlns:p14="http://schemas.microsoft.com/office/powerpoint/2010/main" val="174016359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928992" cy="6740307"/>
          </a:xfrm>
          <a:prstGeom prst="rect">
            <a:avLst/>
          </a:prstGeom>
        </p:spPr>
        <p:txBody>
          <a:bodyPr wrap="square">
            <a:spAutoFit/>
          </a:bodyPr>
          <a:lstStyle/>
          <a:p>
            <a:endParaRPr lang="en-GB" b="1" u="sng" dirty="0" smtClean="0"/>
          </a:p>
          <a:p>
            <a:r>
              <a:rPr lang="en-GB" b="1" u="sng" dirty="0" smtClean="0"/>
              <a:t>Scenario 2</a:t>
            </a:r>
          </a:p>
          <a:p>
            <a:endParaRPr lang="en-GB" dirty="0"/>
          </a:p>
          <a:p>
            <a:r>
              <a:rPr lang="en-GB" dirty="0">
                <a:latin typeface="Arial" panose="020B0604020202020204" pitchFamily="34" charset="0"/>
                <a:cs typeface="Arial" panose="020B0604020202020204" pitchFamily="34" charset="0"/>
              </a:rPr>
              <a:t>200 SKUs</a:t>
            </a:r>
          </a:p>
          <a:p>
            <a:r>
              <a:rPr lang="en-GB" dirty="0">
                <a:latin typeface="Arial" panose="020B0604020202020204" pitchFamily="34" charset="0"/>
                <a:cs typeface="Arial" panose="020B0604020202020204" pitchFamily="34" charset="0"/>
              </a:rPr>
              <a:t>5,000 pallets on </a:t>
            </a:r>
            <a:r>
              <a:rPr lang="en-GB" dirty="0" smtClean="0">
                <a:latin typeface="Arial" panose="020B0604020202020204" pitchFamily="34" charset="0"/>
                <a:cs typeface="Arial" panose="020B0604020202020204" pitchFamily="34" charset="0"/>
              </a:rPr>
              <a:t>hand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Applying the principle would look like this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2,500 pallets (50%) is made up of by 20 SKUs (10%)</a:t>
            </a:r>
          </a:p>
          <a:p>
            <a:r>
              <a:rPr lang="en-GB" dirty="0">
                <a:latin typeface="Arial" panose="020B0604020202020204" pitchFamily="34" charset="0"/>
                <a:cs typeface="Arial" panose="020B0604020202020204" pitchFamily="34" charset="0"/>
              </a:rPr>
              <a:t>1,500 pallets (30%) is made up of by the next 20 SKUs</a:t>
            </a:r>
          </a:p>
          <a:p>
            <a:r>
              <a:rPr lang="en-GB" dirty="0" smtClean="0">
                <a:latin typeface="Arial" panose="020B0604020202020204" pitchFamily="34" charset="0"/>
                <a:cs typeface="Arial" panose="020B0604020202020204" pitchFamily="34" charset="0"/>
              </a:rPr>
              <a:t>Therefore, the </a:t>
            </a:r>
            <a:r>
              <a:rPr lang="en-GB" dirty="0">
                <a:latin typeface="Arial" panose="020B0604020202020204" pitchFamily="34" charset="0"/>
                <a:cs typeface="Arial" panose="020B0604020202020204" pitchFamily="34" charset="0"/>
              </a:rPr>
              <a:t>top 20 SKUs will have (on average) 125 pallets of inventory on hand each</a:t>
            </a:r>
            <a:r>
              <a:rPr lang="en-GB" dirty="0" smtClean="0">
                <a:latin typeface="Arial" panose="020B0604020202020204" pitchFamily="34" charset="0"/>
                <a:cs typeface="Arial" panose="020B0604020202020204" pitchFamily="34" charset="0"/>
              </a:rPr>
              <a:t>. The </a:t>
            </a:r>
            <a:r>
              <a:rPr lang="en-GB" dirty="0">
                <a:latin typeface="Arial" panose="020B0604020202020204" pitchFamily="34" charset="0"/>
                <a:cs typeface="Arial" panose="020B0604020202020204" pitchFamily="34" charset="0"/>
              </a:rPr>
              <a:t>next 20 SKUs will have 75 pallets on hand each</a:t>
            </a:r>
            <a:r>
              <a:rPr lang="en-GB" dirty="0" smtClean="0">
                <a:latin typeface="Arial" panose="020B0604020202020204" pitchFamily="34" charset="0"/>
                <a:cs typeface="Arial" panose="020B0604020202020204" pitchFamily="34" charset="0"/>
              </a:rPr>
              <a:t>. The </a:t>
            </a:r>
            <a:r>
              <a:rPr lang="en-GB" dirty="0">
                <a:latin typeface="Arial" panose="020B0604020202020204" pitchFamily="34" charset="0"/>
                <a:cs typeface="Arial" panose="020B0604020202020204" pitchFamily="34" charset="0"/>
              </a:rPr>
              <a:t>final 160 SKUs will have on average this quantity of pallets on hand: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12.5 pallets on hand and</a:t>
            </a:r>
          </a:p>
          <a:p>
            <a:r>
              <a:rPr lang="en-GB" dirty="0">
                <a:latin typeface="Arial" panose="020B0604020202020204" pitchFamily="34" charset="0"/>
                <a:cs typeface="Arial" panose="020B0604020202020204" pitchFamily="34" charset="0"/>
              </a:rPr>
              <a:t>2.5 pallets on hand</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Using </a:t>
            </a:r>
            <a:r>
              <a:rPr lang="en-GB" u="sng" dirty="0">
                <a:latin typeface="Arial" panose="020B0604020202020204" pitchFamily="34" charset="0"/>
                <a:cs typeface="Arial" panose="020B0604020202020204" pitchFamily="34" charset="0"/>
                <a:hlinkClick r:id="rId2" tooltip="What is the rule of 4 as it applies to warehousing?"/>
              </a:rPr>
              <a:t>the rule of 4</a:t>
            </a:r>
            <a:r>
              <a:rPr lang="en-GB" dirty="0">
                <a:latin typeface="Arial" panose="020B0604020202020204" pitchFamily="34" charset="0"/>
                <a:cs typeface="Arial" panose="020B0604020202020204" pitchFamily="34" charset="0"/>
              </a:rPr>
              <a:t>, the following recommendations can be made about storing those SKUs and the type of </a:t>
            </a:r>
            <a:r>
              <a:rPr lang="en-GB" u="sng" dirty="0">
                <a:latin typeface="Arial" panose="020B0604020202020204" pitchFamily="34" charset="0"/>
                <a:cs typeface="Arial" panose="020B0604020202020204" pitchFamily="34" charset="0"/>
                <a:hlinkClick r:id="rId3" tooltip="Description of the pros and cons of different types of racking"/>
              </a:rPr>
              <a:t>storage media</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Store the fastest moving SKUs 31 pallets deep (deep lane storage </a:t>
            </a:r>
            <a:r>
              <a:rPr lang="en-GB" dirty="0" smtClean="0">
                <a:latin typeface="Arial" panose="020B0604020202020204" pitchFamily="34" charset="0"/>
                <a:cs typeface="Arial" panose="020B0604020202020204" pitchFamily="34" charset="0"/>
              </a:rPr>
              <a:t>such </a:t>
            </a:r>
            <a:r>
              <a:rPr lang="en-GB" dirty="0">
                <a:latin typeface="Arial" panose="020B0604020202020204" pitchFamily="34" charset="0"/>
                <a:cs typeface="Arial" panose="020B0604020202020204" pitchFamily="34" charset="0"/>
              </a:rPr>
              <a:t>as </a:t>
            </a:r>
            <a:r>
              <a:rPr lang="en-GB" u="sng" dirty="0">
                <a:latin typeface="Arial" panose="020B0604020202020204" pitchFamily="34" charset="0"/>
                <a:cs typeface="Arial" panose="020B0604020202020204" pitchFamily="34" charset="0"/>
                <a:hlinkClick r:id="rId4" tooltip="Deep lane storage - pallet shuttle racking"/>
              </a:rPr>
              <a:t>pallet shuttle </a:t>
            </a:r>
            <a:r>
              <a:rPr lang="en-GB" dirty="0">
                <a:latin typeface="Arial" panose="020B0604020202020204" pitchFamily="34" charset="0"/>
                <a:cs typeface="Arial" panose="020B0604020202020204" pitchFamily="34" charset="0"/>
              </a:rPr>
              <a:t>or bulk stacking)</a:t>
            </a:r>
          </a:p>
          <a:p>
            <a:r>
              <a:rPr lang="en-GB" dirty="0">
                <a:latin typeface="Arial" panose="020B0604020202020204" pitchFamily="34" charset="0"/>
                <a:cs typeface="Arial" panose="020B0604020202020204" pitchFamily="34" charset="0"/>
              </a:rPr>
              <a:t>Store the medium-fast moving SKUs 18 pallets deep (deep lane storage </a:t>
            </a:r>
            <a:r>
              <a:rPr lang="en-GB" dirty="0" smtClean="0">
                <a:latin typeface="Arial" panose="020B0604020202020204" pitchFamily="34" charset="0"/>
                <a:cs typeface="Arial" panose="020B0604020202020204" pitchFamily="34" charset="0"/>
              </a:rPr>
              <a:t>such </a:t>
            </a:r>
            <a:r>
              <a:rPr lang="en-GB" dirty="0">
                <a:latin typeface="Arial" panose="020B0604020202020204" pitchFamily="34" charset="0"/>
                <a:cs typeface="Arial" panose="020B0604020202020204" pitchFamily="34" charset="0"/>
              </a:rPr>
              <a:t>as pallet shuttle, drive-in </a:t>
            </a:r>
            <a:r>
              <a:rPr lang="en-GB" u="sng" dirty="0">
                <a:latin typeface="Arial" panose="020B0604020202020204" pitchFamily="34" charset="0"/>
                <a:cs typeface="Arial" panose="020B0604020202020204" pitchFamily="34" charset="0"/>
                <a:hlinkClick r:id="rId5"/>
              </a:rPr>
              <a:t>racking</a:t>
            </a:r>
            <a:r>
              <a:rPr lang="en-GB" dirty="0">
                <a:latin typeface="Arial" panose="020B0604020202020204" pitchFamily="34" charset="0"/>
                <a:cs typeface="Arial" panose="020B0604020202020204" pitchFamily="34" charset="0"/>
              </a:rPr>
              <a:t> or bulk stacking)</a:t>
            </a:r>
          </a:p>
          <a:p>
            <a:r>
              <a:rPr lang="en-GB" dirty="0">
                <a:latin typeface="Arial" panose="020B0604020202020204" pitchFamily="34" charset="0"/>
                <a:cs typeface="Arial" panose="020B0604020202020204" pitchFamily="34" charset="0"/>
              </a:rPr>
              <a:t>Store the medium-slow moving SKUs 3 pallets deep (push back or </a:t>
            </a:r>
            <a:r>
              <a:rPr lang="en-GB" u="sng" dirty="0">
                <a:latin typeface="Arial" panose="020B0604020202020204" pitchFamily="34" charset="0"/>
                <a:cs typeface="Arial" panose="020B0604020202020204" pitchFamily="34" charset="0"/>
                <a:hlinkClick r:id="rId6"/>
              </a:rPr>
              <a:t>pallet flow</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Store the slowest moving SKUs in single selective rack.</a:t>
            </a:r>
          </a:p>
        </p:txBody>
      </p:sp>
    </p:spTree>
    <p:extLst>
      <p:ext uri="{BB962C8B-B14F-4D97-AF65-F5344CB8AC3E}">
        <p14:creationId xmlns:p14="http://schemas.microsoft.com/office/powerpoint/2010/main" val="281616435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19" y="260648"/>
            <a:ext cx="8784977"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895163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548680"/>
            <a:ext cx="8784976"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117270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980728"/>
            <a:ext cx="8424936" cy="33293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568078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820471" cy="6165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968465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8712968"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28854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620688"/>
            <a:ext cx="8352928"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95846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04664"/>
            <a:ext cx="8784976"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71629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8712968"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622629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 y="332657"/>
            <a:ext cx="8305800" cy="57204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6309320"/>
            <a:ext cx="8568952" cy="369332"/>
          </a:xfrm>
          <a:prstGeom prst="rect">
            <a:avLst/>
          </a:prstGeom>
          <a:noFill/>
        </p:spPr>
        <p:txBody>
          <a:bodyPr wrap="square" rtlCol="0">
            <a:spAutoFit/>
          </a:bodyPr>
          <a:lstStyle/>
          <a:p>
            <a:r>
              <a:rPr lang="en-GB" dirty="0" smtClean="0"/>
              <a:t>Source: Managing Successful Projects with PRINCE2 [page 180]</a:t>
            </a:r>
            <a:endParaRPr lang="en-GB" dirty="0"/>
          </a:p>
        </p:txBody>
      </p:sp>
    </p:spTree>
    <p:extLst>
      <p:ext uri="{BB962C8B-B14F-4D97-AF65-F5344CB8AC3E}">
        <p14:creationId xmlns:p14="http://schemas.microsoft.com/office/powerpoint/2010/main" val="321629910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784976"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019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92696"/>
            <a:ext cx="8424935" cy="45365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5661248"/>
            <a:ext cx="8568952" cy="369332"/>
          </a:xfrm>
          <a:prstGeom prst="rect">
            <a:avLst/>
          </a:prstGeom>
          <a:noFill/>
        </p:spPr>
        <p:txBody>
          <a:bodyPr wrap="square" rtlCol="0">
            <a:spAutoFit/>
          </a:bodyPr>
          <a:lstStyle/>
          <a:p>
            <a:r>
              <a:rPr lang="en-GB" dirty="0" smtClean="0">
                <a:hlinkClick r:id="rId3"/>
              </a:rPr>
              <a:t>https://www.tutorialspoint.com/management_concepts/pdf/critical_path_method.pdf</a:t>
            </a:r>
            <a:r>
              <a:rPr lang="en-GB" dirty="0" smtClean="0"/>
              <a:t> </a:t>
            </a:r>
            <a:endParaRPr lang="en-GB" dirty="0"/>
          </a:p>
        </p:txBody>
      </p:sp>
    </p:spTree>
    <p:extLst>
      <p:ext uri="{BB962C8B-B14F-4D97-AF65-F5344CB8AC3E}">
        <p14:creationId xmlns:p14="http://schemas.microsoft.com/office/powerpoint/2010/main" val="114335857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997839"/>
            <a:ext cx="8208912" cy="2585323"/>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Conclusion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Critical path identification is required for any project-planning phase. This gives the project management the correct completion date of the overall project and the flexibility to float activities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critical path diagram should be constantly updated with actual information when the project progresses in order to refine the activity length/project duration predictions</a:t>
            </a:r>
          </a:p>
        </p:txBody>
      </p:sp>
    </p:spTree>
    <p:extLst>
      <p:ext uri="{BB962C8B-B14F-4D97-AF65-F5344CB8AC3E}">
        <p14:creationId xmlns:p14="http://schemas.microsoft.com/office/powerpoint/2010/main" val="39737479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620688"/>
            <a:ext cx="8856984"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617610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352928" cy="5355312"/>
          </a:xfrm>
          <a:prstGeom prst="rect">
            <a:avLst/>
          </a:prstGeom>
        </p:spPr>
        <p:txBody>
          <a:bodyPr wrap="square">
            <a:spAutoFit/>
          </a:bodyPr>
          <a:lstStyle/>
          <a:p>
            <a:pPr algn="just"/>
            <a:r>
              <a:rPr lang="en-GB" b="1" u="sng" dirty="0"/>
              <a:t>Brainstorming </a:t>
            </a:r>
            <a:r>
              <a:rPr lang="en-GB" b="1" u="sng" dirty="0" smtClean="0"/>
              <a:t>:</a:t>
            </a:r>
            <a:r>
              <a:rPr lang="en-GB" b="1" dirty="0" smtClean="0"/>
              <a:t> </a:t>
            </a:r>
            <a:r>
              <a:rPr lang="en-GB" dirty="0" smtClean="0"/>
              <a:t>is </a:t>
            </a:r>
            <a:r>
              <a:rPr lang="en-GB" dirty="0"/>
              <a:t>one of the most common root cause analysis tools</a:t>
            </a:r>
            <a:r>
              <a:rPr lang="en-GB" dirty="0" smtClean="0"/>
              <a:t>.</a:t>
            </a:r>
          </a:p>
          <a:p>
            <a:pPr algn="just"/>
            <a:endParaRPr lang="en-GB" dirty="0"/>
          </a:p>
          <a:p>
            <a:pPr algn="just"/>
            <a:r>
              <a:rPr lang="en-GB" dirty="0" smtClean="0"/>
              <a:t>Its </a:t>
            </a:r>
            <a:r>
              <a:rPr lang="en-GB" dirty="0"/>
              <a:t>major advantage is that it has the ability to generate a large number of ideas very quickly.  However it does have some issues in that</a:t>
            </a:r>
            <a:r>
              <a:rPr lang="en-GB" dirty="0" smtClean="0"/>
              <a:t>:-</a:t>
            </a:r>
          </a:p>
          <a:p>
            <a:pPr algn="just"/>
            <a:endParaRPr lang="en-GB" dirty="0"/>
          </a:p>
          <a:p>
            <a:pPr marL="342900" indent="-342900" algn="just">
              <a:buAutoNum type="arabicParenR"/>
            </a:pPr>
            <a:r>
              <a:rPr lang="en-GB" dirty="0" smtClean="0"/>
              <a:t>It </a:t>
            </a:r>
            <a:r>
              <a:rPr lang="en-GB" dirty="0"/>
              <a:t>suffers from the effect of group think in that if the group is not diverse they </a:t>
            </a:r>
            <a:r>
              <a:rPr lang="en-GB" dirty="0" smtClean="0"/>
              <a:t>will simply </a:t>
            </a:r>
            <a:r>
              <a:rPr lang="en-GB" dirty="0"/>
              <a:t>confirm each others ideas and thoughts. Often these thoughts are simplistic and do not get to the heart of the issue</a:t>
            </a:r>
            <a:r>
              <a:rPr lang="en-GB" dirty="0" smtClean="0"/>
              <a:t>.</a:t>
            </a:r>
          </a:p>
          <a:p>
            <a:pPr algn="just"/>
            <a:endParaRPr lang="en-GB" dirty="0"/>
          </a:p>
          <a:p>
            <a:pPr algn="just"/>
            <a:r>
              <a:rPr lang="en-GB" dirty="0"/>
              <a:t>2) The success relies on the skill of the facilitator who must use prompting questions </a:t>
            </a:r>
            <a:r>
              <a:rPr lang="en-GB" dirty="0" smtClean="0"/>
              <a:t>skilfully </a:t>
            </a:r>
            <a:r>
              <a:rPr lang="en-GB" dirty="0"/>
              <a:t>and must try to involve all group members</a:t>
            </a:r>
            <a:r>
              <a:rPr lang="en-GB" dirty="0" smtClean="0"/>
              <a:t>.</a:t>
            </a:r>
          </a:p>
          <a:p>
            <a:pPr algn="just"/>
            <a:endParaRPr lang="en-GB" dirty="0"/>
          </a:p>
          <a:p>
            <a:pPr algn="just"/>
            <a:r>
              <a:rPr lang="en-GB" dirty="0" smtClean="0"/>
              <a:t>Failure </a:t>
            </a:r>
            <a:r>
              <a:rPr lang="en-GB" dirty="0"/>
              <a:t>to use prompting can lead to the debate becoming “stuck” on an issue, or it can lead to good ideas being missed because a group member is unwilling to contribute. Such unwillingness to contribute can be avoided by asking each group member to contribute in turn however this can put undue pressure on individuals</a:t>
            </a:r>
            <a:r>
              <a:rPr lang="en-GB" dirty="0" smtClean="0"/>
              <a:t>.</a:t>
            </a:r>
          </a:p>
          <a:p>
            <a:pPr algn="just"/>
            <a:endParaRPr lang="en-GB" dirty="0"/>
          </a:p>
          <a:p>
            <a:pPr algn="just"/>
            <a:r>
              <a:rPr lang="en-GB" dirty="0"/>
              <a:t>3) Individuals can feel that their ideas are less valued when combined with the ideas of the group as a </a:t>
            </a:r>
            <a:r>
              <a:rPr lang="en-GB" dirty="0" smtClean="0"/>
              <a:t>whole.</a:t>
            </a:r>
            <a:endParaRPr lang="en-GB" dirty="0"/>
          </a:p>
        </p:txBody>
      </p:sp>
    </p:spTree>
    <p:extLst>
      <p:ext uri="{BB962C8B-B14F-4D97-AF65-F5344CB8AC3E}">
        <p14:creationId xmlns:p14="http://schemas.microsoft.com/office/powerpoint/2010/main" val="166535186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08720"/>
            <a:ext cx="8352928" cy="2308324"/>
          </a:xfrm>
          <a:prstGeom prst="rect">
            <a:avLst/>
          </a:prstGeom>
        </p:spPr>
        <p:txBody>
          <a:bodyPr wrap="square">
            <a:spAutoFit/>
          </a:bodyPr>
          <a:lstStyle/>
          <a:p>
            <a:pPr algn="just"/>
            <a:endParaRPr lang="en-GB" dirty="0" smtClean="0"/>
          </a:p>
          <a:p>
            <a:pPr algn="just"/>
            <a:r>
              <a:rPr lang="en-GB" dirty="0" smtClean="0"/>
              <a:t>4) The ideas can be unstructured therefore it is recommended that Brainstorming is done utilising a Fishbone diagram or alternatively Affinity Analysis is completed at the end of the session.</a:t>
            </a:r>
          </a:p>
          <a:p>
            <a:pPr algn="just"/>
            <a:endParaRPr lang="en-GB" dirty="0" smtClean="0"/>
          </a:p>
          <a:p>
            <a:pPr algn="just"/>
            <a:r>
              <a:rPr lang="en-GB" dirty="0" smtClean="0"/>
              <a:t>5) Brainstorming generates a lot of ideas however the ideas are not analysed in great depth, it is therefore useful to use in conjunction with 5 Whys analysis</a:t>
            </a:r>
          </a:p>
          <a:p>
            <a:pPr algn="just"/>
            <a:endParaRPr lang="en-GB" dirty="0"/>
          </a:p>
        </p:txBody>
      </p:sp>
    </p:spTree>
    <p:extLst>
      <p:ext uri="{BB962C8B-B14F-4D97-AF65-F5344CB8AC3E}">
        <p14:creationId xmlns:p14="http://schemas.microsoft.com/office/powerpoint/2010/main" val="97953754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8680"/>
            <a:ext cx="9144000"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271211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443841"/>
            <a:ext cx="7920880" cy="424731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Use Fishbone </a:t>
            </a:r>
            <a:r>
              <a:rPr lang="en-GB" dirty="0">
                <a:latin typeface="Arial" panose="020B0604020202020204" pitchFamily="34" charset="0"/>
                <a:cs typeface="Arial" panose="020B0604020202020204" pitchFamily="34" charset="0"/>
              </a:rPr>
              <a:t>during brainstorming in order to categorise ideas, however they can be used by individuals and groups </a:t>
            </a: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cluster ideas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Basically </a:t>
            </a:r>
            <a:r>
              <a:rPr lang="en-GB" dirty="0">
                <a:latin typeface="Arial" panose="020B0604020202020204" pitchFamily="34" charset="0"/>
                <a:cs typeface="Arial" panose="020B0604020202020204" pitchFamily="34" charset="0"/>
              </a:rPr>
              <a:t>they involve causes being classified under certain headings, this makes analysis easier.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headings on a fishbone can be varied depending on the product but popular headings </a:t>
            </a:r>
            <a:r>
              <a:rPr lang="en-GB" dirty="0" smtClean="0">
                <a:latin typeface="Arial" panose="020B0604020202020204" pitchFamily="34" charset="0"/>
                <a:cs typeface="Arial" panose="020B0604020202020204" pitchFamily="34" charset="0"/>
              </a:rPr>
              <a:t>include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1) Measurement</a:t>
            </a:r>
          </a:p>
          <a:p>
            <a:pPr algn="just"/>
            <a:r>
              <a:rPr lang="en-GB" dirty="0">
                <a:latin typeface="Arial" panose="020B0604020202020204" pitchFamily="34" charset="0"/>
                <a:cs typeface="Arial" panose="020B0604020202020204" pitchFamily="34" charset="0"/>
              </a:rPr>
              <a:t>2) Equipment</a:t>
            </a:r>
          </a:p>
          <a:p>
            <a:pPr algn="just"/>
            <a:r>
              <a:rPr lang="en-GB" dirty="0">
                <a:latin typeface="Arial" panose="020B0604020202020204" pitchFamily="34" charset="0"/>
                <a:cs typeface="Arial" panose="020B0604020202020204" pitchFamily="34" charset="0"/>
              </a:rPr>
              <a:t>3) People</a:t>
            </a:r>
          </a:p>
          <a:p>
            <a:pPr algn="just"/>
            <a:r>
              <a:rPr lang="en-GB" dirty="0">
                <a:latin typeface="Arial" panose="020B0604020202020204" pitchFamily="34" charset="0"/>
                <a:cs typeface="Arial" panose="020B0604020202020204" pitchFamily="34" charset="0"/>
              </a:rPr>
              <a:t>4) Methods</a:t>
            </a:r>
          </a:p>
          <a:p>
            <a:pPr algn="just"/>
            <a:r>
              <a:rPr lang="en-GB" dirty="0">
                <a:latin typeface="Arial" panose="020B0604020202020204" pitchFamily="34" charset="0"/>
                <a:cs typeface="Arial" panose="020B0604020202020204" pitchFamily="34" charset="0"/>
              </a:rPr>
              <a:t>5) Environment</a:t>
            </a:r>
          </a:p>
          <a:p>
            <a:pPr algn="just"/>
            <a:r>
              <a:rPr lang="en-GB" dirty="0">
                <a:latin typeface="Arial" panose="020B0604020202020204" pitchFamily="34" charset="0"/>
                <a:cs typeface="Arial" panose="020B0604020202020204" pitchFamily="34" charset="0"/>
              </a:rPr>
              <a:t>6) Materials</a:t>
            </a:r>
          </a:p>
        </p:txBody>
      </p:sp>
      <p:sp>
        <p:nvSpPr>
          <p:cNvPr id="3" name="TextBox 2"/>
          <p:cNvSpPr txBox="1"/>
          <p:nvPr/>
        </p:nvSpPr>
        <p:spPr>
          <a:xfrm>
            <a:off x="467544" y="6093296"/>
            <a:ext cx="8064896" cy="369332"/>
          </a:xfrm>
          <a:prstGeom prst="rect">
            <a:avLst/>
          </a:prstGeom>
          <a:noFill/>
        </p:spPr>
        <p:txBody>
          <a:bodyPr wrap="square" rtlCol="0">
            <a:spAutoFit/>
          </a:bodyPr>
          <a:lstStyle/>
          <a:p>
            <a:r>
              <a:rPr lang="en-GB" dirty="0" smtClean="0">
                <a:hlinkClick r:id="rId2"/>
              </a:rPr>
              <a:t>https://supplychainlogistics.wordpress.com/2011/09/11/finding-root-causes/</a:t>
            </a:r>
            <a:r>
              <a:rPr lang="en-GB" dirty="0" smtClean="0"/>
              <a:t> </a:t>
            </a:r>
            <a:endParaRPr lang="en-GB" dirty="0"/>
          </a:p>
        </p:txBody>
      </p:sp>
    </p:spTree>
    <p:extLst>
      <p:ext uri="{BB962C8B-B14F-4D97-AF65-F5344CB8AC3E}">
        <p14:creationId xmlns:p14="http://schemas.microsoft.com/office/powerpoint/2010/main" val="412462478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97346"/>
            <a:ext cx="8208912" cy="563231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5 </a:t>
            </a:r>
            <a:r>
              <a:rPr lang="en-GB" b="1" dirty="0" smtClean="0">
                <a:latin typeface="Arial" panose="020B0604020202020204" pitchFamily="34" charset="0"/>
                <a:cs typeface="Arial" panose="020B0604020202020204" pitchFamily="34" charset="0"/>
              </a:rPr>
              <a:t>Whys.</a:t>
            </a:r>
          </a:p>
          <a:p>
            <a:pPr algn="just"/>
            <a:endParaRPr lang="en-GB"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Used </a:t>
            </a:r>
            <a:r>
              <a:rPr lang="en-GB" dirty="0">
                <a:latin typeface="Arial" panose="020B0604020202020204" pitchFamily="34" charset="0"/>
                <a:cs typeface="Arial" panose="020B0604020202020204" pitchFamily="34" charset="0"/>
              </a:rPr>
              <a:t>to investigate a specific cause in more detail, it is therefore useful to use it to investigate ideas generated in the brainstorm further</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technique is relatively simple as it involves asking why something has happened repeatedly for example in the case of a failed Business to Consumer </a:t>
            </a:r>
            <a:r>
              <a:rPr lang="en-GB" dirty="0" smtClean="0">
                <a:latin typeface="Arial" panose="020B0604020202020204" pitchFamily="34" charset="0"/>
                <a:cs typeface="Arial" panose="020B0604020202020204" pitchFamily="34" charset="0"/>
              </a:rPr>
              <a:t>delivery</a:t>
            </a:r>
          </a:p>
          <a:p>
            <a:pPr algn="just"/>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Why? Because the parcel was stolen from the customer garage</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Why? Because the customer was not in to take delivery</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Why? Because the customer had not been informed of the delivery time</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Why? Because the order had come in late and the planning staff wanted to go home</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rPr>
              <a:t>Why? Because the staff are not paid overtime and there are poor relations between management and </a:t>
            </a:r>
            <a:r>
              <a:rPr lang="en-GB" i="1" dirty="0" smtClean="0">
                <a:latin typeface="Arial" panose="020B0604020202020204" pitchFamily="34" charset="0"/>
                <a:cs typeface="Arial" panose="020B0604020202020204" pitchFamily="34" charset="0"/>
              </a:rPr>
              <a:t>employees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example above shows the power of this simple approach. Without using this method we may have simply thought the failed delivery was a simple threat however the technique identifies a number of deeper issues.</a:t>
            </a:r>
          </a:p>
        </p:txBody>
      </p:sp>
    </p:spTree>
    <p:extLst>
      <p:ext uri="{BB962C8B-B14F-4D97-AF65-F5344CB8AC3E}">
        <p14:creationId xmlns:p14="http://schemas.microsoft.com/office/powerpoint/2010/main" val="218865416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12845"/>
            <a:ext cx="8280920" cy="563231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Affinity </a:t>
            </a:r>
            <a:r>
              <a:rPr lang="en-GB" b="1" dirty="0" smtClean="0">
                <a:latin typeface="Arial" panose="020B0604020202020204" pitchFamily="34" charset="0"/>
                <a:cs typeface="Arial" panose="020B0604020202020204" pitchFamily="34" charset="0"/>
              </a:rPr>
              <a:t>Analysis</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Affinity Analysis sounds complicated but like all the techniques described above it is actually very simple</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involves grouping ideas and causes into appropriate clusters so for example the reasons for a customer complaint could be formed into four clusters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Failed Delivery</a:t>
            </a:r>
          </a:p>
          <a:p>
            <a:pPr algn="just"/>
            <a:r>
              <a:rPr lang="en-GB" dirty="0">
                <a:latin typeface="Arial" panose="020B0604020202020204" pitchFamily="34" charset="0"/>
                <a:cs typeface="Arial" panose="020B0604020202020204" pitchFamily="34" charset="0"/>
              </a:rPr>
              <a:t>Short Delivery</a:t>
            </a:r>
          </a:p>
          <a:p>
            <a:pPr algn="just"/>
            <a:r>
              <a:rPr lang="en-GB" dirty="0">
                <a:latin typeface="Arial" panose="020B0604020202020204" pitchFamily="34" charset="0"/>
                <a:cs typeface="Arial" panose="020B0604020202020204" pitchFamily="34" charset="0"/>
              </a:rPr>
              <a:t>Late Delivery</a:t>
            </a:r>
          </a:p>
          <a:p>
            <a:pPr algn="just"/>
            <a:r>
              <a:rPr lang="en-GB" dirty="0">
                <a:latin typeface="Arial" panose="020B0604020202020204" pitchFamily="34" charset="0"/>
                <a:cs typeface="Arial" panose="020B0604020202020204" pitchFamily="34" charset="0"/>
              </a:rPr>
              <a:t>Administrative </a:t>
            </a:r>
            <a:r>
              <a:rPr lang="en-GB" dirty="0" smtClean="0">
                <a:latin typeface="Arial" panose="020B0604020202020204" pitchFamily="34" charset="0"/>
                <a:cs typeface="Arial" panose="020B0604020202020204" pitchFamily="34" charset="0"/>
              </a:rPr>
              <a:t>error</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Each of the four clusters above could then be divided into sub themes for example Short Delivery could have the following sub themes</a:t>
            </a:r>
          </a:p>
          <a:p>
            <a:pPr algn="just"/>
            <a:r>
              <a:rPr lang="en-GB" dirty="0">
                <a:latin typeface="Arial" panose="020B0604020202020204" pitchFamily="34" charset="0"/>
                <a:cs typeface="Arial" panose="020B0604020202020204" pitchFamily="34" charset="0"/>
              </a:rPr>
              <a:t>Warehouse </a:t>
            </a:r>
            <a:r>
              <a:rPr lang="en-GB" dirty="0" smtClean="0">
                <a:latin typeface="Arial" panose="020B0604020202020204" pitchFamily="34" charset="0"/>
                <a:cs typeface="Arial" panose="020B0604020202020204" pitchFamily="34" charset="0"/>
              </a:rPr>
              <a:t>Miss-pick,</a:t>
            </a:r>
            <a:r>
              <a:rPr lang="en-GB" dirty="0">
                <a:latin typeface="Arial" panose="020B0604020202020204" pitchFamily="34" charset="0"/>
                <a:cs typeface="Arial" panose="020B0604020202020204" pitchFamily="34" charset="0"/>
              </a:rPr>
              <a:t> Stock not available </a:t>
            </a:r>
            <a:r>
              <a:rPr lang="en-GB" dirty="0" smtClean="0">
                <a:latin typeface="Arial" panose="020B0604020202020204" pitchFamily="34" charset="0"/>
                <a:cs typeface="Arial" panose="020B0604020202020204" pitchFamily="34" charset="0"/>
              </a:rPr>
              <a:t>etc.</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This approach can allow the largest clusters to be focused upon when problem solving they can also be very useful when designing non-conformance reason codes</a:t>
            </a:r>
            <a:r>
              <a:rPr lang="en-GB" dirty="0"/>
              <a:t>.</a:t>
            </a:r>
          </a:p>
        </p:txBody>
      </p:sp>
    </p:spTree>
    <p:extLst>
      <p:ext uri="{BB962C8B-B14F-4D97-AF65-F5344CB8AC3E}">
        <p14:creationId xmlns:p14="http://schemas.microsoft.com/office/powerpoint/2010/main" val="125265780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548680"/>
            <a:ext cx="8424936" cy="563231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The Next </a:t>
            </a:r>
            <a:r>
              <a:rPr lang="en-GB" b="1" dirty="0" smtClean="0">
                <a:latin typeface="Arial" panose="020B0604020202020204" pitchFamily="34" charset="0"/>
                <a:cs typeface="Arial" panose="020B0604020202020204" pitchFamily="34" charset="0"/>
              </a:rPr>
              <a:t>Step</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generation of hypotheses is only the first step, the next step is to test the hypotheses. </a:t>
            </a:r>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are superb books which cover it in great detail. However, it is important to point out the following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marL="342900" indent="-342900" algn="just">
              <a:buAutoNum type="arabicParenR"/>
            </a:pPr>
            <a:r>
              <a:rPr lang="en-GB" dirty="0" smtClean="0">
                <a:latin typeface="Arial" panose="020B0604020202020204" pitchFamily="34" charset="0"/>
                <a:cs typeface="Arial" panose="020B0604020202020204" pitchFamily="34" charset="0"/>
              </a:rPr>
              <a:t>Hypothesis </a:t>
            </a:r>
            <a:r>
              <a:rPr lang="en-GB" dirty="0">
                <a:latin typeface="Arial" panose="020B0604020202020204" pitchFamily="34" charset="0"/>
                <a:cs typeface="Arial" panose="020B0604020202020204" pitchFamily="34" charset="0"/>
              </a:rPr>
              <a:t>testing is vital as it can help prevent costly errors which occur when decisions are based on faulty </a:t>
            </a:r>
            <a:r>
              <a:rPr lang="en-GB" dirty="0" smtClean="0">
                <a:latin typeface="Arial" panose="020B0604020202020204" pitchFamily="34" charset="0"/>
                <a:cs typeface="Arial" panose="020B0604020202020204" pitchFamily="34" charset="0"/>
              </a:rPr>
              <a:t>assumptions.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2) Hypothesis testing can be very expensive and time-consuming, it is therefore vital that management commit to it and don’t cut </a:t>
            </a:r>
            <a:r>
              <a:rPr lang="en-GB" dirty="0" smtClean="0">
                <a:latin typeface="Arial" panose="020B0604020202020204" pitchFamily="34" charset="0"/>
                <a:cs typeface="Arial" panose="020B0604020202020204" pitchFamily="34" charset="0"/>
              </a:rPr>
              <a:t>corners.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3) Do not infer causation from correlation! It is very difficult to prove causation without using experimental techniques (and even in such situations significant arguments and difficulties exist) but even to hesitantly say there may be causation you must be able to </a:t>
            </a:r>
            <a:r>
              <a:rPr lang="en-GB" dirty="0" smtClean="0">
                <a:latin typeface="Arial" panose="020B0604020202020204" pitchFamily="34" charset="0"/>
                <a:cs typeface="Arial" panose="020B0604020202020204" pitchFamily="34" charset="0"/>
              </a:rPr>
              <a:t>show temporal </a:t>
            </a:r>
            <a:r>
              <a:rPr lang="en-GB" dirty="0">
                <a:latin typeface="Arial" panose="020B0604020202020204" pitchFamily="34" charset="0"/>
                <a:cs typeface="Arial" panose="020B0604020202020204" pitchFamily="34" charset="0"/>
              </a:rPr>
              <a:t>precedence in that X precedes Y</a:t>
            </a:r>
          </a:p>
          <a:p>
            <a:pPr algn="just"/>
            <a:r>
              <a:rPr lang="en-GB" dirty="0">
                <a:latin typeface="Arial" panose="020B0604020202020204" pitchFamily="34" charset="0"/>
                <a:cs typeface="Arial" panose="020B0604020202020204" pitchFamily="34" charset="0"/>
              </a:rPr>
              <a:t>A causal </a:t>
            </a:r>
            <a:r>
              <a:rPr lang="en-GB" dirty="0" smtClean="0">
                <a:latin typeface="Arial" panose="020B0604020202020204" pitchFamily="34" charset="0"/>
                <a:cs typeface="Arial" panose="020B0604020202020204" pitchFamily="34" charset="0"/>
              </a:rPr>
              <a:t>mechanism A </a:t>
            </a:r>
            <a:r>
              <a:rPr lang="en-GB" dirty="0">
                <a:latin typeface="Arial" panose="020B0604020202020204" pitchFamily="34" charset="0"/>
                <a:cs typeface="Arial" panose="020B0604020202020204" pitchFamily="34" charset="0"/>
              </a:rPr>
              <a:t>change in X is accompanied by </a:t>
            </a:r>
            <a:r>
              <a:rPr lang="en-GB" dirty="0" smtClean="0">
                <a:latin typeface="Arial" panose="020B0604020202020204" pitchFamily="34" charset="0"/>
                <a:cs typeface="Arial" panose="020B0604020202020204" pitchFamily="34" charset="0"/>
              </a:rPr>
              <a:t>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effect of X on Y can be isolated from the effect of other variables on Y</a:t>
            </a:r>
          </a:p>
        </p:txBody>
      </p:sp>
    </p:spTree>
    <p:extLst>
      <p:ext uri="{BB962C8B-B14F-4D97-AF65-F5344CB8AC3E}">
        <p14:creationId xmlns:p14="http://schemas.microsoft.com/office/powerpoint/2010/main" val="27340798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268760"/>
            <a:ext cx="8640959" cy="2712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3001790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5450" y="980729"/>
            <a:ext cx="5753100"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83568" y="332656"/>
            <a:ext cx="7848872" cy="369332"/>
          </a:xfrm>
          <a:prstGeom prst="rect">
            <a:avLst/>
          </a:prstGeom>
          <a:noFill/>
        </p:spPr>
        <p:txBody>
          <a:bodyPr wrap="square" rtlCol="0">
            <a:spAutoFit/>
          </a:bodyPr>
          <a:lstStyle/>
          <a:p>
            <a:pPr algn="ctr"/>
            <a:r>
              <a:rPr lang="en-GB" dirty="0" smtClean="0">
                <a:latin typeface="Arial" panose="020B0604020202020204" pitchFamily="34" charset="0"/>
                <a:cs typeface="Arial" panose="020B0604020202020204" pitchFamily="34" charset="0"/>
              </a:rPr>
              <a:t>QUESTIONS</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323528" y="5197842"/>
            <a:ext cx="8496944" cy="369332"/>
          </a:xfrm>
          <a:prstGeom prst="rect">
            <a:avLst/>
          </a:prstGeom>
          <a:noFill/>
        </p:spPr>
        <p:txBody>
          <a:bodyPr wrap="square" rtlCol="0">
            <a:spAutoFit/>
          </a:bodyPr>
          <a:lstStyle/>
          <a:p>
            <a:r>
              <a:rPr lang="en-GB" dirty="0" smtClean="0">
                <a:hlinkClick r:id="rId3"/>
              </a:rPr>
              <a:t>https://www.google.co.uk/search?q=transport+overloading+pictures</a:t>
            </a:r>
            <a:endParaRPr lang="en-GB" dirty="0"/>
          </a:p>
        </p:txBody>
      </p:sp>
    </p:spTree>
    <p:extLst>
      <p:ext uri="{BB962C8B-B14F-4D97-AF65-F5344CB8AC3E}">
        <p14:creationId xmlns:p14="http://schemas.microsoft.com/office/powerpoint/2010/main" val="106076117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174</TotalTime>
  <Words>2643</Words>
  <Application>Microsoft Office PowerPoint</Application>
  <PresentationFormat>On-screen Show (4:3)</PresentationFormat>
  <Paragraphs>278</Paragraphs>
  <Slides>52</Slides>
  <Notes>0</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SUPPLY CHAIN STRATEGIES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STRATEGIES</dc:title>
  <dc:creator>Windows</dc:creator>
  <cp:lastModifiedBy>Windows</cp:lastModifiedBy>
  <cp:revision>27</cp:revision>
  <dcterms:created xsi:type="dcterms:W3CDTF">2016-10-31T11:40:58Z</dcterms:created>
  <dcterms:modified xsi:type="dcterms:W3CDTF">2016-10-31T14:35:49Z</dcterms:modified>
</cp:coreProperties>
</file>