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6"/>
  </p:notesMasterIdLst>
  <p:sldIdLst>
    <p:sldId id="287" r:id="rId3"/>
    <p:sldId id="289" r:id="rId4"/>
    <p:sldId id="288" r:id="rId5"/>
    <p:sldId id="284" r:id="rId6"/>
    <p:sldId id="256" r:id="rId7"/>
    <p:sldId id="285" r:id="rId8"/>
    <p:sldId id="297" r:id="rId9"/>
    <p:sldId id="295" r:id="rId10"/>
    <p:sldId id="294" r:id="rId11"/>
    <p:sldId id="259" r:id="rId12"/>
    <p:sldId id="296" r:id="rId13"/>
    <p:sldId id="298" r:id="rId14"/>
    <p:sldId id="28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1620" autoAdjust="0"/>
  </p:normalViewPr>
  <p:slideViewPr>
    <p:cSldViewPr snapToGrid="0">
      <p:cViewPr varScale="1">
        <p:scale>
          <a:sx n="48" d="100"/>
          <a:sy n="48" d="100"/>
        </p:scale>
        <p:origin x="136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10" Type="http://schemas.openxmlformats.org/officeDocument/2006/relationships/image" Target="../media/image14.svg"/><Relationship Id="rId4" Type="http://schemas.openxmlformats.org/officeDocument/2006/relationships/image" Target="../media/image8.svg"/><Relationship Id="rId9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F6040E-AE19-48AB-8BB9-34675CE23910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826CE8-54E8-4293-A9CE-FF78A875B1A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Online and telephone staff to support customers remotely and arrange repairs effectively.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605D6F-ED67-4AC5-8826-7E1BE0B65837}" type="parTrans" cxnId="{70B55087-5ECF-4E92-9E67-4C902FED0190}">
      <dgm:prSet/>
      <dgm:spPr/>
      <dgm:t>
        <a:bodyPr/>
        <a:lstStyle/>
        <a:p>
          <a:endParaRPr lang="en-US"/>
        </a:p>
      </dgm:t>
    </dgm:pt>
    <dgm:pt modelId="{3AC5DD88-1030-4ACC-A92F-0F11F396C16C}" type="sibTrans" cxnId="{70B55087-5ECF-4E92-9E67-4C902FED0190}">
      <dgm:prSet/>
      <dgm:spPr/>
      <dgm:t>
        <a:bodyPr/>
        <a:lstStyle/>
        <a:p>
          <a:endParaRPr lang="en-US"/>
        </a:p>
      </dgm:t>
    </dgm:pt>
    <dgm:pt modelId="{DB35E57E-3D8B-4124-8218-A2226BCE96B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Inhouse team who can visit customers houses to carry out repairs rather than collecting the item.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62B415-4E37-4A36-96BB-0323021D3068}" type="parTrans" cxnId="{103431C9-21AB-4E3F-BCF4-B07F5CAB2CC6}">
      <dgm:prSet/>
      <dgm:spPr/>
      <dgm:t>
        <a:bodyPr/>
        <a:lstStyle/>
        <a:p>
          <a:endParaRPr lang="en-US"/>
        </a:p>
      </dgm:t>
    </dgm:pt>
    <dgm:pt modelId="{2A308397-5FC4-4B40-B2B9-1E3C57D210C7}" type="sibTrans" cxnId="{103431C9-21AB-4E3F-BCF4-B07F5CAB2CC6}">
      <dgm:prSet/>
      <dgm:spPr/>
      <dgm:t>
        <a:bodyPr/>
        <a:lstStyle/>
        <a:p>
          <a:endParaRPr lang="en-US"/>
        </a:p>
      </dgm:t>
    </dgm:pt>
    <dgm:pt modelId="{8BACF763-8BFF-4626-BF07-114108EFD3B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Requires transactional form of communication which includes face to face communication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601CCC-9691-4AFD-870D-D3E50F8FFCDB}" type="parTrans" cxnId="{4A23BF26-163E-42EB-8CDC-89BCB978C4BC}">
      <dgm:prSet/>
      <dgm:spPr/>
      <dgm:t>
        <a:bodyPr/>
        <a:lstStyle/>
        <a:p>
          <a:endParaRPr lang="en-US"/>
        </a:p>
      </dgm:t>
    </dgm:pt>
    <dgm:pt modelId="{A0150BDB-CBE1-4BFE-B7FB-DCA49C39CFD7}" type="sibTrans" cxnId="{4A23BF26-163E-42EB-8CDC-89BCB978C4BC}">
      <dgm:prSet/>
      <dgm:spPr/>
      <dgm:t>
        <a:bodyPr/>
        <a:lstStyle/>
        <a:p>
          <a:endParaRPr lang="en-US"/>
        </a:p>
      </dgm:t>
    </dgm:pt>
    <dgm:pt modelId="{FA0AEFB2-6D6F-4E1D-8BCB-023FDCE347C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Email and telephone -  communication needs to be two-way dialogue 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A6CF8B-91FE-473C-90E4-FD147E48D740}" type="parTrans" cxnId="{4B6C6517-C3D7-4FAE-B893-5DFF5A8946D3}">
      <dgm:prSet/>
      <dgm:spPr/>
      <dgm:t>
        <a:bodyPr/>
        <a:lstStyle/>
        <a:p>
          <a:endParaRPr lang="en-US"/>
        </a:p>
      </dgm:t>
    </dgm:pt>
    <dgm:pt modelId="{1F320E06-03D5-4A22-B2E3-D13089445811}" type="sibTrans" cxnId="{4B6C6517-C3D7-4FAE-B893-5DFF5A8946D3}">
      <dgm:prSet/>
      <dgm:spPr/>
      <dgm:t>
        <a:bodyPr/>
        <a:lstStyle/>
        <a:p>
          <a:endParaRPr lang="en-US"/>
        </a:p>
      </dgm:t>
    </dgm:pt>
    <dgm:pt modelId="{EB36E9A4-FB80-4482-8ED7-7FB9E64FBDD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Interactional form to improve communication by using internet for feedback that can be provided anonymously via online feedback forms.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6ECED6-9941-4AE5-B8CA-65B91AC85662}" type="parTrans" cxnId="{E069FC5E-2EEF-4109-96B2-2D4D19E5BD42}">
      <dgm:prSet/>
      <dgm:spPr/>
      <dgm:t>
        <a:bodyPr/>
        <a:lstStyle/>
        <a:p>
          <a:endParaRPr lang="en-US"/>
        </a:p>
      </dgm:t>
    </dgm:pt>
    <dgm:pt modelId="{7F3AA917-4E51-40E4-AA57-2B6FB02508A9}" type="sibTrans" cxnId="{E069FC5E-2EEF-4109-96B2-2D4D19E5BD42}">
      <dgm:prSet/>
      <dgm:spPr/>
      <dgm:t>
        <a:bodyPr/>
        <a:lstStyle/>
        <a:p>
          <a:endParaRPr lang="en-US"/>
        </a:p>
      </dgm:t>
    </dgm:pt>
    <dgm:pt modelId="{C43B99ED-1433-48BB-887B-35D6F428A183}" type="pres">
      <dgm:prSet presAssocID="{F1F6040E-AE19-48AB-8BB9-34675CE23910}" presName="root" presStyleCnt="0">
        <dgm:presLayoutVars>
          <dgm:dir/>
          <dgm:resizeHandles val="exact"/>
        </dgm:presLayoutVars>
      </dgm:prSet>
      <dgm:spPr/>
    </dgm:pt>
    <dgm:pt modelId="{847592B7-96D4-444F-8F88-6E3F19AA843C}" type="pres">
      <dgm:prSet presAssocID="{F6826CE8-54E8-4293-A9CE-FF78A875B1A8}" presName="compNode" presStyleCnt="0"/>
      <dgm:spPr/>
    </dgm:pt>
    <dgm:pt modelId="{6C9675F6-EA79-4A68-81BE-4D05218235DD}" type="pres">
      <dgm:prSet presAssocID="{F6826CE8-54E8-4293-A9CE-FF78A875B1A8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ll center"/>
        </a:ext>
      </dgm:extLst>
    </dgm:pt>
    <dgm:pt modelId="{C19FFF51-D7F6-4A87-AF95-5DFD9449DFE8}" type="pres">
      <dgm:prSet presAssocID="{F6826CE8-54E8-4293-A9CE-FF78A875B1A8}" presName="spaceRect" presStyleCnt="0"/>
      <dgm:spPr/>
    </dgm:pt>
    <dgm:pt modelId="{B18923DA-B10B-4040-A722-367FB2D4BA05}" type="pres">
      <dgm:prSet presAssocID="{F6826CE8-54E8-4293-A9CE-FF78A875B1A8}" presName="textRect" presStyleLbl="revTx" presStyleIdx="0" presStyleCnt="5">
        <dgm:presLayoutVars>
          <dgm:chMax val="1"/>
          <dgm:chPref val="1"/>
        </dgm:presLayoutVars>
      </dgm:prSet>
      <dgm:spPr/>
    </dgm:pt>
    <dgm:pt modelId="{55BAD408-E955-46FC-9465-4E4E088EA968}" type="pres">
      <dgm:prSet presAssocID="{3AC5DD88-1030-4ACC-A92F-0F11F396C16C}" presName="sibTrans" presStyleCnt="0"/>
      <dgm:spPr/>
    </dgm:pt>
    <dgm:pt modelId="{03A88EED-FBA2-4E0F-8427-1A1E0206BA76}" type="pres">
      <dgm:prSet presAssocID="{DB35E57E-3D8B-4124-8218-A2226BCE96B4}" presName="compNode" presStyleCnt="0"/>
      <dgm:spPr/>
    </dgm:pt>
    <dgm:pt modelId="{608FB70E-CAB7-4A21-ADE6-564354E201C9}" type="pres">
      <dgm:prSet presAssocID="{DB35E57E-3D8B-4124-8218-A2226BCE96B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EA1C2EF1-A786-4F9F-93E0-DC68CB5BB862}" type="pres">
      <dgm:prSet presAssocID="{DB35E57E-3D8B-4124-8218-A2226BCE96B4}" presName="spaceRect" presStyleCnt="0"/>
      <dgm:spPr/>
    </dgm:pt>
    <dgm:pt modelId="{4AD3B64D-51D9-4F0C-8A63-050CB0B4D2A3}" type="pres">
      <dgm:prSet presAssocID="{DB35E57E-3D8B-4124-8218-A2226BCE96B4}" presName="textRect" presStyleLbl="revTx" presStyleIdx="1" presStyleCnt="5">
        <dgm:presLayoutVars>
          <dgm:chMax val="1"/>
          <dgm:chPref val="1"/>
        </dgm:presLayoutVars>
      </dgm:prSet>
      <dgm:spPr/>
    </dgm:pt>
    <dgm:pt modelId="{68551876-33C6-421C-8BB9-E352C3B030AA}" type="pres">
      <dgm:prSet presAssocID="{2A308397-5FC4-4B40-B2B9-1E3C57D210C7}" presName="sibTrans" presStyleCnt="0"/>
      <dgm:spPr/>
    </dgm:pt>
    <dgm:pt modelId="{300A7FBD-65B8-4D00-B031-EB1CED3FF1AB}" type="pres">
      <dgm:prSet presAssocID="{8BACF763-8BFF-4626-BF07-114108EFD3B7}" presName="compNode" presStyleCnt="0"/>
      <dgm:spPr/>
    </dgm:pt>
    <dgm:pt modelId="{165F7146-5965-46E1-81B3-8907AA62E172}" type="pres">
      <dgm:prSet presAssocID="{8BACF763-8BFF-4626-BF07-114108EFD3B7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11D3FA81-8807-4684-A657-519CC9296394}" type="pres">
      <dgm:prSet presAssocID="{8BACF763-8BFF-4626-BF07-114108EFD3B7}" presName="spaceRect" presStyleCnt="0"/>
      <dgm:spPr/>
    </dgm:pt>
    <dgm:pt modelId="{64071FC7-E099-4C2A-86F2-7FFC2FCC5BD7}" type="pres">
      <dgm:prSet presAssocID="{8BACF763-8BFF-4626-BF07-114108EFD3B7}" presName="textRect" presStyleLbl="revTx" presStyleIdx="2" presStyleCnt="5">
        <dgm:presLayoutVars>
          <dgm:chMax val="1"/>
          <dgm:chPref val="1"/>
        </dgm:presLayoutVars>
      </dgm:prSet>
      <dgm:spPr/>
    </dgm:pt>
    <dgm:pt modelId="{12D512E6-9FE9-4664-B372-6ABEDC35D989}" type="pres">
      <dgm:prSet presAssocID="{A0150BDB-CBE1-4BFE-B7FB-DCA49C39CFD7}" presName="sibTrans" presStyleCnt="0"/>
      <dgm:spPr/>
    </dgm:pt>
    <dgm:pt modelId="{1D2BE8AC-75C9-4FDA-93EA-0C3AFC3B5DE6}" type="pres">
      <dgm:prSet presAssocID="{FA0AEFB2-6D6F-4E1D-8BCB-023FDCE347C2}" presName="compNode" presStyleCnt="0"/>
      <dgm:spPr/>
    </dgm:pt>
    <dgm:pt modelId="{202695D2-A36E-468E-BE6F-CCA6EDA07339}" type="pres">
      <dgm:prSet presAssocID="{FA0AEFB2-6D6F-4E1D-8BCB-023FDCE347C2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ceiver"/>
        </a:ext>
      </dgm:extLst>
    </dgm:pt>
    <dgm:pt modelId="{89650AC3-D87C-4EB4-B467-9028B1480699}" type="pres">
      <dgm:prSet presAssocID="{FA0AEFB2-6D6F-4E1D-8BCB-023FDCE347C2}" presName="spaceRect" presStyleCnt="0"/>
      <dgm:spPr/>
    </dgm:pt>
    <dgm:pt modelId="{468D990B-2F95-4077-8A58-FD677D7A1800}" type="pres">
      <dgm:prSet presAssocID="{FA0AEFB2-6D6F-4E1D-8BCB-023FDCE347C2}" presName="textRect" presStyleLbl="revTx" presStyleIdx="3" presStyleCnt="5">
        <dgm:presLayoutVars>
          <dgm:chMax val="1"/>
          <dgm:chPref val="1"/>
        </dgm:presLayoutVars>
      </dgm:prSet>
      <dgm:spPr/>
    </dgm:pt>
    <dgm:pt modelId="{B6A1C0E8-DE11-4F41-B4C5-EF648CECBB78}" type="pres">
      <dgm:prSet presAssocID="{1F320E06-03D5-4A22-B2E3-D13089445811}" presName="sibTrans" presStyleCnt="0"/>
      <dgm:spPr/>
    </dgm:pt>
    <dgm:pt modelId="{A4532B6F-9BCA-43F0-B8F1-7553FB80206D}" type="pres">
      <dgm:prSet presAssocID="{EB36E9A4-FB80-4482-8ED7-7FB9E64FBDD6}" presName="compNode" presStyleCnt="0"/>
      <dgm:spPr/>
    </dgm:pt>
    <dgm:pt modelId="{CBAB21B3-90AF-44D5-B819-1C6531F1A1A2}" type="pres">
      <dgm:prSet presAssocID="{EB36E9A4-FB80-4482-8ED7-7FB9E64FBDD6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 Bubble"/>
        </a:ext>
      </dgm:extLst>
    </dgm:pt>
    <dgm:pt modelId="{62C7366E-295B-4734-A536-230769E1D25C}" type="pres">
      <dgm:prSet presAssocID="{EB36E9A4-FB80-4482-8ED7-7FB9E64FBDD6}" presName="spaceRect" presStyleCnt="0"/>
      <dgm:spPr/>
    </dgm:pt>
    <dgm:pt modelId="{691C5C99-05A4-4300-8341-7641553E3249}" type="pres">
      <dgm:prSet presAssocID="{EB36E9A4-FB80-4482-8ED7-7FB9E64FBDD6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05F8020B-EB65-4BF3-91FD-EAE6879CC74C}" type="presOf" srcId="{F6826CE8-54E8-4293-A9CE-FF78A875B1A8}" destId="{B18923DA-B10B-4040-A722-367FB2D4BA05}" srcOrd="0" destOrd="0" presId="urn:microsoft.com/office/officeart/2018/2/layout/IconLabelList"/>
    <dgm:cxn modelId="{4B6C6517-C3D7-4FAE-B893-5DFF5A8946D3}" srcId="{F1F6040E-AE19-48AB-8BB9-34675CE23910}" destId="{FA0AEFB2-6D6F-4E1D-8BCB-023FDCE347C2}" srcOrd="3" destOrd="0" parTransId="{D1A6CF8B-91FE-473C-90E4-FD147E48D740}" sibTransId="{1F320E06-03D5-4A22-B2E3-D13089445811}"/>
    <dgm:cxn modelId="{85B81623-C888-4C69-A5E9-7838745154D3}" type="presOf" srcId="{F1F6040E-AE19-48AB-8BB9-34675CE23910}" destId="{C43B99ED-1433-48BB-887B-35D6F428A183}" srcOrd="0" destOrd="0" presId="urn:microsoft.com/office/officeart/2018/2/layout/IconLabelList"/>
    <dgm:cxn modelId="{4A23BF26-163E-42EB-8CDC-89BCB978C4BC}" srcId="{F1F6040E-AE19-48AB-8BB9-34675CE23910}" destId="{8BACF763-8BFF-4626-BF07-114108EFD3B7}" srcOrd="2" destOrd="0" parTransId="{71601CCC-9691-4AFD-870D-D3E50F8FFCDB}" sibTransId="{A0150BDB-CBE1-4BFE-B7FB-DCA49C39CFD7}"/>
    <dgm:cxn modelId="{1E1F535E-66C1-4E65-BBB3-D036DC8A7154}" type="presOf" srcId="{EB36E9A4-FB80-4482-8ED7-7FB9E64FBDD6}" destId="{691C5C99-05A4-4300-8341-7641553E3249}" srcOrd="0" destOrd="0" presId="urn:microsoft.com/office/officeart/2018/2/layout/IconLabelList"/>
    <dgm:cxn modelId="{E069FC5E-2EEF-4109-96B2-2D4D19E5BD42}" srcId="{F1F6040E-AE19-48AB-8BB9-34675CE23910}" destId="{EB36E9A4-FB80-4482-8ED7-7FB9E64FBDD6}" srcOrd="4" destOrd="0" parTransId="{1B6ECED6-9941-4AE5-B8CA-65B91AC85662}" sibTransId="{7F3AA917-4E51-40E4-AA57-2B6FB02508A9}"/>
    <dgm:cxn modelId="{C0256561-3F4E-4AB7-8AA5-F62DEAB19876}" type="presOf" srcId="{FA0AEFB2-6D6F-4E1D-8BCB-023FDCE347C2}" destId="{468D990B-2F95-4077-8A58-FD677D7A1800}" srcOrd="0" destOrd="0" presId="urn:microsoft.com/office/officeart/2018/2/layout/IconLabelList"/>
    <dgm:cxn modelId="{70B55087-5ECF-4E92-9E67-4C902FED0190}" srcId="{F1F6040E-AE19-48AB-8BB9-34675CE23910}" destId="{F6826CE8-54E8-4293-A9CE-FF78A875B1A8}" srcOrd="0" destOrd="0" parTransId="{FE605D6F-ED67-4AC5-8826-7E1BE0B65837}" sibTransId="{3AC5DD88-1030-4ACC-A92F-0F11F396C16C}"/>
    <dgm:cxn modelId="{7A2D9995-7EB8-48D6-B7AF-8ED43F449686}" type="presOf" srcId="{DB35E57E-3D8B-4124-8218-A2226BCE96B4}" destId="{4AD3B64D-51D9-4F0C-8A63-050CB0B4D2A3}" srcOrd="0" destOrd="0" presId="urn:microsoft.com/office/officeart/2018/2/layout/IconLabelList"/>
    <dgm:cxn modelId="{717FE4B7-FC68-4CAA-AECC-F30AEF78A09B}" type="presOf" srcId="{8BACF763-8BFF-4626-BF07-114108EFD3B7}" destId="{64071FC7-E099-4C2A-86F2-7FFC2FCC5BD7}" srcOrd="0" destOrd="0" presId="urn:microsoft.com/office/officeart/2018/2/layout/IconLabelList"/>
    <dgm:cxn modelId="{103431C9-21AB-4E3F-BCF4-B07F5CAB2CC6}" srcId="{F1F6040E-AE19-48AB-8BB9-34675CE23910}" destId="{DB35E57E-3D8B-4124-8218-A2226BCE96B4}" srcOrd="1" destOrd="0" parTransId="{2F62B415-4E37-4A36-96BB-0323021D3068}" sibTransId="{2A308397-5FC4-4B40-B2B9-1E3C57D210C7}"/>
    <dgm:cxn modelId="{1BD855A0-8C78-4E74-B613-8018EBF683BB}" type="presParOf" srcId="{C43B99ED-1433-48BB-887B-35D6F428A183}" destId="{847592B7-96D4-444F-8F88-6E3F19AA843C}" srcOrd="0" destOrd="0" presId="urn:microsoft.com/office/officeart/2018/2/layout/IconLabelList"/>
    <dgm:cxn modelId="{BE107271-B632-49A7-A48C-BE6043904EE1}" type="presParOf" srcId="{847592B7-96D4-444F-8F88-6E3F19AA843C}" destId="{6C9675F6-EA79-4A68-81BE-4D05218235DD}" srcOrd="0" destOrd="0" presId="urn:microsoft.com/office/officeart/2018/2/layout/IconLabelList"/>
    <dgm:cxn modelId="{446A1AF6-076D-4D96-AD33-0A856814BDB5}" type="presParOf" srcId="{847592B7-96D4-444F-8F88-6E3F19AA843C}" destId="{C19FFF51-D7F6-4A87-AF95-5DFD9449DFE8}" srcOrd="1" destOrd="0" presId="urn:microsoft.com/office/officeart/2018/2/layout/IconLabelList"/>
    <dgm:cxn modelId="{19D63426-577A-44E7-BD90-241A95AE1AC0}" type="presParOf" srcId="{847592B7-96D4-444F-8F88-6E3F19AA843C}" destId="{B18923DA-B10B-4040-A722-367FB2D4BA05}" srcOrd="2" destOrd="0" presId="urn:microsoft.com/office/officeart/2018/2/layout/IconLabelList"/>
    <dgm:cxn modelId="{279282C8-614C-49CD-8973-5519A46FA3C6}" type="presParOf" srcId="{C43B99ED-1433-48BB-887B-35D6F428A183}" destId="{55BAD408-E955-46FC-9465-4E4E088EA968}" srcOrd="1" destOrd="0" presId="urn:microsoft.com/office/officeart/2018/2/layout/IconLabelList"/>
    <dgm:cxn modelId="{7B12D807-3B40-480E-B75F-7181D4D1BD62}" type="presParOf" srcId="{C43B99ED-1433-48BB-887B-35D6F428A183}" destId="{03A88EED-FBA2-4E0F-8427-1A1E0206BA76}" srcOrd="2" destOrd="0" presId="urn:microsoft.com/office/officeart/2018/2/layout/IconLabelList"/>
    <dgm:cxn modelId="{455FF226-6218-4097-BF1D-A11C4513BE6E}" type="presParOf" srcId="{03A88EED-FBA2-4E0F-8427-1A1E0206BA76}" destId="{608FB70E-CAB7-4A21-ADE6-564354E201C9}" srcOrd="0" destOrd="0" presId="urn:microsoft.com/office/officeart/2018/2/layout/IconLabelList"/>
    <dgm:cxn modelId="{3429065C-CA94-4FA4-8EF0-C0F382667C4A}" type="presParOf" srcId="{03A88EED-FBA2-4E0F-8427-1A1E0206BA76}" destId="{EA1C2EF1-A786-4F9F-93E0-DC68CB5BB862}" srcOrd="1" destOrd="0" presId="urn:microsoft.com/office/officeart/2018/2/layout/IconLabelList"/>
    <dgm:cxn modelId="{3F3CB264-244E-45CF-A35E-F1857A722B23}" type="presParOf" srcId="{03A88EED-FBA2-4E0F-8427-1A1E0206BA76}" destId="{4AD3B64D-51D9-4F0C-8A63-050CB0B4D2A3}" srcOrd="2" destOrd="0" presId="urn:microsoft.com/office/officeart/2018/2/layout/IconLabelList"/>
    <dgm:cxn modelId="{AEEAA856-7BAC-446E-A169-DB2472557376}" type="presParOf" srcId="{C43B99ED-1433-48BB-887B-35D6F428A183}" destId="{68551876-33C6-421C-8BB9-E352C3B030AA}" srcOrd="3" destOrd="0" presId="urn:microsoft.com/office/officeart/2018/2/layout/IconLabelList"/>
    <dgm:cxn modelId="{B5258690-097D-47B0-B9C3-213930BC57CA}" type="presParOf" srcId="{C43B99ED-1433-48BB-887B-35D6F428A183}" destId="{300A7FBD-65B8-4D00-B031-EB1CED3FF1AB}" srcOrd="4" destOrd="0" presId="urn:microsoft.com/office/officeart/2018/2/layout/IconLabelList"/>
    <dgm:cxn modelId="{D6707CDC-9362-4E44-A80F-8AC2D6E0EB60}" type="presParOf" srcId="{300A7FBD-65B8-4D00-B031-EB1CED3FF1AB}" destId="{165F7146-5965-46E1-81B3-8907AA62E172}" srcOrd="0" destOrd="0" presId="urn:microsoft.com/office/officeart/2018/2/layout/IconLabelList"/>
    <dgm:cxn modelId="{312D9EB9-BFA8-4347-8728-4A6E1F46502E}" type="presParOf" srcId="{300A7FBD-65B8-4D00-B031-EB1CED3FF1AB}" destId="{11D3FA81-8807-4684-A657-519CC9296394}" srcOrd="1" destOrd="0" presId="urn:microsoft.com/office/officeart/2018/2/layout/IconLabelList"/>
    <dgm:cxn modelId="{E42D3F63-BC58-426B-A87E-A3008E866EB5}" type="presParOf" srcId="{300A7FBD-65B8-4D00-B031-EB1CED3FF1AB}" destId="{64071FC7-E099-4C2A-86F2-7FFC2FCC5BD7}" srcOrd="2" destOrd="0" presId="urn:microsoft.com/office/officeart/2018/2/layout/IconLabelList"/>
    <dgm:cxn modelId="{1E5B82B1-5DA6-4392-B3E2-D2D0994C676A}" type="presParOf" srcId="{C43B99ED-1433-48BB-887B-35D6F428A183}" destId="{12D512E6-9FE9-4664-B372-6ABEDC35D989}" srcOrd="5" destOrd="0" presId="urn:microsoft.com/office/officeart/2018/2/layout/IconLabelList"/>
    <dgm:cxn modelId="{1268D6E1-4D85-4BD6-AD83-07C053E8ED8C}" type="presParOf" srcId="{C43B99ED-1433-48BB-887B-35D6F428A183}" destId="{1D2BE8AC-75C9-4FDA-93EA-0C3AFC3B5DE6}" srcOrd="6" destOrd="0" presId="urn:microsoft.com/office/officeart/2018/2/layout/IconLabelList"/>
    <dgm:cxn modelId="{F13BF782-69FE-4959-9266-24C5A4DE417E}" type="presParOf" srcId="{1D2BE8AC-75C9-4FDA-93EA-0C3AFC3B5DE6}" destId="{202695D2-A36E-468E-BE6F-CCA6EDA07339}" srcOrd="0" destOrd="0" presId="urn:microsoft.com/office/officeart/2018/2/layout/IconLabelList"/>
    <dgm:cxn modelId="{141FACF6-05A6-482E-A7E5-E04E2EB68E2A}" type="presParOf" srcId="{1D2BE8AC-75C9-4FDA-93EA-0C3AFC3B5DE6}" destId="{89650AC3-D87C-4EB4-B467-9028B1480699}" srcOrd="1" destOrd="0" presId="urn:microsoft.com/office/officeart/2018/2/layout/IconLabelList"/>
    <dgm:cxn modelId="{CD42522D-F155-4AE1-A4B1-0F4AE1343093}" type="presParOf" srcId="{1D2BE8AC-75C9-4FDA-93EA-0C3AFC3B5DE6}" destId="{468D990B-2F95-4077-8A58-FD677D7A1800}" srcOrd="2" destOrd="0" presId="urn:microsoft.com/office/officeart/2018/2/layout/IconLabelList"/>
    <dgm:cxn modelId="{A0412D8A-2991-4F59-8208-CF4214A60FE8}" type="presParOf" srcId="{C43B99ED-1433-48BB-887B-35D6F428A183}" destId="{B6A1C0E8-DE11-4F41-B4C5-EF648CECBB78}" srcOrd="7" destOrd="0" presId="urn:microsoft.com/office/officeart/2018/2/layout/IconLabelList"/>
    <dgm:cxn modelId="{D623255E-0925-4C93-BE4D-05CFF82FF93A}" type="presParOf" srcId="{C43B99ED-1433-48BB-887B-35D6F428A183}" destId="{A4532B6F-9BCA-43F0-B8F1-7553FB80206D}" srcOrd="8" destOrd="0" presId="urn:microsoft.com/office/officeart/2018/2/layout/IconLabelList"/>
    <dgm:cxn modelId="{F9ACC4FC-969F-45A3-9F02-B1F4D2D44160}" type="presParOf" srcId="{A4532B6F-9BCA-43F0-B8F1-7553FB80206D}" destId="{CBAB21B3-90AF-44D5-B819-1C6531F1A1A2}" srcOrd="0" destOrd="0" presId="urn:microsoft.com/office/officeart/2018/2/layout/IconLabelList"/>
    <dgm:cxn modelId="{639C7C5C-3345-4C46-8158-3C386CD5142D}" type="presParOf" srcId="{A4532B6F-9BCA-43F0-B8F1-7553FB80206D}" destId="{62C7366E-295B-4734-A536-230769E1D25C}" srcOrd="1" destOrd="0" presId="urn:microsoft.com/office/officeart/2018/2/layout/IconLabelList"/>
    <dgm:cxn modelId="{E8ED04C7-7078-4440-8587-C24FC29D85E7}" type="presParOf" srcId="{A4532B6F-9BCA-43F0-B8F1-7553FB80206D}" destId="{691C5C99-05A4-4300-8341-7641553E3249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9675F6-EA79-4A68-81BE-4D05218235DD}">
      <dsp:nvSpPr>
        <dsp:cNvPr id="0" name=""/>
        <dsp:cNvSpPr/>
      </dsp:nvSpPr>
      <dsp:spPr>
        <a:xfrm>
          <a:off x="622800" y="461467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8923DA-B10B-4040-A722-367FB2D4BA05}">
      <dsp:nvSpPr>
        <dsp:cNvPr id="0" name=""/>
        <dsp:cNvSpPr/>
      </dsp:nvSpPr>
      <dsp:spPr>
        <a:xfrm>
          <a:off x="127800" y="1785768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Online and telephone staff to support customers remotely and arrange repairs effectively.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7800" y="1785768"/>
        <a:ext cx="1800000" cy="2104101"/>
      </dsp:txXfrm>
    </dsp:sp>
    <dsp:sp modelId="{608FB70E-CAB7-4A21-ADE6-564354E201C9}">
      <dsp:nvSpPr>
        <dsp:cNvPr id="0" name=""/>
        <dsp:cNvSpPr/>
      </dsp:nvSpPr>
      <dsp:spPr>
        <a:xfrm>
          <a:off x="2737800" y="461467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3B64D-51D9-4F0C-8A63-050CB0B4D2A3}">
      <dsp:nvSpPr>
        <dsp:cNvPr id="0" name=""/>
        <dsp:cNvSpPr/>
      </dsp:nvSpPr>
      <dsp:spPr>
        <a:xfrm>
          <a:off x="2242800" y="1785768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Inhouse team who can visit customers houses to carry out repairs rather than collecting the item.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42800" y="1785768"/>
        <a:ext cx="1800000" cy="2104101"/>
      </dsp:txXfrm>
    </dsp:sp>
    <dsp:sp modelId="{165F7146-5965-46E1-81B3-8907AA62E172}">
      <dsp:nvSpPr>
        <dsp:cNvPr id="0" name=""/>
        <dsp:cNvSpPr/>
      </dsp:nvSpPr>
      <dsp:spPr>
        <a:xfrm>
          <a:off x="4852800" y="461467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071FC7-E099-4C2A-86F2-7FFC2FCC5BD7}">
      <dsp:nvSpPr>
        <dsp:cNvPr id="0" name=""/>
        <dsp:cNvSpPr/>
      </dsp:nvSpPr>
      <dsp:spPr>
        <a:xfrm>
          <a:off x="4357800" y="1785768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Requires transactional form of communication which includes face to face communication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57800" y="1785768"/>
        <a:ext cx="1800000" cy="2104101"/>
      </dsp:txXfrm>
    </dsp:sp>
    <dsp:sp modelId="{202695D2-A36E-468E-BE6F-CCA6EDA07339}">
      <dsp:nvSpPr>
        <dsp:cNvPr id="0" name=""/>
        <dsp:cNvSpPr/>
      </dsp:nvSpPr>
      <dsp:spPr>
        <a:xfrm>
          <a:off x="6967800" y="461467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8D990B-2F95-4077-8A58-FD677D7A1800}">
      <dsp:nvSpPr>
        <dsp:cNvPr id="0" name=""/>
        <dsp:cNvSpPr/>
      </dsp:nvSpPr>
      <dsp:spPr>
        <a:xfrm>
          <a:off x="6472800" y="1785768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Email and telephone -  communication needs to be two-way dialogue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472800" y="1785768"/>
        <a:ext cx="1800000" cy="2104101"/>
      </dsp:txXfrm>
    </dsp:sp>
    <dsp:sp modelId="{CBAB21B3-90AF-44D5-B819-1C6531F1A1A2}">
      <dsp:nvSpPr>
        <dsp:cNvPr id="0" name=""/>
        <dsp:cNvSpPr/>
      </dsp:nvSpPr>
      <dsp:spPr>
        <a:xfrm>
          <a:off x="9082800" y="461467"/>
          <a:ext cx="810000" cy="81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1C5C99-05A4-4300-8341-7641553E3249}">
      <dsp:nvSpPr>
        <dsp:cNvPr id="0" name=""/>
        <dsp:cNvSpPr/>
      </dsp:nvSpPr>
      <dsp:spPr>
        <a:xfrm>
          <a:off x="8587800" y="1785768"/>
          <a:ext cx="1800000" cy="2104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Interactional form to improve communication by using internet for feedback that can be provided anonymously via online feedback forms.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587800" y="1785768"/>
        <a:ext cx="1800000" cy="21041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D3863-0232-4DF2-9303-A39BFB89146D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FFF9E-C532-4DDD-B014-751949B9C9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FFFF9E-C532-4DDD-B014-751949B9C96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925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FFFF9E-C532-4DDD-B014-751949B9C96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357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6DE88F-1F85-4A27-9D34-D74A50E7B0DA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748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FFFF9E-C532-4DDD-B014-751949B9C96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983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Notes for presentation ; When you need to receive responses immediately, phone calls are an excellent solution. Calls are a two-way, real-time communication channel that allows you to hear the tone of the other person's voice. this channel also allows lengthy discussions to take place.</a:t>
            </a:r>
          </a:p>
          <a:p>
            <a:r>
              <a:rPr lang="en-GB" dirty="0"/>
              <a:t>Email provides a formal channel of communication and working within the repair department, it would be highly important to relay messages and forms of communications within a professional capacity, which an email is able to offer. </a:t>
            </a:r>
          </a:p>
          <a:p>
            <a:r>
              <a:rPr lang="en-GB" dirty="0"/>
              <a:t>To improve communications further, whirlpool can use the internet to provide customers with the opportunity in providing feedback. this feedback can be used to further improve the business.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FFFF9E-C532-4DDD-B014-751949B9C96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269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FFFF9E-C532-4DDD-B014-751949B9C96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318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FFFF9E-C532-4DDD-B014-751949B9C96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309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EFD16-BEEE-4517-AAA2-8D1F3F4C64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467E50-2615-4E98-A0E5-D694604A1C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4CEBF1-8887-4BC3-ACC4-5A742F47C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9570B-13C9-4D8F-A2A5-C2F8DC3FF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F7BB79-563A-4D5E-9E01-355CC30F4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652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17912-BE07-401E-AF41-BD537F907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786A4D-2E94-4576-B74C-93B90215E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27951E-A6D0-4913-AC5B-371229008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5CDC2-9B61-4976-8190-99E74ED57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4260E-4970-4064-86AD-C1D2267C9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45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254C0A-04EA-48B1-A6F7-D9B721DAA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4CC9F2-365D-4BF3-A40E-EBEAD81B5B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05B23-708E-4317-833D-18D89F1E4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6E46A-E5D0-416C-9AB5-C2A1589E3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9D6F8-77CB-4430-8897-217780EE7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076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ADB46-197F-4954-A2EB-F6771D0EC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07228-099C-4FE5-A10B-CCF6CB08F6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18C0D-9887-429A-9EF4-0F83AFAB8F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FEF97F-54C3-47D5-B76F-5B778CA83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18C4E1-CFBB-4766-987F-41B03EE6F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03B9B0-B437-4774-83BF-453E104D6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925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ECFAF-15A3-4644-9252-435AD3641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84B86D-5A13-4EA5-8D5C-9517C4A910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E8E712-8AC1-4868-95B3-992DB9520B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6D5D75-4FDC-4065-B11C-FC5A17A8ED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6B85F7-7C9A-4175-98D9-B8808707C1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FAA03E-53D3-4931-B36A-103A7C719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145A4C-2CAD-4A0D-BC64-0C9506DF7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42F0E9-4C73-4B93-A8CC-B8D92DCB1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05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8110C-D813-43EA-A14B-3A5450E10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31FCA5-5EAB-4EC9-8FE3-9C42DC9637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FA67B3-D24A-40F8-BE02-90910E0FB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F7BAE-D584-47B2-BF74-78736151F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437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A35FD6-BED2-42DC-A370-1EB0826D0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61E7BD-E04E-4251-95C7-87CBD691A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79863D-58CF-4166-8432-D63DCFDB7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11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9B5FE-4E7F-4FF2-B741-6E1C697C9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5A7D3-7175-4417-9DA2-5210A429A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C10F1-82DE-444B-AE04-1A4B553C7D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B60D78-8F65-48A0-B19A-78D6F014B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36EC92-EDA6-4CE3-8FDC-E0C81012D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9D4093-C3FF-43CB-825E-8829136D3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831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D95F24-9829-411A-9D13-9126E53CDB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BEF139-D798-4D21-A01B-9AB132A76D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0740B1-8816-475B-81E1-409A1D6449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917776-5D60-4754-8DE8-E365DE598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F21CBE-5BFF-4C6B-92F4-CCBF6E716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25BF5-FF9A-4B30-B5EA-53D59E685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343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B1609-4CBB-45E6-876F-F3BAA287F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B9CA-9896-41D5-8D1E-DBD50E0E4F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46FEE0-AAF2-4F87-8AE3-1A4A73B22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4A6EC3-2C33-4DB0-9268-ABC3A9F1B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4C4AF3-AD8F-4D91-B85D-A8CDE99E8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391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E2D5FBD-3F9D-4A69-95BB-441DAAE7B1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632DC1-361C-4ADF-B9EC-93004C3FF0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59656F-EA5D-4844-B195-7803DACE8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AD4B0-6D3E-44FF-9430-7D99B570B5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AC00A3-E057-4C1F-A022-70B16B5F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303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3FF98-BCCF-6745-AC92-030FD450A5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83733A-BCB0-8F4C-8AA3-B63AFE4E0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94D28F-22AF-E142-8CA8-C1767EFAD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BEFFA-D750-7848-93A2-D16328FD4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6313F-D5AF-3D47-9B5C-2F1584C82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89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61287-E9E6-3C40-B2C4-6F6781014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6D497F-6C2C-9243-86D3-C96829C51E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B4A078-A4AD-7941-A427-3B37E1EA4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FF86CE-D14A-2E40-BBB0-66287FFB3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6D576-479F-664B-A204-704706EB2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3072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32338-D135-5749-A68E-12DAF4C04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C00CC-498B-E740-AE99-1D8D9B9B6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8DA4D-F753-584F-B6A2-49C032285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7D96AC-91E8-8B4E-B243-C7E56B80B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84567-C712-794C-9AF3-11B785C67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3724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7F4E7-7009-C541-9F0F-01406FA11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066938-E94D-6440-9187-DBA849539D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7FAEB5-1E04-5C4C-8880-682B325209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1A7F28-FA40-0D48-B6B3-68EBCDBF2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F4B9CA-3323-4B45-9F7E-F9A29E86A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7D5020-975C-2145-A8CE-AD41FC67C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2091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D8BCD-09DA-FF4C-8D83-EF94613A8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D1361A-C614-8144-A291-7B7C1EF514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19D884-3654-3C4F-A9A8-FBADEF8E2A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4069D1-064B-7C47-B490-9102A9085B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61D0EA-3F34-8E44-9EBB-2B07F1B52E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27AC0F-8076-4B4E-A149-9437CAA01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5FA92B-472F-7942-8DD8-FD3C1C168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5AC2B8-FA79-C249-A056-9A5B337CC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1634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7E1DD-BF7E-2640-8A64-150EAB6AF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6CE282-5DE4-094D-B948-6D07CD84D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CA7971-02C3-864C-912F-E54A84774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FB2C9F-C307-734B-8DF3-D6EDC86A7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4368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02E44-5AFB-0249-B23F-693F36D25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DF74E1-7194-234C-AFF6-C58A7E6FB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79248B-8A3A-164F-9CEA-3C1CCE740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2914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E3149-B9FB-7E4C-A9F2-FEE07D3FE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BE0A40-AA74-EB4E-86DD-2063A9837C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ADDC28-B895-D94B-89FF-25AD63952F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C1F1AC-DE09-A741-8585-F8EA72349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3F2E7-52EA-FF45-A9C9-657FAE607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BEA43C-EA1E-1D49-99F9-E8B97EC45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7454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8634D-1E75-FB4E-83DB-67398D8EC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4F02EF-48EC-654E-B717-4AC1CFABFF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11ABBA-ACC3-F64F-ACAD-0DF1FB4F76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582FAC-F1E7-C94A-8F48-A4D02774A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A75710-C1C1-7945-8F99-067AF8D0C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17397D-792E-D94E-95FF-D2754F537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0436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97D02-AF4F-B44B-A21C-CC547D9D9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01209D-83E4-E24E-B69D-839C124FFF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248D1-6400-684B-A8D9-1A7AC0470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EEA16-3171-A44D-959C-D425EBB5B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7FBB3D-1998-AB4D-B06C-A4BBEDFB1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781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26C1B9-2953-8C41-ABF0-842C523B7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21D4F5-A17C-884D-8A3D-D08FA5907C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77FB3-F0D8-2741-9E6E-6BB15C611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12264A-BFCB-4E42-9F69-3FACFFBE9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1FE98-34A9-6248-9938-963B5C4F3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003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0C1DAB-C067-415B-A1F2-581B24F5A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876D28-4622-491D-8C9A-5FA04AAF52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BAABF5-89BB-45FC-A9E1-95EC3ADA88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9CE07-ACDF-4589-9655-74B113743705}" type="datetimeFigureOut">
              <a:rPr lang="en-GB" smtClean="0"/>
              <a:t>23/11/2021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E1F76B-FCB1-47B3-BF74-B1D7703652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EEEE2-0C3B-4A05-A84B-2B8502CA47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E02E8-85BF-4035-A0E2-3639D3CC49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263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53DEFB-FD58-FA4E-AE76-0E2A753CE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25F32E-0A4B-C643-9D46-6A1391F916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90CF75-45EC-CE40-9377-6712C2CDC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1CD1A-C9FD-3445-9F2A-4915AC5B4B75}" type="datetimeFigureOut">
              <a:rPr lang="en-US" smtClean="0"/>
              <a:t>11/23/2021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0819B-936C-344F-9BD2-6B085CD55C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11B240-EF5E-2842-8A18-C036654BA1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33E54-1918-124F-97C3-1955D4B1191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800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pixabay.com/fr/call-center-t%C3%A9l%C3%A9phone-service-aide-1015274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7FEAE179-C525-48F3-AD47-0E9E2B6F2E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082422-5685-4978-9290-C84AE72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89" y="4883544"/>
            <a:ext cx="3876086" cy="155690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b="1" i="1" kern="1200" dirty="0">
                <a:effectLst/>
                <a:latin typeface="+mj-lt"/>
                <a:ea typeface="+mj-ea"/>
                <a:cs typeface="+mj-cs"/>
              </a:rPr>
              <a:t>Strategies for Effective Communication</a:t>
            </a:r>
            <a:endParaRPr lang="en-US" sz="3200" b="1" i="1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5C8260E-968F-44E8-A823-ABB431311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86584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89" y="0"/>
            <a:ext cx="11231745" cy="458818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0CF8B48-9035-409B-9092-4052D1DCAD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9" r="1876" b="2"/>
          <a:stretch/>
        </p:blipFill>
        <p:spPr>
          <a:xfrm>
            <a:off x="959205" y="364142"/>
            <a:ext cx="10369645" cy="386799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E43805F-24A6-46A4-B19B-54F283473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01107" y="5661132"/>
            <a:ext cx="1463040" cy="4571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AF808AA9-B384-4D7B-BF46-0856CB7728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62719" y="4883544"/>
            <a:ext cx="6586915" cy="1556907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Created by:</a:t>
            </a:r>
          </a:p>
          <a:p>
            <a:r>
              <a:rPr lang="en-GB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Constantin Alin </a:t>
            </a:r>
            <a:r>
              <a:rPr lang="en-GB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Daraban</a:t>
            </a:r>
            <a:endParaRPr lang="en-GB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Khizar</a:t>
            </a:r>
            <a:r>
              <a:rPr lang="en-GB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Fareed</a:t>
            </a:r>
          </a:p>
          <a:p>
            <a:r>
              <a:rPr lang="en-GB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Cristian Gherman</a:t>
            </a:r>
          </a:p>
          <a:p>
            <a:r>
              <a:rPr lang="en-GB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Florin </a:t>
            </a:r>
            <a:r>
              <a:rPr lang="en-GB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Petrisor</a:t>
            </a:r>
            <a:r>
              <a:rPr lang="en-GB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Zinica</a:t>
            </a:r>
            <a:endParaRPr lang="en-GB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5195057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DA27AB-9B7F-4442-89FB-8C5434476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Shannon and Weaver Communication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F96C0-71B9-474E-B5D1-F6CA7B5B7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9" y="1782981"/>
            <a:ext cx="4008384" cy="4393982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Processing the Message.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Encoding the message into Signals.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Transmitted through a Channel.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Decoding the message from the Signal.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Message arrives to Destination.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Can be Noise in the Background on every call.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45EDBEB5-CF44-4E43-BEF5-C92B71718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5320" y="2338092"/>
            <a:ext cx="6253212" cy="325167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30008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E3F77C-AD5F-4885-9803-57321EC591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Osgood-Schramm’s Interactive Model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307836D-ECFF-4BEC-B49A-140EE3FE4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9" y="1782981"/>
            <a:ext cx="4008384" cy="4393982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Encoding is very important,</a:t>
            </a:r>
          </a:p>
          <a:p>
            <a:pPr marL="0" indent="0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Sharing your thoughts.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Decoding means understanding.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Communication can be finalized after receiving feedback.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28A5161-06F1-46CF-8AD7-844680A59E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D3F51FEB-38FB-4F6C-9F7B-2F2AFAB65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name="adj" fmla="val 50000"/>
              </a:avLst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E547BA6-BAE0-43BB-A7CA-60F69CE252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7970D4-AD8F-4628-AF54-EAAFEC399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5320" y="1978532"/>
            <a:ext cx="6253212" cy="3970789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5995D10D-E9C9-47DB-AE7E-801FEF38F5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C1A72C6-3DE4-4EC3-9AD5-9E0D40D8CE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0B0DA1F1-C391-4EDF-9FE0-23E86E137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53825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3B18E-E2AF-4AEE-BBC3-8E1D4FA12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7182"/>
            <a:ext cx="10515600" cy="1325563"/>
          </a:xfrm>
        </p:spPr>
        <p:txBody>
          <a:bodyPr>
            <a:noAutofit/>
          </a:bodyPr>
          <a:lstStyle/>
          <a:p>
            <a:r>
              <a:rPr lang="en-US" sz="1800" b="1" spc="-15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What are the channels of communication used by the organisation and channels that can be</a:t>
            </a:r>
            <a:r>
              <a:rPr lang="en-US" sz="1800" b="1" spc="-4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spc="-15">
                <a:effectLst/>
                <a:latin typeface="Arial" panose="020B0604020202020204" pitchFamily="34" charset="0"/>
                <a:ea typeface="Arial" panose="020B0604020202020204" pitchFamily="34" charset="0"/>
              </a:rPr>
              <a:t>used to improve communication?</a:t>
            </a:r>
            <a:br>
              <a:rPr lang="en-GB" sz="2000" spc="-15"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r>
              <a:rPr lang="en-GB" sz="2000"/>
              <a:t>Linear, interactive and transactional</a:t>
            </a:r>
            <a:endParaRPr lang="en-GB" sz="2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641869B-E2E8-4E38-A8B1-0314CE20DC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2124733"/>
              </p:ext>
            </p:extLst>
          </p:nvPr>
        </p:nvGraphicFramePr>
        <p:xfrm>
          <a:off x="394063" y="1473227"/>
          <a:ext cx="11403873" cy="5125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1291">
                  <a:extLst>
                    <a:ext uri="{9D8B030D-6E8A-4147-A177-3AD203B41FA5}">
                      <a16:colId xmlns:a16="http://schemas.microsoft.com/office/drawing/2014/main" val="2746429727"/>
                    </a:ext>
                  </a:extLst>
                </a:gridCol>
                <a:gridCol w="3801291">
                  <a:extLst>
                    <a:ext uri="{9D8B030D-6E8A-4147-A177-3AD203B41FA5}">
                      <a16:colId xmlns:a16="http://schemas.microsoft.com/office/drawing/2014/main" val="1194420936"/>
                    </a:ext>
                  </a:extLst>
                </a:gridCol>
                <a:gridCol w="3801291">
                  <a:extLst>
                    <a:ext uri="{9D8B030D-6E8A-4147-A177-3AD203B41FA5}">
                      <a16:colId xmlns:a16="http://schemas.microsoft.com/office/drawing/2014/main" val="800716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/>
                        <a:t>Models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Pros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Cons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205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2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Linear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One-way communication - mostly employed in mass communication.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Audience persuasion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Propaganda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Intentional results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No feedback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No continuous line of communication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No awareness whether communication was effective.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69565"/>
                  </a:ext>
                </a:extLst>
              </a:tr>
              <a:tr h="784316">
                <a:tc>
                  <a:txBody>
                    <a:bodyPr/>
                    <a:lstStyle/>
                    <a:p>
                      <a:r>
                        <a:rPr lang="en-GB" sz="28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Transactional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In communication, both the sender and the recipient play a vital role.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Interpersonal – communication between two people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Simultaneous and instant feedback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No discrimination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Encourages non-verbal communication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More noise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5999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Interactional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New communications like internet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Communication can become linear if no response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Feedback even in mass communication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New communication  channels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Feedback can take a very long time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/>
                        <a:t>Sender and receiver might not know who the other person is.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819646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5925342-E85C-4EDA-B100-D275F1092A94}"/>
              </a:ext>
            </a:extLst>
          </p:cNvPr>
          <p:cNvSpPr txBox="1"/>
          <p:nvPr/>
        </p:nvSpPr>
        <p:spPr>
          <a:xfrm>
            <a:off x="6727373" y="6381486"/>
            <a:ext cx="6492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(Bowman and Targowski, 1987)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859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9AF26-7873-4624-B134-E2CD4B466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96913"/>
            <a:ext cx="9144000" cy="1230312"/>
          </a:xfrm>
        </p:spPr>
        <p:txBody>
          <a:bodyPr>
            <a:noAutofit/>
          </a:bodyPr>
          <a:lstStyle/>
          <a:p>
            <a:r>
              <a:rPr lang="en-US" sz="2000" b="1" spc="-1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What are the channels of communication used by the organization and channels that can be</a:t>
            </a:r>
            <a:r>
              <a:rPr lang="en-US" sz="2000" b="1" spc="-4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2000" b="1" spc="-1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used to improve communication?</a:t>
            </a:r>
            <a:br>
              <a:rPr lang="en-GB" sz="2000" spc="-15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endParaRPr lang="en-GB" sz="6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A8EE09-8E05-4495-9AF3-DE4204B0F4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017" y="1486694"/>
            <a:ext cx="4439479" cy="1655762"/>
          </a:xfrm>
        </p:spPr>
        <p:txBody>
          <a:bodyPr/>
          <a:lstStyle/>
          <a:p>
            <a:r>
              <a:rPr lang="en-GB" dirty="0"/>
              <a:t>What are channels of communication?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8B7E68-3CC1-46B4-96E7-DD9502D46EB3}"/>
              </a:ext>
            </a:extLst>
          </p:cNvPr>
          <p:cNvSpPr txBox="1"/>
          <p:nvPr/>
        </p:nvSpPr>
        <p:spPr>
          <a:xfrm>
            <a:off x="1038225" y="2314575"/>
            <a:ext cx="350727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Face to face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Telephone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Video/conference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Emails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Broadcast media communication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B6FFA8EF-5E37-4E62-8715-96FB1206E88F}"/>
              </a:ext>
            </a:extLst>
          </p:cNvPr>
          <p:cNvSpPr txBox="1">
            <a:spLocks/>
          </p:cNvSpPr>
          <p:nvPr/>
        </p:nvSpPr>
        <p:spPr>
          <a:xfrm>
            <a:off x="1364974" y="4702611"/>
            <a:ext cx="9462052" cy="29169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Here at Whirlpool, as customer service staff it would be useful to implement a transactional model of communication, and possibly an interactional model to collect feedback utilizing electronic forms of communication such as the internet to further improve communication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364869-712F-4A55-B8FA-C97D217117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938342" y="1486694"/>
            <a:ext cx="2894771" cy="231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3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8130D-AE41-44DB-9B3C-2F52E01CF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Customer service repair department</a:t>
            </a:r>
            <a:endParaRPr lang="en-GB" dirty="0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185EE056-E403-458D-9A9C-446A4154F3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328196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B241EB4-CC7A-450D-9F62-1045EC90747A}"/>
              </a:ext>
            </a:extLst>
          </p:cNvPr>
          <p:cNvSpPr txBox="1"/>
          <p:nvPr/>
        </p:nvSpPr>
        <p:spPr>
          <a:xfrm>
            <a:off x="9978887" y="631190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Open Sans" panose="020B0606030504020204" pitchFamily="34" charset="0"/>
              </a:rPr>
              <a:t>(Dato, 2021)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249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3" name="Rectangle 82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FE6AB3-B337-47C3-8C68-A18B7C1CB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Barriers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to communication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Rectangle 86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0C1BC-67DB-4C26-9BED-250E76E242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Filtering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Emotions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Information overload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Defensiveness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Language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National culture</a:t>
            </a:r>
          </a:p>
          <a:p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97AC15D-195A-4C46-8DD7-90CEA964D1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707" b="-2"/>
          <a:stretch/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  <p:sp>
        <p:nvSpPr>
          <p:cNvPr id="89" name="Rectangle 88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639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5" name="Rectangle 64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547DCA-CA18-4362-AF7D-DC8C184D3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US" sz="4800">
                <a:latin typeface="Arial" panose="020B0604020202020204" pitchFamily="34" charset="0"/>
                <a:cs typeface="Arial" panose="020B0604020202020204" pitchFamily="34" charset="0"/>
              </a:rPr>
              <a:t>Overcoming these Barriers</a:t>
            </a:r>
            <a:endParaRPr lang="en-GB" sz="4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92791-4A6E-4699-8DC2-8E0FC22000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anchor="ctr">
            <a:norm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Active listening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Language simplicity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Feedbacks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Emotion constraining</a:t>
            </a:r>
            <a:br>
              <a:rPr lang="en-US" sz="2000" dirty="0"/>
            </a:br>
            <a:endParaRPr lang="en-GB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502B81-D80F-48F7-979E-DFE210D47D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87" r="12989" b="2"/>
          <a:stretch/>
        </p:blipFill>
        <p:spPr>
          <a:xfrm>
            <a:off x="6570886" y="2484255"/>
            <a:ext cx="3831569" cy="3714244"/>
          </a:xfrm>
          <a:prstGeom prst="rect">
            <a:avLst/>
          </a:prstGeom>
        </p:spPr>
      </p:pic>
      <p:sp>
        <p:nvSpPr>
          <p:cNvPr id="71" name="Rectangle 7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459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22E9C9-0BF5-2843-ABCB-E328A5BD3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482" y="762000"/>
            <a:ext cx="5306123" cy="139831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sz="3400" b="1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communication: What is it?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7" name="Rectangle 76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9AA6C4-C97C-AF40-9BD9-C56C0FA4A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2143885"/>
            <a:ext cx="5899064" cy="4684500"/>
          </a:xfrm>
        </p:spPr>
        <p:txBody>
          <a:bodyPr anchor="ctr">
            <a:normAutofit fontScale="92500"/>
          </a:bodyPr>
          <a:lstStyle/>
          <a:p>
            <a:r>
              <a:rPr lang="en-GB" dirty="0"/>
              <a:t>Effective communication is about more than just exchanging information. It’s about understanding the emotion and intentions behind the information. As well as being able to clearly convey a message (Fielding, 2006)</a:t>
            </a:r>
          </a:p>
          <a:p>
            <a:pPr marL="0" indent="0">
              <a:buNone/>
            </a:pPr>
            <a:r>
              <a:rPr lang="en-GB" b="1" dirty="0"/>
              <a:t>Strategies for effective communication: </a:t>
            </a:r>
          </a:p>
          <a:p>
            <a:pPr>
              <a:buFontTx/>
              <a:buChar char="-"/>
            </a:pPr>
            <a:r>
              <a:rPr lang="en-GB" dirty="0"/>
              <a:t>Focus on what is being said, not on the person talking</a:t>
            </a:r>
          </a:p>
          <a:p>
            <a:pPr>
              <a:buFontTx/>
              <a:buChar char="-"/>
            </a:pPr>
            <a:r>
              <a:rPr lang="en-GB" dirty="0"/>
              <a:t>Be genuine rather than manipulative </a:t>
            </a:r>
          </a:p>
          <a:p>
            <a:pPr>
              <a:buFontTx/>
              <a:buChar char="-"/>
            </a:pPr>
            <a:r>
              <a:rPr lang="en-GB" dirty="0"/>
              <a:t>Empathize rather than remain detached </a:t>
            </a:r>
            <a:endParaRPr 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6" name="Picture 2" descr="Effective Communication Images, Stock Photos &amp;amp; Vectors | Shutterstock">
            <a:extLst>
              <a:ext uri="{FF2B5EF4-FFF2-40B4-BE49-F238E27FC236}">
                <a16:creationId xmlns:a16="http://schemas.microsoft.com/office/drawing/2014/main" id="{69B4C401-7A48-2949-AD4E-6F6E062C98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57" r="10758" b="23819"/>
          <a:stretch/>
        </p:blipFill>
        <p:spPr bwMode="auto">
          <a:xfrm>
            <a:off x="5773173" y="1496096"/>
            <a:ext cx="5899065" cy="400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9566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361DC183-07AE-409A-AB63-34A0C77B60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90464369-70FA-42AF-948F-80664CA7B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46816"/>
          </a:xfrm>
          <a:prstGeom prst="rect">
            <a:avLst/>
          </a:prstGeom>
          <a:solidFill>
            <a:schemeClr val="bg1">
              <a:lumMod val="85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F5AA7B-9590-754E-9C45-54E47B8017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72351" y="-170796"/>
            <a:ext cx="10760149" cy="1638377"/>
          </a:xfrm>
        </p:spPr>
        <p:txBody>
          <a:bodyPr anchor="b">
            <a:normAutofit/>
          </a:bodyPr>
          <a:lstStyle/>
          <a:p>
            <a:pPr algn="ctr"/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E.C in Whirlpool Company</a:t>
            </a:r>
            <a:b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000" b="1" dirty="0">
                <a:latin typeface="Arial" panose="020B0604020202020204" pitchFamily="34" charset="0"/>
                <a:cs typeface="Arial" panose="020B0604020202020204" pitchFamily="34" charset="0"/>
              </a:rPr>
              <a:t>-Service Repair Department-</a:t>
            </a: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9AC7F-4B39-3847-8AA8-C1A0AE121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9185" y="2317612"/>
            <a:ext cx="6557078" cy="3466500"/>
          </a:xfrm>
        </p:spPr>
        <p:txBody>
          <a:bodyPr anchor="ctr">
            <a:normAutofit/>
          </a:bodyPr>
          <a:lstStyle/>
          <a:p>
            <a:r>
              <a:rPr lang="en-US" dirty="0"/>
              <a:t>Better understanding of ideas shared which will help with the decision-making process when working on different products of clients (</a:t>
            </a:r>
            <a:r>
              <a:rPr lang="en-US" dirty="0" err="1"/>
              <a:t>Benassi</a:t>
            </a:r>
            <a:r>
              <a:rPr lang="en-US" dirty="0"/>
              <a:t> , 2021)</a:t>
            </a:r>
          </a:p>
          <a:p>
            <a:r>
              <a:rPr lang="en-US" dirty="0"/>
              <a:t>Better cooperation between members of staff from different departments</a:t>
            </a:r>
          </a:p>
          <a:p>
            <a:r>
              <a:rPr lang="en-US" dirty="0"/>
              <a:t>Effective distribution of information and data from one member of staff to another. 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6604B49-AD5C-4590-B051-06C8222E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669568" y="277912"/>
            <a:ext cx="524256" cy="118633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C552A98-EF7D-4D42-AB69-066B786AB5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5447" y="399675"/>
            <a:ext cx="4647368" cy="58099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Whirlpool Refrigeration Repairs in London - Whirlpool">
            <a:extLst>
              <a:ext uri="{FF2B5EF4-FFF2-40B4-BE49-F238E27FC236}">
                <a16:creationId xmlns:a16="http://schemas.microsoft.com/office/drawing/2014/main" id="{2082DBED-DEB3-C44B-B9EF-412D3EF411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21373" y="2506645"/>
            <a:ext cx="4235516" cy="1595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Rectangle 78">
            <a:extLst>
              <a:ext uri="{FF2B5EF4-FFF2-40B4-BE49-F238E27FC236}">
                <a16:creationId xmlns:a16="http://schemas.microsoft.com/office/drawing/2014/main" id="{A648176E-454C-437C-B0FC-9B82FCF32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774185" y="6131892"/>
            <a:ext cx="524256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1D5F69B-3C48-0046-AB85-736E8A2D6FDA}"/>
              </a:ext>
            </a:extLst>
          </p:cNvPr>
          <p:cNvCxnSpPr/>
          <p:nvPr/>
        </p:nvCxnSpPr>
        <p:spPr>
          <a:xfrm>
            <a:off x="630607" y="1786270"/>
            <a:ext cx="5954232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218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5286591-9DEE-40D6-861B-569E5A9D4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4984251"/>
              </p:ext>
            </p:extLst>
          </p:nvPr>
        </p:nvGraphicFramePr>
        <p:xfrm>
          <a:off x="1000124" y="719666"/>
          <a:ext cx="10101264" cy="5697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3314">
                  <a:extLst>
                    <a:ext uri="{9D8B030D-6E8A-4147-A177-3AD203B41FA5}">
                      <a16:colId xmlns:a16="http://schemas.microsoft.com/office/drawing/2014/main" val="1381715570"/>
                    </a:ext>
                  </a:extLst>
                </a:gridCol>
                <a:gridCol w="6457950">
                  <a:extLst>
                    <a:ext uri="{9D8B030D-6E8A-4147-A177-3AD203B41FA5}">
                      <a16:colId xmlns:a16="http://schemas.microsoft.com/office/drawing/2014/main" val="3579679796"/>
                    </a:ext>
                  </a:extLst>
                </a:gridCol>
              </a:tblGrid>
              <a:tr h="882562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Teamwork Evaluation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Team responses.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0018179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Who was in your team?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Constantin Alin </a:t>
                      </a:r>
                      <a:r>
                        <a:rPr lang="en-GB" dirty="0" err="1"/>
                        <a:t>Daraban</a:t>
                      </a:r>
                      <a:endParaRPr lang="en-GB" dirty="0"/>
                    </a:p>
                    <a:p>
                      <a:r>
                        <a:rPr lang="en-GB" dirty="0" err="1"/>
                        <a:t>Khizar</a:t>
                      </a:r>
                      <a:r>
                        <a:rPr lang="en-GB" dirty="0"/>
                        <a:t> Fareed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Cristian Gherman</a:t>
                      </a:r>
                    </a:p>
                    <a:p>
                      <a:r>
                        <a:rPr lang="en-GB" dirty="0"/>
                        <a:t>Florin </a:t>
                      </a:r>
                      <a:r>
                        <a:rPr lang="en-GB" dirty="0" err="1"/>
                        <a:t>Petrisor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Zinica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373457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key strengths of your team?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Desire to succeed,  Attendance , Brain Storming , Empathy, Power Point design, Insights of Company selected.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276796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were the challenges that you overcame as a team?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Internet Connectivity, Delay in feedbacks, Different working shift patterns.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256840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What would you do differently if you worked as a team again?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Punctuality, established meetings to discuss the evolution of the project.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1358641"/>
                  </a:ext>
                </a:extLst>
              </a:tr>
              <a:tr h="882562">
                <a:tc>
                  <a:txBody>
                    <a:bodyPr/>
                    <a:lstStyle/>
                    <a:p>
                      <a:r>
                        <a:rPr lang="en-GB" dirty="0"/>
                        <a:t>How would you rate your team working? Out of 10?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8/10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4105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13530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388F353-637C-4A06-A875-EDEB3C9DCB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5615" y="2287609"/>
            <a:ext cx="4742993" cy="2276636"/>
          </a:xfrm>
          <a:prstGeom prst="rect">
            <a:avLst/>
          </a:prstGeom>
        </p:spPr>
      </p:pic>
      <p:cxnSp>
        <p:nvCxnSpPr>
          <p:cNvPr id="31" name="Straight Connector 11">
            <a:extLst>
              <a:ext uri="{FF2B5EF4-FFF2-40B4-BE49-F238E27FC236}">
                <a16:creationId xmlns:a16="http://schemas.microsoft.com/office/drawing/2014/main" id="{4D56677B-C0B7-4DAC-ACAD-8054FF1B59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1573887"/>
            <a:ext cx="0" cy="3710227"/>
          </a:xfrm>
          <a:prstGeom prst="line">
            <a:avLst/>
          </a:prstGeom>
          <a:ln w="19050">
            <a:solidFill>
              <a:srgbClr val="2F91F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CCEDD66B-F4CF-4025-87A9-0C1AD53FA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3240" y="1995702"/>
            <a:ext cx="4728015" cy="286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9209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4DADA-F63D-46EA-A522-57B62D50A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2679915" cy="67326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6A2B8-7C2B-4295-95EB-B251E42EF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7905"/>
            <a:ext cx="10515600" cy="5624970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Bowman, J. and </a:t>
            </a:r>
            <a:r>
              <a:rPr lang="en-GB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Targowski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A., 1987. </a:t>
            </a:r>
            <a:r>
              <a:rPr lang="en-GB" sz="1600" b="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Modeling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the Communication Process: The Map is Not the Territory.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Journal of Business Communication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24(4), pp.21-34.</a:t>
            </a:r>
            <a:endParaRPr lang="en-GB" sz="1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Dato, N., 2021.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7 best communication channels for a connected team.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[online] Podium. Available at: &lt;https://www.podium.com/article/communication-channels/&gt; [Accessed 17 November 2021].</a:t>
            </a:r>
          </a:p>
          <a:p>
            <a:pPr algn="just">
              <a:lnSpc>
                <a:spcPct val="150000"/>
              </a:lnSpc>
            </a:pP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Benassi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M.,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Developing effective communication: how to get  in touch with your family, friends, colleagues &amp; more: Business communication skills.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Independently Published. </a:t>
            </a:r>
          </a:p>
          <a:p>
            <a:pPr algn="just">
              <a:lnSpc>
                <a:spcPct val="150000"/>
              </a:lnSpc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Fielding, M., (2006),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 in Organization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., Juta and Company LTD. , pp: 356-360.</a:t>
            </a:r>
          </a:p>
          <a:p>
            <a:pPr algn="just">
              <a:lnSpc>
                <a:spcPct val="150000"/>
              </a:lnSpc>
            </a:pPr>
            <a:r>
              <a:rPr lang="de-DE" sz="1600" dirty="0">
                <a:latin typeface="Arial" panose="020B0604020202020204" pitchFamily="34" charset="0"/>
                <a:cs typeface="Arial" panose="020B0604020202020204" pitchFamily="34" charset="0"/>
              </a:rPr>
              <a:t>Paul Cobley, Peter J. Schulz, (2013) ‚‘‘</a:t>
            </a:r>
            <a:r>
              <a:rPr lang="en-US" sz="16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Theories and Models of Communication’’, </a:t>
            </a:r>
            <a:r>
              <a:rPr lang="en-US" sz="1600" b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 Gruyter, pp: 201-220.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Buchanan, D, &amp; Huczynski, A (2016), Organizational Behaviour, Pearson Education Limited, Harlow, United Kingdom. Available from: ProQuest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Ebook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Central. 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Rayudu, C., (2009) Communication, Global Media, Mumbai. Available at: ProQuest 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Ebook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Central. (Accessed: 16 May 2020).</a:t>
            </a:r>
          </a:p>
          <a:p>
            <a:pPr algn="just">
              <a:lnSpc>
                <a:spcPct val="150000"/>
              </a:lnSpc>
            </a:pP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</a:rPr>
              <a:t>Griffith, B., and Dunham, E., (2015), Working in Teams: moving from high potential to high performance, Los Angeles, SAGE Publications. </a:t>
            </a:r>
            <a:endParaRPr lang="en-GB" sz="1800" dirty="0"/>
          </a:p>
          <a:p>
            <a:pPr algn="just">
              <a:lnSpc>
                <a:spcPct val="150000"/>
              </a:lnSpc>
            </a:pPr>
            <a:r>
              <a:rPr lang="en-GB" sz="1600" dirty="0">
                <a:solidFill>
                  <a:srgbClr val="222222"/>
                </a:solidFill>
                <a:latin typeface="Arial" panose="020B0604020202020204" pitchFamily="34" charset="0"/>
              </a:rPr>
              <a:t>Mehrabian, A. (1981) Silent Messages: Implicit Communication of Emotions and Attitudes, Boston: Wadsworth Publishing Company</a:t>
            </a:r>
            <a:endParaRPr lang="en-GB" sz="1800" dirty="0"/>
          </a:p>
          <a:p>
            <a:pPr algn="just">
              <a:lnSpc>
                <a:spcPct val="150000"/>
              </a:lnSpc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438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</TotalTime>
  <Words>1031</Words>
  <Application>Microsoft Office PowerPoint</Application>
  <PresentationFormat>Widescreen</PresentationFormat>
  <Paragraphs>118</Paragraphs>
  <Slides>13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Open Sans</vt:lpstr>
      <vt:lpstr>Office Theme</vt:lpstr>
      <vt:lpstr>1_Office Theme</vt:lpstr>
      <vt:lpstr>Strategies for Effective Communication</vt:lpstr>
      <vt:lpstr>Shannon and Weaver Communication Model</vt:lpstr>
      <vt:lpstr>Osgood-Schramm’s Interactive Model</vt:lpstr>
      <vt:lpstr>What are the channels of communication used by the organisation and channels that can be used to improve communication? Linear, interactive and transactional</vt:lpstr>
      <vt:lpstr>What are the channels of communication used by the organization and channels that can be used to improve communication? </vt:lpstr>
      <vt:lpstr>Customer service repair department</vt:lpstr>
      <vt:lpstr>Barriers to communication</vt:lpstr>
      <vt:lpstr>Overcoming these Barriers</vt:lpstr>
      <vt:lpstr>Effective communication: What is it?</vt:lpstr>
      <vt:lpstr>E.C in Whirlpool Company -Service Repair Department-</vt:lpstr>
      <vt:lpstr>PowerPoint Presentation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the channels of communication used by the organisation and channels that can be used to improve communication?</dc:title>
  <dc:creator>sundas khayam</dc:creator>
  <cp:lastModifiedBy>sundas khayam</cp:lastModifiedBy>
  <cp:revision>6</cp:revision>
  <dcterms:created xsi:type="dcterms:W3CDTF">2021-11-15T02:28:58Z</dcterms:created>
  <dcterms:modified xsi:type="dcterms:W3CDTF">2021-11-23T14:49:11Z</dcterms:modified>
</cp:coreProperties>
</file>