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D5A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FF1578-1D0A-5C15-1246-F27699543066}" v="1287" dt="2026-10-19T02:13:03.8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eesha Zaman (2527063)" userId="S::2527063@student.uwtsd.ac.uk::785904c4-9580-414e-a805-d99b73f7ac28" providerId="AD" clId="Web-{A7FF1578-1D0A-5C15-1246-F27699543066}"/>
    <pc:docChg chg="addSld delSld modSld">
      <pc:chgData name="Aneesha Zaman (2527063)" userId="S::2527063@student.uwtsd.ac.uk::785904c4-9580-414e-a805-d99b73f7ac28" providerId="AD" clId="Web-{A7FF1578-1D0A-5C15-1246-F27699543066}" dt="2026-10-19T02:13:03.826" v="1196" actId="20577"/>
      <pc:docMkLst>
        <pc:docMk/>
      </pc:docMkLst>
      <pc:sldChg chg="delSp modSp">
        <pc:chgData name="Aneesha Zaman (2527063)" userId="S::2527063@student.uwtsd.ac.uk::785904c4-9580-414e-a805-d99b73f7ac28" providerId="AD" clId="Web-{A7FF1578-1D0A-5C15-1246-F27699543066}" dt="2026-10-19T00:04:49.949" v="121" actId="20577"/>
        <pc:sldMkLst>
          <pc:docMk/>
          <pc:sldMk cId="109857222" sldId="256"/>
        </pc:sldMkLst>
        <pc:spChg chg="mod">
          <ac:chgData name="Aneesha Zaman (2527063)" userId="S::2527063@student.uwtsd.ac.uk::785904c4-9580-414e-a805-d99b73f7ac28" providerId="AD" clId="Web-{A7FF1578-1D0A-5C15-1246-F27699543066}" dt="2026-10-19T00:04:49.949" v="121" actId="20577"/>
          <ac:spMkLst>
            <pc:docMk/>
            <pc:sldMk cId="109857222" sldId="256"/>
            <ac:spMk id="2" creationId="{00000000-0000-0000-0000-000000000000}"/>
          </ac:spMkLst>
        </pc:spChg>
        <pc:spChg chg="del">
          <ac:chgData name="Aneesha Zaman (2527063)" userId="S::2527063@student.uwtsd.ac.uk::785904c4-9580-414e-a805-d99b73f7ac28" providerId="AD" clId="Web-{A7FF1578-1D0A-5C15-1246-F27699543066}" dt="2026-10-18T23:50:16.974" v="1"/>
          <ac:spMkLst>
            <pc:docMk/>
            <pc:sldMk cId="109857222" sldId="256"/>
            <ac:spMk id="3" creationId="{00000000-0000-0000-0000-000000000000}"/>
          </ac:spMkLst>
        </pc:spChg>
      </pc:sldChg>
      <pc:sldChg chg="delSp modSp new del">
        <pc:chgData name="Aneesha Zaman (2527063)" userId="S::2527063@student.uwtsd.ac.uk::785904c4-9580-414e-a805-d99b73f7ac28" providerId="AD" clId="Web-{A7FF1578-1D0A-5C15-1246-F27699543066}" dt="2026-10-19T00:05:05.716" v="122"/>
        <pc:sldMkLst>
          <pc:docMk/>
          <pc:sldMk cId="272579010" sldId="257"/>
        </pc:sldMkLst>
        <pc:spChg chg="del">
          <ac:chgData name="Aneesha Zaman (2527063)" userId="S::2527063@student.uwtsd.ac.uk::785904c4-9580-414e-a805-d99b73f7ac28" providerId="AD" clId="Web-{A7FF1578-1D0A-5C15-1246-F27699543066}" dt="2026-10-19T00:00:03.235" v="80"/>
          <ac:spMkLst>
            <pc:docMk/>
            <pc:sldMk cId="272579010" sldId="257"/>
            <ac:spMk id="2" creationId="{963ED798-6F4B-4E3E-EEF6-8B6B1CFC73EC}"/>
          </ac:spMkLst>
        </pc:spChg>
        <pc:spChg chg="mod">
          <ac:chgData name="Aneesha Zaman (2527063)" userId="S::2527063@student.uwtsd.ac.uk::785904c4-9580-414e-a805-d99b73f7ac28" providerId="AD" clId="Web-{A7FF1578-1D0A-5C15-1246-F27699543066}" dt="2026-10-19T00:03:08.133" v="109" actId="20577"/>
          <ac:spMkLst>
            <pc:docMk/>
            <pc:sldMk cId="272579010" sldId="257"/>
            <ac:spMk id="3" creationId="{DC85167A-4B1B-3D4C-22B3-CB3A56D214E5}"/>
          </ac:spMkLst>
        </pc:spChg>
      </pc:sldChg>
      <pc:sldChg chg="addSp modSp new mod setBg">
        <pc:chgData name="Aneesha Zaman (2527063)" userId="S::2527063@student.uwtsd.ac.uk::785904c4-9580-414e-a805-d99b73f7ac28" providerId="AD" clId="Web-{A7FF1578-1D0A-5C15-1246-F27699543066}" dt="2026-10-19T00:11:48.628" v="158" actId="20577"/>
        <pc:sldMkLst>
          <pc:docMk/>
          <pc:sldMk cId="1694789143" sldId="257"/>
        </pc:sldMkLst>
        <pc:spChg chg="mod">
          <ac:chgData name="Aneesha Zaman (2527063)" userId="S::2527063@student.uwtsd.ac.uk::785904c4-9580-414e-a805-d99b73f7ac28" providerId="AD" clId="Web-{A7FF1578-1D0A-5C15-1246-F27699543066}" dt="2026-10-19T00:07:07.883" v="130"/>
          <ac:spMkLst>
            <pc:docMk/>
            <pc:sldMk cId="1694789143" sldId="257"/>
            <ac:spMk id="2" creationId="{DC465D72-DA7C-D271-76C2-3D1C4C06B9D5}"/>
          </ac:spMkLst>
        </pc:spChg>
        <pc:spChg chg="mod ord">
          <ac:chgData name="Aneesha Zaman (2527063)" userId="S::2527063@student.uwtsd.ac.uk::785904c4-9580-414e-a805-d99b73f7ac28" providerId="AD" clId="Web-{A7FF1578-1D0A-5C15-1246-F27699543066}" dt="2026-10-19T00:11:48.628" v="158" actId="20577"/>
          <ac:spMkLst>
            <pc:docMk/>
            <pc:sldMk cId="1694789143" sldId="257"/>
            <ac:spMk id="3" creationId="{B35A4033-AD37-BFF1-636D-9E8B17F73047}"/>
          </ac:spMkLst>
        </pc:spChg>
        <pc:spChg chg="add">
          <ac:chgData name="Aneesha Zaman (2527063)" userId="S::2527063@student.uwtsd.ac.uk::785904c4-9580-414e-a805-d99b73f7ac28" providerId="AD" clId="Web-{A7FF1578-1D0A-5C15-1246-F27699543066}" dt="2026-10-19T00:07:07.883" v="130"/>
          <ac:spMkLst>
            <pc:docMk/>
            <pc:sldMk cId="1694789143" sldId="257"/>
            <ac:spMk id="9" creationId="{058A14AF-9FB5-4CC7-BA35-E8E85D3EDF0E}"/>
          </ac:spMkLst>
        </pc:spChg>
        <pc:spChg chg="add">
          <ac:chgData name="Aneesha Zaman (2527063)" userId="S::2527063@student.uwtsd.ac.uk::785904c4-9580-414e-a805-d99b73f7ac28" providerId="AD" clId="Web-{A7FF1578-1D0A-5C15-1246-F27699543066}" dt="2026-10-19T00:07:07.883" v="130"/>
          <ac:spMkLst>
            <pc:docMk/>
            <pc:sldMk cId="1694789143" sldId="257"/>
            <ac:spMk id="11" creationId="{3A9A4357-BD1D-4622-A4FE-766E6AB8DE84}"/>
          </ac:spMkLst>
        </pc:spChg>
        <pc:spChg chg="add">
          <ac:chgData name="Aneesha Zaman (2527063)" userId="S::2527063@student.uwtsd.ac.uk::785904c4-9580-414e-a805-d99b73f7ac28" providerId="AD" clId="Web-{A7FF1578-1D0A-5C15-1246-F27699543066}" dt="2026-10-19T00:07:07.883" v="130"/>
          <ac:spMkLst>
            <pc:docMk/>
            <pc:sldMk cId="1694789143" sldId="257"/>
            <ac:spMk id="13" creationId="{E659831F-0D9A-4C63-9EBB-8435B85A440F}"/>
          </ac:spMkLst>
        </pc:spChg>
        <pc:spChg chg="add">
          <ac:chgData name="Aneesha Zaman (2527063)" userId="S::2527063@student.uwtsd.ac.uk::785904c4-9580-414e-a805-d99b73f7ac28" providerId="AD" clId="Web-{A7FF1578-1D0A-5C15-1246-F27699543066}" dt="2026-10-19T00:07:07.883" v="130"/>
          <ac:spMkLst>
            <pc:docMk/>
            <pc:sldMk cId="1694789143" sldId="257"/>
            <ac:spMk id="15" creationId="{E6995CE5-F890-4ABA-82A2-26507CE8D2A3}"/>
          </ac:spMkLst>
        </pc:spChg>
        <pc:picChg chg="add mod">
          <ac:chgData name="Aneesha Zaman (2527063)" userId="S::2527063@student.uwtsd.ac.uk::785904c4-9580-414e-a805-d99b73f7ac28" providerId="AD" clId="Web-{A7FF1578-1D0A-5C15-1246-F27699543066}" dt="2026-10-19T00:07:07.883" v="130"/>
          <ac:picMkLst>
            <pc:docMk/>
            <pc:sldMk cId="1694789143" sldId="257"/>
            <ac:picMk id="4" creationId="{FF234680-C7C1-D41E-3638-729EEA505890}"/>
          </ac:picMkLst>
        </pc:picChg>
      </pc:sldChg>
      <pc:sldChg chg="modSp new">
        <pc:chgData name="Aneesha Zaman (2527063)" userId="S::2527063@student.uwtsd.ac.uk::785904c4-9580-414e-a805-d99b73f7ac28" providerId="AD" clId="Web-{A7FF1578-1D0A-5C15-1246-F27699543066}" dt="2026-10-19T00:16:36.639" v="186" actId="20577"/>
        <pc:sldMkLst>
          <pc:docMk/>
          <pc:sldMk cId="4144359793" sldId="258"/>
        </pc:sldMkLst>
        <pc:spChg chg="mod">
          <ac:chgData name="Aneesha Zaman (2527063)" userId="S::2527063@student.uwtsd.ac.uk::785904c4-9580-414e-a805-d99b73f7ac28" providerId="AD" clId="Web-{A7FF1578-1D0A-5C15-1246-F27699543066}" dt="2026-10-19T00:16:36.639" v="186" actId="20577"/>
          <ac:spMkLst>
            <pc:docMk/>
            <pc:sldMk cId="4144359793" sldId="258"/>
            <ac:spMk id="2" creationId="{35658AEB-C5C5-4B75-CB36-F5D761947EA6}"/>
          </ac:spMkLst>
        </pc:spChg>
        <pc:spChg chg="mod">
          <ac:chgData name="Aneesha Zaman (2527063)" userId="S::2527063@student.uwtsd.ac.uk::785904c4-9580-414e-a805-d99b73f7ac28" providerId="AD" clId="Web-{A7FF1578-1D0A-5C15-1246-F27699543066}" dt="2026-10-19T00:13:08.319" v="172" actId="20577"/>
          <ac:spMkLst>
            <pc:docMk/>
            <pc:sldMk cId="4144359793" sldId="258"/>
            <ac:spMk id="3" creationId="{13F81BBB-00D9-A58C-34A2-A69FC0668748}"/>
          </ac:spMkLst>
        </pc:spChg>
      </pc:sldChg>
      <pc:sldChg chg="delSp modSp new">
        <pc:chgData name="Aneesha Zaman (2527063)" userId="S::2527063@student.uwtsd.ac.uk::785904c4-9580-414e-a805-d99b73f7ac28" providerId="AD" clId="Web-{A7FF1578-1D0A-5C15-1246-F27699543066}" dt="2026-10-19T00:15:05.932" v="180" actId="1076"/>
        <pc:sldMkLst>
          <pc:docMk/>
          <pc:sldMk cId="346163261" sldId="259"/>
        </pc:sldMkLst>
        <pc:spChg chg="del">
          <ac:chgData name="Aneesha Zaman (2527063)" userId="S::2527063@student.uwtsd.ac.uk::785904c4-9580-414e-a805-d99b73f7ac28" providerId="AD" clId="Web-{A7FF1578-1D0A-5C15-1246-F27699543066}" dt="2026-10-19T00:14:29.165" v="174"/>
          <ac:spMkLst>
            <pc:docMk/>
            <pc:sldMk cId="346163261" sldId="259"/>
            <ac:spMk id="2" creationId="{8AB2CABF-10CA-F221-A574-1FB01C87620B}"/>
          </ac:spMkLst>
        </pc:spChg>
        <pc:spChg chg="mod">
          <ac:chgData name="Aneesha Zaman (2527063)" userId="S::2527063@student.uwtsd.ac.uk::785904c4-9580-414e-a805-d99b73f7ac28" providerId="AD" clId="Web-{A7FF1578-1D0A-5C15-1246-F27699543066}" dt="2026-10-19T00:15:05.932" v="180" actId="1076"/>
          <ac:spMkLst>
            <pc:docMk/>
            <pc:sldMk cId="346163261" sldId="259"/>
            <ac:spMk id="3" creationId="{24DDC934-2D6F-6F24-8E00-54A81E586A7D}"/>
          </ac:spMkLst>
        </pc:spChg>
      </pc:sldChg>
      <pc:sldChg chg="modSp new">
        <pc:chgData name="Aneesha Zaman (2527063)" userId="S::2527063@student.uwtsd.ac.uk::785904c4-9580-414e-a805-d99b73f7ac28" providerId="AD" clId="Web-{A7FF1578-1D0A-5C15-1246-F27699543066}" dt="2026-10-19T00:30:30.733" v="261" actId="20577"/>
        <pc:sldMkLst>
          <pc:docMk/>
          <pc:sldMk cId="3541369287" sldId="260"/>
        </pc:sldMkLst>
        <pc:spChg chg="mod">
          <ac:chgData name="Aneesha Zaman (2527063)" userId="S::2527063@student.uwtsd.ac.uk::785904c4-9580-414e-a805-d99b73f7ac28" providerId="AD" clId="Web-{A7FF1578-1D0A-5C15-1246-F27699543066}" dt="2026-10-19T00:20:57.274" v="204" actId="20577"/>
          <ac:spMkLst>
            <pc:docMk/>
            <pc:sldMk cId="3541369287" sldId="260"/>
            <ac:spMk id="2" creationId="{4B5C9968-BD0F-19E4-48AF-CA15E4B0851D}"/>
          </ac:spMkLst>
        </pc:spChg>
        <pc:spChg chg="mod">
          <ac:chgData name="Aneesha Zaman (2527063)" userId="S::2527063@student.uwtsd.ac.uk::785904c4-9580-414e-a805-d99b73f7ac28" providerId="AD" clId="Web-{A7FF1578-1D0A-5C15-1246-F27699543066}" dt="2026-10-19T00:30:30.733" v="261" actId="20577"/>
          <ac:spMkLst>
            <pc:docMk/>
            <pc:sldMk cId="3541369287" sldId="260"/>
            <ac:spMk id="3" creationId="{C834DFE1-41AB-44B3-3D0A-B7CBD5619FB7}"/>
          </ac:spMkLst>
        </pc:spChg>
      </pc:sldChg>
      <pc:sldChg chg="delSp modSp new">
        <pc:chgData name="Aneesha Zaman (2527063)" userId="S::2527063@student.uwtsd.ac.uk::785904c4-9580-414e-a805-d99b73f7ac28" providerId="AD" clId="Web-{A7FF1578-1D0A-5C15-1246-F27699543066}" dt="2026-10-19T00:32:50.832" v="268" actId="1076"/>
        <pc:sldMkLst>
          <pc:docMk/>
          <pc:sldMk cId="1034486129" sldId="261"/>
        </pc:sldMkLst>
        <pc:spChg chg="del">
          <ac:chgData name="Aneesha Zaman (2527063)" userId="S::2527063@student.uwtsd.ac.uk::785904c4-9580-414e-a805-d99b73f7ac28" providerId="AD" clId="Web-{A7FF1578-1D0A-5C15-1246-F27699543066}" dt="2026-10-19T00:32:11.799" v="263"/>
          <ac:spMkLst>
            <pc:docMk/>
            <pc:sldMk cId="1034486129" sldId="261"/>
            <ac:spMk id="2" creationId="{282934D4-4758-6827-9881-33D7757AA46B}"/>
          </ac:spMkLst>
        </pc:spChg>
        <pc:spChg chg="mod">
          <ac:chgData name="Aneesha Zaman (2527063)" userId="S::2527063@student.uwtsd.ac.uk::785904c4-9580-414e-a805-d99b73f7ac28" providerId="AD" clId="Web-{A7FF1578-1D0A-5C15-1246-F27699543066}" dt="2026-10-19T00:32:50.832" v="268" actId="1076"/>
          <ac:spMkLst>
            <pc:docMk/>
            <pc:sldMk cId="1034486129" sldId="261"/>
            <ac:spMk id="3" creationId="{371A9407-01CF-8DE4-DD73-F6C574E98103}"/>
          </ac:spMkLst>
        </pc:spChg>
      </pc:sldChg>
      <pc:sldChg chg="addSp delSp modSp new">
        <pc:chgData name="Aneesha Zaman (2527063)" userId="S::2527063@student.uwtsd.ac.uk::785904c4-9580-414e-a805-d99b73f7ac28" providerId="AD" clId="Web-{A7FF1578-1D0A-5C15-1246-F27699543066}" dt="2026-10-19T01:02:28.540" v="621" actId="1076"/>
        <pc:sldMkLst>
          <pc:docMk/>
          <pc:sldMk cId="4104119905" sldId="262"/>
        </pc:sldMkLst>
        <pc:spChg chg="mod">
          <ac:chgData name="Aneesha Zaman (2527063)" userId="S::2527063@student.uwtsd.ac.uk::785904c4-9580-414e-a805-d99b73f7ac28" providerId="AD" clId="Web-{A7FF1578-1D0A-5C15-1246-F27699543066}" dt="2026-10-19T00:34:32.039" v="291" actId="20577"/>
          <ac:spMkLst>
            <pc:docMk/>
            <pc:sldMk cId="4104119905" sldId="262"/>
            <ac:spMk id="2" creationId="{CAB01EA1-54CE-6316-5EAB-4B482BB7C77F}"/>
          </ac:spMkLst>
        </pc:spChg>
        <pc:spChg chg="mod">
          <ac:chgData name="Aneesha Zaman (2527063)" userId="S::2527063@student.uwtsd.ac.uk::785904c4-9580-414e-a805-d99b73f7ac28" providerId="AD" clId="Web-{A7FF1578-1D0A-5C15-1246-F27699543066}" dt="2026-10-19T00:53:57.771" v="546" actId="20577"/>
          <ac:spMkLst>
            <pc:docMk/>
            <pc:sldMk cId="4104119905" sldId="262"/>
            <ac:spMk id="3" creationId="{26EF32A2-3532-3DFA-7957-6633F9AE700C}"/>
          </ac:spMkLst>
        </pc:spChg>
        <pc:spChg chg="add del mod">
          <ac:chgData name="Aneesha Zaman (2527063)" userId="S::2527063@student.uwtsd.ac.uk::785904c4-9580-414e-a805-d99b73f7ac28" providerId="AD" clId="Web-{A7FF1578-1D0A-5C15-1246-F27699543066}" dt="2026-10-19T00:42:05.071" v="308"/>
          <ac:spMkLst>
            <pc:docMk/>
            <pc:sldMk cId="4104119905" sldId="262"/>
            <ac:spMk id="4" creationId="{B2B52BF6-D471-2A3B-EECD-C2CDBDE665E2}"/>
          </ac:spMkLst>
        </pc:spChg>
        <pc:spChg chg="add mod">
          <ac:chgData name="Aneesha Zaman (2527063)" userId="S::2527063@student.uwtsd.ac.uk::785904c4-9580-414e-a805-d99b73f7ac28" providerId="AD" clId="Web-{A7FF1578-1D0A-5C15-1246-F27699543066}" dt="2026-10-19T00:57:47.482" v="578" actId="1076"/>
          <ac:spMkLst>
            <pc:docMk/>
            <pc:sldMk cId="4104119905" sldId="262"/>
            <ac:spMk id="5" creationId="{6874F8B8-49A5-571E-6DDD-893301C24A49}"/>
          </ac:spMkLst>
        </pc:spChg>
        <pc:spChg chg="add del mod">
          <ac:chgData name="Aneesha Zaman (2527063)" userId="S::2527063@student.uwtsd.ac.uk::785904c4-9580-414e-a805-d99b73f7ac28" providerId="AD" clId="Web-{A7FF1578-1D0A-5C15-1246-F27699543066}" dt="2026-10-19T00:53:10.394" v="536"/>
          <ac:spMkLst>
            <pc:docMk/>
            <pc:sldMk cId="4104119905" sldId="262"/>
            <ac:spMk id="6" creationId="{8462D9CC-5602-E46E-DD61-9E7F15B4EEDD}"/>
          </ac:spMkLst>
        </pc:spChg>
        <pc:spChg chg="add del mod">
          <ac:chgData name="Aneesha Zaman (2527063)" userId="S::2527063@student.uwtsd.ac.uk::785904c4-9580-414e-a805-d99b73f7ac28" providerId="AD" clId="Web-{A7FF1578-1D0A-5C15-1246-F27699543066}" dt="2026-10-19T00:47:13.552" v="352"/>
          <ac:spMkLst>
            <pc:docMk/>
            <pc:sldMk cId="4104119905" sldId="262"/>
            <ac:spMk id="7" creationId="{2036A1F9-5104-36AF-9C38-7B1EE4895FFC}"/>
          </ac:spMkLst>
        </pc:spChg>
        <pc:spChg chg="add del">
          <ac:chgData name="Aneesha Zaman (2527063)" userId="S::2527063@student.uwtsd.ac.uk::785904c4-9580-414e-a805-d99b73f7ac28" providerId="AD" clId="Web-{A7FF1578-1D0A-5C15-1246-F27699543066}" dt="2026-10-19T00:47:26.193" v="356"/>
          <ac:spMkLst>
            <pc:docMk/>
            <pc:sldMk cId="4104119905" sldId="262"/>
            <ac:spMk id="8" creationId="{84B7992B-2DEC-6411-D6EF-687422C806FB}"/>
          </ac:spMkLst>
        </pc:spChg>
        <pc:spChg chg="add mod">
          <ac:chgData name="Aneesha Zaman (2527063)" userId="S::2527063@student.uwtsd.ac.uk::785904c4-9580-414e-a805-d99b73f7ac28" providerId="AD" clId="Web-{A7FF1578-1D0A-5C15-1246-F27699543066}" dt="2026-10-19T01:02:17.805" v="620"/>
          <ac:spMkLst>
            <pc:docMk/>
            <pc:sldMk cId="4104119905" sldId="262"/>
            <ac:spMk id="9" creationId="{7F55E692-0ED9-6635-F1D5-8C95391B96C4}"/>
          </ac:spMkLst>
        </pc:spChg>
        <pc:spChg chg="add mod">
          <ac:chgData name="Aneesha Zaman (2527063)" userId="S::2527063@student.uwtsd.ac.uk::785904c4-9580-414e-a805-d99b73f7ac28" providerId="AD" clId="Web-{A7FF1578-1D0A-5C15-1246-F27699543066}" dt="2026-10-19T01:02:02.226" v="618" actId="14100"/>
          <ac:spMkLst>
            <pc:docMk/>
            <pc:sldMk cId="4104119905" sldId="262"/>
            <ac:spMk id="10" creationId="{D536FCBF-3BE9-627A-2B57-988C93DC7C0E}"/>
          </ac:spMkLst>
        </pc:spChg>
        <pc:spChg chg="add mod">
          <ac:chgData name="Aneesha Zaman (2527063)" userId="S::2527063@student.uwtsd.ac.uk::785904c4-9580-414e-a805-d99b73f7ac28" providerId="AD" clId="Web-{A7FF1578-1D0A-5C15-1246-F27699543066}" dt="2026-10-19T01:02:28.540" v="621" actId="1076"/>
          <ac:spMkLst>
            <pc:docMk/>
            <pc:sldMk cId="4104119905" sldId="262"/>
            <ac:spMk id="11" creationId="{77698ACD-714A-D10C-6DF8-F058ED7F93D3}"/>
          </ac:spMkLst>
        </pc:spChg>
      </pc:sldChg>
      <pc:sldChg chg="delSp modSp new">
        <pc:chgData name="Aneesha Zaman (2527063)" userId="S::2527063@student.uwtsd.ac.uk::785904c4-9580-414e-a805-d99b73f7ac28" providerId="AD" clId="Web-{A7FF1578-1D0A-5C15-1246-F27699543066}" dt="2026-10-19T01:04:49.154" v="628" actId="20577"/>
        <pc:sldMkLst>
          <pc:docMk/>
          <pc:sldMk cId="1248002250" sldId="263"/>
        </pc:sldMkLst>
        <pc:spChg chg="del">
          <ac:chgData name="Aneesha Zaman (2527063)" userId="S::2527063@student.uwtsd.ac.uk::785904c4-9580-414e-a805-d99b73f7ac28" providerId="AD" clId="Web-{A7FF1578-1D0A-5C15-1246-F27699543066}" dt="2026-10-19T01:04:02.887" v="623"/>
          <ac:spMkLst>
            <pc:docMk/>
            <pc:sldMk cId="1248002250" sldId="263"/>
            <ac:spMk id="2" creationId="{B3B0EA08-2B80-5E13-A39C-46838B0339A5}"/>
          </ac:spMkLst>
        </pc:spChg>
        <pc:spChg chg="mod">
          <ac:chgData name="Aneesha Zaman (2527063)" userId="S::2527063@student.uwtsd.ac.uk::785904c4-9580-414e-a805-d99b73f7ac28" providerId="AD" clId="Web-{A7FF1578-1D0A-5C15-1246-F27699543066}" dt="2026-10-19T01:04:49.154" v="628" actId="20577"/>
          <ac:spMkLst>
            <pc:docMk/>
            <pc:sldMk cId="1248002250" sldId="263"/>
            <ac:spMk id="3" creationId="{A76E53C3-06AE-5028-31AD-E16810C23EA2}"/>
          </ac:spMkLst>
        </pc:spChg>
      </pc:sldChg>
      <pc:sldChg chg="new del">
        <pc:chgData name="Aneesha Zaman (2527063)" userId="S::2527063@student.uwtsd.ac.uk::785904c4-9580-414e-a805-d99b73f7ac28" providerId="AD" clId="Web-{A7FF1578-1D0A-5C15-1246-F27699543066}" dt="2026-10-19T01:05:37.578" v="632"/>
        <pc:sldMkLst>
          <pc:docMk/>
          <pc:sldMk cId="305617793" sldId="264"/>
        </pc:sldMkLst>
      </pc:sldChg>
      <pc:sldChg chg="new del">
        <pc:chgData name="Aneesha Zaman (2527063)" userId="S::2527063@student.uwtsd.ac.uk::785904c4-9580-414e-a805-d99b73f7ac28" providerId="AD" clId="Web-{A7FF1578-1D0A-5C15-1246-F27699543066}" dt="2026-10-19T01:05:31.750" v="630"/>
        <pc:sldMkLst>
          <pc:docMk/>
          <pc:sldMk cId="1176403359" sldId="264"/>
        </pc:sldMkLst>
      </pc:sldChg>
      <pc:sldChg chg="addSp delSp modSp new mod setBg">
        <pc:chgData name="Aneesha Zaman (2527063)" userId="S::2527063@student.uwtsd.ac.uk::785904c4-9580-414e-a805-d99b73f7ac28" providerId="AD" clId="Web-{A7FF1578-1D0A-5C15-1246-F27699543066}" dt="2026-10-19T01:28:43.696" v="937"/>
        <pc:sldMkLst>
          <pc:docMk/>
          <pc:sldMk cId="3908288363" sldId="264"/>
        </pc:sldMkLst>
        <pc:spChg chg="mod">
          <ac:chgData name="Aneesha Zaman (2527063)" userId="S::2527063@student.uwtsd.ac.uk::785904c4-9580-414e-a805-d99b73f7ac28" providerId="AD" clId="Web-{A7FF1578-1D0A-5C15-1246-F27699543066}" dt="2026-10-19T01:17:02.729" v="650"/>
          <ac:spMkLst>
            <pc:docMk/>
            <pc:sldMk cId="3908288363" sldId="264"/>
            <ac:spMk id="2" creationId="{06392D4C-5BD2-4001-605F-441679DF96BD}"/>
          </ac:spMkLst>
        </pc:spChg>
        <pc:spChg chg="del">
          <ac:chgData name="Aneesha Zaman (2527063)" userId="S::2527063@student.uwtsd.ac.uk::785904c4-9580-414e-a805-d99b73f7ac28" providerId="AD" clId="Web-{A7FF1578-1D0A-5C15-1246-F27699543066}" dt="2026-10-19T01:16:44.431" v="649"/>
          <ac:spMkLst>
            <pc:docMk/>
            <pc:sldMk cId="3908288363" sldId="264"/>
            <ac:spMk id="3" creationId="{91036708-33BA-78F2-239A-0435CA5FF6AE}"/>
          </ac:spMkLst>
        </pc:spChg>
        <pc:spChg chg="add mod">
          <ac:chgData name="Aneesha Zaman (2527063)" userId="S::2527063@student.uwtsd.ac.uk::785904c4-9580-414e-a805-d99b73f7ac28" providerId="AD" clId="Web-{A7FF1578-1D0A-5C15-1246-F27699543066}" dt="2026-10-19T01:27:30.865" v="876" actId="20577"/>
          <ac:spMkLst>
            <pc:docMk/>
            <pc:sldMk cId="3908288363" sldId="264"/>
            <ac:spMk id="7" creationId="{2F79439C-F571-E69D-B39C-3FA3D2B58E29}"/>
          </ac:spMkLst>
        </pc:spChg>
        <pc:spChg chg="add del">
          <ac:chgData name="Aneesha Zaman (2527063)" userId="S::2527063@student.uwtsd.ac.uk::785904c4-9580-414e-a805-d99b73f7ac28" providerId="AD" clId="Web-{A7FF1578-1D0A-5C15-1246-F27699543066}" dt="2026-10-19T01:17:38.840" v="651"/>
          <ac:spMkLst>
            <pc:docMk/>
            <pc:sldMk cId="3908288363" sldId="264"/>
            <ac:spMk id="8" creationId="{8D2E0B9B-6965-B62B-BF51-8EB6623AFD8D}"/>
          </ac:spMkLst>
        </pc:spChg>
        <pc:spChg chg="add">
          <ac:chgData name="Aneesha Zaman (2527063)" userId="S::2527063@student.uwtsd.ac.uk::785904c4-9580-414e-a805-d99b73f7ac28" providerId="AD" clId="Web-{A7FF1578-1D0A-5C15-1246-F27699543066}" dt="2026-10-19T01:17:02.729" v="650"/>
          <ac:spMkLst>
            <pc:docMk/>
            <pc:sldMk cId="3908288363" sldId="264"/>
            <ac:spMk id="11" creationId="{F13C74B1-5B17-4795-BED0-7140497B445A}"/>
          </ac:spMkLst>
        </pc:spChg>
        <pc:spChg chg="add">
          <ac:chgData name="Aneesha Zaman (2527063)" userId="S::2527063@student.uwtsd.ac.uk::785904c4-9580-414e-a805-d99b73f7ac28" providerId="AD" clId="Web-{A7FF1578-1D0A-5C15-1246-F27699543066}" dt="2026-10-19T01:17:02.729" v="650"/>
          <ac:spMkLst>
            <pc:docMk/>
            <pc:sldMk cId="3908288363" sldId="264"/>
            <ac:spMk id="13" creationId="{D4974D33-8DC5-464E-8C6D-BE58F0669C17}"/>
          </ac:spMkLst>
        </pc:spChg>
        <pc:graphicFrameChg chg="add del mod ord modGraphic">
          <ac:chgData name="Aneesha Zaman (2527063)" userId="S::2527063@student.uwtsd.ac.uk::785904c4-9580-414e-a805-d99b73f7ac28" providerId="AD" clId="Web-{A7FF1578-1D0A-5C15-1246-F27699543066}" dt="2026-10-19T01:21:15.973" v="719"/>
          <ac:graphicFrameMkLst>
            <pc:docMk/>
            <pc:sldMk cId="3908288363" sldId="264"/>
            <ac:graphicFrameMk id="5" creationId="{E4346FA8-AF6B-993A-04D1-F157AE048FEF}"/>
          </ac:graphicFrameMkLst>
        </pc:graphicFrameChg>
        <pc:graphicFrameChg chg="add mod modGraphic">
          <ac:chgData name="Aneesha Zaman (2527063)" userId="S::2527063@student.uwtsd.ac.uk::785904c4-9580-414e-a805-d99b73f7ac28" providerId="AD" clId="Web-{A7FF1578-1D0A-5C15-1246-F27699543066}" dt="2026-10-19T01:28:43.696" v="937"/>
          <ac:graphicFrameMkLst>
            <pc:docMk/>
            <pc:sldMk cId="3908288363" sldId="264"/>
            <ac:graphicFrameMk id="10" creationId="{9AF20848-53F3-59AF-7F59-260FE85283B3}"/>
          </ac:graphicFrameMkLst>
        </pc:graphicFrameChg>
        <pc:picChg chg="add mod ord">
          <ac:chgData name="Aneesha Zaman (2527063)" userId="S::2527063@student.uwtsd.ac.uk::785904c4-9580-414e-a805-d99b73f7ac28" providerId="AD" clId="Web-{A7FF1578-1D0A-5C15-1246-F27699543066}" dt="2026-10-19T01:17:02.729" v="650"/>
          <ac:picMkLst>
            <pc:docMk/>
            <pc:sldMk cId="3908288363" sldId="264"/>
            <ac:picMk id="4" creationId="{7D695828-0A50-CCE4-CF7E-466AB2CD060D}"/>
          </ac:picMkLst>
        </pc:picChg>
      </pc:sldChg>
      <pc:sldChg chg="new del">
        <pc:chgData name="Aneesha Zaman (2527063)" userId="S::2527063@student.uwtsd.ac.uk::785904c4-9580-414e-a805-d99b73f7ac28" providerId="AD" clId="Web-{A7FF1578-1D0A-5C15-1246-F27699543066}" dt="2026-10-19T01:33:30.628" v="939"/>
        <pc:sldMkLst>
          <pc:docMk/>
          <pc:sldMk cId="448326423" sldId="265"/>
        </pc:sldMkLst>
      </pc:sldChg>
      <pc:sldChg chg="delSp modSp new add del">
        <pc:chgData name="Aneesha Zaman (2527063)" userId="S::2527063@student.uwtsd.ac.uk::785904c4-9580-414e-a805-d99b73f7ac28" providerId="AD" clId="Web-{A7FF1578-1D0A-5C15-1246-F27699543066}" dt="2026-10-19T01:35:14.398" v="948"/>
        <pc:sldMkLst>
          <pc:docMk/>
          <pc:sldMk cId="4147929776" sldId="265"/>
        </pc:sldMkLst>
        <pc:spChg chg="del">
          <ac:chgData name="Aneesha Zaman (2527063)" userId="S::2527063@student.uwtsd.ac.uk::785904c4-9580-414e-a805-d99b73f7ac28" providerId="AD" clId="Web-{A7FF1578-1D0A-5C15-1246-F27699543066}" dt="2026-10-19T01:33:38.066" v="941"/>
          <ac:spMkLst>
            <pc:docMk/>
            <pc:sldMk cId="4147929776" sldId="265"/>
            <ac:spMk id="2" creationId="{C45AEF6D-21A8-5D82-6427-88F6A05A1E74}"/>
          </ac:spMkLst>
        </pc:spChg>
        <pc:spChg chg="mod">
          <ac:chgData name="Aneesha Zaman (2527063)" userId="S::2527063@student.uwtsd.ac.uk::785904c4-9580-414e-a805-d99b73f7ac28" providerId="AD" clId="Web-{A7FF1578-1D0A-5C15-1246-F27699543066}" dt="2026-10-19T01:34:29.365" v="946" actId="1076"/>
          <ac:spMkLst>
            <pc:docMk/>
            <pc:sldMk cId="4147929776" sldId="265"/>
            <ac:spMk id="3" creationId="{3D89C24C-BC2E-2959-5342-732BE877411F}"/>
          </ac:spMkLst>
        </pc:spChg>
      </pc:sldChg>
      <pc:sldChg chg="modSp new add del">
        <pc:chgData name="Aneesha Zaman (2527063)" userId="S::2527063@student.uwtsd.ac.uk::785904c4-9580-414e-a805-d99b73f7ac28" providerId="AD" clId="Web-{A7FF1578-1D0A-5C15-1246-F27699543066}" dt="2026-10-19T01:48:12.940" v="1040"/>
        <pc:sldMkLst>
          <pc:docMk/>
          <pc:sldMk cId="2660877647" sldId="266"/>
        </pc:sldMkLst>
        <pc:spChg chg="mod">
          <ac:chgData name="Aneesha Zaman (2527063)" userId="S::2527063@student.uwtsd.ac.uk::785904c4-9580-414e-a805-d99b73f7ac28" providerId="AD" clId="Web-{A7FF1578-1D0A-5C15-1246-F27699543066}" dt="2026-10-19T01:36:17.859" v="960" actId="20577"/>
          <ac:spMkLst>
            <pc:docMk/>
            <pc:sldMk cId="2660877647" sldId="266"/>
            <ac:spMk id="2" creationId="{89BCAC15-1A49-2861-9091-1B44BBF476A7}"/>
          </ac:spMkLst>
        </pc:spChg>
        <pc:spChg chg="mod">
          <ac:chgData name="Aneesha Zaman (2527063)" userId="S::2527063@student.uwtsd.ac.uk::785904c4-9580-414e-a805-d99b73f7ac28" providerId="AD" clId="Web-{A7FF1578-1D0A-5C15-1246-F27699543066}" dt="2026-10-19T01:40:49.901" v="1000" actId="20577"/>
          <ac:spMkLst>
            <pc:docMk/>
            <pc:sldMk cId="2660877647" sldId="266"/>
            <ac:spMk id="3" creationId="{E599A69A-1EAD-F0DE-58A9-8D7F3FF7CF22}"/>
          </ac:spMkLst>
        </pc:spChg>
      </pc:sldChg>
      <pc:sldChg chg="delSp modSp new">
        <pc:chgData name="Aneesha Zaman (2527063)" userId="S::2527063@student.uwtsd.ac.uk::785904c4-9580-414e-a805-d99b73f7ac28" providerId="AD" clId="Web-{A7FF1578-1D0A-5C15-1246-F27699543066}" dt="2026-10-19T01:46:20.682" v="1032" actId="20577"/>
        <pc:sldMkLst>
          <pc:docMk/>
          <pc:sldMk cId="2820801770" sldId="267"/>
        </pc:sldMkLst>
        <pc:spChg chg="del">
          <ac:chgData name="Aneesha Zaman (2527063)" userId="S::2527063@student.uwtsd.ac.uk::785904c4-9580-414e-a805-d99b73f7ac28" providerId="AD" clId="Web-{A7FF1578-1D0A-5C15-1246-F27699543066}" dt="2026-10-19T01:43:29.754" v="1002"/>
          <ac:spMkLst>
            <pc:docMk/>
            <pc:sldMk cId="2820801770" sldId="267"/>
            <ac:spMk id="2" creationId="{D7EE8B97-84A1-4402-0AE3-89C25E830BAC}"/>
          </ac:spMkLst>
        </pc:spChg>
        <pc:spChg chg="mod">
          <ac:chgData name="Aneesha Zaman (2527063)" userId="S::2527063@student.uwtsd.ac.uk::785904c4-9580-414e-a805-d99b73f7ac28" providerId="AD" clId="Web-{A7FF1578-1D0A-5C15-1246-F27699543066}" dt="2026-10-19T01:46:20.682" v="1032" actId="20577"/>
          <ac:spMkLst>
            <pc:docMk/>
            <pc:sldMk cId="2820801770" sldId="267"/>
            <ac:spMk id="3" creationId="{EC69F1C7-8E62-BDA7-28F0-1B9CF36B1EA4}"/>
          </ac:spMkLst>
        </pc:spChg>
      </pc:sldChg>
      <pc:sldChg chg="modSp new del">
        <pc:chgData name="Aneesha Zaman (2527063)" userId="S::2527063@student.uwtsd.ac.uk::785904c4-9580-414e-a805-d99b73f7ac28" providerId="AD" clId="Web-{A7FF1578-1D0A-5C15-1246-F27699543066}" dt="2026-10-19T01:48:17.378" v="1041"/>
        <pc:sldMkLst>
          <pc:docMk/>
          <pc:sldMk cId="560435402" sldId="268"/>
        </pc:sldMkLst>
        <pc:spChg chg="mod">
          <ac:chgData name="Aneesha Zaman (2527063)" userId="S::2527063@student.uwtsd.ac.uk::785904c4-9580-414e-a805-d99b73f7ac28" providerId="AD" clId="Web-{A7FF1578-1D0A-5C15-1246-F27699543066}" dt="2026-10-19T01:48:03.877" v="1038" actId="20577"/>
          <ac:spMkLst>
            <pc:docMk/>
            <pc:sldMk cId="560435402" sldId="268"/>
            <ac:spMk id="2" creationId="{B646F6E5-AC4A-F8D1-2C35-C609036F8B3F}"/>
          </ac:spMkLst>
        </pc:spChg>
      </pc:sldChg>
      <pc:sldChg chg="modSp new">
        <pc:chgData name="Aneesha Zaman (2527063)" userId="S::2527063@student.uwtsd.ac.uk::785904c4-9580-414e-a805-d99b73f7ac28" providerId="AD" clId="Web-{A7FF1578-1D0A-5C15-1246-F27699543066}" dt="2026-10-19T01:51:24.557" v="1066" actId="20577"/>
        <pc:sldMkLst>
          <pc:docMk/>
          <pc:sldMk cId="1508637072" sldId="269"/>
        </pc:sldMkLst>
        <pc:spChg chg="mod">
          <ac:chgData name="Aneesha Zaman (2527063)" userId="S::2527063@student.uwtsd.ac.uk::785904c4-9580-414e-a805-d99b73f7ac28" providerId="AD" clId="Web-{A7FF1578-1D0A-5C15-1246-F27699543066}" dt="2026-10-19T01:51:24.557" v="1066" actId="20577"/>
          <ac:spMkLst>
            <pc:docMk/>
            <pc:sldMk cId="1508637072" sldId="269"/>
            <ac:spMk id="2" creationId="{D2A2CAD4-F28C-5C98-49CE-ECFD5DDAA53C}"/>
          </ac:spMkLst>
        </pc:spChg>
        <pc:spChg chg="mod">
          <ac:chgData name="Aneesha Zaman (2527063)" userId="S::2527063@student.uwtsd.ac.uk::785904c4-9580-414e-a805-d99b73f7ac28" providerId="AD" clId="Web-{A7FF1578-1D0A-5C15-1246-F27699543066}" dt="2026-10-19T01:49:50.491" v="1049" actId="20577"/>
          <ac:spMkLst>
            <pc:docMk/>
            <pc:sldMk cId="1508637072" sldId="269"/>
            <ac:spMk id="3" creationId="{683B82AA-0B7E-D6FA-FCA3-E3BB7A3018FF}"/>
          </ac:spMkLst>
        </pc:spChg>
      </pc:sldChg>
      <pc:sldChg chg="modSp new">
        <pc:chgData name="Aneesha Zaman (2527063)" userId="S::2527063@student.uwtsd.ac.uk::785904c4-9580-414e-a805-d99b73f7ac28" providerId="AD" clId="Web-{A7FF1578-1D0A-5C15-1246-F27699543066}" dt="2026-10-19T02:13:03.826" v="1196" actId="20577"/>
        <pc:sldMkLst>
          <pc:docMk/>
          <pc:sldMk cId="1452961280" sldId="270"/>
        </pc:sldMkLst>
        <pc:spChg chg="mod">
          <ac:chgData name="Aneesha Zaman (2527063)" userId="S::2527063@student.uwtsd.ac.uk::785904c4-9580-414e-a805-d99b73f7ac28" providerId="AD" clId="Web-{A7FF1578-1D0A-5C15-1246-F27699543066}" dt="2026-10-19T01:51:41.917" v="1068" actId="20577"/>
          <ac:spMkLst>
            <pc:docMk/>
            <pc:sldMk cId="1452961280" sldId="270"/>
            <ac:spMk id="2" creationId="{5962A8FC-83F9-FA8A-6091-0F0873F418A6}"/>
          </ac:spMkLst>
        </pc:spChg>
        <pc:spChg chg="mod">
          <ac:chgData name="Aneesha Zaman (2527063)" userId="S::2527063@student.uwtsd.ac.uk::785904c4-9580-414e-a805-d99b73f7ac28" providerId="AD" clId="Web-{A7FF1578-1D0A-5C15-1246-F27699543066}" dt="2026-10-19T02:13:03.826" v="1196" actId="20577"/>
          <ac:spMkLst>
            <pc:docMk/>
            <pc:sldMk cId="1452961280" sldId="270"/>
            <ac:spMk id="3" creationId="{5B26368E-2B9B-61E0-3310-740D2943D012}"/>
          </ac:spMkLst>
        </pc:spChg>
      </pc:sldChg>
      <pc:sldChg chg="new del">
        <pc:chgData name="Aneesha Zaman (2527063)" userId="S::2527063@student.uwtsd.ac.uk::785904c4-9580-414e-a805-d99b73f7ac28" providerId="AD" clId="Web-{A7FF1578-1D0A-5C15-1246-F27699543066}" dt="2026-10-19T01:50:15.617" v="1051"/>
        <pc:sldMkLst>
          <pc:docMk/>
          <pc:sldMk cId="3946788584" sldId="270"/>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18/10/2026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18/10/2026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jobs.sath.nhs.uk/find-job/nursing/paediatric-staff-nurse-childrens-outpatients?utm_source=chatgpt.co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nationalcareers.service.gov.uk/" TargetMode="External"/><Relationship Id="rId2" Type="http://schemas.openxmlformats.org/officeDocument/2006/relationships/hyperlink" Target="https://www.healthcareers.nhs.uk/explore-roles/nursing/roles-nursing/childrens-nurse" TargetMode="External"/><Relationship Id="rId1" Type="http://schemas.openxmlformats.org/officeDocument/2006/relationships/slideLayout" Target="../slideLayouts/slideLayout2.xml"/><Relationship Id="rId6" Type="http://schemas.openxmlformats.org/officeDocument/2006/relationships/hyperlink" Target="https://www.nmc.org.uk/" TargetMode="External"/><Relationship Id="rId5" Type="http://schemas.openxmlformats.org/officeDocument/2006/relationships/hyperlink" Target="https://www.skillsforhealth.org.uk/" TargetMode="External"/><Relationship Id="rId4" Type="http://schemas.openxmlformats.org/officeDocument/2006/relationships/hyperlink" Target="https://www.rcn.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37852" y="483931"/>
            <a:ext cx="9916296" cy="3098113"/>
          </a:xfrm>
        </p:spPr>
        <p:txBody>
          <a:bodyPr vert="horz" lIns="91440" tIns="45720" rIns="91440" bIns="45720" rtlCol="0" anchor="b">
            <a:noAutofit/>
          </a:bodyPr>
          <a:lstStyle/>
          <a:p>
            <a:r>
              <a:rPr lang="en-GB" sz="2400" b="1">
                <a:latin typeface="Arial"/>
                <a:cs typeface="Arial"/>
              </a:rPr>
              <a:t>Title- </a:t>
            </a:r>
            <a:r>
              <a:rPr lang="en-GB" sz="2400">
                <a:latin typeface="Arial"/>
                <a:cs typeface="Arial"/>
              </a:rPr>
              <a:t>The role of a Children’s Nurse in Health and Social Care </a:t>
            </a:r>
            <a:br>
              <a:rPr lang="en-GB" sz="2400" dirty="0">
                <a:latin typeface="Arial"/>
                <a:cs typeface="Arial"/>
              </a:rPr>
            </a:br>
            <a:r>
              <a:rPr lang="en-GB" sz="2400" b="1">
                <a:latin typeface="Arial"/>
                <a:cs typeface="Arial"/>
              </a:rPr>
              <a:t>Student Name- </a:t>
            </a:r>
            <a:r>
              <a:rPr lang="en-GB" sz="2400">
                <a:latin typeface="Arial"/>
                <a:cs typeface="Arial"/>
              </a:rPr>
              <a:t>Aneesha Zaman </a:t>
            </a:r>
            <a:br>
              <a:rPr lang="en-GB" sz="2400" dirty="0">
                <a:latin typeface="Arial"/>
                <a:cs typeface="Arial"/>
              </a:rPr>
            </a:br>
            <a:r>
              <a:rPr lang="en-GB" sz="2400" b="1">
                <a:latin typeface="Arial"/>
                <a:cs typeface="Arial"/>
              </a:rPr>
              <a:t>Student Number-</a:t>
            </a:r>
            <a:r>
              <a:rPr lang="en-GB" sz="2400">
                <a:latin typeface="Arial"/>
                <a:cs typeface="Arial"/>
              </a:rPr>
              <a:t>  2527063</a:t>
            </a:r>
            <a:br>
              <a:rPr lang="en-GB" sz="2400" dirty="0">
                <a:latin typeface="Arial"/>
                <a:cs typeface="Arial"/>
              </a:rPr>
            </a:br>
            <a:r>
              <a:rPr lang="en-GB" sz="2400" b="1">
                <a:latin typeface="Arial"/>
                <a:cs typeface="Arial"/>
              </a:rPr>
              <a:t>Lecturer’s Name-  </a:t>
            </a:r>
            <a:r>
              <a:rPr lang="en-GB" sz="2400">
                <a:latin typeface="Arial"/>
                <a:cs typeface="Arial"/>
              </a:rPr>
              <a:t>Besty Jose</a:t>
            </a:r>
            <a:br>
              <a:rPr lang="en-GB" sz="2400" dirty="0">
                <a:latin typeface="Arial"/>
                <a:cs typeface="Arial"/>
              </a:rPr>
            </a:br>
            <a:r>
              <a:rPr lang="en-GB" sz="2400" b="1">
                <a:latin typeface="Arial"/>
                <a:cs typeface="Arial"/>
              </a:rPr>
              <a:t>Module code </a:t>
            </a:r>
            <a:r>
              <a:rPr lang="en-GB" sz="2400">
                <a:latin typeface="Arial"/>
                <a:cs typeface="Arial"/>
              </a:rPr>
              <a:t>LCHS4009</a:t>
            </a:r>
            <a:endParaRPr lang="en-GB" sz="2400" b="1">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465D72-DA7C-D271-76C2-3D1C4C06B9D5}"/>
              </a:ext>
            </a:extLst>
          </p:cNvPr>
          <p:cNvSpPr>
            <a:spLocks noGrp="1"/>
          </p:cNvSpPr>
          <p:nvPr>
            <p:ph type="title"/>
          </p:nvPr>
        </p:nvSpPr>
        <p:spPr>
          <a:xfrm>
            <a:off x="793662" y="386930"/>
            <a:ext cx="10066122" cy="1298448"/>
          </a:xfrm>
        </p:spPr>
        <p:txBody>
          <a:bodyPr anchor="b">
            <a:normAutofit/>
          </a:bodyPr>
          <a:lstStyle/>
          <a:p>
            <a:r>
              <a:rPr lang="en-GB" sz="4800"/>
              <a:t>Slide 1-introduction </a:t>
            </a:r>
            <a:endParaRPr lang="en-US"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5A4033-AD37-BFF1-636D-9E8B17F73047}"/>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GB" sz="1700" b="1">
                <a:latin typeface="Arial"/>
                <a:cs typeface="Arial"/>
              </a:rPr>
              <a:t>Introduction</a:t>
            </a:r>
            <a:endParaRPr lang="en-GB" sz="1700">
              <a:latin typeface="Arial"/>
              <a:cs typeface="Arial"/>
            </a:endParaRPr>
          </a:p>
          <a:p>
            <a:pPr marL="0" indent="0">
              <a:buNone/>
            </a:pPr>
            <a:r>
              <a:rPr lang="en-GB" sz="1700">
                <a:latin typeface="Arial"/>
                <a:cs typeface="Arial"/>
              </a:rPr>
              <a:t>Good morning. Today, I’m going to talk about my future career goal, which is to become a children’s nurse. I chose this career because I want to help children when they are unwell and support their families during difficult times. In this presentation, I’ll talk about my strengths, the areas I need to improve, and the opportunities and challenges I might face. I’ll also explain how I can develop my skills while studying Health and Social Care and work towards becoming a good children’s nurse.</a:t>
            </a:r>
          </a:p>
        </p:txBody>
      </p:sp>
      <p:pic>
        <p:nvPicPr>
          <p:cNvPr id="4" name="Picture 3">
            <a:extLst>
              <a:ext uri="{FF2B5EF4-FFF2-40B4-BE49-F238E27FC236}">
                <a16:creationId xmlns:a16="http://schemas.microsoft.com/office/drawing/2014/main" id="{FF234680-C7C1-D41E-3638-729EEA505890}"/>
              </a:ext>
            </a:extLst>
          </p:cNvPr>
          <p:cNvPicPr>
            <a:picLocks noChangeAspect="1"/>
          </p:cNvPicPr>
          <p:nvPr/>
        </p:nvPicPr>
        <p:blipFill>
          <a:blip r:embed="rId2"/>
          <a:stretch>
            <a:fillRect/>
          </a:stretch>
        </p:blipFill>
        <p:spPr>
          <a:xfrm>
            <a:off x="6035024" y="2484255"/>
            <a:ext cx="4903293"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94789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58AEB-C5C5-4B75-CB36-F5D761947EA6}"/>
              </a:ext>
            </a:extLst>
          </p:cNvPr>
          <p:cNvSpPr>
            <a:spLocks noGrp="1"/>
          </p:cNvSpPr>
          <p:nvPr>
            <p:ph type="title"/>
          </p:nvPr>
        </p:nvSpPr>
        <p:spPr/>
        <p:txBody>
          <a:bodyPr/>
          <a:lstStyle/>
          <a:p>
            <a:r>
              <a:rPr lang="en-GB"/>
              <a:t>Slide 2- Understanding the Career</a:t>
            </a:r>
          </a:p>
        </p:txBody>
      </p:sp>
      <p:sp>
        <p:nvSpPr>
          <p:cNvPr id="3" name="Content Placeholder 2">
            <a:extLst>
              <a:ext uri="{FF2B5EF4-FFF2-40B4-BE49-F238E27FC236}">
                <a16:creationId xmlns:a16="http://schemas.microsoft.com/office/drawing/2014/main" id="{13F81BBB-00D9-A58C-34A2-A69FC0668748}"/>
              </a:ext>
            </a:extLst>
          </p:cNvPr>
          <p:cNvSpPr>
            <a:spLocks noGrp="1"/>
          </p:cNvSpPr>
          <p:nvPr>
            <p:ph idx="1"/>
          </p:nvPr>
        </p:nvSpPr>
        <p:spPr/>
        <p:txBody>
          <a:bodyPr vert="horz" lIns="91440" tIns="45720" rIns="91440" bIns="45720" rtlCol="0" anchor="t">
            <a:normAutofit/>
          </a:bodyPr>
          <a:lstStyle/>
          <a:p>
            <a:r>
              <a:rPr lang="en-GB" sz="1800">
                <a:highlight>
                  <a:srgbClr val="FFFFFF"/>
                </a:highlight>
                <a:latin typeface="Arial"/>
                <a:cs typeface="Arial"/>
              </a:rPr>
              <a:t>Looking after children when they are ill or injured.</a:t>
            </a:r>
            <a:endParaRPr lang="en-GB" sz="1800">
              <a:highlight>
                <a:srgbClr val="606060"/>
              </a:highlight>
              <a:latin typeface="Arial"/>
              <a:cs typeface="Arial"/>
            </a:endParaRPr>
          </a:p>
          <a:p>
            <a:r>
              <a:rPr lang="en-GB" sz="1800">
                <a:highlight>
                  <a:srgbClr val="FFFFFF"/>
                </a:highlight>
                <a:latin typeface="Arial"/>
                <a:cs typeface="Arial"/>
              </a:rPr>
              <a:t>Checking their health and making sure they are getting better.</a:t>
            </a:r>
            <a:endParaRPr lang="en-GB" sz="1800">
              <a:highlight>
                <a:srgbClr val="606060"/>
              </a:highlight>
              <a:latin typeface="Arial"/>
              <a:cs typeface="Arial"/>
            </a:endParaRPr>
          </a:p>
          <a:p>
            <a:r>
              <a:rPr lang="en-GB" sz="1800">
                <a:highlight>
                  <a:srgbClr val="FFFFFF"/>
                </a:highlight>
                <a:latin typeface="Arial"/>
                <a:cs typeface="Arial"/>
              </a:rPr>
              <a:t>Giving medicines and treatments safely.</a:t>
            </a:r>
            <a:endParaRPr lang="en-GB" sz="1800">
              <a:highlight>
                <a:srgbClr val="606060"/>
              </a:highlight>
              <a:latin typeface="Arial"/>
              <a:cs typeface="Arial"/>
            </a:endParaRPr>
          </a:p>
          <a:p>
            <a:r>
              <a:rPr lang="en-GB" sz="1800">
                <a:highlight>
                  <a:srgbClr val="FFFFFF"/>
                </a:highlight>
                <a:latin typeface="Arial"/>
                <a:cs typeface="Arial"/>
              </a:rPr>
              <a:t>Talking to children and their parents and helping them feel less worried.</a:t>
            </a:r>
            <a:endParaRPr lang="en-GB" sz="1800">
              <a:highlight>
                <a:srgbClr val="606060"/>
              </a:highlight>
              <a:latin typeface="Arial"/>
              <a:cs typeface="Arial"/>
            </a:endParaRPr>
          </a:p>
          <a:p>
            <a:r>
              <a:rPr lang="en-GB" sz="1800">
                <a:highlight>
                  <a:srgbClr val="FFFFFF"/>
                </a:highlight>
                <a:latin typeface="Arial"/>
                <a:cs typeface="Arial"/>
              </a:rPr>
              <a:t>Working together with doctors, nurses and other healthcare staff.</a:t>
            </a:r>
            <a:endParaRPr lang="en-GB" sz="1800">
              <a:highlight>
                <a:srgbClr val="606060"/>
              </a:highlight>
              <a:latin typeface="Arial"/>
              <a:cs typeface="Arial"/>
            </a:endParaRPr>
          </a:p>
          <a:p>
            <a:r>
              <a:rPr lang="en-GB" sz="1800">
                <a:highlight>
                  <a:srgbClr val="FFFFFF"/>
                </a:highlight>
                <a:latin typeface="Arial"/>
                <a:cs typeface="Arial"/>
              </a:rPr>
              <a:t>Keeping children safe and respecting their privacy.</a:t>
            </a:r>
            <a:endParaRPr lang="en-GB" sz="1800">
              <a:highlight>
                <a:srgbClr val="606060"/>
              </a:highlight>
              <a:latin typeface="Arial"/>
              <a:cs typeface="Arial"/>
            </a:endParaRPr>
          </a:p>
          <a:p>
            <a:r>
              <a:rPr lang="en-GB" sz="1800" dirty="0">
                <a:highlight>
                  <a:srgbClr val="FFFFFF"/>
                </a:highlight>
                <a:latin typeface="Arial"/>
                <a:cs typeface="Arial"/>
              </a:rPr>
              <a:t>Children’s nurses need to be caring, patient and good at communicating. They also need to notice when a child’s condition changes and follow professional standards to make sure </a:t>
            </a:r>
            <a:r>
              <a:rPr lang="en-GB" sz="1800">
                <a:highlight>
                  <a:srgbClr val="FFFFFF"/>
                </a:highlight>
                <a:latin typeface="Arial"/>
                <a:cs typeface="Arial"/>
              </a:rPr>
              <a:t>they provide</a:t>
            </a:r>
            <a:r>
              <a:rPr lang="en-GB" sz="1800" dirty="0">
                <a:highlight>
                  <a:srgbClr val="FFFFFF"/>
                </a:highlight>
                <a:latin typeface="Arial"/>
                <a:cs typeface="Arial"/>
              </a:rPr>
              <a:t> safe care (Nursing and Midwifery Council, 2018, updated 2024).</a:t>
            </a:r>
            <a:endParaRPr lang="en-GB" sz="1800" dirty="0">
              <a:highlight>
                <a:srgbClr val="606060"/>
              </a:highlight>
              <a:latin typeface="Arial"/>
              <a:cs typeface="Arial"/>
            </a:endParaRPr>
          </a:p>
          <a:p>
            <a:endParaRPr lang="en-GB" sz="1200" dirty="0">
              <a:highlight>
                <a:srgbClr val="606060"/>
              </a:highlight>
            </a:endParaRPr>
          </a:p>
          <a:p>
            <a:endParaRPr lang="en-GB" sz="1200" dirty="0">
              <a:highlight>
                <a:srgbClr val="606060"/>
              </a:highlight>
            </a:endParaRPr>
          </a:p>
          <a:p>
            <a:pPr marL="0" indent="0">
              <a:buNone/>
            </a:pPr>
            <a:endParaRPr lang="en-GB" dirty="0"/>
          </a:p>
        </p:txBody>
      </p:sp>
    </p:spTree>
    <p:extLst>
      <p:ext uri="{BB962C8B-B14F-4D97-AF65-F5344CB8AC3E}">
        <p14:creationId xmlns:p14="http://schemas.microsoft.com/office/powerpoint/2010/main" val="4144359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DDC934-2D6F-6F24-8E00-54A81E586A7D}"/>
              </a:ext>
            </a:extLst>
          </p:cNvPr>
          <p:cNvSpPr>
            <a:spLocks noGrp="1"/>
          </p:cNvSpPr>
          <p:nvPr>
            <p:ph idx="1"/>
          </p:nvPr>
        </p:nvSpPr>
        <p:spPr>
          <a:xfrm>
            <a:off x="704335" y="765003"/>
            <a:ext cx="10515600" cy="4351338"/>
          </a:xfrm>
        </p:spPr>
        <p:txBody>
          <a:bodyPr vert="horz" lIns="91440" tIns="45720" rIns="91440" bIns="45720" rtlCol="0" anchor="t">
            <a:normAutofit/>
          </a:bodyPr>
          <a:lstStyle/>
          <a:p>
            <a:pPr marL="0" indent="0">
              <a:buNone/>
            </a:pPr>
            <a:r>
              <a:rPr lang="en-GB">
                <a:latin typeface="Arial"/>
                <a:ea typeface="+mn-lt"/>
                <a:cs typeface="Arial"/>
              </a:rPr>
              <a:t>A children’s nurse looks after babies and children when they are ill or injured. Their job is not just about giving medicine or treatment, but also about making children feel safe and comfortable. They need to communicate with children in a way they can understand and support parents who may be worried about their child. Children’s nurses also work with other healthcare professionals and must notice if a child’s health is getting worse. I think being patient, caring and understanding is very important in this career.</a:t>
            </a:r>
            <a:endParaRPr lang="en-GB">
              <a:highlight>
                <a:srgbClr val="606060"/>
              </a:highlight>
              <a:latin typeface="Arial"/>
              <a:ea typeface="+mn-lt"/>
              <a:cs typeface="Arial"/>
            </a:endParaRPr>
          </a:p>
        </p:txBody>
      </p:sp>
    </p:spTree>
    <p:extLst>
      <p:ext uri="{BB962C8B-B14F-4D97-AF65-F5344CB8AC3E}">
        <p14:creationId xmlns:p14="http://schemas.microsoft.com/office/powerpoint/2010/main" val="3461632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C9968-BD0F-19E4-48AF-CA15E4B0851D}"/>
              </a:ext>
            </a:extLst>
          </p:cNvPr>
          <p:cNvSpPr>
            <a:spLocks noGrp="1"/>
          </p:cNvSpPr>
          <p:nvPr>
            <p:ph type="title"/>
          </p:nvPr>
        </p:nvSpPr>
        <p:spPr/>
        <p:txBody>
          <a:bodyPr/>
          <a:lstStyle/>
          <a:p>
            <a:r>
              <a:rPr lang="en-GB" sz="3600" dirty="0">
                <a:latin typeface="Arial"/>
                <a:cs typeface="Arial"/>
              </a:rPr>
              <a:t>Slide 3- </a:t>
            </a:r>
            <a:r>
              <a:rPr lang="en-GB" sz="3600">
                <a:latin typeface="Arial"/>
                <a:cs typeface="Arial"/>
              </a:rPr>
              <a:t>A current job advertisement </a:t>
            </a:r>
            <a:endParaRPr lang="en-GB" sz="3600" dirty="0">
              <a:latin typeface="Arial"/>
              <a:cs typeface="Arial"/>
            </a:endParaRPr>
          </a:p>
        </p:txBody>
      </p:sp>
      <p:sp>
        <p:nvSpPr>
          <p:cNvPr id="3" name="Content Placeholder 2">
            <a:extLst>
              <a:ext uri="{FF2B5EF4-FFF2-40B4-BE49-F238E27FC236}">
                <a16:creationId xmlns:a16="http://schemas.microsoft.com/office/drawing/2014/main" id="{C834DFE1-41AB-44B3-3D0A-B7CBD5619FB7}"/>
              </a:ext>
            </a:extLst>
          </p:cNvPr>
          <p:cNvSpPr>
            <a:spLocks noGrp="1"/>
          </p:cNvSpPr>
          <p:nvPr>
            <p:ph idx="1"/>
          </p:nvPr>
        </p:nvSpPr>
        <p:spPr/>
        <p:txBody>
          <a:bodyPr vert="horz" lIns="91440" tIns="45720" rIns="91440" bIns="45720" rtlCol="0" anchor="t">
            <a:normAutofit lnSpcReduction="10000"/>
          </a:bodyPr>
          <a:lstStyle/>
          <a:p>
            <a:pPr>
              <a:buNone/>
            </a:pPr>
            <a:r>
              <a:rPr lang="en-GB" sz="1800" b="1">
                <a:highlight>
                  <a:srgbClr val="FFFFFF"/>
                </a:highlight>
                <a:latin typeface="Arial"/>
                <a:cs typeface="Arial"/>
              </a:rPr>
              <a:t>Job title</a:t>
            </a:r>
            <a:r>
              <a:rPr lang="en-GB" sz="1800">
                <a:highlight>
                  <a:srgbClr val="FFFFFF"/>
                </a:highlight>
                <a:latin typeface="Arial"/>
                <a:cs typeface="Arial"/>
              </a:rPr>
              <a:t>:  Paediatric Staff  Nurse Children’s Outpatients </a:t>
            </a:r>
            <a:endParaRPr lang="en-GB" sz="1800">
              <a:highlight>
                <a:srgbClr val="606060"/>
              </a:highlight>
              <a:latin typeface="Arial"/>
              <a:cs typeface="Arial"/>
            </a:endParaRPr>
          </a:p>
          <a:p>
            <a:pPr>
              <a:buNone/>
            </a:pPr>
            <a:r>
              <a:rPr lang="en-GB" sz="1800" b="1">
                <a:highlight>
                  <a:srgbClr val="FFFFFF"/>
                </a:highlight>
                <a:latin typeface="Arial"/>
                <a:cs typeface="Arial"/>
              </a:rPr>
              <a:t>Employer</a:t>
            </a:r>
            <a:r>
              <a:rPr lang="en-GB" sz="1800">
                <a:highlight>
                  <a:srgbClr val="FFFFFF"/>
                </a:highlight>
                <a:latin typeface="Arial"/>
                <a:cs typeface="Arial"/>
              </a:rPr>
              <a:t>:  The Shrewsbury and Telford Hospital NHS Trust</a:t>
            </a:r>
            <a:endParaRPr lang="en-GB" sz="1800">
              <a:highlight>
                <a:srgbClr val="606060"/>
              </a:highlight>
              <a:latin typeface="Arial"/>
              <a:cs typeface="Arial"/>
            </a:endParaRPr>
          </a:p>
          <a:p>
            <a:pPr>
              <a:buNone/>
            </a:pPr>
            <a:r>
              <a:rPr lang="en-GB" sz="1800" b="1" dirty="0">
                <a:highlight>
                  <a:srgbClr val="FFFFFF"/>
                </a:highlight>
                <a:latin typeface="Arial"/>
                <a:cs typeface="Arial"/>
              </a:rPr>
              <a:t>Salary</a:t>
            </a:r>
            <a:r>
              <a:rPr lang="en-GB" sz="1800">
                <a:highlight>
                  <a:srgbClr val="FFFFFF"/>
                </a:highlight>
                <a:latin typeface="Arial"/>
                <a:cs typeface="Arial"/>
              </a:rPr>
              <a:t>:  £32073–£39,043 per year </a:t>
            </a:r>
            <a:endParaRPr lang="en-GB" sz="1800">
              <a:highlight>
                <a:srgbClr val="606060"/>
              </a:highlight>
              <a:latin typeface="Arial"/>
              <a:cs typeface="Arial"/>
            </a:endParaRPr>
          </a:p>
          <a:p>
            <a:pPr>
              <a:buNone/>
            </a:pPr>
            <a:r>
              <a:rPr lang="en-GB" sz="1800" b="1">
                <a:highlight>
                  <a:srgbClr val="FFFFFF"/>
                </a:highlight>
                <a:latin typeface="Arial"/>
                <a:cs typeface="Arial"/>
              </a:rPr>
              <a:t>Hours</a:t>
            </a:r>
            <a:r>
              <a:rPr lang="en-GB" sz="1800">
                <a:highlight>
                  <a:srgbClr val="FFFFFF"/>
                </a:highlight>
                <a:latin typeface="Arial"/>
                <a:cs typeface="Arial"/>
              </a:rPr>
              <a:t>:  Full-time, 37.5 hours per week </a:t>
            </a:r>
            <a:endParaRPr lang="en-GB" sz="1800">
              <a:highlight>
                <a:srgbClr val="606060"/>
              </a:highlight>
              <a:latin typeface="Arial"/>
              <a:cs typeface="Arial"/>
            </a:endParaRPr>
          </a:p>
          <a:p>
            <a:pPr>
              <a:buNone/>
            </a:pPr>
            <a:r>
              <a:rPr lang="en-GB" sz="1800" b="1">
                <a:highlight>
                  <a:srgbClr val="FFFFFF"/>
                </a:highlight>
                <a:latin typeface="Arial"/>
                <a:cs typeface="Arial"/>
              </a:rPr>
              <a:t>Contract</a:t>
            </a:r>
            <a:r>
              <a:rPr lang="en-GB" sz="1800">
                <a:highlight>
                  <a:srgbClr val="FFFFFF"/>
                </a:highlight>
                <a:latin typeface="Arial"/>
                <a:cs typeface="Arial"/>
              </a:rPr>
              <a:t>:  12 months, fixed-term </a:t>
            </a:r>
            <a:endParaRPr lang="en-GB" sz="1800">
              <a:highlight>
                <a:srgbClr val="606060"/>
              </a:highlight>
              <a:latin typeface="Arial"/>
              <a:cs typeface="Arial"/>
            </a:endParaRPr>
          </a:p>
          <a:p>
            <a:pPr>
              <a:buNone/>
            </a:pPr>
            <a:r>
              <a:rPr lang="en-GB" sz="1800" b="1" dirty="0">
                <a:highlight>
                  <a:srgbClr val="FFFFFF"/>
                </a:highlight>
                <a:latin typeface="Arial"/>
                <a:cs typeface="Arial"/>
              </a:rPr>
              <a:t>Closing date</a:t>
            </a:r>
            <a:r>
              <a:rPr lang="en-GB" sz="1800">
                <a:highlight>
                  <a:srgbClr val="FFFFFF"/>
                </a:highlight>
                <a:latin typeface="Arial"/>
                <a:cs typeface="Arial"/>
              </a:rPr>
              <a:t>: 21 October 2026</a:t>
            </a:r>
            <a:endParaRPr lang="en-GB" sz="1800">
              <a:highlight>
                <a:srgbClr val="606060"/>
              </a:highlight>
              <a:latin typeface="Arial"/>
              <a:cs typeface="Arial"/>
            </a:endParaRPr>
          </a:p>
          <a:p>
            <a:pPr>
              <a:buNone/>
            </a:pPr>
            <a:endParaRPr lang="en-GB" sz="1800" dirty="0">
              <a:highlight>
                <a:srgbClr val="FFFFFF"/>
              </a:highlight>
              <a:latin typeface="Arial"/>
              <a:cs typeface="Arial"/>
            </a:endParaRPr>
          </a:p>
          <a:p>
            <a:pPr>
              <a:buNone/>
            </a:pPr>
            <a:r>
              <a:rPr lang="en-GB" sz="1800">
                <a:highlight>
                  <a:srgbClr val="FFFFFF"/>
                </a:highlight>
                <a:latin typeface="Arial"/>
                <a:cs typeface="Arial"/>
              </a:rPr>
              <a:t>The role involves looking after children, checking their health, helping with treatments, supporting parent</a:t>
            </a:r>
            <a:endParaRPr lang="en-GB" sz="1800">
              <a:highlight>
                <a:srgbClr val="606060"/>
              </a:highlight>
              <a:latin typeface="Arial"/>
              <a:cs typeface="Arial"/>
            </a:endParaRPr>
          </a:p>
          <a:p>
            <a:pPr>
              <a:buNone/>
            </a:pPr>
            <a:r>
              <a:rPr lang="en-GB" sz="1800">
                <a:highlight>
                  <a:srgbClr val="FFFFFF"/>
                </a:highlight>
                <a:latin typeface="Arial"/>
                <a:cs typeface="Arial"/>
              </a:rPr>
              <a:t>and keeping children safe. Nurses also need to work well with other healthcare professionals </a:t>
            </a:r>
            <a:endParaRPr lang="en-GB" sz="1800">
              <a:highlight>
                <a:srgbClr val="606060"/>
              </a:highlight>
              <a:latin typeface="Arial"/>
              <a:cs typeface="Arial"/>
            </a:endParaRPr>
          </a:p>
          <a:p>
            <a:pPr>
              <a:buNone/>
            </a:pPr>
            <a:r>
              <a:rPr lang="en-GB" sz="1800">
                <a:highlight>
                  <a:srgbClr val="FFFFFF"/>
                </a:highlight>
                <a:latin typeface="Arial"/>
                <a:cs typeface="Arial"/>
              </a:rPr>
              <a:t>(The Shrewsbury and Telford Hospital NHS Trust, n.d.).</a:t>
            </a:r>
            <a:endParaRPr lang="en-GB" sz="1800" dirty="0">
              <a:highlight>
                <a:srgbClr val="FFFFFF"/>
              </a:highlight>
              <a:latin typeface="Arial"/>
              <a:cs typeface="Arial"/>
            </a:endParaRPr>
          </a:p>
          <a:p>
            <a:pPr>
              <a:buNone/>
            </a:pPr>
            <a:endParaRPr lang="en-GB" sz="1800" dirty="0">
              <a:highlight>
                <a:srgbClr val="FFFFFF"/>
              </a:highlight>
              <a:latin typeface="Arial"/>
              <a:cs typeface="Arial"/>
            </a:endParaRPr>
          </a:p>
          <a:p>
            <a:pPr>
              <a:buNone/>
            </a:pPr>
            <a:r>
              <a:rPr lang="en-GB" sz="1200" u="sng" dirty="0">
                <a:highlight>
                  <a:srgbClr val="FFFFFF"/>
                </a:highlight>
                <a:latin typeface="Times New Roman"/>
                <a:cs typeface="Times New Roman"/>
                <a:hlinkClick r:id="rId2"/>
              </a:rPr>
              <a:t>https://www.jobs.sath.nhs.uk/find-job/nursing/paediatric-staff-nurse-childrens-outpatients?utm_source=chatgpt.com</a:t>
            </a:r>
            <a:endParaRPr lang="en-GB"/>
          </a:p>
          <a:p>
            <a:pPr>
              <a:buNone/>
            </a:pPr>
            <a:endParaRPr lang="en-GB" sz="1200" u="sng" dirty="0">
              <a:highlight>
                <a:srgbClr val="FFFFFF"/>
              </a:highlight>
              <a:latin typeface="Times New Roman"/>
              <a:cs typeface="Times New Roman"/>
            </a:endParaRPr>
          </a:p>
          <a:p>
            <a:pPr marL="0" indent="0">
              <a:buNone/>
            </a:pPr>
            <a:endParaRPr lang="en-GB" dirty="0"/>
          </a:p>
        </p:txBody>
      </p:sp>
    </p:spTree>
    <p:extLst>
      <p:ext uri="{BB962C8B-B14F-4D97-AF65-F5344CB8AC3E}">
        <p14:creationId xmlns:p14="http://schemas.microsoft.com/office/powerpoint/2010/main" val="3541369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1A9407-01CF-8DE4-DD73-F6C574E98103}"/>
              </a:ext>
            </a:extLst>
          </p:cNvPr>
          <p:cNvSpPr>
            <a:spLocks noGrp="1"/>
          </p:cNvSpPr>
          <p:nvPr>
            <p:ph idx="1"/>
          </p:nvPr>
        </p:nvSpPr>
        <p:spPr>
          <a:xfrm>
            <a:off x="838200" y="826787"/>
            <a:ext cx="10515600" cy="4351338"/>
          </a:xfrm>
        </p:spPr>
        <p:txBody>
          <a:bodyPr vert="horz" lIns="91440" tIns="45720" rIns="91440" bIns="45720" rtlCol="0" anchor="t">
            <a:normAutofit/>
          </a:bodyPr>
          <a:lstStyle/>
          <a:p>
            <a:pPr marL="0" indent="0">
              <a:buNone/>
            </a:pPr>
            <a:r>
              <a:rPr lang="en-GB" sz="2000">
                <a:latin typeface="Arial"/>
                <a:ea typeface="+mn-lt"/>
                <a:cs typeface="Arial"/>
              </a:rPr>
              <a:t>I found a job advert for a Paediatric Staff Nurse at The Shrewsbury and Telford Hospital NHS Trust. The job involves looking after children, checking their health, helping with treatments and supporting their families. It also requires nurses to work as part of a team and make sure children are safe. Looking at this advert has helped me understand the skills and qualities I will need for my future career. As I am currently studying Health and Social Care, I know I still have more to learn and experience to gain before I can apply for a registered children’s nursing role.</a:t>
            </a:r>
            <a:endParaRPr lang="en-GB" sz="2000">
              <a:highlight>
                <a:srgbClr val="606060"/>
              </a:highlight>
              <a:latin typeface="Arial"/>
              <a:ea typeface="+mn-lt"/>
              <a:cs typeface="Arial"/>
            </a:endParaRPr>
          </a:p>
        </p:txBody>
      </p:sp>
    </p:spTree>
    <p:extLst>
      <p:ext uri="{BB962C8B-B14F-4D97-AF65-F5344CB8AC3E}">
        <p14:creationId xmlns:p14="http://schemas.microsoft.com/office/powerpoint/2010/main" val="1034486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01EA1-54CE-6316-5EAB-4B482BB7C77F}"/>
              </a:ext>
            </a:extLst>
          </p:cNvPr>
          <p:cNvSpPr>
            <a:spLocks noGrp="1"/>
          </p:cNvSpPr>
          <p:nvPr>
            <p:ph type="title"/>
          </p:nvPr>
        </p:nvSpPr>
        <p:spPr/>
        <p:txBody>
          <a:bodyPr/>
          <a:lstStyle/>
          <a:p>
            <a:r>
              <a:rPr lang="en-GB" dirty="0"/>
              <a:t>Slide-4 My personal SWOT </a:t>
            </a:r>
            <a:r>
              <a:rPr lang="en-GB"/>
              <a:t>analysis</a:t>
            </a:r>
            <a:endParaRPr lang="en-GB" dirty="0"/>
          </a:p>
        </p:txBody>
      </p:sp>
      <p:sp>
        <p:nvSpPr>
          <p:cNvPr id="3" name="Content Placeholder 2">
            <a:extLst>
              <a:ext uri="{FF2B5EF4-FFF2-40B4-BE49-F238E27FC236}">
                <a16:creationId xmlns:a16="http://schemas.microsoft.com/office/drawing/2014/main" id="{26EF32A2-3532-3DFA-7957-6633F9AE700C}"/>
              </a:ext>
              <a:ext uri="{C183D7F6-B498-43B3-948B-1728B52AA6E4}">
                <adec:decorative xmlns:adec="http://schemas.microsoft.com/office/drawing/2017/decorative" val="1"/>
              </a:ext>
            </a:extLst>
          </p:cNvPr>
          <p:cNvSpPr>
            <a:spLocks noGrp="1"/>
          </p:cNvSpPr>
          <p:nvPr>
            <p:ph idx="1"/>
          </p:nvPr>
        </p:nvSpPr>
        <p:spPr/>
        <p:txBody>
          <a:bodyPr vert="horz" lIns="91440" tIns="45720" rIns="91440" bIns="45720" rtlCol="0" anchor="t">
            <a:normAutofit/>
          </a:bodyPr>
          <a:lstStyle/>
          <a:p>
            <a:pPr marL="0" indent="0">
              <a:buNone/>
            </a:pPr>
            <a:endParaRPr lang="en-GB" sz="1800" b="1" dirty="0">
              <a:highlight>
                <a:srgbClr val="FFFFFF"/>
              </a:highlight>
              <a:latin typeface="Times New Roman"/>
              <a:cs typeface="Times New Roman"/>
            </a:endParaRPr>
          </a:p>
          <a:p>
            <a:pPr marL="0" indent="0">
              <a:buNone/>
            </a:pPr>
            <a:endParaRPr lang="en-GB" sz="1200" dirty="0">
              <a:highlight>
                <a:srgbClr val="606060"/>
              </a:highlight>
              <a:latin typeface="Times New Roman"/>
              <a:cs typeface="Times New Roman"/>
            </a:endParaRPr>
          </a:p>
          <a:p>
            <a:endParaRPr lang="en-GB" dirty="0"/>
          </a:p>
        </p:txBody>
      </p:sp>
      <p:sp>
        <p:nvSpPr>
          <p:cNvPr id="5" name="TextBox 4">
            <a:extLst>
              <a:ext uri="{FF2B5EF4-FFF2-40B4-BE49-F238E27FC236}">
                <a16:creationId xmlns:a16="http://schemas.microsoft.com/office/drawing/2014/main" id="{6874F8B8-49A5-571E-6DDD-893301C24A49}"/>
              </a:ext>
            </a:extLst>
          </p:cNvPr>
          <p:cNvSpPr txBox="1"/>
          <p:nvPr/>
        </p:nvSpPr>
        <p:spPr>
          <a:xfrm>
            <a:off x="836796" y="1919529"/>
            <a:ext cx="3563740" cy="1512769"/>
          </a:xfrm>
          <a:prstGeom prst="rect">
            <a:avLst/>
          </a:prstGeom>
          <a:solidFill>
            <a:schemeClr val="accent3">
              <a:lumMod val="20000"/>
              <a:lumOff val="80000"/>
            </a:schemeClr>
          </a:solidFill>
          <a:ln>
            <a:solidFill>
              <a:schemeClr val="accent6">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lgn="l" rtl="0"/>
            <a:r>
              <a:rPr lang="en-GB" b="1" i="0" u="none" strike="noStrike" baseline="0">
                <a:solidFill>
                  <a:schemeClr val="accent3"/>
                </a:solidFill>
                <a:highlight>
                  <a:srgbClr val="FFFFFF"/>
                </a:highlight>
                <a:latin typeface="Arial"/>
                <a:ea typeface="Arial"/>
                <a:cs typeface="Arial"/>
              </a:rPr>
              <a:t>S — Strengths</a:t>
            </a:r>
            <a:r>
              <a:rPr lang="en-GB" b="0" i="0">
                <a:solidFill>
                  <a:schemeClr val="accent3"/>
                </a:solidFill>
                <a:latin typeface="Arial"/>
                <a:ea typeface="Arial"/>
                <a:cs typeface="Arial"/>
              </a:rPr>
              <a:t>​</a:t>
            </a:r>
            <a:endParaRPr lang="en-US">
              <a:solidFill>
                <a:schemeClr val="accent3"/>
              </a:solidFill>
              <a:latin typeface="Arial"/>
              <a:cs typeface="Arial"/>
            </a:endParaRPr>
          </a:p>
          <a:p>
            <a:pPr marL="228600" indent="-228600">
              <a:buFont typeface=""/>
              <a:buChar char="•"/>
            </a:pPr>
            <a:r>
              <a:rPr lang="en-GB">
                <a:solidFill>
                  <a:srgbClr val="000000"/>
                </a:solidFill>
                <a:highlight>
                  <a:srgbClr val="FFFFFF"/>
                </a:highlight>
                <a:latin typeface="Arial"/>
                <a:ea typeface="Arial"/>
                <a:cs typeface="Arial"/>
              </a:rPr>
              <a:t>Empathy</a:t>
            </a:r>
            <a:r>
              <a:rPr lang="en-GB" b="0" i="0" dirty="0">
                <a:solidFill>
                  <a:srgbClr val="000000"/>
                </a:solidFill>
                <a:latin typeface="Arial"/>
                <a:ea typeface="Arial"/>
                <a:cs typeface="Arial"/>
              </a:rPr>
              <a:t>​</a:t>
            </a:r>
          </a:p>
          <a:p>
            <a:pPr marL="228600" lvl="0" indent="-228600" algn="l" rtl="0">
              <a:buFont typeface=""/>
              <a:buChar char="•"/>
            </a:pPr>
            <a:r>
              <a:rPr lang="en-GB" b="0" i="0" u="none" strike="noStrike" baseline="0">
                <a:solidFill>
                  <a:srgbClr val="000000"/>
                </a:solidFill>
                <a:highlight>
                  <a:srgbClr val="FFFFFF"/>
                </a:highlight>
                <a:latin typeface="Arial"/>
                <a:ea typeface="Arial"/>
                <a:cs typeface="Arial"/>
              </a:rPr>
              <a:t>Patience when helping others</a:t>
            </a:r>
            <a:r>
              <a:rPr lang="en-GB" b="0" i="0">
                <a:solidFill>
                  <a:srgbClr val="000000"/>
                </a:solidFill>
                <a:latin typeface="Arial"/>
                <a:ea typeface="Arial"/>
                <a:cs typeface="Arial"/>
              </a:rPr>
              <a:t>​</a:t>
            </a:r>
            <a:endParaRPr lang="en-GB" b="0" i="0" dirty="0">
              <a:solidFill>
                <a:srgbClr val="000000"/>
              </a:solidFill>
              <a:latin typeface="Arial"/>
              <a:ea typeface="Arial"/>
              <a:cs typeface="Arial"/>
            </a:endParaRPr>
          </a:p>
          <a:p>
            <a:pPr marL="228600" lvl="0" indent="-228600" algn="l" rtl="0">
              <a:buFont typeface=""/>
              <a:buChar char="•"/>
            </a:pPr>
            <a:r>
              <a:rPr lang="en-GB" b="0" i="0" u="none" strike="noStrike" baseline="0">
                <a:solidFill>
                  <a:srgbClr val="000000"/>
                </a:solidFill>
                <a:highlight>
                  <a:srgbClr val="FFFFFF"/>
                </a:highlight>
                <a:latin typeface="Arial"/>
                <a:ea typeface="Arial"/>
                <a:cs typeface="Arial"/>
              </a:rPr>
              <a:t>Willingness to learn</a:t>
            </a:r>
            <a:r>
              <a:rPr lang="en-GB" b="0" i="0">
                <a:solidFill>
                  <a:srgbClr val="000000"/>
                </a:solidFill>
                <a:latin typeface="Arial"/>
                <a:ea typeface="Arial"/>
                <a:cs typeface="Arial"/>
              </a:rPr>
              <a:t>​</a:t>
            </a:r>
            <a:endParaRPr lang="en-GB" b="0" i="0" dirty="0">
              <a:solidFill>
                <a:srgbClr val="000000"/>
              </a:solidFill>
              <a:latin typeface="Arial"/>
              <a:ea typeface="Arial"/>
              <a:cs typeface="Arial"/>
            </a:endParaRPr>
          </a:p>
          <a:p>
            <a:pPr marL="228600" lvl="0" indent="-228600" algn="l" rtl="0">
              <a:buFont typeface=""/>
              <a:buChar char="•"/>
            </a:pPr>
            <a:r>
              <a:rPr lang="en-GB" b="0" i="0" u="none" strike="noStrike" baseline="0">
                <a:solidFill>
                  <a:srgbClr val="000000"/>
                </a:solidFill>
                <a:highlight>
                  <a:srgbClr val="FFFFFF"/>
                </a:highlight>
                <a:latin typeface="Arial"/>
                <a:ea typeface="Arial"/>
                <a:cs typeface="Arial"/>
              </a:rPr>
              <a:t>Good listening skills</a:t>
            </a:r>
            <a:r>
              <a:rPr lang="en-GB" b="0" i="0">
                <a:solidFill>
                  <a:srgbClr val="000000"/>
                </a:solidFill>
                <a:latin typeface="Arial"/>
                <a:ea typeface="Arial"/>
                <a:cs typeface="Arial"/>
              </a:rPr>
              <a:t>​</a:t>
            </a:r>
            <a:endParaRPr lang="en-GB">
              <a:latin typeface="Arial"/>
              <a:cs typeface="Arial"/>
            </a:endParaRPr>
          </a:p>
        </p:txBody>
      </p:sp>
      <p:sp>
        <p:nvSpPr>
          <p:cNvPr id="9" name="TextBox 8">
            <a:extLst>
              <a:ext uri="{FF2B5EF4-FFF2-40B4-BE49-F238E27FC236}">
                <a16:creationId xmlns:a16="http://schemas.microsoft.com/office/drawing/2014/main" id="{7F55E692-0ED9-6635-F1D5-8C95391B96C4}"/>
              </a:ext>
            </a:extLst>
          </p:cNvPr>
          <p:cNvSpPr txBox="1"/>
          <p:nvPr/>
        </p:nvSpPr>
        <p:spPr>
          <a:xfrm>
            <a:off x="6574465" y="1831163"/>
            <a:ext cx="3573724" cy="1600936"/>
          </a:xfrm>
          <a:prstGeom prst="rect">
            <a:avLst/>
          </a:prstGeom>
          <a:solidFill>
            <a:schemeClr val="accent2">
              <a:lumMod val="20000"/>
              <a:lumOff val="80000"/>
            </a:scheme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1600" b="1">
                <a:solidFill>
                  <a:srgbClr val="FF0000"/>
                </a:solidFill>
                <a:highlight>
                  <a:srgbClr val="FFFFFF"/>
                </a:highlight>
                <a:latin typeface="Arial"/>
                <a:cs typeface="Arial"/>
              </a:rPr>
              <a:t>W — Weaknesses</a:t>
            </a:r>
            <a:endParaRPr lang="en-GB" sz="1600">
              <a:solidFill>
                <a:srgbClr val="FF0000"/>
              </a:solidFill>
              <a:latin typeface="Arial"/>
              <a:cs typeface="Arial"/>
            </a:endParaRPr>
          </a:p>
          <a:p>
            <a:pPr marL="285750" indent="-285750">
              <a:lnSpc>
                <a:spcPct val="90000"/>
              </a:lnSpc>
              <a:spcBef>
                <a:spcPts val="1000"/>
              </a:spcBef>
              <a:buFont typeface="Arial"/>
              <a:buChar char="•"/>
            </a:pPr>
            <a:r>
              <a:rPr lang="en-GB" sz="1600">
                <a:highlight>
                  <a:srgbClr val="FFFFFF"/>
                </a:highlight>
                <a:latin typeface="Arial"/>
                <a:cs typeface="Arial"/>
              </a:rPr>
              <a:t>Need more confidence speaking publicly</a:t>
            </a:r>
            <a:endParaRPr lang="en-GB" sz="1600">
              <a:latin typeface="Arial"/>
              <a:cs typeface="Arial"/>
            </a:endParaRPr>
          </a:p>
          <a:p>
            <a:pPr marL="285750" indent="-285750">
              <a:lnSpc>
                <a:spcPct val="90000"/>
              </a:lnSpc>
              <a:spcBef>
                <a:spcPts val="1000"/>
              </a:spcBef>
              <a:buFont typeface="Arial"/>
              <a:buChar char="•"/>
            </a:pPr>
            <a:r>
              <a:rPr lang="en-GB" sz="1600" dirty="0">
                <a:highlight>
                  <a:srgbClr val="FFFFFF"/>
                </a:highlight>
                <a:latin typeface="Arial"/>
                <a:cs typeface="Arial"/>
              </a:rPr>
              <a:t>Limited nursing </a:t>
            </a:r>
            <a:r>
              <a:rPr lang="en-GB" sz="1600">
                <a:highlight>
                  <a:srgbClr val="FFFFFF"/>
                </a:highlight>
                <a:latin typeface="Arial"/>
                <a:cs typeface="Arial"/>
              </a:rPr>
              <a:t>experience</a:t>
            </a:r>
            <a:endParaRPr lang="en-GB" sz="1600" dirty="0">
              <a:highlight>
                <a:srgbClr val="FFFFFF"/>
              </a:highlight>
              <a:latin typeface="Arial"/>
              <a:cs typeface="Arial"/>
            </a:endParaRPr>
          </a:p>
          <a:p>
            <a:pPr>
              <a:lnSpc>
                <a:spcPct val="90000"/>
              </a:lnSpc>
              <a:spcBef>
                <a:spcPts val="1000"/>
              </a:spcBef>
            </a:pPr>
            <a:endParaRPr lang="en-GB" dirty="0">
              <a:highlight>
                <a:srgbClr val="FFFFFF"/>
              </a:highlight>
              <a:latin typeface="Arial"/>
              <a:cs typeface="Arial"/>
            </a:endParaRPr>
          </a:p>
        </p:txBody>
      </p:sp>
      <p:sp>
        <p:nvSpPr>
          <p:cNvPr id="10" name="TextBox 9">
            <a:extLst>
              <a:ext uri="{FF2B5EF4-FFF2-40B4-BE49-F238E27FC236}">
                <a16:creationId xmlns:a16="http://schemas.microsoft.com/office/drawing/2014/main" id="{D536FCBF-3BE9-627A-2B57-988C93DC7C0E}"/>
              </a:ext>
            </a:extLst>
          </p:cNvPr>
          <p:cNvSpPr txBox="1"/>
          <p:nvPr/>
        </p:nvSpPr>
        <p:spPr>
          <a:xfrm>
            <a:off x="6574464" y="4004929"/>
            <a:ext cx="3874975" cy="1805618"/>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b="1">
                <a:solidFill>
                  <a:schemeClr val="tx2">
                    <a:lumMod val="76000"/>
                    <a:lumOff val="24000"/>
                  </a:schemeClr>
                </a:solidFill>
                <a:highlight>
                  <a:srgbClr val="FFFFFF"/>
                </a:highlight>
                <a:latin typeface="Arial"/>
                <a:cs typeface="Arial"/>
              </a:rPr>
              <a:t>T — Threats</a:t>
            </a:r>
            <a:endParaRPr lang="en-GB">
              <a:solidFill>
                <a:schemeClr val="tx2">
                  <a:lumMod val="76000"/>
                  <a:lumOff val="24000"/>
                </a:schemeClr>
              </a:solidFill>
              <a:latin typeface="Arial"/>
              <a:cs typeface="Arial"/>
            </a:endParaRPr>
          </a:p>
          <a:p>
            <a:pPr marL="285750" indent="-285750">
              <a:lnSpc>
                <a:spcPct val="90000"/>
              </a:lnSpc>
              <a:spcBef>
                <a:spcPts val="1000"/>
              </a:spcBef>
              <a:buFont typeface="Arial"/>
              <a:buChar char="•"/>
            </a:pPr>
            <a:r>
              <a:rPr lang="en-GB">
                <a:highlight>
                  <a:srgbClr val="FFFFFF"/>
                </a:highlight>
                <a:latin typeface="Arial"/>
                <a:cs typeface="Arial"/>
              </a:rPr>
              <a:t>Emotional pressure</a:t>
            </a:r>
            <a:endParaRPr lang="en-GB">
              <a:latin typeface="Arial"/>
              <a:cs typeface="Arial"/>
            </a:endParaRPr>
          </a:p>
          <a:p>
            <a:pPr marL="285750" indent="-285750">
              <a:lnSpc>
                <a:spcPct val="90000"/>
              </a:lnSpc>
              <a:spcBef>
                <a:spcPts val="1000"/>
              </a:spcBef>
              <a:buFont typeface="Arial"/>
              <a:buChar char="•"/>
            </a:pPr>
            <a:r>
              <a:rPr lang="en-GB">
                <a:highlight>
                  <a:srgbClr val="FFFFFF"/>
                </a:highlight>
                <a:latin typeface="Arial"/>
                <a:cs typeface="Arial"/>
              </a:rPr>
              <a:t>Competitive university places</a:t>
            </a:r>
            <a:endParaRPr lang="en-GB">
              <a:latin typeface="Arial"/>
              <a:cs typeface="Arial"/>
            </a:endParaRPr>
          </a:p>
          <a:p>
            <a:pPr marL="285750" indent="-285750">
              <a:lnSpc>
                <a:spcPct val="90000"/>
              </a:lnSpc>
              <a:spcBef>
                <a:spcPts val="1000"/>
              </a:spcBef>
              <a:buFont typeface="Arial"/>
              <a:buChar char="•"/>
            </a:pPr>
            <a:r>
              <a:rPr lang="en-GB">
                <a:highlight>
                  <a:srgbClr val="FFFFFF"/>
                </a:highlight>
                <a:latin typeface="Arial"/>
                <a:cs typeface="Arial"/>
              </a:rPr>
              <a:t>Balancing study and personal life</a:t>
            </a:r>
            <a:endParaRPr lang="en-GB">
              <a:latin typeface="Arial"/>
              <a:cs typeface="Arial"/>
            </a:endParaRPr>
          </a:p>
          <a:p>
            <a:pPr algn="l"/>
            <a:endParaRPr lang="en-GB" dirty="0"/>
          </a:p>
        </p:txBody>
      </p:sp>
      <p:sp>
        <p:nvSpPr>
          <p:cNvPr id="11" name="TextBox 10">
            <a:extLst>
              <a:ext uri="{FF2B5EF4-FFF2-40B4-BE49-F238E27FC236}">
                <a16:creationId xmlns:a16="http://schemas.microsoft.com/office/drawing/2014/main" id="{77698ACD-714A-D10C-6DF8-F058ED7F93D3}"/>
              </a:ext>
            </a:extLst>
          </p:cNvPr>
          <p:cNvSpPr txBox="1"/>
          <p:nvPr/>
        </p:nvSpPr>
        <p:spPr>
          <a:xfrm>
            <a:off x="838793" y="4170326"/>
            <a:ext cx="3668228" cy="1477328"/>
          </a:xfrm>
          <a:prstGeom prst="rect">
            <a:avLst/>
          </a:prstGeom>
          <a:solidFill>
            <a:srgbClr val="FCD5A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algn="l" rtl="0">
              <a:buFont typeface=""/>
              <a:buChar char="•"/>
            </a:pPr>
            <a:r>
              <a:rPr lang="en-GB" sz="1800" b="1" i="0" u="none" strike="noStrike" baseline="0">
                <a:solidFill>
                  <a:schemeClr val="accent2">
                    <a:lumMod val="76000"/>
                  </a:schemeClr>
                </a:solidFill>
                <a:highlight>
                  <a:srgbClr val="FFFFFF"/>
                </a:highlight>
                <a:latin typeface="Arial"/>
                <a:ea typeface="Arial"/>
                <a:cs typeface="Arial"/>
              </a:rPr>
              <a:t>O — Opportunities</a:t>
            </a:r>
            <a:r>
              <a:rPr lang="en-GB" sz="1800" b="0" i="0">
                <a:solidFill>
                  <a:schemeClr val="accent2">
                    <a:lumMod val="76000"/>
                  </a:schemeClr>
                </a:solidFill>
                <a:latin typeface="Arial"/>
                <a:ea typeface="Arial"/>
                <a:cs typeface="Arial"/>
              </a:rPr>
              <a:t>​</a:t>
            </a:r>
          </a:p>
          <a:p>
            <a:pPr marL="228600" lvl="0" indent="-228600" algn="l" rtl="0">
              <a:buFont typeface=""/>
              <a:buChar char="•"/>
            </a:pPr>
            <a:r>
              <a:rPr lang="en-GB" b="0" i="0" u="none" strike="noStrike" baseline="0">
                <a:solidFill>
                  <a:srgbClr val="000000"/>
                </a:solidFill>
                <a:highlight>
                  <a:srgbClr val="FFFFFF"/>
                </a:highlight>
                <a:latin typeface="Arial"/>
                <a:ea typeface="Arial"/>
                <a:cs typeface="Arial"/>
              </a:rPr>
              <a:t>Children's nursing degree</a:t>
            </a:r>
            <a:r>
              <a:rPr lang="en-GB" b="0" i="0">
                <a:solidFill>
                  <a:srgbClr val="000000"/>
                </a:solidFill>
                <a:latin typeface="Arial"/>
                <a:ea typeface="Arial"/>
                <a:cs typeface="Arial"/>
              </a:rPr>
              <a:t>​</a:t>
            </a:r>
          </a:p>
          <a:p>
            <a:pPr marL="228600" lvl="0" indent="-228600" algn="l" rtl="0">
              <a:buFont typeface=""/>
              <a:buChar char="•"/>
            </a:pPr>
            <a:r>
              <a:rPr lang="en-GB" b="0" i="0" u="none" strike="noStrike" baseline="0">
                <a:solidFill>
                  <a:srgbClr val="000000"/>
                </a:solidFill>
                <a:highlight>
                  <a:srgbClr val="FFFFFF"/>
                </a:highlight>
                <a:latin typeface="Arial"/>
                <a:ea typeface="Arial"/>
                <a:cs typeface="Arial"/>
              </a:rPr>
              <a:t>NHS volunteering</a:t>
            </a:r>
            <a:r>
              <a:rPr lang="en-GB" b="0" i="0">
                <a:solidFill>
                  <a:srgbClr val="000000"/>
                </a:solidFill>
                <a:latin typeface="Arial"/>
                <a:ea typeface="Arial"/>
                <a:cs typeface="Arial"/>
              </a:rPr>
              <a:t>​</a:t>
            </a:r>
          </a:p>
          <a:p>
            <a:pPr marL="228600" lvl="0" indent="-228600" algn="l" rtl="0">
              <a:buFont typeface=""/>
              <a:buChar char="•"/>
            </a:pPr>
            <a:r>
              <a:rPr lang="en-GB" b="0" i="0" u="none" strike="noStrike" baseline="0">
                <a:solidFill>
                  <a:srgbClr val="000000"/>
                </a:solidFill>
                <a:highlight>
                  <a:srgbClr val="FFFFFF"/>
                </a:highlight>
                <a:latin typeface="Arial"/>
                <a:ea typeface="Arial"/>
                <a:cs typeface="Arial"/>
              </a:rPr>
              <a:t>University placements</a:t>
            </a:r>
            <a:r>
              <a:rPr lang="en-GB" b="0" i="0">
                <a:solidFill>
                  <a:srgbClr val="000000"/>
                </a:solidFill>
                <a:latin typeface="Arial"/>
                <a:ea typeface="Arial"/>
                <a:cs typeface="Arial"/>
              </a:rPr>
              <a:t>​</a:t>
            </a:r>
          </a:p>
          <a:p>
            <a:pPr marL="228600" lvl="0" indent="-228600" algn="l" rtl="0">
              <a:buFont typeface=""/>
              <a:buChar char="•"/>
            </a:pPr>
            <a:r>
              <a:rPr lang="en-GB" b="0" i="0" u="none" strike="noStrike" baseline="0">
                <a:solidFill>
                  <a:srgbClr val="000000"/>
                </a:solidFill>
                <a:highlight>
                  <a:srgbClr val="FFFFFF"/>
                </a:highlight>
                <a:latin typeface="Arial"/>
                <a:ea typeface="Arial"/>
                <a:cs typeface="Arial"/>
              </a:rPr>
              <a:t>Training and mentoring</a:t>
            </a:r>
            <a:r>
              <a:rPr lang="en-GB" b="0" i="0">
                <a:solidFill>
                  <a:srgbClr val="000000"/>
                </a:solidFill>
                <a:latin typeface="Arial"/>
                <a:ea typeface="Arial"/>
                <a:cs typeface="Arial"/>
              </a:rPr>
              <a:t>​</a:t>
            </a:r>
            <a:endParaRPr lang="en-GB">
              <a:latin typeface="Arial"/>
              <a:cs typeface="Arial"/>
            </a:endParaRPr>
          </a:p>
        </p:txBody>
      </p:sp>
    </p:spTree>
    <p:extLst>
      <p:ext uri="{BB962C8B-B14F-4D97-AF65-F5344CB8AC3E}">
        <p14:creationId xmlns:p14="http://schemas.microsoft.com/office/powerpoint/2010/main" val="4104119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6E53C3-06AE-5028-31AD-E16810C23EA2}"/>
              </a:ext>
            </a:extLst>
          </p:cNvPr>
          <p:cNvSpPr>
            <a:spLocks noGrp="1"/>
          </p:cNvSpPr>
          <p:nvPr>
            <p:ph idx="1"/>
          </p:nvPr>
        </p:nvSpPr>
        <p:spPr>
          <a:xfrm>
            <a:off x="613735" y="478834"/>
            <a:ext cx="10515600" cy="4351338"/>
          </a:xfrm>
        </p:spPr>
        <p:txBody>
          <a:bodyPr vert="horz" lIns="91440" tIns="45720" rIns="91440" bIns="45720" rtlCol="0" anchor="t">
            <a:normAutofit/>
          </a:bodyPr>
          <a:lstStyle/>
          <a:p>
            <a:pPr marL="0" indent="0">
              <a:buNone/>
            </a:pPr>
            <a:r>
              <a:rPr lang="en-GB" sz="2000">
                <a:latin typeface="Arial"/>
                <a:ea typeface="+mn-lt"/>
                <a:cs typeface="Arial"/>
              </a:rPr>
              <a:t>I think some of my strengths are being caring, patient and willing to learn. These are important qualities when looking after children, especially when they are feeling scared or unwell. However, I know I still need to build my confidence in new situations and improve my knowledge of nursing. I could do this by learning from my tutors, gaining experience through placements and looking for volunteering opportunities. I also understand that nursing can be stressful and involve long or busy shifts, so I will need to learn how to manage my time and balance my studies with my personal life. Knowing my strengths and weaknesses will help me prepare for my future career as a children’s nurse.</a:t>
            </a:r>
            <a:endParaRPr lang="en-GB" sz="2000">
              <a:highlight>
                <a:srgbClr val="606060"/>
              </a:highlight>
              <a:latin typeface="Arial"/>
              <a:ea typeface="+mn-lt"/>
              <a:cs typeface="Arial"/>
            </a:endParaRPr>
          </a:p>
        </p:txBody>
      </p:sp>
    </p:spTree>
    <p:extLst>
      <p:ext uri="{BB962C8B-B14F-4D97-AF65-F5344CB8AC3E}">
        <p14:creationId xmlns:p14="http://schemas.microsoft.com/office/powerpoint/2010/main" val="12480022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392D4C-5BD2-4001-605F-441679DF96BD}"/>
              </a:ext>
            </a:extLst>
          </p:cNvPr>
          <p:cNvSpPr>
            <a:spLocks noGrp="1"/>
          </p:cNvSpPr>
          <p:nvPr>
            <p:ph type="title"/>
          </p:nvPr>
        </p:nvSpPr>
        <p:spPr>
          <a:xfrm>
            <a:off x="640080" y="325369"/>
            <a:ext cx="4368602" cy="1956841"/>
          </a:xfrm>
        </p:spPr>
        <p:txBody>
          <a:bodyPr anchor="b">
            <a:normAutofit/>
          </a:bodyPr>
          <a:lstStyle/>
          <a:p>
            <a:r>
              <a:rPr lang="en-GB" sz="3000">
                <a:latin typeface="Arial"/>
                <a:cs typeface="Arial"/>
              </a:rPr>
              <a:t>Slide-5 </a:t>
            </a:r>
            <a:r>
              <a:rPr lang="en-GB" sz="3000">
                <a:latin typeface="Arial"/>
                <a:ea typeface="+mj-lt"/>
                <a:cs typeface="Arial"/>
              </a:rPr>
              <a:t>Using my strengths to overcome weaknesses and threats</a:t>
            </a:r>
            <a:endParaRPr lang="en-GB" sz="3000">
              <a:highlight>
                <a:srgbClr val="FFFFFF"/>
              </a:highlight>
              <a:latin typeface="Arial"/>
              <a:ea typeface="+mj-lt"/>
              <a:cs typeface="Arial"/>
            </a:endParaRP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Nursing Studies (Registered Nurse Children and Young People Nursing) BSc (Hons) degree course 2027 entry | University of Surrey">
            <a:extLst>
              <a:ext uri="{FF2B5EF4-FFF2-40B4-BE49-F238E27FC236}">
                <a16:creationId xmlns:a16="http://schemas.microsoft.com/office/drawing/2014/main" id="{7D695828-0A50-CCE4-CF7E-466AB2CD060D}"/>
              </a:ext>
            </a:extLst>
          </p:cNvPr>
          <p:cNvPicPr>
            <a:picLocks noChangeAspect="1"/>
          </p:cNvPicPr>
          <p:nvPr/>
        </p:nvPicPr>
        <p:blipFill>
          <a:blip r:embed="rId2"/>
          <a:srcRect l="10614" r="14409"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Content Placeholder 6">
            <a:extLst>
              <a:ext uri="{FF2B5EF4-FFF2-40B4-BE49-F238E27FC236}">
                <a16:creationId xmlns:a16="http://schemas.microsoft.com/office/drawing/2014/main" id="{2F79439C-F571-E69D-B39C-3FA3D2B58E29}"/>
              </a:ext>
            </a:extLst>
          </p:cNvPr>
          <p:cNvSpPr>
            <a:spLocks noGrp="1"/>
          </p:cNvSpPr>
          <p:nvPr>
            <p:ph idx="1"/>
          </p:nvPr>
        </p:nvSpPr>
        <p:spPr>
          <a:xfrm>
            <a:off x="271131" y="3030648"/>
            <a:ext cx="4732668" cy="3146315"/>
          </a:xfrm>
        </p:spPr>
        <p:txBody>
          <a:bodyPr vert="horz" lIns="91440" tIns="45720" rIns="91440" bIns="45720" rtlCol="0" anchor="t">
            <a:normAutofit/>
          </a:bodyPr>
          <a:lstStyle/>
          <a:p>
            <a:pPr marL="0" indent="0">
              <a:buNone/>
            </a:pPr>
            <a:r>
              <a:rPr lang="en-GB" sz="2000" b="1">
                <a:latin typeface="Arial"/>
                <a:cs typeface="Arial"/>
              </a:rPr>
              <a:t>Challenge -         </a:t>
            </a:r>
            <a:r>
              <a:rPr lang="en-GB" sz="2000" b="1">
                <a:highlight>
                  <a:srgbClr val="FFFFFF"/>
                </a:highlight>
                <a:latin typeface="Arial"/>
                <a:cs typeface="Arial"/>
              </a:rPr>
              <a:t>How I would respond</a:t>
            </a:r>
          </a:p>
          <a:p>
            <a:pPr marL="0" indent="0">
              <a:buNone/>
            </a:pPr>
            <a:endParaRPr lang="en-GB" sz="1200" dirty="0">
              <a:highlight>
                <a:srgbClr val="FFFFFF"/>
              </a:highlight>
              <a:latin typeface="Times New Roman"/>
              <a:cs typeface="Times New Roman"/>
            </a:endParaRPr>
          </a:p>
        </p:txBody>
      </p:sp>
      <p:graphicFrame>
        <p:nvGraphicFramePr>
          <p:cNvPr id="10" name="Table 9">
            <a:extLst>
              <a:ext uri="{FF2B5EF4-FFF2-40B4-BE49-F238E27FC236}">
                <a16:creationId xmlns:a16="http://schemas.microsoft.com/office/drawing/2014/main" id="{9AF20848-53F3-59AF-7F59-260FE85283B3}"/>
              </a:ext>
            </a:extLst>
          </p:cNvPr>
          <p:cNvGraphicFramePr>
            <a:graphicFrameLocks noGrp="1"/>
          </p:cNvGraphicFramePr>
          <p:nvPr>
            <p:extLst>
              <p:ext uri="{D42A27DB-BD31-4B8C-83A1-F6EECF244321}">
                <p14:modId xmlns:p14="http://schemas.microsoft.com/office/powerpoint/2010/main" val="2320958980"/>
              </p:ext>
            </p:extLst>
          </p:nvPr>
        </p:nvGraphicFramePr>
        <p:xfrm>
          <a:off x="366232" y="3567814"/>
          <a:ext cx="4639596" cy="2396490"/>
        </p:xfrm>
        <a:graphic>
          <a:graphicData uri="http://schemas.openxmlformats.org/drawingml/2006/table">
            <a:tbl>
              <a:tblPr bandRow="1">
                <a:tableStyleId>{5C22544A-7EE6-4342-B048-85BDC9FD1C3A}</a:tableStyleId>
              </a:tblPr>
              <a:tblGrid>
                <a:gridCol w="2089354">
                  <a:extLst>
                    <a:ext uri="{9D8B030D-6E8A-4147-A177-3AD203B41FA5}">
                      <a16:colId xmlns:a16="http://schemas.microsoft.com/office/drawing/2014/main" val="376965090"/>
                    </a:ext>
                  </a:extLst>
                </a:gridCol>
                <a:gridCol w="2550242">
                  <a:extLst>
                    <a:ext uri="{9D8B030D-6E8A-4147-A177-3AD203B41FA5}">
                      <a16:colId xmlns:a16="http://schemas.microsoft.com/office/drawing/2014/main" val="4163704640"/>
                    </a:ext>
                  </a:extLst>
                </a:gridCol>
              </a:tblGrid>
              <a:tr h="2374604">
                <a:tc>
                  <a:txBody>
                    <a:bodyPr/>
                    <a:lstStyle/>
                    <a:p>
                      <a:pPr marL="0" marR="0" indent="0" algn="l" rtl="0" fontAlgn="base">
                        <a:buNone/>
                      </a:pPr>
                      <a:r>
                        <a:rPr lang="en-GB" sz="1400" b="0" i="0">
                          <a:solidFill>
                            <a:srgbClr val="000000"/>
                          </a:solidFill>
                          <a:effectLst/>
                          <a:latin typeface="Arial"/>
                          <a:cs typeface="Arial"/>
                        </a:rPr>
                        <a:t>Limited experience</a:t>
                      </a:r>
                      <a:endParaRPr lang="en-GB" sz="1400" b="0" i="0">
                        <a:effectLst/>
                        <a:latin typeface="Arial"/>
                        <a:cs typeface="Arial"/>
                      </a:endParaRPr>
                    </a:p>
                    <a:p>
                      <a:pPr marL="0" marR="0" lvl="0" indent="0" algn="l">
                        <a:buNone/>
                      </a:pPr>
                      <a:endParaRPr lang="en-GB" sz="1400" b="0" i="0" dirty="0">
                        <a:effectLst/>
                        <a:latin typeface="Arial"/>
                        <a:cs typeface="Arial"/>
                      </a:endParaRPr>
                    </a:p>
                    <a:p>
                      <a:pPr marL="0" marR="0" lvl="0" indent="0" algn="l">
                        <a:buNone/>
                      </a:pPr>
                      <a:endParaRPr lang="en-GB" sz="1400" b="0" i="0" dirty="0">
                        <a:effectLst/>
                        <a:latin typeface="Arial"/>
                        <a:cs typeface="Arial"/>
                      </a:endParaRPr>
                    </a:p>
                    <a:p>
                      <a:pPr marL="0" marR="0" lvl="0" indent="0" algn="l">
                        <a:buNone/>
                      </a:pPr>
                      <a:r>
                        <a:rPr lang="en-GB" sz="1400" b="0" i="0">
                          <a:effectLst/>
                          <a:latin typeface="Arial"/>
                          <a:cs typeface="Arial"/>
                        </a:rPr>
                        <a:t>Low confidence </a:t>
                      </a:r>
                      <a:endParaRPr lang="en-GB" sz="1400" b="0" i="0" dirty="0">
                        <a:effectLst/>
                        <a:latin typeface="Arial"/>
                        <a:cs typeface="Arial"/>
                      </a:endParaRPr>
                    </a:p>
                    <a:p>
                      <a:pPr marL="0" marR="0" lvl="0" indent="0" algn="l">
                        <a:buNone/>
                      </a:pPr>
                      <a:endParaRPr lang="en-GB" sz="1400" b="0" i="0" dirty="0">
                        <a:effectLst/>
                        <a:latin typeface="Arial"/>
                        <a:cs typeface="Arial"/>
                      </a:endParaRPr>
                    </a:p>
                    <a:p>
                      <a:pPr marL="0" marR="0" lvl="0" indent="0" algn="l">
                        <a:buNone/>
                      </a:pPr>
                      <a:endParaRPr lang="en-GB" sz="1400" b="0" i="0" dirty="0">
                        <a:effectLst/>
                        <a:latin typeface="Arial"/>
                        <a:cs typeface="Arial"/>
                      </a:endParaRPr>
                    </a:p>
                    <a:p>
                      <a:pPr lvl="0" algn="l">
                        <a:lnSpc>
                          <a:spcPct val="100000"/>
                        </a:lnSpc>
                        <a:spcBef>
                          <a:spcPts val="0"/>
                        </a:spcBef>
                        <a:spcAft>
                          <a:spcPts val="0"/>
                        </a:spcAft>
                        <a:buNone/>
                      </a:pPr>
                      <a:r>
                        <a:rPr lang="en-GB" sz="1200" b="0" i="0" u="none" strike="noStrike" noProof="0">
                          <a:solidFill>
                            <a:srgbClr val="000000"/>
                          </a:solidFill>
                          <a:effectLst/>
                          <a:latin typeface="Arial"/>
                          <a:cs typeface="Arial"/>
                        </a:rPr>
                        <a:t>Emotional pressure</a:t>
                      </a:r>
                    </a:p>
                    <a:p>
                      <a:pPr marL="0" marR="0" lvl="0" indent="0" algn="l">
                        <a:buNone/>
                      </a:pPr>
                      <a:endParaRPr lang="en-GB" sz="1400" b="0" i="0" dirty="0">
                        <a:effectLst/>
                        <a:latin typeface="Arial"/>
                        <a:cs typeface="Arial"/>
                      </a:endParaRPr>
                    </a:p>
                    <a:p>
                      <a:pPr marL="0" marR="0" lvl="0" indent="0" algn="l">
                        <a:buNone/>
                      </a:pPr>
                      <a:endParaRPr lang="en-GB" sz="1400" b="0" i="0" dirty="0">
                        <a:effectLst/>
                        <a:latin typeface="Arial"/>
                        <a:cs typeface="Arial"/>
                      </a:endParaRPr>
                    </a:p>
                    <a:p>
                      <a:pPr lvl="0" algn="l">
                        <a:lnSpc>
                          <a:spcPct val="100000"/>
                        </a:lnSpc>
                        <a:spcBef>
                          <a:spcPts val="0"/>
                        </a:spcBef>
                        <a:spcAft>
                          <a:spcPts val="0"/>
                        </a:spcAft>
                        <a:buNone/>
                      </a:pPr>
                      <a:r>
                        <a:rPr lang="en-GB" sz="1200" b="0" i="0" u="none" strike="noStrike" noProof="0">
                          <a:solidFill>
                            <a:srgbClr val="000000"/>
                          </a:solidFill>
                          <a:effectLst/>
                          <a:latin typeface="Arial"/>
                          <a:cs typeface="Arial"/>
                        </a:rPr>
                        <a:t>Heavy workload</a:t>
                      </a:r>
                    </a:p>
                    <a:p>
                      <a:pPr marL="0" marR="0" lvl="0" indent="0" algn="l">
                        <a:buNone/>
                      </a:pPr>
                      <a:endParaRPr lang="en-GB" sz="1400" b="0" i="0" dirty="0">
                        <a:effectLst/>
                        <a:latin typeface="Arial"/>
                        <a:cs typeface="Arial"/>
                      </a:endParaRPr>
                    </a:p>
                  </a:txBody>
                  <a:tcPr marL="9525" marR="9525" marT="9525" marB="9525">
                    <a:lnL>
                      <a:noFill/>
                    </a:lnL>
                    <a:lnR>
                      <a:noFill/>
                    </a:lnR>
                    <a:lnT>
                      <a:noFill/>
                    </a:lnT>
                    <a:lnB>
                      <a:noFill/>
                    </a:lnB>
                    <a:noFill/>
                  </a:tcPr>
                </a:tc>
                <a:tc>
                  <a:txBody>
                    <a:bodyPr/>
                    <a:lstStyle/>
                    <a:p>
                      <a:pPr marL="0" marR="0" indent="0" algn="l" rtl="0" fontAlgn="base">
                        <a:buNone/>
                      </a:pPr>
                      <a:r>
                        <a:rPr lang="en-GB" sz="1200" b="0" i="0">
                          <a:solidFill>
                            <a:srgbClr val="000000"/>
                          </a:solidFill>
                          <a:effectLst/>
                          <a:latin typeface="Arial"/>
                          <a:cs typeface="Arial"/>
                        </a:rPr>
                        <a:t>Use placements, supervised practice and feedback to build skills. </a:t>
                      </a:r>
                      <a:endParaRPr lang="en-US" sz="1200">
                        <a:latin typeface="Arial"/>
                        <a:cs typeface="Arial"/>
                      </a:endParaRPr>
                    </a:p>
                    <a:p>
                      <a:pPr marL="0" marR="0" lvl="0" indent="0" algn="l">
                        <a:buNone/>
                      </a:pPr>
                      <a:endParaRPr lang="en-GB" sz="1200" b="0" i="0" dirty="0">
                        <a:solidFill>
                          <a:srgbClr val="000000"/>
                        </a:solidFill>
                        <a:latin typeface="Arial"/>
                        <a:cs typeface="Arial"/>
                      </a:endParaRPr>
                    </a:p>
                    <a:p>
                      <a:pPr lvl="0" algn="l">
                        <a:lnSpc>
                          <a:spcPct val="100000"/>
                        </a:lnSpc>
                        <a:spcBef>
                          <a:spcPts val="0"/>
                        </a:spcBef>
                        <a:spcAft>
                          <a:spcPts val="0"/>
                        </a:spcAft>
                        <a:buNone/>
                      </a:pPr>
                      <a:r>
                        <a:rPr lang="en-GB" sz="1200" b="0" i="0">
                          <a:solidFill>
                            <a:srgbClr val="000000"/>
                          </a:solidFill>
                          <a:latin typeface="Arial"/>
                          <a:cs typeface="Arial"/>
                        </a:rPr>
                        <a:t>Practise presentations, ask questions and reflect on feedback.</a:t>
                      </a:r>
                      <a:endParaRPr lang="en-GB" sz="1200" b="0" i="0" dirty="0">
                        <a:solidFill>
                          <a:srgbClr val="000000"/>
                        </a:solidFill>
                        <a:latin typeface="Arial"/>
                        <a:cs typeface="Arial"/>
                      </a:endParaRPr>
                    </a:p>
                    <a:p>
                      <a:pPr lvl="0" algn="l">
                        <a:lnSpc>
                          <a:spcPct val="100000"/>
                        </a:lnSpc>
                        <a:spcBef>
                          <a:spcPts val="0"/>
                        </a:spcBef>
                        <a:spcAft>
                          <a:spcPts val="0"/>
                        </a:spcAft>
                        <a:buNone/>
                      </a:pPr>
                      <a:endParaRPr lang="en-GB" sz="1200" b="0" i="0" u="none" strike="noStrike" noProof="0" dirty="0">
                        <a:solidFill>
                          <a:srgbClr val="000000"/>
                        </a:solidFill>
                        <a:effectLst/>
                        <a:highlight>
                          <a:srgbClr val="606060"/>
                        </a:highlight>
                        <a:latin typeface="Arial"/>
                        <a:cs typeface="Arial"/>
                      </a:endParaRPr>
                    </a:p>
                    <a:p>
                      <a:pPr lvl="0" algn="l">
                        <a:lnSpc>
                          <a:spcPct val="100000"/>
                        </a:lnSpc>
                        <a:spcBef>
                          <a:spcPts val="0"/>
                        </a:spcBef>
                        <a:spcAft>
                          <a:spcPts val="0"/>
                        </a:spcAft>
                        <a:buNone/>
                      </a:pPr>
                      <a:r>
                        <a:rPr lang="en-GB" sz="1200" b="0" i="0">
                          <a:solidFill>
                            <a:srgbClr val="000000"/>
                          </a:solidFill>
                          <a:latin typeface="Arial"/>
                          <a:cs typeface="Arial"/>
                        </a:rPr>
                        <a:t>Seek supervision, use appropriate support and maintain healthy boundaries.</a:t>
                      </a:r>
                      <a:endParaRPr lang="en-GB" sz="1200" b="0" i="0" dirty="0">
                        <a:solidFill>
                          <a:srgbClr val="000000"/>
                        </a:solidFill>
                        <a:latin typeface="Arial"/>
                        <a:cs typeface="Arial"/>
                      </a:endParaRPr>
                    </a:p>
                    <a:p>
                      <a:pPr lvl="0" algn="l">
                        <a:lnSpc>
                          <a:spcPct val="100000"/>
                        </a:lnSpc>
                        <a:spcBef>
                          <a:spcPts val="0"/>
                        </a:spcBef>
                        <a:spcAft>
                          <a:spcPts val="0"/>
                        </a:spcAft>
                        <a:buNone/>
                      </a:pPr>
                      <a:endParaRPr lang="en-GB" sz="1200" b="0" i="0" dirty="0">
                        <a:solidFill>
                          <a:srgbClr val="000000"/>
                        </a:solidFill>
                        <a:latin typeface="Arial"/>
                        <a:cs typeface="Arial"/>
                      </a:endParaRPr>
                    </a:p>
                    <a:p>
                      <a:pPr lvl="0" algn="l">
                        <a:lnSpc>
                          <a:spcPct val="100000"/>
                        </a:lnSpc>
                        <a:spcBef>
                          <a:spcPts val="0"/>
                        </a:spcBef>
                        <a:spcAft>
                          <a:spcPts val="0"/>
                        </a:spcAft>
                        <a:buNone/>
                      </a:pPr>
                      <a:endParaRPr lang="en-GB" sz="1200" b="0" i="0" u="none" strike="noStrike" noProof="0" dirty="0">
                        <a:solidFill>
                          <a:srgbClr val="000000"/>
                        </a:solidFill>
                        <a:effectLst/>
                        <a:highlight>
                          <a:srgbClr val="606060"/>
                        </a:highlight>
                        <a:latin typeface="Arial"/>
                        <a:cs typeface="Arial"/>
                      </a:endParaRPr>
                    </a:p>
                    <a:p>
                      <a:pPr lvl="0" algn="l">
                        <a:lnSpc>
                          <a:spcPct val="100000"/>
                        </a:lnSpc>
                        <a:spcBef>
                          <a:spcPts val="0"/>
                        </a:spcBef>
                        <a:spcAft>
                          <a:spcPts val="0"/>
                        </a:spcAft>
                        <a:buNone/>
                      </a:pPr>
                      <a:r>
                        <a:rPr lang="en-GB" sz="1200" b="0" i="0" dirty="0">
                          <a:solidFill>
                            <a:srgbClr val="000000"/>
                          </a:solidFill>
                          <a:latin typeface="Arial"/>
                          <a:cs typeface="Arial"/>
                        </a:rPr>
                        <a:t>Plan study time, </a:t>
                      </a:r>
                      <a:r>
                        <a:rPr lang="en-GB" sz="1200" b="0" i="0">
                          <a:solidFill>
                            <a:srgbClr val="000000"/>
                          </a:solidFill>
                          <a:latin typeface="Arial"/>
                          <a:cs typeface="Arial"/>
                        </a:rPr>
                        <a:t>prioritise.</a:t>
                      </a:r>
                    </a:p>
                    <a:p>
                      <a:pPr marL="0" marR="0" lvl="0" indent="0" algn="l">
                        <a:buNone/>
                      </a:pPr>
                      <a:endParaRPr lang="en-GB" sz="1200" b="0" i="0" dirty="0">
                        <a:solidFill>
                          <a:srgbClr val="000000"/>
                        </a:solidFill>
                        <a:effectLst/>
                        <a:latin typeface="Arial"/>
                        <a:cs typeface="Arial"/>
                      </a:endParaRPr>
                    </a:p>
                  </a:txBody>
                  <a:tcPr marL="9525" marR="9525" marT="9525" marB="9525">
                    <a:lnL>
                      <a:noFill/>
                    </a:lnL>
                    <a:lnR>
                      <a:noFill/>
                    </a:lnR>
                    <a:lnT>
                      <a:noFill/>
                    </a:lnT>
                    <a:lnB>
                      <a:noFill/>
                    </a:lnB>
                    <a:noFill/>
                  </a:tcPr>
                </a:tc>
                <a:extLst>
                  <a:ext uri="{0D108BD9-81ED-4DB2-BD59-A6C34878D82A}">
                    <a16:rowId xmlns:a16="http://schemas.microsoft.com/office/drawing/2014/main" val="642254250"/>
                  </a:ext>
                </a:extLst>
              </a:tr>
            </a:tbl>
          </a:graphicData>
        </a:graphic>
      </p:graphicFrame>
    </p:spTree>
    <p:extLst>
      <p:ext uri="{BB962C8B-B14F-4D97-AF65-F5344CB8AC3E}">
        <p14:creationId xmlns:p14="http://schemas.microsoft.com/office/powerpoint/2010/main" val="3908288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89C24C-BC2E-2959-5342-732BE877411F}"/>
              </a:ext>
            </a:extLst>
          </p:cNvPr>
          <p:cNvSpPr>
            <a:spLocks noGrp="1"/>
          </p:cNvSpPr>
          <p:nvPr>
            <p:ph idx="1"/>
          </p:nvPr>
        </p:nvSpPr>
        <p:spPr>
          <a:xfrm>
            <a:off x="968153" y="289811"/>
            <a:ext cx="10515600" cy="4351338"/>
          </a:xfrm>
        </p:spPr>
        <p:txBody>
          <a:bodyPr vert="horz" lIns="91440" tIns="45720" rIns="91440" bIns="45720" rtlCol="0" anchor="t">
            <a:normAutofit/>
          </a:bodyPr>
          <a:lstStyle/>
          <a:p>
            <a:r>
              <a:rPr lang="en-GB" sz="2000">
                <a:highlight>
                  <a:srgbClr val="FFFFFF"/>
                </a:highlight>
                <a:latin typeface="Arial"/>
                <a:cs typeface="Arial"/>
              </a:rPr>
              <a:t>To overcome these challenges, I will keep learning and believe in myself.</a:t>
            </a:r>
            <a:endParaRPr lang="en-GB" sz="2000">
              <a:highlight>
                <a:srgbClr val="606060"/>
              </a:highlight>
              <a:latin typeface="Arial"/>
              <a:cs typeface="Arial"/>
            </a:endParaRPr>
          </a:p>
          <a:p>
            <a:r>
              <a:rPr lang="en-GB" sz="2000">
                <a:highlight>
                  <a:srgbClr val="FFFFFF"/>
                </a:highlight>
                <a:latin typeface="Arial"/>
                <a:cs typeface="Arial"/>
              </a:rPr>
              <a:t>I will gain experience through placements, ask for help when needed, and build my confidence through practice.</a:t>
            </a:r>
            <a:endParaRPr lang="en-GB" sz="2000">
              <a:highlight>
                <a:srgbClr val="606060"/>
              </a:highlight>
              <a:latin typeface="Arial"/>
              <a:cs typeface="Arial"/>
            </a:endParaRPr>
          </a:p>
          <a:p>
            <a:r>
              <a:rPr lang="en-GB" sz="2000">
                <a:highlight>
                  <a:srgbClr val="FFFFFF"/>
                </a:highlight>
                <a:latin typeface="Arial"/>
                <a:cs typeface="Arial"/>
              </a:rPr>
              <a:t>When things get stressful, I will manage my time, stay organised and ask for support.</a:t>
            </a:r>
            <a:endParaRPr lang="en-GB" sz="2000">
              <a:highlight>
                <a:srgbClr val="606060"/>
              </a:highlight>
              <a:latin typeface="Arial"/>
              <a:cs typeface="Arial"/>
            </a:endParaRPr>
          </a:p>
          <a:p>
            <a:r>
              <a:rPr lang="en-GB" sz="2000">
                <a:highlight>
                  <a:srgbClr val="FFFFFF"/>
                </a:highlight>
                <a:latin typeface="Arial"/>
                <a:cs typeface="Arial"/>
              </a:rPr>
              <a:t>To overcome these challenges, I will keep learning and believe in myself.</a:t>
            </a:r>
            <a:endParaRPr lang="en-GB" sz="2000">
              <a:highlight>
                <a:srgbClr val="606060"/>
              </a:highlight>
              <a:latin typeface="Arial"/>
              <a:cs typeface="Arial"/>
            </a:endParaRPr>
          </a:p>
          <a:p>
            <a:r>
              <a:rPr lang="en-GB" sz="2000">
                <a:highlight>
                  <a:srgbClr val="FFFFFF"/>
                </a:highlight>
                <a:latin typeface="Arial"/>
                <a:cs typeface="Arial"/>
              </a:rPr>
              <a:t>I will gain experience through placements, ask for help when needed, and build my confidence through practice.</a:t>
            </a:r>
            <a:endParaRPr lang="en-GB" sz="2000">
              <a:highlight>
                <a:srgbClr val="606060"/>
              </a:highlight>
              <a:latin typeface="Arial"/>
              <a:cs typeface="Arial"/>
            </a:endParaRPr>
          </a:p>
          <a:p>
            <a:r>
              <a:rPr lang="en-GB" sz="2000">
                <a:highlight>
                  <a:srgbClr val="FFFFFF"/>
                </a:highlight>
                <a:latin typeface="Arial"/>
                <a:cs typeface="Arial"/>
              </a:rPr>
              <a:t>When things get stressful, I will manage my time, stay organised and ask for support.</a:t>
            </a:r>
            <a:endParaRPr lang="en-GB" sz="2000">
              <a:highlight>
                <a:srgbClr val="606060"/>
              </a:highlight>
              <a:latin typeface="Arial"/>
              <a:cs typeface="Arial"/>
            </a:endParaRPr>
          </a:p>
          <a:p>
            <a:pPr marL="0" indent="0">
              <a:buNone/>
            </a:pPr>
            <a:endParaRPr lang="en-GB" dirty="0"/>
          </a:p>
        </p:txBody>
      </p:sp>
    </p:spTree>
    <p:extLst>
      <p:ext uri="{BB962C8B-B14F-4D97-AF65-F5344CB8AC3E}">
        <p14:creationId xmlns:p14="http://schemas.microsoft.com/office/powerpoint/2010/main" val="41479297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CAC15-1A49-2861-9091-1B44BBF476A7}"/>
              </a:ext>
            </a:extLst>
          </p:cNvPr>
          <p:cNvSpPr>
            <a:spLocks noGrp="1"/>
          </p:cNvSpPr>
          <p:nvPr>
            <p:ph type="title"/>
          </p:nvPr>
        </p:nvSpPr>
        <p:spPr/>
        <p:txBody>
          <a:bodyPr/>
          <a:lstStyle/>
          <a:p>
            <a:r>
              <a:rPr lang="en-GB" sz="2000" b="1">
                <a:latin typeface="Arial"/>
                <a:cs typeface="Arial"/>
              </a:rPr>
              <a:t>Slide-6 Opportunities and my career action plan</a:t>
            </a:r>
            <a:endParaRPr lang="en-GB" sz="2000" b="1">
              <a:highlight>
                <a:srgbClr val="FFFFFF"/>
              </a:highlight>
              <a:latin typeface="Arial"/>
              <a:cs typeface="Arial"/>
            </a:endParaRPr>
          </a:p>
        </p:txBody>
      </p:sp>
      <p:sp>
        <p:nvSpPr>
          <p:cNvPr id="3" name="Content Placeholder 2">
            <a:extLst>
              <a:ext uri="{FF2B5EF4-FFF2-40B4-BE49-F238E27FC236}">
                <a16:creationId xmlns:a16="http://schemas.microsoft.com/office/drawing/2014/main" id="{E599A69A-1EAD-F0DE-58A9-8D7F3FF7CF22}"/>
              </a:ext>
            </a:extLst>
          </p:cNvPr>
          <p:cNvSpPr>
            <a:spLocks noGrp="1"/>
          </p:cNvSpPr>
          <p:nvPr>
            <p:ph idx="1"/>
          </p:nvPr>
        </p:nvSpPr>
        <p:spPr/>
        <p:txBody>
          <a:bodyPr vert="horz" lIns="91440" tIns="45720" rIns="91440" bIns="45720" rtlCol="0" anchor="t">
            <a:normAutofit/>
          </a:bodyPr>
          <a:lstStyle/>
          <a:p>
            <a:pPr>
              <a:buNone/>
            </a:pPr>
            <a:r>
              <a:rPr lang="en-GB" sz="1600" b="1">
                <a:highlight>
                  <a:srgbClr val="FFFFFF"/>
                </a:highlight>
                <a:latin typeface="Arial"/>
                <a:cs typeface="Arial"/>
              </a:rPr>
              <a:t>1. Education</a:t>
            </a:r>
            <a:endParaRPr lang="en-GB" sz="1600" b="1">
              <a:highlight>
                <a:srgbClr val="606060"/>
              </a:highlight>
              <a:latin typeface="Arial"/>
              <a:cs typeface="Arial"/>
            </a:endParaRPr>
          </a:p>
          <a:p>
            <a:pPr>
              <a:buNone/>
            </a:pPr>
            <a:r>
              <a:rPr lang="en-GB" sz="1600">
                <a:highlight>
                  <a:srgbClr val="FFFFFF"/>
                </a:highlight>
                <a:latin typeface="Arial"/>
                <a:cs typeface="Arial"/>
              </a:rPr>
              <a:t>Apply for an NMC-approved children's nursing degree and check the entry requirements for my chosen universities.</a:t>
            </a:r>
            <a:endParaRPr lang="en-GB" sz="1600">
              <a:highlight>
                <a:srgbClr val="606060"/>
              </a:highlight>
              <a:latin typeface="Arial"/>
              <a:cs typeface="Arial"/>
            </a:endParaRPr>
          </a:p>
          <a:p>
            <a:pPr>
              <a:buNone/>
            </a:pPr>
            <a:r>
              <a:rPr lang="en-GB" sz="1600" b="1">
                <a:highlight>
                  <a:srgbClr val="FFFFFF"/>
                </a:highlight>
                <a:latin typeface="Arial"/>
                <a:cs typeface="Arial"/>
              </a:rPr>
              <a:t>2. Experience</a:t>
            </a:r>
            <a:endParaRPr lang="en-GB" sz="1600" b="1">
              <a:highlight>
                <a:srgbClr val="606060"/>
              </a:highlight>
              <a:latin typeface="Arial"/>
              <a:cs typeface="Arial"/>
            </a:endParaRPr>
          </a:p>
          <a:p>
            <a:pPr>
              <a:buNone/>
            </a:pPr>
            <a:r>
              <a:rPr lang="en-GB" sz="1600">
                <a:highlight>
                  <a:srgbClr val="FFFFFF"/>
                </a:highlight>
                <a:latin typeface="Arial"/>
                <a:cs typeface="Arial"/>
              </a:rPr>
              <a:t>Explore NHS volunteering or opportunities to work with children through suitable organisations.</a:t>
            </a:r>
            <a:endParaRPr lang="en-GB" sz="1600">
              <a:highlight>
                <a:srgbClr val="606060"/>
              </a:highlight>
              <a:latin typeface="Arial"/>
              <a:cs typeface="Arial"/>
            </a:endParaRPr>
          </a:p>
          <a:p>
            <a:pPr>
              <a:buNone/>
            </a:pPr>
            <a:r>
              <a:rPr lang="en-GB" sz="1600" b="1">
                <a:highlight>
                  <a:srgbClr val="FFFFFF"/>
                </a:highlight>
                <a:latin typeface="Arial"/>
                <a:cs typeface="Arial"/>
              </a:rPr>
              <a:t>3. Personal development</a:t>
            </a:r>
            <a:endParaRPr lang="en-GB" sz="1600" b="1">
              <a:highlight>
                <a:srgbClr val="606060"/>
              </a:highlight>
              <a:latin typeface="Arial"/>
              <a:cs typeface="Arial"/>
            </a:endParaRPr>
          </a:p>
          <a:p>
            <a:pPr>
              <a:buNone/>
            </a:pPr>
            <a:r>
              <a:rPr lang="en-GB" sz="1600">
                <a:highlight>
                  <a:srgbClr val="FFFFFF"/>
                </a:highlight>
                <a:latin typeface="Arial"/>
                <a:cs typeface="Arial"/>
              </a:rPr>
              <a:t>Improve communication, biology knowledge, confidence and time management through regular practice.</a:t>
            </a:r>
            <a:endParaRPr lang="en-GB" sz="1600">
              <a:highlight>
                <a:srgbClr val="606060"/>
              </a:highlight>
              <a:latin typeface="Arial"/>
              <a:cs typeface="Arial"/>
            </a:endParaRPr>
          </a:p>
          <a:p>
            <a:pPr>
              <a:buNone/>
            </a:pPr>
            <a:r>
              <a:rPr lang="en-GB" sz="1600" b="1">
                <a:highlight>
                  <a:srgbClr val="FFFFFF"/>
                </a:highlight>
                <a:latin typeface="Arial"/>
                <a:cs typeface="Arial"/>
              </a:rPr>
              <a:t>4. Long-term goal</a:t>
            </a:r>
            <a:endParaRPr lang="en-GB" sz="1600" b="1">
              <a:highlight>
                <a:srgbClr val="606060"/>
              </a:highlight>
              <a:latin typeface="Arial"/>
              <a:cs typeface="Arial"/>
            </a:endParaRPr>
          </a:p>
          <a:p>
            <a:pPr>
              <a:buNone/>
            </a:pPr>
            <a:r>
              <a:rPr lang="en-GB" sz="1600">
                <a:highlight>
                  <a:srgbClr val="FFFFFF"/>
                </a:highlight>
                <a:latin typeface="Arial"/>
                <a:cs typeface="Arial"/>
              </a:rPr>
              <a:t>Complete the degree, meet registration requirements and develop experience as a children's nurse.</a:t>
            </a:r>
            <a:endParaRPr lang="en-GB" sz="1600">
              <a:highlight>
                <a:srgbClr val="606060"/>
              </a:highlight>
              <a:latin typeface="Arial"/>
              <a:cs typeface="Arial"/>
            </a:endParaRPr>
          </a:p>
          <a:p>
            <a:pPr>
              <a:buNone/>
            </a:pPr>
            <a:endParaRPr lang="en-GB" sz="1600" dirty="0">
              <a:highlight>
                <a:srgbClr val="FFFFFF"/>
              </a:highlight>
              <a:latin typeface="Arial"/>
              <a:cs typeface="Arial"/>
            </a:endParaRPr>
          </a:p>
          <a:p>
            <a:pPr>
              <a:buNone/>
            </a:pPr>
            <a:r>
              <a:rPr lang="en-GB" sz="1600">
                <a:highlight>
                  <a:srgbClr val="FFFFFF"/>
                </a:highlight>
                <a:latin typeface="Arial"/>
                <a:cs typeface="Arial"/>
              </a:rPr>
              <a:t>    The National Careers Service identifies university degrees, nursing degree apprenticeships </a:t>
            </a:r>
            <a:r>
              <a:rPr lang="en-GB" sz="1600" dirty="0">
                <a:highlight>
                  <a:srgbClr val="FFFFFF"/>
                </a:highlight>
                <a:latin typeface="Arial"/>
                <a:cs typeface="Arial"/>
              </a:rPr>
              <a:t>and  relevant volunteering as possible routes towards children's nursing. Full-time degrees typically take three years, and registration with the NMC is required to practise as a registered nurse.  </a:t>
            </a:r>
            <a:endParaRPr lang="en-GB" sz="1600" dirty="0">
              <a:highlight>
                <a:srgbClr val="606060"/>
              </a:highlight>
              <a:latin typeface="Arial"/>
              <a:cs typeface="Arial"/>
            </a:endParaRPr>
          </a:p>
          <a:p>
            <a:pPr>
              <a:buNone/>
            </a:pPr>
            <a:endParaRPr lang="en-GB" sz="1200" dirty="0">
              <a:highlight>
                <a:srgbClr val="606060"/>
              </a:highlight>
              <a:latin typeface="Times New Roman"/>
              <a:cs typeface="Times New Roman"/>
            </a:endParaRPr>
          </a:p>
          <a:p>
            <a:pPr>
              <a:buNone/>
            </a:pPr>
            <a:endParaRPr lang="en-GB" dirty="0"/>
          </a:p>
        </p:txBody>
      </p:sp>
    </p:spTree>
    <p:extLst>
      <p:ext uri="{BB962C8B-B14F-4D97-AF65-F5344CB8AC3E}">
        <p14:creationId xmlns:p14="http://schemas.microsoft.com/office/powerpoint/2010/main" val="26608776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69F1C7-8E62-BDA7-28F0-1B9CF36B1EA4}"/>
              </a:ext>
            </a:extLst>
          </p:cNvPr>
          <p:cNvSpPr>
            <a:spLocks noGrp="1"/>
          </p:cNvSpPr>
          <p:nvPr>
            <p:ph idx="1"/>
          </p:nvPr>
        </p:nvSpPr>
        <p:spPr>
          <a:xfrm>
            <a:off x="838200" y="313439"/>
            <a:ext cx="10515600" cy="4351338"/>
          </a:xfrm>
        </p:spPr>
        <p:txBody>
          <a:bodyPr vert="horz" lIns="91440" tIns="45720" rIns="91440" bIns="45720" rtlCol="0" anchor="t">
            <a:normAutofit/>
          </a:bodyPr>
          <a:lstStyle/>
          <a:p>
            <a:pPr marL="0" indent="0">
              <a:buNone/>
            </a:pPr>
            <a:r>
              <a:rPr lang="en-GB" sz="2400" dirty="0">
                <a:highlight>
                  <a:srgbClr val="FFFFFF"/>
                </a:highlight>
                <a:latin typeface="Arial"/>
                <a:cs typeface="Arial"/>
              </a:rPr>
              <a:t>I can use different opportunities to improve my weaknesses and develop my skills. For example, volunteering can help me learn how to communicate with children, and placements will give me the chance to practise nursing skills with support from experienced staff. I will listen to feedback and work on the areas I need to improve. In the future, I hope </a:t>
            </a:r>
            <a:r>
              <a:rPr lang="en-GB" sz="2400">
                <a:highlight>
                  <a:srgbClr val="FFFFFF"/>
                </a:highlight>
                <a:latin typeface="Arial"/>
                <a:cs typeface="Arial"/>
              </a:rPr>
              <a:t>to complete my nursing degree and register with the NMC (Nursing and Midwifery Council) </a:t>
            </a:r>
            <a:r>
              <a:rPr lang="en-GB" sz="2400" dirty="0">
                <a:highlight>
                  <a:srgbClr val="FFFFFF"/>
                </a:highlight>
                <a:latin typeface="Arial"/>
                <a:cs typeface="Arial"/>
              </a:rPr>
              <a:t>so I can become a safe and confident children's nurse.</a:t>
            </a:r>
            <a:endParaRPr lang="en-GB" sz="2400">
              <a:latin typeface="Arial"/>
              <a:cs typeface="Arial"/>
            </a:endParaRPr>
          </a:p>
        </p:txBody>
      </p:sp>
    </p:spTree>
    <p:extLst>
      <p:ext uri="{BB962C8B-B14F-4D97-AF65-F5344CB8AC3E}">
        <p14:creationId xmlns:p14="http://schemas.microsoft.com/office/powerpoint/2010/main" val="28208017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2CAD4-F28C-5C98-49CE-ECFD5DDAA53C}"/>
              </a:ext>
            </a:extLst>
          </p:cNvPr>
          <p:cNvSpPr>
            <a:spLocks noGrp="1"/>
          </p:cNvSpPr>
          <p:nvPr>
            <p:ph type="title"/>
          </p:nvPr>
        </p:nvSpPr>
        <p:spPr/>
        <p:txBody>
          <a:bodyPr/>
          <a:lstStyle/>
          <a:p>
            <a:r>
              <a:rPr lang="en-GB" sz="2000" b="1">
                <a:latin typeface="Arial"/>
                <a:cs typeface="Arial"/>
              </a:rPr>
              <a:t>Slide 7 - Conclusion</a:t>
            </a:r>
            <a:endParaRPr lang="en-GB" sz="2000">
              <a:latin typeface="Arial"/>
              <a:cs typeface="Arial"/>
            </a:endParaRPr>
          </a:p>
          <a:p>
            <a:endParaRPr lang="en-GB" dirty="0"/>
          </a:p>
        </p:txBody>
      </p:sp>
      <p:sp>
        <p:nvSpPr>
          <p:cNvPr id="3" name="Content Placeholder 2">
            <a:extLst>
              <a:ext uri="{FF2B5EF4-FFF2-40B4-BE49-F238E27FC236}">
                <a16:creationId xmlns:a16="http://schemas.microsoft.com/office/drawing/2014/main" id="{683B82AA-0B7E-D6FA-FCA3-E3BB7A3018FF}"/>
              </a:ext>
            </a:extLst>
          </p:cNvPr>
          <p:cNvSpPr>
            <a:spLocks noGrp="1"/>
          </p:cNvSpPr>
          <p:nvPr>
            <p:ph idx="1"/>
          </p:nvPr>
        </p:nvSpPr>
        <p:spPr/>
        <p:txBody>
          <a:bodyPr vert="horz" lIns="91440" tIns="45720" rIns="91440" bIns="45720" rtlCol="0" anchor="t">
            <a:normAutofit/>
          </a:bodyPr>
          <a:lstStyle/>
          <a:p>
            <a:r>
              <a:rPr lang="en-GB" sz="2000">
                <a:highlight>
                  <a:srgbClr val="FFFFFF"/>
                </a:highlight>
                <a:latin typeface="Arial"/>
                <a:cs typeface="Arial"/>
              </a:rPr>
              <a:t>Self-awareness helps me understand my abilities and development needs.</a:t>
            </a:r>
            <a:endParaRPr lang="en-GB" sz="2000">
              <a:highlight>
                <a:srgbClr val="606060"/>
              </a:highlight>
              <a:latin typeface="Arial"/>
              <a:cs typeface="Arial"/>
            </a:endParaRPr>
          </a:p>
          <a:p>
            <a:r>
              <a:rPr lang="en-GB" sz="2000">
                <a:highlight>
                  <a:srgbClr val="FFFFFF"/>
                </a:highlight>
                <a:latin typeface="Arial"/>
                <a:cs typeface="Arial"/>
              </a:rPr>
              <a:t>My strengths can support compassionate, child-centred care.</a:t>
            </a:r>
            <a:endParaRPr lang="en-GB" sz="2000">
              <a:highlight>
                <a:srgbClr val="606060"/>
              </a:highlight>
              <a:latin typeface="Arial"/>
              <a:cs typeface="Arial"/>
            </a:endParaRPr>
          </a:p>
          <a:p>
            <a:r>
              <a:rPr lang="en-GB" sz="2000">
                <a:highlight>
                  <a:srgbClr val="FFFFFF"/>
                </a:highlight>
                <a:latin typeface="Arial"/>
                <a:cs typeface="Arial"/>
              </a:rPr>
              <a:t>Weaknesses can be improved through learning and practice.</a:t>
            </a:r>
            <a:endParaRPr lang="en-GB" sz="2000">
              <a:highlight>
                <a:srgbClr val="606060"/>
              </a:highlight>
              <a:latin typeface="Arial"/>
              <a:cs typeface="Arial"/>
            </a:endParaRPr>
          </a:p>
          <a:p>
            <a:r>
              <a:rPr lang="en-GB" sz="2000">
                <a:highlight>
                  <a:srgbClr val="FFFFFF"/>
                </a:highlight>
                <a:latin typeface="Arial"/>
                <a:cs typeface="Arial"/>
              </a:rPr>
              <a:t>Opportunities can help me manage challenges and achieve my career goal.</a:t>
            </a:r>
            <a:endParaRPr lang="en-GB" sz="2000">
              <a:highlight>
                <a:srgbClr val="606060"/>
              </a:highlight>
              <a:latin typeface="Arial"/>
              <a:cs typeface="Arial"/>
            </a:endParaRPr>
          </a:p>
          <a:p>
            <a:pPr marL="0" indent="0">
              <a:buNone/>
            </a:pPr>
            <a:endParaRPr lang="en-GB" sz="2000" dirty="0">
              <a:highlight>
                <a:srgbClr val="FFFFFF"/>
              </a:highlight>
              <a:latin typeface="Arial"/>
              <a:cs typeface="Arial"/>
            </a:endParaRPr>
          </a:p>
          <a:p>
            <a:pPr marL="0" indent="0">
              <a:buNone/>
            </a:pPr>
            <a:endParaRPr lang="en-GB" sz="2000" dirty="0">
              <a:highlight>
                <a:srgbClr val="FFFFFF"/>
              </a:highlight>
              <a:latin typeface="Arial"/>
              <a:cs typeface="Arial"/>
            </a:endParaRPr>
          </a:p>
          <a:p>
            <a:pPr marL="0" indent="0">
              <a:buNone/>
            </a:pPr>
            <a:r>
              <a:rPr lang="en-GB" sz="2000">
                <a:latin typeface="Arial"/>
                <a:cs typeface="Arial"/>
              </a:rPr>
              <a:t>In conclusion, becoming a children's nurse requires compassion, professional knowledge, communication and resilience. My SWOT analysis helps me recognise the strengths I can build on and the weaknesses I need to address. By making use of education, practical experience and feedback, I can work towards overcoming challenges and achieving my career goal. Thank you for listening. I am happy to answer any questions.</a:t>
            </a:r>
          </a:p>
        </p:txBody>
      </p:sp>
    </p:spTree>
    <p:extLst>
      <p:ext uri="{BB962C8B-B14F-4D97-AF65-F5344CB8AC3E}">
        <p14:creationId xmlns:p14="http://schemas.microsoft.com/office/powerpoint/2010/main" val="15086370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2A8FC-83F9-FA8A-6091-0F0873F418A6}"/>
              </a:ext>
            </a:extLst>
          </p:cNvPr>
          <p:cNvSpPr>
            <a:spLocks noGrp="1"/>
          </p:cNvSpPr>
          <p:nvPr>
            <p:ph type="title"/>
          </p:nvPr>
        </p:nvSpPr>
        <p:spPr/>
        <p:txBody>
          <a:bodyPr>
            <a:normAutofit/>
          </a:bodyPr>
          <a:lstStyle/>
          <a:p>
            <a:r>
              <a:rPr lang="en-GB" sz="2000" b="1">
                <a:latin typeface="Arial"/>
                <a:cs typeface="Arial"/>
              </a:rPr>
              <a:t>Slide 8- Reference list </a:t>
            </a:r>
            <a:endParaRPr lang="en-US" sz="2000">
              <a:latin typeface="Arial"/>
              <a:cs typeface="Arial"/>
            </a:endParaRPr>
          </a:p>
        </p:txBody>
      </p:sp>
      <p:sp>
        <p:nvSpPr>
          <p:cNvPr id="3" name="Content Placeholder 2">
            <a:extLst>
              <a:ext uri="{FF2B5EF4-FFF2-40B4-BE49-F238E27FC236}">
                <a16:creationId xmlns:a16="http://schemas.microsoft.com/office/drawing/2014/main" id="{5B26368E-2B9B-61E0-3310-740D2943D012}"/>
              </a:ext>
            </a:extLst>
          </p:cNvPr>
          <p:cNvSpPr>
            <a:spLocks noGrp="1"/>
          </p:cNvSpPr>
          <p:nvPr>
            <p:ph idx="1"/>
          </p:nvPr>
        </p:nvSpPr>
        <p:spPr/>
        <p:txBody>
          <a:bodyPr vert="horz" lIns="91440" tIns="45720" rIns="91440" bIns="45720" rtlCol="0" anchor="t">
            <a:normAutofit fontScale="92500" lnSpcReduction="10000"/>
          </a:bodyPr>
          <a:lstStyle/>
          <a:p>
            <a:pPr>
              <a:buNone/>
            </a:pPr>
            <a:r>
              <a:rPr lang="en-GB" sz="2000" dirty="0">
                <a:highlight>
                  <a:srgbClr val="FFFFFF"/>
                </a:highlight>
                <a:latin typeface="Arial"/>
                <a:cs typeface="Arial"/>
              </a:rPr>
              <a:t>NHS (2024) </a:t>
            </a:r>
            <a:r>
              <a:rPr lang="en-GB" sz="2000" i="1" dirty="0">
                <a:highlight>
                  <a:srgbClr val="FFFFFF"/>
                </a:highlight>
                <a:latin typeface="Arial"/>
                <a:cs typeface="Arial"/>
              </a:rPr>
              <a:t>Children’s nurse</a:t>
            </a:r>
            <a:r>
              <a:rPr lang="en-GB" sz="2000" dirty="0">
                <a:highlight>
                  <a:srgbClr val="FFFFFF"/>
                </a:highlight>
                <a:latin typeface="Arial"/>
                <a:cs typeface="Arial"/>
              </a:rPr>
              <a:t>. Available at  </a:t>
            </a:r>
            <a:r>
              <a:rPr lang="en-GB" sz="2000" u="sng" dirty="0">
                <a:highlight>
                  <a:srgbClr val="FFFFFF"/>
                </a:highlight>
                <a:latin typeface="Arial"/>
                <a:cs typeface="Arial"/>
                <a:hlinkClick r:id="rId2"/>
              </a:rPr>
              <a:t>https://www.healthcareers.nhs.uk/explore-roles/nursing/roles-nursing/childrens-nurse</a:t>
            </a:r>
            <a:r>
              <a:rPr lang="en-GB" sz="2000" dirty="0">
                <a:highlight>
                  <a:srgbClr val="FFFFFF"/>
                </a:highlight>
                <a:latin typeface="Arial"/>
                <a:cs typeface="Arial"/>
              </a:rPr>
              <a:t>   </a:t>
            </a:r>
            <a:endParaRPr lang="en-GB" sz="2000" dirty="0">
              <a:highlight>
                <a:srgbClr val="606060"/>
              </a:highlight>
              <a:latin typeface="Arial"/>
              <a:cs typeface="Arial"/>
            </a:endParaRPr>
          </a:p>
          <a:p>
            <a:pPr>
              <a:buNone/>
            </a:pPr>
            <a:endParaRPr lang="en-GB" sz="2000">
              <a:highlight>
                <a:srgbClr val="606060"/>
              </a:highlight>
              <a:latin typeface="Arial"/>
              <a:cs typeface="Arial"/>
            </a:endParaRPr>
          </a:p>
          <a:p>
            <a:pPr>
              <a:buNone/>
            </a:pPr>
            <a:r>
              <a:rPr lang="en-GB" sz="2000" dirty="0">
                <a:highlight>
                  <a:srgbClr val="FFFFFF"/>
                </a:highlight>
                <a:latin typeface="Arial"/>
                <a:cs typeface="Arial"/>
              </a:rPr>
              <a:t>National Careers Service (2024) </a:t>
            </a:r>
            <a:r>
              <a:rPr lang="en-GB" sz="2000" i="1" dirty="0">
                <a:highlight>
                  <a:srgbClr val="FFFFFF"/>
                </a:highlight>
                <a:latin typeface="Arial"/>
                <a:cs typeface="Arial"/>
              </a:rPr>
              <a:t>Children’s nurse job profile</a:t>
            </a:r>
            <a:r>
              <a:rPr lang="en-GB" sz="2000" dirty="0">
                <a:highlight>
                  <a:srgbClr val="FFFFFF"/>
                </a:highlight>
                <a:latin typeface="Arial"/>
                <a:cs typeface="Arial"/>
              </a:rPr>
              <a:t>. Available at: </a:t>
            </a:r>
            <a:r>
              <a:rPr lang="en-GB" sz="2000" u="sng" dirty="0">
                <a:highlight>
                  <a:srgbClr val="FFFFFF"/>
                </a:highlight>
                <a:latin typeface="Arial"/>
                <a:cs typeface="Arial"/>
                <a:hlinkClick r:id="rId3"/>
              </a:rPr>
              <a:t>https://nationalcareers.service.gov.uk</a:t>
            </a:r>
            <a:r>
              <a:rPr lang="en-GB" sz="2000" dirty="0">
                <a:highlight>
                  <a:srgbClr val="FFFFFF"/>
                </a:highlight>
                <a:latin typeface="Arial"/>
                <a:cs typeface="Arial"/>
              </a:rPr>
              <a:t> </a:t>
            </a:r>
            <a:endParaRPr lang="en-GB" sz="2000" dirty="0">
              <a:highlight>
                <a:srgbClr val="606060"/>
              </a:highlight>
              <a:latin typeface="Arial"/>
              <a:cs typeface="Arial"/>
            </a:endParaRPr>
          </a:p>
          <a:p>
            <a:pPr>
              <a:buNone/>
            </a:pPr>
            <a:endParaRPr lang="en-GB" sz="2000" dirty="0">
              <a:highlight>
                <a:srgbClr val="FFFFFF"/>
              </a:highlight>
              <a:latin typeface="Arial"/>
              <a:cs typeface="Arial"/>
            </a:endParaRPr>
          </a:p>
          <a:p>
            <a:pPr>
              <a:buNone/>
            </a:pPr>
            <a:r>
              <a:rPr lang="en-GB" sz="2000" dirty="0">
                <a:highlight>
                  <a:srgbClr val="FFFFFF"/>
                </a:highlight>
                <a:latin typeface="Arial"/>
                <a:cs typeface="Arial"/>
              </a:rPr>
              <a:t>Royal College of Nursing (2023) </a:t>
            </a:r>
            <a:r>
              <a:rPr lang="en-GB" sz="2000" i="1" dirty="0">
                <a:highlight>
                  <a:srgbClr val="FFFFFF"/>
                </a:highlight>
                <a:latin typeface="Arial"/>
                <a:cs typeface="Arial"/>
              </a:rPr>
              <a:t>The role of children’s nurses</a:t>
            </a:r>
            <a:r>
              <a:rPr lang="en-GB" sz="2000" dirty="0">
                <a:highlight>
                  <a:srgbClr val="FFFFFF"/>
                </a:highlight>
                <a:latin typeface="Arial"/>
                <a:cs typeface="Arial"/>
              </a:rPr>
              <a:t>. Available at: </a:t>
            </a:r>
            <a:r>
              <a:rPr lang="en-GB" sz="2000" u="sng" dirty="0">
                <a:highlight>
                  <a:srgbClr val="FFFFFF"/>
                </a:highlight>
                <a:latin typeface="Arial"/>
                <a:cs typeface="Arial"/>
                <a:hlinkClick r:id="rId4"/>
              </a:rPr>
              <a:t>https://www.rcn.org.uk</a:t>
            </a:r>
            <a:r>
              <a:rPr lang="en-GB" sz="2000" dirty="0">
                <a:highlight>
                  <a:srgbClr val="FFFFFF"/>
                </a:highlight>
                <a:latin typeface="Arial"/>
                <a:cs typeface="Arial"/>
              </a:rPr>
              <a:t> </a:t>
            </a:r>
            <a:endParaRPr lang="en-GB" sz="2000" dirty="0">
              <a:highlight>
                <a:srgbClr val="606060"/>
              </a:highlight>
              <a:latin typeface="Arial"/>
              <a:cs typeface="Arial"/>
            </a:endParaRPr>
          </a:p>
          <a:p>
            <a:pPr>
              <a:buNone/>
            </a:pPr>
            <a:endParaRPr lang="en-GB" sz="2000" dirty="0">
              <a:highlight>
                <a:srgbClr val="FFFFFF"/>
              </a:highlight>
              <a:latin typeface="Arial"/>
              <a:cs typeface="Arial"/>
            </a:endParaRPr>
          </a:p>
          <a:p>
            <a:pPr>
              <a:buNone/>
            </a:pPr>
            <a:r>
              <a:rPr lang="en-GB" sz="2000" dirty="0">
                <a:highlight>
                  <a:srgbClr val="FFFFFF"/>
                </a:highlight>
                <a:latin typeface="Arial"/>
                <a:cs typeface="Arial"/>
              </a:rPr>
              <a:t>Skills for Health (2023) </a:t>
            </a:r>
            <a:r>
              <a:rPr lang="en-GB" sz="2000" i="1" dirty="0">
                <a:highlight>
                  <a:srgbClr val="FFFFFF"/>
                </a:highlight>
                <a:latin typeface="Arial"/>
                <a:cs typeface="Arial"/>
              </a:rPr>
              <a:t>Communication skills in healthcare</a:t>
            </a:r>
            <a:r>
              <a:rPr lang="en-GB" sz="2000" dirty="0">
                <a:highlight>
                  <a:srgbClr val="FFFFFF"/>
                </a:highlight>
                <a:latin typeface="Arial"/>
                <a:cs typeface="Arial"/>
              </a:rPr>
              <a:t>. Available at: </a:t>
            </a:r>
            <a:r>
              <a:rPr lang="en-GB" sz="2000" u="sng" dirty="0">
                <a:highlight>
                  <a:srgbClr val="FFFFFF"/>
                </a:highlight>
                <a:latin typeface="Arial"/>
                <a:cs typeface="Arial"/>
                <a:hlinkClick r:id="rId5"/>
              </a:rPr>
              <a:t>https://www.skillsforhealth.org.uk</a:t>
            </a:r>
            <a:r>
              <a:rPr lang="en-GB" sz="2000" dirty="0">
                <a:highlight>
                  <a:srgbClr val="FFFFFF"/>
                </a:highlight>
                <a:latin typeface="Arial"/>
                <a:cs typeface="Arial"/>
              </a:rPr>
              <a:t> </a:t>
            </a:r>
            <a:endParaRPr lang="en-GB" sz="2000" dirty="0">
              <a:highlight>
                <a:srgbClr val="606060"/>
              </a:highlight>
              <a:latin typeface="Arial"/>
              <a:cs typeface="Arial"/>
            </a:endParaRPr>
          </a:p>
          <a:p>
            <a:pPr>
              <a:buNone/>
            </a:pPr>
            <a:endParaRPr lang="en-GB" sz="2000" dirty="0">
              <a:highlight>
                <a:srgbClr val="FFFFFF"/>
              </a:highlight>
              <a:latin typeface="Arial"/>
              <a:cs typeface="Arial"/>
            </a:endParaRPr>
          </a:p>
          <a:p>
            <a:pPr>
              <a:buNone/>
            </a:pPr>
            <a:r>
              <a:rPr lang="en-GB" sz="2000" dirty="0">
                <a:highlight>
                  <a:srgbClr val="FFFFFF"/>
                </a:highlight>
                <a:latin typeface="Arial"/>
                <a:cs typeface="Arial"/>
              </a:rPr>
              <a:t>Nursing and Midwifery Council (2024) </a:t>
            </a:r>
            <a:r>
              <a:rPr lang="en-GB" sz="2000" i="1">
                <a:highlight>
                  <a:srgbClr val="FFFFFF"/>
                </a:highlight>
                <a:latin typeface="Arial"/>
                <a:cs typeface="Arial"/>
              </a:rPr>
              <a:t>The Code: Professional standards of practice and behaviour for nurses</a:t>
            </a:r>
            <a:r>
              <a:rPr lang="en-GB" sz="2000" dirty="0">
                <a:highlight>
                  <a:srgbClr val="FFFFFF"/>
                </a:highlight>
                <a:latin typeface="Arial"/>
                <a:cs typeface="Arial"/>
              </a:rPr>
              <a:t>. Available at: </a:t>
            </a:r>
            <a:r>
              <a:rPr lang="en-GB" sz="2000" u="sng" dirty="0">
                <a:highlight>
                  <a:srgbClr val="FFFFFF"/>
                </a:highlight>
                <a:latin typeface="Arial"/>
                <a:cs typeface="Arial"/>
                <a:hlinkClick r:id="rId6"/>
              </a:rPr>
              <a:t>https://www.nmc.org.uk</a:t>
            </a:r>
            <a:r>
              <a:rPr lang="en-GB" sz="2000" dirty="0">
                <a:highlight>
                  <a:srgbClr val="FFFFFF"/>
                </a:highlight>
                <a:latin typeface="Arial"/>
                <a:cs typeface="Arial"/>
              </a:rPr>
              <a:t> </a:t>
            </a:r>
            <a:endParaRPr lang="en-GB" sz="2000" dirty="0">
              <a:highlight>
                <a:srgbClr val="606060"/>
              </a:highlight>
              <a:latin typeface="Arial"/>
              <a:cs typeface="Arial"/>
            </a:endParaRPr>
          </a:p>
          <a:p>
            <a:pPr marL="0" indent="0">
              <a:buNone/>
            </a:pPr>
            <a:endParaRPr lang="en-GB" dirty="0"/>
          </a:p>
        </p:txBody>
      </p:sp>
    </p:spTree>
    <p:extLst>
      <p:ext uri="{BB962C8B-B14F-4D97-AF65-F5344CB8AC3E}">
        <p14:creationId xmlns:p14="http://schemas.microsoft.com/office/powerpoint/2010/main" val="145296128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Title- The role of a Children’s Nurse in Health and Social Care  Student Name- Aneesha Zaman  Student Number-  2527063 Lecturer’s Name-  Besty Jose Module code LCHS4009</vt:lpstr>
      <vt:lpstr>Slide 1-introduction </vt:lpstr>
      <vt:lpstr>Slide 2- Understanding the Career</vt:lpstr>
      <vt:lpstr>PowerPoint Presentation</vt:lpstr>
      <vt:lpstr>Slide 3- A current job advertisement </vt:lpstr>
      <vt:lpstr>PowerPoint Presentation</vt:lpstr>
      <vt:lpstr>Slide-4 My personal SWOT analysis</vt:lpstr>
      <vt:lpstr>PowerPoint Presentation</vt:lpstr>
      <vt:lpstr>Slide-5 Using my strengths to overcome weaknesses and threats</vt:lpstr>
      <vt:lpstr>PowerPoint Presentation</vt:lpstr>
      <vt:lpstr>Slide-6 Opportunities and my career action plan</vt:lpstr>
      <vt:lpstr>PowerPoint Presentation</vt:lpstr>
      <vt:lpstr>Slide 7 - Conclusion </vt:lpstr>
      <vt:lpstr>Slide 8- 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525</cp:revision>
  <dcterms:created xsi:type="dcterms:W3CDTF">2026-10-18T23:49:48Z</dcterms:created>
  <dcterms:modified xsi:type="dcterms:W3CDTF">2026-10-19T02:13:22Z</dcterms:modified>
</cp:coreProperties>
</file>