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5/28/2021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5/28/2021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E7B5F-8398-8048-BA3C-38192EEBB2A5}"/>
              </a:ext>
            </a:extLst>
          </p:cNvPr>
          <p:cNvSpPr>
            <a:spLocks noGrp="1"/>
          </p:cNvSpPr>
          <p:nvPr>
            <p:ph type="ctrTitle"/>
          </p:nvPr>
        </p:nvSpPr>
        <p:spPr/>
        <p:txBody>
          <a:bodyPr>
            <a:normAutofit fontScale="90000"/>
          </a:bodyPr>
          <a:lstStyle/>
          <a:p>
            <a:r>
              <a:rPr lang="en-GB"/>
              <a:t>The importance  of Chair excercises for elderly patients </a:t>
            </a:r>
            <a:endParaRPr lang="en-US"/>
          </a:p>
        </p:txBody>
      </p:sp>
    </p:spTree>
    <p:extLst>
      <p:ext uri="{BB962C8B-B14F-4D97-AF65-F5344CB8AC3E}">
        <p14:creationId xmlns:p14="http://schemas.microsoft.com/office/powerpoint/2010/main" val="2645004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6BAD-EB83-8541-87AD-1DFEC3C8EACD}"/>
              </a:ext>
            </a:extLst>
          </p:cNvPr>
          <p:cNvSpPr>
            <a:spLocks noGrp="1"/>
          </p:cNvSpPr>
          <p:nvPr>
            <p:ph type="title"/>
          </p:nvPr>
        </p:nvSpPr>
        <p:spPr/>
        <p:txBody>
          <a:bodyPr/>
          <a:lstStyle/>
          <a:p>
            <a:r>
              <a:rPr lang="en-GB"/>
              <a:t>Importance </a:t>
            </a:r>
            <a:endParaRPr lang="en-US"/>
          </a:p>
        </p:txBody>
      </p:sp>
      <p:sp>
        <p:nvSpPr>
          <p:cNvPr id="3" name="Content Placeholder 2">
            <a:extLst>
              <a:ext uri="{FF2B5EF4-FFF2-40B4-BE49-F238E27FC236}">
                <a16:creationId xmlns:a16="http://schemas.microsoft.com/office/drawing/2014/main" id="{477E136D-697B-7948-83B5-7AABCDE0F692}"/>
              </a:ext>
            </a:extLst>
          </p:cNvPr>
          <p:cNvSpPr>
            <a:spLocks noGrp="1"/>
          </p:cNvSpPr>
          <p:nvPr>
            <p:ph idx="1"/>
          </p:nvPr>
        </p:nvSpPr>
        <p:spPr/>
        <p:txBody>
          <a:bodyPr/>
          <a:lstStyle/>
          <a:p>
            <a:endParaRPr lang="en-GB" b="0" i="0">
              <a:solidFill>
                <a:srgbClr val="3B2B40"/>
              </a:solidFill>
              <a:effectLst/>
              <a:latin typeface="Lato"/>
            </a:endParaRPr>
          </a:p>
          <a:p>
            <a:r>
              <a:rPr lang="en-GB" b="0" i="0">
                <a:solidFill>
                  <a:srgbClr val="3B2B40"/>
                </a:solidFill>
                <a:effectLst/>
                <a:latin typeface="Lato"/>
              </a:rPr>
              <a:t>Just as it is  important for patients to stay physically active for health, it’s vital to maintain a level of fitness as we age. </a:t>
            </a:r>
          </a:p>
          <a:p>
            <a:r>
              <a:rPr lang="en-GB">
                <a:solidFill>
                  <a:srgbClr val="3B2B40"/>
                </a:solidFill>
                <a:latin typeface="Lato"/>
              </a:rPr>
              <a:t>Physical activity for over 50s include strength building and stretching exercises. </a:t>
            </a:r>
          </a:p>
          <a:p>
            <a:r>
              <a:rPr lang="en-GB" b="0" i="0">
                <a:solidFill>
                  <a:srgbClr val="3B2B40"/>
                </a:solidFill>
                <a:effectLst/>
                <a:latin typeface="Lato"/>
              </a:rPr>
              <a:t>Exercise has shown shown to increase life expectancy, reduce the risk of disease, improve mood, and make performing daily activities much easier.</a:t>
            </a:r>
            <a:endParaRPr lang="en-US"/>
          </a:p>
        </p:txBody>
      </p:sp>
    </p:spTree>
    <p:extLst>
      <p:ext uri="{BB962C8B-B14F-4D97-AF65-F5344CB8AC3E}">
        <p14:creationId xmlns:p14="http://schemas.microsoft.com/office/powerpoint/2010/main" val="3731487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2A5C4-41B1-C849-A5B6-B785D5ED3005}"/>
              </a:ext>
            </a:extLst>
          </p:cNvPr>
          <p:cNvSpPr>
            <a:spLocks noGrp="1"/>
          </p:cNvSpPr>
          <p:nvPr>
            <p:ph type="title"/>
          </p:nvPr>
        </p:nvSpPr>
        <p:spPr/>
        <p:txBody>
          <a:bodyPr/>
          <a:lstStyle/>
          <a:p>
            <a:br>
              <a:rPr lang="en-GB"/>
            </a:br>
            <a:r>
              <a:rPr lang="en-GB"/>
              <a:t>motivate patients </a:t>
            </a:r>
            <a:endParaRPr lang="en-US"/>
          </a:p>
        </p:txBody>
      </p:sp>
      <p:sp>
        <p:nvSpPr>
          <p:cNvPr id="3" name="Content Placeholder 2">
            <a:extLst>
              <a:ext uri="{FF2B5EF4-FFF2-40B4-BE49-F238E27FC236}">
                <a16:creationId xmlns:a16="http://schemas.microsoft.com/office/drawing/2014/main" id="{F9E3B64F-6B52-4E4C-8D56-3A6211F91E89}"/>
              </a:ext>
            </a:extLst>
          </p:cNvPr>
          <p:cNvSpPr>
            <a:spLocks noGrp="1"/>
          </p:cNvSpPr>
          <p:nvPr>
            <p:ph idx="1"/>
          </p:nvPr>
        </p:nvSpPr>
        <p:spPr/>
        <p:txBody>
          <a:bodyPr>
            <a:normAutofit/>
          </a:bodyPr>
          <a:lstStyle/>
          <a:p>
            <a:pPr marL="0" indent="0">
              <a:buNone/>
            </a:pPr>
            <a:endParaRPr lang="en-GB" b="0" i="0">
              <a:solidFill>
                <a:srgbClr val="3B2B40"/>
              </a:solidFill>
              <a:effectLst/>
              <a:latin typeface="Lato"/>
            </a:endParaRPr>
          </a:p>
          <a:p>
            <a:pPr marL="0" indent="0">
              <a:buNone/>
            </a:pPr>
            <a:r>
              <a:rPr lang="en-GB" b="0" i="0">
                <a:solidFill>
                  <a:srgbClr val="3B2B40"/>
                </a:solidFill>
                <a:effectLst/>
                <a:latin typeface="Lato"/>
              </a:rPr>
              <a:t>Not every older adult will have the ability or desire to enroll in a formal exercise program outside their home. And of course, during this COVID-19 pandemic, this is less likely to even be an option. But you don’t even have to leave home to get the exercise needed. That’s because many exercises can be performed with the help of a simple object that is already in our living space: A sturdy chair.</a:t>
            </a:r>
          </a:p>
          <a:p>
            <a:pPr marL="0" indent="0">
              <a:buNone/>
            </a:pPr>
            <a:endParaRPr lang="en-GB" b="0" i="0">
              <a:solidFill>
                <a:srgbClr val="3B2B40"/>
              </a:solidFill>
              <a:effectLst/>
              <a:latin typeface="Lato"/>
            </a:endParaRPr>
          </a:p>
          <a:p>
            <a:endParaRPr lang="en-US"/>
          </a:p>
        </p:txBody>
      </p:sp>
    </p:spTree>
    <p:extLst>
      <p:ext uri="{BB962C8B-B14F-4D97-AF65-F5344CB8AC3E}">
        <p14:creationId xmlns:p14="http://schemas.microsoft.com/office/powerpoint/2010/main" val="3435050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C21C3-DF87-6A4C-9B8F-D6707646C17F}"/>
              </a:ext>
            </a:extLst>
          </p:cNvPr>
          <p:cNvSpPr>
            <a:spLocks noGrp="1"/>
          </p:cNvSpPr>
          <p:nvPr>
            <p:ph type="title"/>
          </p:nvPr>
        </p:nvSpPr>
        <p:spPr/>
        <p:txBody>
          <a:bodyPr/>
          <a:lstStyle/>
          <a:p>
            <a:br>
              <a:rPr lang="en-GB"/>
            </a:br>
            <a:r>
              <a:rPr lang="en-GB"/>
              <a:t>benefits of chair excercises </a:t>
            </a:r>
            <a:endParaRPr lang="en-US"/>
          </a:p>
        </p:txBody>
      </p:sp>
      <p:sp>
        <p:nvSpPr>
          <p:cNvPr id="3" name="Content Placeholder 2">
            <a:extLst>
              <a:ext uri="{FF2B5EF4-FFF2-40B4-BE49-F238E27FC236}">
                <a16:creationId xmlns:a16="http://schemas.microsoft.com/office/drawing/2014/main" id="{AE81B61B-0684-5A49-97E5-97B75890A538}"/>
              </a:ext>
            </a:extLst>
          </p:cNvPr>
          <p:cNvSpPr>
            <a:spLocks noGrp="1"/>
          </p:cNvSpPr>
          <p:nvPr>
            <p:ph idx="1"/>
          </p:nvPr>
        </p:nvSpPr>
        <p:spPr/>
        <p:txBody>
          <a:bodyPr>
            <a:normAutofit/>
          </a:bodyPr>
          <a:lstStyle/>
          <a:p>
            <a:r>
              <a:rPr lang="en-GB" b="0" i="0">
                <a:solidFill>
                  <a:srgbClr val="555555"/>
                </a:solidFill>
                <a:effectLst/>
                <a:latin typeface="Lato"/>
              </a:rPr>
              <a:t>Better flexibility and range of motion</a:t>
            </a:r>
          </a:p>
          <a:p>
            <a:r>
              <a:rPr lang="en-GB" b="0" i="0">
                <a:solidFill>
                  <a:srgbClr val="555555"/>
                </a:solidFill>
                <a:effectLst/>
                <a:latin typeface="Lato"/>
              </a:rPr>
              <a:t>Increased blood circulation</a:t>
            </a:r>
          </a:p>
          <a:p>
            <a:r>
              <a:rPr lang="en-GB" b="0" i="0">
                <a:solidFill>
                  <a:srgbClr val="555555"/>
                </a:solidFill>
                <a:effectLst/>
                <a:latin typeface="Lato"/>
              </a:rPr>
              <a:t>Increased muscle strength</a:t>
            </a:r>
          </a:p>
          <a:p>
            <a:r>
              <a:rPr lang="en-GB" b="0" i="0">
                <a:solidFill>
                  <a:srgbClr val="555555"/>
                </a:solidFill>
                <a:effectLst/>
                <a:latin typeface="Lato"/>
              </a:rPr>
              <a:t>Better  balance </a:t>
            </a:r>
          </a:p>
          <a:p>
            <a:r>
              <a:rPr lang="en-GB" b="0" i="0">
                <a:solidFill>
                  <a:srgbClr val="555555"/>
                </a:solidFill>
                <a:effectLst/>
                <a:latin typeface="Lato"/>
              </a:rPr>
              <a:t>Less joint stiffness and pain</a:t>
            </a:r>
          </a:p>
          <a:p>
            <a:r>
              <a:rPr lang="en-GB" b="0" i="0">
                <a:solidFill>
                  <a:srgbClr val="555555"/>
                </a:solidFill>
                <a:effectLst/>
                <a:latin typeface="Lato"/>
              </a:rPr>
              <a:t>Better concentration and elevated mood</a:t>
            </a:r>
          </a:p>
          <a:p>
            <a:r>
              <a:rPr lang="en-GB" b="0" i="0">
                <a:solidFill>
                  <a:srgbClr val="555555"/>
                </a:solidFill>
                <a:effectLst/>
                <a:latin typeface="Lato"/>
              </a:rPr>
              <a:t>Lower levels of stress and anxiety </a:t>
            </a:r>
            <a:endParaRPr lang="en-GB">
              <a:solidFill>
                <a:srgbClr val="007BFF"/>
              </a:solidFill>
              <a:latin typeface="Lato"/>
            </a:endParaRPr>
          </a:p>
          <a:p>
            <a:pPr marL="0" indent="0">
              <a:buNone/>
            </a:pPr>
            <a:endParaRPr lang="en-GB" b="0" i="0">
              <a:solidFill>
                <a:srgbClr val="007BFF"/>
              </a:solidFill>
              <a:effectLst/>
              <a:latin typeface="Lato"/>
            </a:endParaRPr>
          </a:p>
          <a:p>
            <a:pPr marL="0" indent="0">
              <a:buNone/>
            </a:pPr>
            <a:endParaRPr lang="en-GB">
              <a:solidFill>
                <a:srgbClr val="007BFF"/>
              </a:solidFill>
              <a:latin typeface="Lato"/>
            </a:endParaRPr>
          </a:p>
          <a:p>
            <a:pPr marL="0" indent="0">
              <a:buNone/>
            </a:pPr>
            <a:endParaRPr lang="en-GB" b="0" i="0">
              <a:solidFill>
                <a:srgbClr val="555555"/>
              </a:solidFill>
              <a:effectLst/>
              <a:latin typeface="Lato"/>
            </a:endParaRPr>
          </a:p>
        </p:txBody>
      </p:sp>
    </p:spTree>
    <p:extLst>
      <p:ext uri="{BB962C8B-B14F-4D97-AF65-F5344CB8AC3E}">
        <p14:creationId xmlns:p14="http://schemas.microsoft.com/office/powerpoint/2010/main" val="2832112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BAF80-184B-0A4B-802C-A6588871EFE0}"/>
              </a:ext>
            </a:extLst>
          </p:cNvPr>
          <p:cNvSpPr>
            <a:spLocks noGrp="1"/>
          </p:cNvSpPr>
          <p:nvPr>
            <p:ph type="title"/>
          </p:nvPr>
        </p:nvSpPr>
        <p:spPr/>
        <p:txBody>
          <a:bodyPr/>
          <a:lstStyle/>
          <a:p>
            <a:br>
              <a:rPr lang="en-GB"/>
            </a:br>
            <a:r>
              <a:rPr lang="en-GB"/>
              <a:t>some basic chair excercises</a:t>
            </a:r>
            <a:endParaRPr lang="en-US"/>
          </a:p>
        </p:txBody>
      </p:sp>
      <p:sp>
        <p:nvSpPr>
          <p:cNvPr id="3" name="Content Placeholder 2">
            <a:extLst>
              <a:ext uri="{FF2B5EF4-FFF2-40B4-BE49-F238E27FC236}">
                <a16:creationId xmlns:a16="http://schemas.microsoft.com/office/drawing/2014/main" id="{1F8BFEA1-680B-C44A-A927-2D06689E2913}"/>
              </a:ext>
            </a:extLst>
          </p:cNvPr>
          <p:cNvSpPr>
            <a:spLocks noGrp="1"/>
          </p:cNvSpPr>
          <p:nvPr>
            <p:ph idx="1"/>
          </p:nvPr>
        </p:nvSpPr>
        <p:spPr/>
        <p:txBody>
          <a:bodyPr>
            <a:normAutofit fontScale="92500"/>
          </a:bodyPr>
          <a:lstStyle/>
          <a:p>
            <a:r>
              <a:rPr lang="en-GB" b="1" i="0">
                <a:solidFill>
                  <a:srgbClr val="333333"/>
                </a:solidFill>
                <a:effectLst/>
                <a:latin typeface="Lato"/>
              </a:rPr>
              <a:t>Wrist and ankle rolls</a:t>
            </a:r>
            <a:endParaRPr lang="en-GB" b="0" i="0">
              <a:solidFill>
                <a:srgbClr val="333333"/>
              </a:solidFill>
              <a:effectLst/>
              <a:latin typeface="Lato"/>
            </a:endParaRPr>
          </a:p>
          <a:p>
            <a:r>
              <a:rPr lang="en-GB" b="0" i="0">
                <a:solidFill>
                  <a:srgbClr val="3B2B40"/>
                </a:solidFill>
                <a:effectLst/>
                <a:latin typeface="Lato"/>
              </a:rPr>
              <a:t>Wrist rolls and ankle rolls are great for improving circulation through the limbs, and for loosening up stiff joints. These quick and easy exercises also serve as a good warm-up before getting into more strenuous chair exercises.</a:t>
            </a:r>
          </a:p>
          <a:p>
            <a:r>
              <a:rPr lang="en-GB" b="0" i="0">
                <a:solidFill>
                  <a:srgbClr val="3B2B40"/>
                </a:solidFill>
                <a:effectLst/>
                <a:latin typeface="Lato"/>
              </a:rPr>
              <a:t>1. Sit on a chair with your back straight, not leaning against the back of the chair.</a:t>
            </a:r>
          </a:p>
          <a:p>
            <a:r>
              <a:rPr lang="en-GB" b="0" i="0">
                <a:solidFill>
                  <a:srgbClr val="3B2B40"/>
                </a:solidFill>
                <a:effectLst/>
                <a:latin typeface="Lato"/>
              </a:rPr>
              <a:t>2. Open and close your fists several times and flex your fingers. Then, roll your wrists in a clockwise motion 10 times, then in a counterclockwise motion 10 times.</a:t>
            </a:r>
          </a:p>
          <a:p>
            <a:r>
              <a:rPr lang="en-GB" b="0" i="0">
                <a:solidFill>
                  <a:srgbClr val="3B2B40"/>
                </a:solidFill>
                <a:effectLst/>
                <a:latin typeface="Lato"/>
              </a:rPr>
              <a:t>3. Perform the same movements with your ankles.</a:t>
            </a:r>
          </a:p>
          <a:p>
            <a:endParaRPr lang="en-US"/>
          </a:p>
        </p:txBody>
      </p:sp>
    </p:spTree>
    <p:extLst>
      <p:ext uri="{BB962C8B-B14F-4D97-AF65-F5344CB8AC3E}">
        <p14:creationId xmlns:p14="http://schemas.microsoft.com/office/powerpoint/2010/main" val="3064070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8B0B6C-2BE7-3448-8141-E9A8C13B827C}"/>
              </a:ext>
            </a:extLst>
          </p:cNvPr>
          <p:cNvSpPr>
            <a:spLocks noGrp="1"/>
          </p:cNvSpPr>
          <p:nvPr>
            <p:ph idx="1"/>
          </p:nvPr>
        </p:nvSpPr>
        <p:spPr>
          <a:xfrm>
            <a:off x="1462162" y="1962815"/>
            <a:ext cx="9603275" cy="3450613"/>
          </a:xfrm>
        </p:spPr>
        <p:txBody>
          <a:bodyPr>
            <a:normAutofit fontScale="85000" lnSpcReduction="10000"/>
          </a:bodyPr>
          <a:lstStyle/>
          <a:p>
            <a:r>
              <a:rPr lang="en-GB" b="1" i="0">
                <a:solidFill>
                  <a:srgbClr val="333333"/>
                </a:solidFill>
                <a:effectLst/>
                <a:latin typeface="Lato"/>
              </a:rPr>
              <a:t>Leg or knee lifts</a:t>
            </a:r>
            <a:endParaRPr lang="en-GB" b="0" i="0">
              <a:solidFill>
                <a:srgbClr val="333333"/>
              </a:solidFill>
              <a:effectLst/>
              <a:latin typeface="Lato"/>
            </a:endParaRPr>
          </a:p>
          <a:p>
            <a:r>
              <a:rPr lang="en-GB" b="0" i="0">
                <a:solidFill>
                  <a:srgbClr val="3B2B40"/>
                </a:solidFill>
                <a:effectLst/>
                <a:latin typeface="Lato"/>
              </a:rPr>
              <a:t>Leg lifts, sometimes called knee lifts, strengthen the muscles through the lower legs and are good for increasing mobility and range of motion around the hips. </a:t>
            </a:r>
          </a:p>
          <a:p>
            <a:r>
              <a:rPr lang="en-GB" b="0" i="0">
                <a:solidFill>
                  <a:srgbClr val="3B2B40"/>
                </a:solidFill>
                <a:effectLst/>
                <a:latin typeface="Lato"/>
              </a:rPr>
              <a:t>1. While sitting up straight in the chair, plant your feet flat on the floor shoulder-width apart.</a:t>
            </a:r>
          </a:p>
          <a:p>
            <a:r>
              <a:rPr lang="en-GB" b="0" i="0">
                <a:solidFill>
                  <a:srgbClr val="3B2B40"/>
                </a:solidFill>
                <a:effectLst/>
                <a:latin typeface="Lato"/>
              </a:rPr>
              <a:t>2. Lift your right foot, knee, and leg toward your chest, and lower it back to the floor. Repeat the exercise with your left leg.</a:t>
            </a:r>
          </a:p>
          <a:p>
            <a:r>
              <a:rPr lang="en-GB" b="0" i="0">
                <a:solidFill>
                  <a:srgbClr val="3B2B40"/>
                </a:solidFill>
                <a:effectLst/>
                <a:latin typeface="Lato"/>
              </a:rPr>
              <a:t>3. Perform 10 reps per leg, either in alternating fashion or one leg at a time. To increase the difficulty, pause for a count of five seconds when your leg is at the top of its movement.</a:t>
            </a:r>
          </a:p>
          <a:p>
            <a:endParaRPr lang="en-US"/>
          </a:p>
        </p:txBody>
      </p:sp>
    </p:spTree>
    <p:extLst>
      <p:ext uri="{BB962C8B-B14F-4D97-AF65-F5344CB8AC3E}">
        <p14:creationId xmlns:p14="http://schemas.microsoft.com/office/powerpoint/2010/main" val="1820598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C03071-DC3E-E54A-8047-F124744FD6EB}"/>
              </a:ext>
            </a:extLst>
          </p:cNvPr>
          <p:cNvSpPr>
            <a:spLocks noGrp="1"/>
          </p:cNvSpPr>
          <p:nvPr>
            <p:ph idx="1"/>
          </p:nvPr>
        </p:nvSpPr>
        <p:spPr/>
        <p:txBody>
          <a:bodyPr>
            <a:normAutofit fontScale="85000" lnSpcReduction="10000"/>
          </a:bodyPr>
          <a:lstStyle/>
          <a:p>
            <a:r>
              <a:rPr lang="en-GB" b="1" i="0">
                <a:solidFill>
                  <a:srgbClr val="333333"/>
                </a:solidFill>
                <a:effectLst/>
                <a:latin typeface="Lato"/>
              </a:rPr>
              <a:t>Arm raises</a:t>
            </a:r>
            <a:endParaRPr lang="en-GB" b="0" i="0">
              <a:solidFill>
                <a:srgbClr val="333333"/>
              </a:solidFill>
              <a:effectLst/>
              <a:latin typeface="Lato"/>
            </a:endParaRPr>
          </a:p>
          <a:p>
            <a:r>
              <a:rPr lang="en-GB" b="0" i="0">
                <a:solidFill>
                  <a:srgbClr val="3B2B40"/>
                </a:solidFill>
                <a:effectLst/>
                <a:latin typeface="Lato"/>
              </a:rPr>
              <a:t>Arm raises, as the name suggests, strengthen the arm muscles. This is important for improving balance and performing many daily maneuvers such as lifting and standing. You’ll need a ball of some kind such as a soccer ball. A light dumbbell or weight would also work just fine.</a:t>
            </a:r>
          </a:p>
          <a:p>
            <a:r>
              <a:rPr lang="en-GB" b="0" i="0">
                <a:solidFill>
                  <a:srgbClr val="3B2B40"/>
                </a:solidFill>
                <a:effectLst/>
                <a:latin typeface="Lato"/>
              </a:rPr>
              <a:t>1. Get into starting position by sitting up straight and holding the ball with both hands, with your palms facing inward toward each other.</a:t>
            </a:r>
          </a:p>
          <a:p>
            <a:r>
              <a:rPr lang="en-GB" b="0" i="0">
                <a:solidFill>
                  <a:srgbClr val="3B2B40"/>
                </a:solidFill>
                <a:effectLst/>
                <a:latin typeface="Lato"/>
              </a:rPr>
              <a:t>2. Extend your arms so that the ball rests on your legs, near the knees. Your elbows should be slightly bent at this stage.</a:t>
            </a:r>
          </a:p>
          <a:p>
            <a:r>
              <a:rPr lang="en-GB" b="0" i="0">
                <a:solidFill>
                  <a:srgbClr val="3B2B40"/>
                </a:solidFill>
                <a:effectLst/>
                <a:latin typeface="Lato"/>
              </a:rPr>
              <a:t>3. Slowly raise your arms and lift the ball to shoulder level before lowering it back down. Continue for 10 repetitions.</a:t>
            </a:r>
          </a:p>
          <a:p>
            <a:endParaRPr lang="en-US"/>
          </a:p>
        </p:txBody>
      </p:sp>
    </p:spTree>
    <p:extLst>
      <p:ext uri="{BB962C8B-B14F-4D97-AF65-F5344CB8AC3E}">
        <p14:creationId xmlns:p14="http://schemas.microsoft.com/office/powerpoint/2010/main" val="4229209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237D3-3070-E04F-879C-F29AEE66FADB}"/>
              </a:ext>
            </a:extLst>
          </p:cNvPr>
          <p:cNvSpPr>
            <a:spLocks noGrp="1"/>
          </p:cNvSpPr>
          <p:nvPr>
            <p:ph type="title"/>
          </p:nvPr>
        </p:nvSpPr>
        <p:spPr/>
        <p:txBody>
          <a:bodyPr/>
          <a:lstStyle/>
          <a:p>
            <a:br>
              <a:rPr lang="en-GB"/>
            </a:br>
            <a:r>
              <a:rPr lang="en-GB"/>
              <a:t>conclusion </a:t>
            </a:r>
            <a:endParaRPr lang="en-US"/>
          </a:p>
        </p:txBody>
      </p:sp>
      <p:sp>
        <p:nvSpPr>
          <p:cNvPr id="3" name="Content Placeholder 2">
            <a:extLst>
              <a:ext uri="{FF2B5EF4-FFF2-40B4-BE49-F238E27FC236}">
                <a16:creationId xmlns:a16="http://schemas.microsoft.com/office/drawing/2014/main" id="{6EAF0CEE-149B-AE49-8FBA-2E47079142B6}"/>
              </a:ext>
            </a:extLst>
          </p:cNvPr>
          <p:cNvSpPr>
            <a:spLocks noGrp="1"/>
          </p:cNvSpPr>
          <p:nvPr>
            <p:ph idx="1"/>
          </p:nvPr>
        </p:nvSpPr>
        <p:spPr/>
        <p:txBody>
          <a:bodyPr>
            <a:normAutofit/>
          </a:bodyPr>
          <a:lstStyle/>
          <a:p>
            <a:r>
              <a:rPr lang="en-GB" b="0" i="0">
                <a:solidFill>
                  <a:srgbClr val="3B2B40"/>
                </a:solidFill>
                <a:effectLst/>
                <a:latin typeface="Lato"/>
              </a:rPr>
              <a:t>Sitting, standing, getting out of bed, balancing, moving around the house — all of these tasks will be much easier for when good muscle strength and mobility is maintained. A gentle exercise routine is an important part of maintaining a good quality of life in older age.</a:t>
            </a:r>
          </a:p>
          <a:p>
            <a:r>
              <a:rPr lang="en-GB" b="0" i="0">
                <a:solidFill>
                  <a:srgbClr val="3B2B40"/>
                </a:solidFill>
                <a:effectLst/>
                <a:latin typeface="Lato"/>
              </a:rPr>
              <a:t>Chair exercises for patients can strengthen everything from the core muscles and the glutes to the lower and upper back, the legs, and the arms. And it can all be done with minimal risk because the chair provides stability.</a:t>
            </a:r>
          </a:p>
          <a:p>
            <a:endParaRPr lang="en-US"/>
          </a:p>
        </p:txBody>
      </p:sp>
    </p:spTree>
    <p:extLst>
      <p:ext uri="{BB962C8B-B14F-4D97-AF65-F5344CB8AC3E}">
        <p14:creationId xmlns:p14="http://schemas.microsoft.com/office/powerpoint/2010/main" val="16418570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The importance  of Chair excercises for elderly patients </vt:lpstr>
      <vt:lpstr>Importance </vt:lpstr>
      <vt:lpstr> motivate patients </vt:lpstr>
      <vt:lpstr> benefits of chair excercises </vt:lpstr>
      <vt:lpstr> some basic chair excercises</vt:lpstr>
      <vt:lpstr>PowerPoint Presentation</vt:lpstr>
      <vt:lpstr>PowerPoint Presentation</vt:lpstr>
      <vt:lpstr>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Chair excercises for elderly patients </dc:title>
  <dc:creator>ulyssestyme44@gmail.com</dc:creator>
  <cp:lastModifiedBy>ulyssestyme44@gmail.com</cp:lastModifiedBy>
  <cp:revision>2</cp:revision>
  <dcterms:created xsi:type="dcterms:W3CDTF">2021-05-23T21:09:45Z</dcterms:created>
  <dcterms:modified xsi:type="dcterms:W3CDTF">2021-05-28T11:27:26Z</dcterms:modified>
</cp:coreProperties>
</file>