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4"/>
  </p:notesMasterIdLst>
  <p:handoutMasterIdLst>
    <p:handoutMasterId r:id="rId25"/>
  </p:handoutMasterIdLst>
  <p:sldIdLst>
    <p:sldId id="258" r:id="rId2"/>
    <p:sldId id="289" r:id="rId3"/>
    <p:sldId id="259" r:id="rId4"/>
    <p:sldId id="331" r:id="rId5"/>
    <p:sldId id="332" r:id="rId6"/>
    <p:sldId id="352" r:id="rId7"/>
    <p:sldId id="317" r:id="rId8"/>
    <p:sldId id="318" r:id="rId9"/>
    <p:sldId id="319" r:id="rId10"/>
    <p:sldId id="320" r:id="rId11"/>
    <p:sldId id="342" r:id="rId12"/>
    <p:sldId id="343" r:id="rId13"/>
    <p:sldId id="344" r:id="rId14"/>
    <p:sldId id="349" r:id="rId15"/>
    <p:sldId id="350" r:id="rId16"/>
    <p:sldId id="351" r:id="rId17"/>
    <p:sldId id="323" r:id="rId18"/>
    <p:sldId id="353" r:id="rId19"/>
    <p:sldId id="354" r:id="rId20"/>
    <p:sldId id="316" r:id="rId21"/>
    <p:sldId id="276" r:id="rId22"/>
    <p:sldId id="355" r:id="rId2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648b5de48ea5476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6" autoAdjust="0"/>
    <p:restoredTop sz="93372" autoAdjust="0"/>
  </p:normalViewPr>
  <p:slideViewPr>
    <p:cSldViewPr>
      <p:cViewPr varScale="1">
        <p:scale>
          <a:sx n="111" d="100"/>
          <a:sy n="111" d="100"/>
        </p:scale>
        <p:origin x="1368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23/10/2024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23/10/2024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23/10/2024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23/10/2024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23/10/2024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23/10/2024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23/10/2024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23/10/2024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23/10/2024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23/10/2024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23/10/2024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23/10/2024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gxpAuyMfNcw?feature=oembed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d3FAsdrEqMc?feature=oembed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it0UuPto7dE?feature=oembed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1772816"/>
            <a:ext cx="9144000" cy="28083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4000" b="1" dirty="0"/>
              <a:t>LCBB40013: Stakeholders Engagement</a:t>
            </a:r>
            <a:br>
              <a:rPr lang="en-GB" altLang="en-US" sz="4000" dirty="0"/>
            </a:br>
            <a:br>
              <a:rPr lang="en-GB" altLang="en-US" sz="4000" dirty="0"/>
            </a:br>
            <a:r>
              <a:rPr lang="en-GB" altLang="en-US" sz="4000" b="1" dirty="0"/>
              <a:t>Week 3_Session 1</a:t>
            </a:r>
            <a:br>
              <a:rPr lang="en-GB" sz="4000" dirty="0"/>
            </a:br>
            <a:endParaRPr lang="en-US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B7F11465-D7BC-41C7-90DA-7D2330D0C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0"/>
            <a:ext cx="4038600" cy="566124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79E4-D330-4841-858E-EA15A224C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46104" y="980728"/>
            <a:ext cx="4890392" cy="3240360"/>
          </a:xfrm>
        </p:spPr>
        <p:txBody>
          <a:bodyPr wrap="square" anchor="t">
            <a:normAutofit/>
          </a:bodyPr>
          <a:lstStyle/>
          <a:p>
            <a:pPr marL="0" indent="0">
              <a:buNone/>
            </a:pPr>
            <a:r>
              <a:rPr lang="en-GB" sz="2400" dirty="0"/>
              <a:t>Last week, we looked at:</a:t>
            </a:r>
          </a:p>
          <a:p>
            <a:r>
              <a:rPr lang="en-GB" sz="2400" dirty="0"/>
              <a:t>The power, influence and interest of stakeholders.</a:t>
            </a:r>
          </a:p>
          <a:p>
            <a:r>
              <a:rPr lang="en-GB" sz="2400" dirty="0"/>
              <a:t>We analysed the power, influence and interest structure </a:t>
            </a:r>
          </a:p>
          <a:p>
            <a:r>
              <a:rPr lang="en-GB" sz="2400" dirty="0"/>
              <a:t>Developed a matrix.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E0634-8333-4FFB-8EE2-3FBCD97CC4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23/10/2024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EE890-E356-470E-AFB5-DE9124C88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1172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>
            <a:extLst>
              <a:ext uri="{FF2B5EF4-FFF2-40B4-BE49-F238E27FC236}">
                <a16:creationId xmlns:a16="http://schemas.microsoft.com/office/drawing/2014/main" id="{32A2778F-4EAA-40CA-8A13-33A54842A1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24054" y="332656"/>
            <a:ext cx="4038600" cy="2871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2995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1043608" y="3429000"/>
            <a:ext cx="6594188" cy="1944216"/>
          </a:xfrm>
        </p:spPr>
        <p:txBody>
          <a:bodyPr wrap="square" anchor="t">
            <a:normAutofit/>
          </a:bodyPr>
          <a:lstStyle/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Understand the importance of building strong relationships with stakeholders.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200" dirty="0"/>
              <a:t>Explore techniques for maintaining stakeholders’ trust and keeping them committed to the engagement process.</a:t>
            </a:r>
          </a:p>
        </p:txBody>
      </p:sp>
      <p:sp>
        <p:nvSpPr>
          <p:cNvPr id="137" name="Date Placeholder 4">
            <a:extLst>
              <a:ext uri="{FF2B5EF4-FFF2-40B4-BE49-F238E27FC236}">
                <a16:creationId xmlns:a16="http://schemas.microsoft.com/office/drawing/2014/main" id="{2DF147E4-CDFA-4534-8B8E-4657606DE5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23/10/2024</a:t>
            </a:fld>
            <a:endParaRPr lang="en-GB" altLang="en-US" sz="900"/>
          </a:p>
        </p:txBody>
      </p:sp>
      <p:sp>
        <p:nvSpPr>
          <p:cNvPr id="139" name="Slide Number Placeholder 5">
            <a:extLst>
              <a:ext uri="{FF2B5EF4-FFF2-40B4-BE49-F238E27FC236}">
                <a16:creationId xmlns:a16="http://schemas.microsoft.com/office/drawing/2014/main" id="{43F4C0DD-95D6-4AEE-8546-978C0B0551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/>
              <a:pPr>
                <a:spcAft>
                  <a:spcPts val="600"/>
                </a:spcAft>
                <a:defRPr/>
              </a:pPr>
              <a:t>3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CD307-2DD5-AD95-0D98-4AD17BF52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531812"/>
          </a:xfrm>
        </p:spPr>
        <p:txBody>
          <a:bodyPr/>
          <a:lstStyle/>
          <a:p>
            <a:r>
              <a:rPr lang="en-GB" b="1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BBE98-1042-B40F-F1A3-65F7415B5D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70" y="1052736"/>
            <a:ext cx="5162801" cy="4381225"/>
          </a:xfrm>
        </p:spPr>
        <p:txBody>
          <a:bodyPr/>
          <a:lstStyle/>
          <a:p>
            <a:r>
              <a:rPr lang="en-GB" sz="2400" dirty="0"/>
              <a:t>Stakeholders influence and are influenced by organisational decisions.</a:t>
            </a:r>
          </a:p>
          <a:p>
            <a:r>
              <a:rPr lang="en-GB" sz="2400" dirty="0"/>
              <a:t>They play a fundamental role in deciding what happens within communities and organisations.</a:t>
            </a:r>
          </a:p>
          <a:p>
            <a:r>
              <a:rPr lang="en-GB" sz="2400" dirty="0"/>
              <a:t>Stakeholders matter in different ways, and their power, influence and interest are crucial and should be maintained.</a:t>
            </a:r>
          </a:p>
        </p:txBody>
      </p:sp>
      <p:pic>
        <p:nvPicPr>
          <p:cNvPr id="8" name="Online Media 7" title="Building Stakeholder Relationships">
            <a:hlinkClick r:id="" action="ppaction://media"/>
            <a:extLst>
              <a:ext uri="{FF2B5EF4-FFF2-40B4-BE49-F238E27FC236}">
                <a16:creationId xmlns:a16="http://schemas.microsoft.com/office/drawing/2014/main" id="{42C8FBA9-476E-126B-E2F7-7AB058A8EDCF}"/>
              </a:ext>
            </a:extLst>
          </p:cNvPr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508104" y="2289175"/>
            <a:ext cx="3178696" cy="227965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0158CA-227E-4B30-6604-EA931B666A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23/10/2024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486608-9E99-A942-E13B-F0AA9CB64BC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77439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3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A43CE-25A0-E7BD-4B22-D79EED4B7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GB" sz="3600" dirty="0"/>
              <a:t>Types of Stakeholders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CAF19C-3B65-5E52-EE90-429C26C87E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261728"/>
            <a:ext cx="4038600" cy="2044823"/>
          </a:xfrm>
        </p:spPr>
        <p:txBody>
          <a:bodyPr/>
          <a:lstStyle/>
          <a:p>
            <a:pPr marL="0" indent="0">
              <a:buNone/>
            </a:pPr>
            <a:r>
              <a:rPr lang="en-GB" sz="2000" b="1" dirty="0"/>
              <a:t>Primary Stakeholders </a:t>
            </a:r>
          </a:p>
          <a:p>
            <a:r>
              <a:rPr lang="en-GB" sz="2000" dirty="0"/>
              <a:t>People who are directly involved (Customers, employees, and investors)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394D7B-E56B-51BF-7A10-101A094739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88024" y="3068960"/>
            <a:ext cx="4038600" cy="1684783"/>
          </a:xfrm>
        </p:spPr>
        <p:txBody>
          <a:bodyPr/>
          <a:lstStyle/>
          <a:p>
            <a:pPr marL="0" indent="0">
              <a:buNone/>
            </a:pPr>
            <a:r>
              <a:rPr lang="en-GB" sz="2000" b="1" dirty="0"/>
              <a:t>Secondary Stakeholders </a:t>
            </a:r>
          </a:p>
          <a:p>
            <a:r>
              <a:rPr lang="en-GB" sz="2000" dirty="0"/>
              <a:t>People who are indirectly involved (Media, community groups and regulatory bodies)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4A1A48-7E1A-D754-BEC7-D3F4F64312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23/10/2024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394808-97B9-68FB-2698-90DF90468C9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7168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3C88A7-CF21-A17A-D5C8-C46B93650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600" b="1" dirty="0"/>
              <a:t>Stakeholder Engagement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C0CD31-4620-2CD8-71C2-93F78020B6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075240" cy="305293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4Cs Model echoes the relevance of the core elements of stakeholder engagement.</a:t>
            </a:r>
          </a:p>
          <a:p>
            <a:pPr lvl="1"/>
            <a:r>
              <a:rPr lang="en-GB" dirty="0"/>
              <a:t>Communication </a:t>
            </a:r>
          </a:p>
          <a:p>
            <a:pPr lvl="1"/>
            <a:r>
              <a:rPr lang="en-GB" dirty="0"/>
              <a:t>Consultation </a:t>
            </a:r>
          </a:p>
          <a:p>
            <a:pPr lvl="1"/>
            <a:r>
              <a:rPr lang="en-GB" dirty="0"/>
              <a:t>Collaboration </a:t>
            </a:r>
          </a:p>
          <a:p>
            <a:pPr lvl="1"/>
            <a:r>
              <a:rPr lang="en-GB" dirty="0"/>
              <a:t>Commitment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CBB817-EA03-4E96-D340-A9A6BA38CE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23/10/2024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3F9FF7-94DE-D0DE-CEBB-501A9DF00F2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86449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72684-72E2-BDEB-AEB6-6465697B1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9152" y="97381"/>
            <a:ext cx="9180512" cy="700187"/>
          </a:xfrm>
        </p:spPr>
        <p:txBody>
          <a:bodyPr/>
          <a:lstStyle/>
          <a:p>
            <a:r>
              <a:rPr lang="en-GB" sz="3600" b="1" dirty="0"/>
              <a:t>Importance of Stakeholders Relationships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123784-2DF8-535F-9682-7AEED27025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7859216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Maintaining a good relationship with stakeholders has a substantial ability to improve the organisational value proposition.</a:t>
            </a:r>
          </a:p>
          <a:p>
            <a:r>
              <a:rPr lang="en-GB" dirty="0"/>
              <a:t>Improved organisational reputation.</a:t>
            </a:r>
          </a:p>
          <a:p>
            <a:r>
              <a:rPr lang="en-GB" dirty="0"/>
              <a:t>Enhance trust and credibility.</a:t>
            </a:r>
          </a:p>
          <a:p>
            <a:r>
              <a:rPr lang="en-GB" dirty="0"/>
              <a:t>Decisions are made based on varied perspectives.</a:t>
            </a:r>
          </a:p>
          <a:p>
            <a:r>
              <a:rPr lang="en-GB" dirty="0"/>
              <a:t>Increase loyalty and long-term commitment.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CB1BF0-6530-18BD-94C9-CCC50ACC4C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23/10/2024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FB3E56-A7B3-B813-A9DD-1E23D4D6A4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19630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44156-205B-030E-A00C-44D9BA2CF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493" y="107529"/>
            <a:ext cx="8229600" cy="533054"/>
          </a:xfrm>
        </p:spPr>
        <p:txBody>
          <a:bodyPr/>
          <a:lstStyle/>
          <a:p>
            <a:r>
              <a:rPr lang="en-GB" sz="3600" b="1" dirty="0"/>
              <a:t>Trust as the Foundation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49C92-B5C4-2A67-F15D-9E50E1ED31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268760"/>
            <a:ext cx="4968552" cy="3888433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Trust is the foundation of any community or organisation and the core of stakeholder relationships.</a:t>
            </a:r>
          </a:p>
          <a:p>
            <a:r>
              <a:rPr lang="en-GB" sz="2400" dirty="0"/>
              <a:t>Trust reduces conflict among people</a:t>
            </a:r>
          </a:p>
          <a:p>
            <a:r>
              <a:rPr lang="en-GB" sz="2400" dirty="0"/>
              <a:t>It encourages collaboration and information sharing.</a:t>
            </a:r>
          </a:p>
          <a:p>
            <a:r>
              <a:rPr lang="en-GB" sz="2400" dirty="0"/>
              <a:t>Fosters and strengthens support during crises.</a:t>
            </a:r>
          </a:p>
          <a:p>
            <a:endParaRPr lang="en-GB" dirty="0"/>
          </a:p>
        </p:txBody>
      </p:sp>
      <p:pic>
        <p:nvPicPr>
          <p:cNvPr id="7" name="Online Media 6" title="Building Stakeholder Trust">
            <a:hlinkClick r:id="" action="ppaction://media"/>
            <a:extLst>
              <a:ext uri="{FF2B5EF4-FFF2-40B4-BE49-F238E27FC236}">
                <a16:creationId xmlns:a16="http://schemas.microsoft.com/office/drawing/2014/main" id="{077688FA-A8AC-1D94-0DE7-EB4BB5053702}"/>
              </a:ext>
            </a:extLst>
          </p:cNvPr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273373" y="1556792"/>
            <a:ext cx="3394720" cy="302895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81080A-0A50-67C8-F14A-F4B4D8CE0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23/10/2024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598D87-33FB-3E8C-DB50-5FCFB8D1A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50556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9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5179A-1889-B2B2-7529-5638E4D96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74638"/>
            <a:ext cx="8579296" cy="634082"/>
          </a:xfrm>
        </p:spPr>
        <p:txBody>
          <a:bodyPr/>
          <a:lstStyle/>
          <a:p>
            <a:r>
              <a:rPr lang="en-GB" sz="3600" b="1" dirty="0"/>
              <a:t>Importance of Engaging Stakeholders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87886A-321B-288E-6082-9C18576429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8229600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When stakeholders engage, the outcome is beneficiary as they;</a:t>
            </a:r>
          </a:p>
          <a:p>
            <a:r>
              <a:rPr lang="en-GB" dirty="0"/>
              <a:t>Deeper understanding of their expectations.</a:t>
            </a:r>
          </a:p>
          <a:p>
            <a:r>
              <a:rPr lang="en-GB" dirty="0"/>
              <a:t>They can identify risk at the early stage of the engagement process.</a:t>
            </a:r>
          </a:p>
          <a:p>
            <a:r>
              <a:rPr lang="en-GB" dirty="0"/>
              <a:t>Communication and feedback loops are established.</a:t>
            </a:r>
          </a:p>
          <a:p>
            <a:r>
              <a:rPr lang="en-GB" dirty="0"/>
              <a:t>Innovation is fostered through collaborations.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805489-3230-B59C-D99A-B54D681E1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23/10/2024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4EB19-5C85-40D5-5099-89D24F4CF8C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9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06712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AA7F5-95AF-904B-BAC9-F9FBD20F13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GB" sz="3600" b="1" dirty="0"/>
              <a:t>Techniques for Building Trust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49D25-B0AB-28C2-BEA7-7F93BB7BDE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504" y="1110134"/>
            <a:ext cx="8856984" cy="455111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There are several ways by which stakeholders’ trust can be built;</a:t>
            </a:r>
          </a:p>
          <a:p>
            <a:r>
              <a:rPr lang="en-GB" sz="2400" dirty="0"/>
              <a:t>Open and transparent communication: It is crucial to transparent communicate goals, challenges and performance.</a:t>
            </a:r>
          </a:p>
          <a:p>
            <a:r>
              <a:rPr lang="en-GB" sz="2400" dirty="0"/>
              <a:t>Consistency: The measure taken to deliver project objectives should be consistent.</a:t>
            </a:r>
          </a:p>
          <a:p>
            <a:r>
              <a:rPr lang="en-GB" sz="2400" dirty="0"/>
              <a:t>Responsiveness: Prompt and swift in addressing concerns and feedback.</a:t>
            </a:r>
          </a:p>
          <a:p>
            <a:r>
              <a:rPr lang="en-GB" sz="2400" dirty="0"/>
              <a:t>Integrity: The entire process should be based on ethical considerations, and actions taken should be clear to all.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8EF357-6830-5683-BD67-1FE53C0015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23/10/2024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2C11A6-9F3C-357B-84EF-0A92130C9A4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10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61972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4A54A-DB39-4D29-0FD7-1E69A1A14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GB" sz="3600" b="1" dirty="0"/>
              <a:t>Stakeholders Communication 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5D517E-E45E-F0CC-F09A-3DAA446F40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8394" y="1124744"/>
            <a:ext cx="8736094" cy="403244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Effective communication channels should be considered in developing stakeholders’ communication plans, ensuring that all stakeholder categories have relevant information and can access it.</a:t>
            </a:r>
          </a:p>
          <a:p>
            <a:pPr lvl="1"/>
            <a:r>
              <a:rPr lang="en-GB" dirty="0"/>
              <a:t>It should be regular and made available via accessible channels, such as face–to–face meetings, newsletters, reports, social media, town hall meetings, and webinars.</a:t>
            </a:r>
          </a:p>
          <a:p>
            <a:pPr lvl="1"/>
            <a:r>
              <a:rPr lang="en-GB" dirty="0"/>
              <a:t>Remember that different stakeholders have varied capabilities to access information.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04129F-AF5C-8600-3DD2-AA33BE68A0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23/10/2024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C2DACF-6FF2-BD62-403A-F6EFD11DDD2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78921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62942-E5F6-E906-F2F6-A73258CA8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6602"/>
            <a:ext cx="8229600" cy="778098"/>
          </a:xfrm>
        </p:spPr>
        <p:txBody>
          <a:bodyPr/>
          <a:lstStyle/>
          <a:p>
            <a:r>
              <a:rPr lang="en-GB" sz="3600" b="1" dirty="0"/>
              <a:t>Building Long–Term Relationships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5D7A5C-5409-CEA0-C060-F8BE622A56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434480"/>
            <a:ext cx="8075240" cy="357869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Investing in building relationships with stakeholders is essential, as their engagement is a critical success factor.</a:t>
            </a:r>
          </a:p>
          <a:p>
            <a:pPr marL="0" indent="0">
              <a:buNone/>
            </a:pPr>
            <a:r>
              <a:rPr lang="en-GB" dirty="0"/>
              <a:t>Stakeholders appreciate being involved, consulted and informed about everything and anything, not only when there is an issue or when you need them for a campaign.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0ACCDB-62FD-4960-D810-F03ABA6694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23/10/2024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608641-B8F9-EE0A-B075-FB79BD999D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63286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A0E77A-E688-D79F-59E6-B788B39A8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5576"/>
            <a:ext cx="8229600" cy="634082"/>
          </a:xfrm>
        </p:spPr>
        <p:txBody>
          <a:bodyPr/>
          <a:lstStyle/>
          <a:p>
            <a:r>
              <a:rPr lang="en-GB" sz="3600" b="1" dirty="0"/>
              <a:t>Feedback Mechanism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E06D4-8A08-8B48-ACE6-EF713F9639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124744"/>
            <a:ext cx="8712968" cy="446449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Stakeholders feel valued when their voices are heard, therefore, adopting qualitative and quantitative approaches can foster a viable means to hear from them.</a:t>
            </a:r>
          </a:p>
          <a:p>
            <a:pPr lvl="1"/>
            <a:r>
              <a:rPr lang="en-GB" dirty="0"/>
              <a:t>Survey </a:t>
            </a:r>
          </a:p>
          <a:p>
            <a:pPr lvl="1"/>
            <a:r>
              <a:rPr lang="en-GB" dirty="0"/>
              <a:t>Focus groups</a:t>
            </a:r>
          </a:p>
          <a:p>
            <a:pPr lvl="1"/>
            <a:r>
              <a:rPr lang="en-GB" dirty="0"/>
              <a:t>Suggestion boxes </a:t>
            </a:r>
          </a:p>
          <a:p>
            <a:pPr lvl="1"/>
            <a:r>
              <a:rPr lang="en-GB" dirty="0"/>
              <a:t>Forums </a:t>
            </a:r>
          </a:p>
          <a:p>
            <a:pPr lvl="1"/>
            <a:r>
              <a:rPr lang="en-GB" dirty="0"/>
              <a:t>Listening rooms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54791A-CC1F-4903-6862-CA261BEC37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23/10/2024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62745B-3F77-FF77-53EB-11495F3B80B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99713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62A890-B934-825B-4917-0F4C40FB4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3610"/>
            <a:ext cx="8363272" cy="634082"/>
          </a:xfrm>
        </p:spPr>
        <p:txBody>
          <a:bodyPr/>
          <a:lstStyle/>
          <a:p>
            <a:r>
              <a:rPr lang="en-GB" sz="3600" b="1" dirty="0"/>
              <a:t>Managing Stakeholders Expectations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D94EB-FAFB-0E67-31F3-C6E048E661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3874" y="1124744"/>
            <a:ext cx="8180574" cy="38884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Be real and clear to your stakeholders; </a:t>
            </a:r>
          </a:p>
          <a:p>
            <a:r>
              <a:rPr lang="en-GB" dirty="0"/>
              <a:t>Set SMART goals. </a:t>
            </a:r>
          </a:p>
          <a:p>
            <a:r>
              <a:rPr lang="en-GB" dirty="0"/>
              <a:t>It is better to under-promise and over-deliver.</a:t>
            </a:r>
          </a:p>
          <a:p>
            <a:r>
              <a:rPr lang="en-GB" dirty="0"/>
              <a:t>Good negotiation techniques will be useful in balancing their expectation through open dialogue.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455D66-FD7D-5B63-CC91-185574C26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23/10/2024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012ACB-CF8D-7339-DCE2-F47950E3614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32733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0EC62-0C85-94B3-6D3D-562838A66B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sz="3600" b="1" dirty="0"/>
              <a:t>Handling Conflict with Stakeholders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489FC6-380B-BD69-D363-2BB4FE36CB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1126" y="1196752"/>
            <a:ext cx="8229600" cy="367240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Like in every human interaction, conflict can arise at any time. It can occur between internal and external stakeholders.</a:t>
            </a:r>
          </a:p>
          <a:p>
            <a:pPr marL="0" indent="0">
              <a:buNone/>
            </a:pPr>
            <a:r>
              <a:rPr lang="en-GB" b="1" dirty="0"/>
              <a:t>Conflict Resolution Strategies</a:t>
            </a:r>
          </a:p>
          <a:p>
            <a:pPr lvl="1"/>
            <a:r>
              <a:rPr lang="en-GB" dirty="0"/>
              <a:t>Early Identification </a:t>
            </a:r>
          </a:p>
          <a:p>
            <a:pPr lvl="1"/>
            <a:r>
              <a:rPr lang="en-GB" dirty="0"/>
              <a:t>Collaborative problem-solving </a:t>
            </a:r>
          </a:p>
          <a:p>
            <a:pPr lvl="1"/>
            <a:r>
              <a:rPr lang="en-GB" dirty="0"/>
              <a:t>Mediation if needed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1AC2C0-262C-FB9D-3D26-F7D3757C22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23/10/2024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958DDE-25CB-20EA-E811-F06FBD17F7B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80234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7F845-FD3D-1BD5-98D1-E18C1D89B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GB" sz="3600" b="1" dirty="0"/>
              <a:t>Social Responsible and stakeholders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ED3680-0381-3050-F2BB-339EA77C37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8376" y="1124744"/>
            <a:ext cx="8147248" cy="36004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Organisations actively engage with stakeholders through the Corporate Social Responsibility (CSR) initiative.</a:t>
            </a:r>
          </a:p>
          <a:p>
            <a:pPr marL="0" indent="0">
              <a:buNone/>
            </a:pPr>
            <a:r>
              <a:rPr lang="en-GB" dirty="0"/>
              <a:t>CSR plays an essential role in building relationships between stakeholders.</a:t>
            </a:r>
          </a:p>
          <a:p>
            <a:pPr marL="0" indent="0">
              <a:buNone/>
            </a:pPr>
            <a:r>
              <a:rPr lang="en-GB" dirty="0"/>
              <a:t>They use it as an avenue to advocate and meet environmental and social expectations.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A87476-EEB0-BA8F-1F7E-E709F5194A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23/10/2024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F5B1FF-FE4E-E303-3E7E-48494927354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7562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A0E77A-E688-D79F-59E6-B788B39A8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Technology’s Role in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E06D4-8A08-8B48-ACE6-EF713F9639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229600" cy="247687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Using digital tools like Customer Relationship Management (CRM) software helps in effectively managing stakeholders.</a:t>
            </a:r>
          </a:p>
          <a:p>
            <a:pPr marL="0" indent="0">
              <a:buNone/>
            </a:pPr>
            <a:r>
              <a:rPr lang="en-GB" dirty="0"/>
              <a:t>Leveraging social media platforms and other virtual forums provides real-time engagement.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54791A-CC1F-4903-6862-CA261BEC37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23/10/2024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62745B-3F77-FF77-53EB-11495F3B80B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85210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D07C5-C01F-E89B-63B5-85B929640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74638"/>
            <a:ext cx="8893175" cy="562074"/>
          </a:xfrm>
        </p:spPr>
        <p:txBody>
          <a:bodyPr/>
          <a:lstStyle/>
          <a:p>
            <a:r>
              <a:rPr lang="en-GB" sz="3600" b="1" dirty="0"/>
              <a:t>Techniques for Maintaining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79100F-0206-E222-6EC9-4569DFF61F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499" y="1096145"/>
            <a:ext cx="8229600" cy="3412975"/>
          </a:xfrm>
        </p:spPr>
        <p:txBody>
          <a:bodyPr/>
          <a:lstStyle/>
          <a:p>
            <a:r>
              <a:rPr lang="en-GB" dirty="0"/>
              <a:t>Proactive Engagement by keeping stakeholders actively involved.</a:t>
            </a:r>
          </a:p>
          <a:p>
            <a:r>
              <a:rPr lang="en-GB" dirty="0"/>
              <a:t>Tailored messages for different stakeholder groups.</a:t>
            </a:r>
          </a:p>
          <a:p>
            <a:r>
              <a:rPr lang="en-GB" dirty="0"/>
              <a:t>Sustainable and continuous improvement.</a:t>
            </a:r>
          </a:p>
          <a:p>
            <a:r>
              <a:rPr lang="en-GB" dirty="0"/>
              <a:t>Reflective practices and learning from previous experience.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B02558-153D-8182-A6AF-A5A7D404D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23/10/2024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6CB2A-6B47-9C3D-4A03-FCF42B5B2B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88818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2AA4E-AB60-91F8-6548-AA9989A991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sz="3600" b="1" dirty="0"/>
              <a:t>Measuring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FEEF40-6597-F9D0-EE63-01D56F42E1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65858" y="1067331"/>
            <a:ext cx="8147248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following tools can be used to measure success in stakeholder engagement. It is important to ensure that the engagement matrix aligns with the organisational goals.</a:t>
            </a:r>
          </a:p>
          <a:p>
            <a:pPr lvl="1"/>
            <a:r>
              <a:rPr lang="en-GB" dirty="0"/>
              <a:t>Stakeholder satisfaction survey</a:t>
            </a:r>
          </a:p>
          <a:p>
            <a:pPr lvl="1"/>
            <a:r>
              <a:rPr lang="en-GB" dirty="0"/>
              <a:t>Retention rates of investors, employees and customers</a:t>
            </a:r>
          </a:p>
          <a:p>
            <a:pPr lvl="1"/>
            <a:r>
              <a:rPr lang="en-GB" dirty="0"/>
              <a:t>Conflict resolution speed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165BFD-4FF6-A0EB-7D0B-AB1F7E0A75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23/10/2024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BF9505-ED19-CE69-5FAB-E20FD23FCF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19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71754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7D165-7D38-4B17-8E43-8A4DC33104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US" sz="3600" b="1" dirty="0"/>
              <a:t>Conclusion</a:t>
            </a:r>
            <a:endParaRPr lang="en-GB" sz="3600" b="1" dirty="0"/>
          </a:p>
        </p:txBody>
      </p:sp>
      <p:pic>
        <p:nvPicPr>
          <p:cNvPr id="7" name="Online Media 6" title="Stakeholder Management and Relationship Building - 5 Pragmatic Strategies">
            <a:hlinkClick r:id="" action="ppaction://media"/>
            <a:extLst>
              <a:ext uri="{FF2B5EF4-FFF2-40B4-BE49-F238E27FC236}">
                <a16:creationId xmlns:a16="http://schemas.microsoft.com/office/drawing/2014/main" id="{6603F1F8-8373-D439-AEA2-BFF8E8163924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787900" y="2132856"/>
            <a:ext cx="4038600" cy="2558207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D160D8-7159-41DF-A7C2-38C1495666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17873" y="1858132"/>
            <a:ext cx="4038600" cy="3141735"/>
          </a:xfrm>
        </p:spPr>
        <p:txBody>
          <a:bodyPr/>
          <a:lstStyle/>
          <a:p>
            <a:pPr marL="0" marR="0" lvl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Building stakeholder relationships is a long-term investment in any organisation, and it is prioritised to cultivate a strong culture of robustly managing stakeholders' bonds.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57B20D-0962-42D8-8A6B-991D4C3DB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23/10/2024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A4D445-7CFE-4D63-93B6-52D8735F3DC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20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612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1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  <p:bldLst>
      <p:bldP spid="2" grpId="0"/>
      <p:bldP spid="4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DEAE6-A8D7-41DE-83E3-A42AEE3AA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23/10/2024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E72121-2EF4-4403-8EAB-DC8EC1C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B079C31-9EC4-4B97-A0CB-072223A627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85" y="836712"/>
            <a:ext cx="742281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55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108E9-37C9-9145-137A-B0168DC5A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14D9F-AEAE-00D1-FA2D-1F7A32F640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396751"/>
          </a:xfrm>
        </p:spPr>
        <p:txBody>
          <a:bodyPr/>
          <a:lstStyle/>
          <a:p>
            <a:r>
              <a:rPr lang="en-GB" sz="2800" dirty="0"/>
              <a:t>Carroll, A. B and </a:t>
            </a:r>
            <a:r>
              <a:rPr lang="en-GB" sz="2800" dirty="0" err="1"/>
              <a:t>Buchholtz</a:t>
            </a:r>
            <a:r>
              <a:rPr lang="en-GB" sz="2800" dirty="0"/>
              <a:t>, </a:t>
            </a:r>
            <a:r>
              <a:rPr lang="en-GB" sz="2800" dirty="0" err="1"/>
              <a:t>A.k</a:t>
            </a:r>
            <a:r>
              <a:rPr lang="en-GB" sz="2800" dirty="0"/>
              <a:t> (2014). Business and Society: </a:t>
            </a:r>
            <a:r>
              <a:rPr lang="en-GB" sz="2800" i="1" dirty="0"/>
              <a:t>Ethics, Sustainability and Stakeholder Management</a:t>
            </a:r>
            <a:r>
              <a:rPr lang="en-GB" sz="2800" dirty="0"/>
              <a:t>. Cengage Learning.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C4BAC1-A303-77F2-2EAA-53BBBBD93D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23/10/2024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A4A4ED-EFFD-3E6A-4EC3-0A71A50F1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4209681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3781</TotalTime>
  <Words>863</Words>
  <Application>Microsoft Office PowerPoint</Application>
  <PresentationFormat>On-screen Show (4:3)</PresentationFormat>
  <Paragraphs>133</Paragraphs>
  <Slides>22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Myriad Pro</vt:lpstr>
      <vt:lpstr>Verdana</vt:lpstr>
      <vt:lpstr>20140311PresentationUWTSDTemplate</vt:lpstr>
      <vt:lpstr>LCBB40013: Stakeholders Engagement  Week 3_Session 1 </vt:lpstr>
      <vt:lpstr>PowerPoint Presentation</vt:lpstr>
      <vt:lpstr>PowerPoint Presentation</vt:lpstr>
      <vt:lpstr>Introduction </vt:lpstr>
      <vt:lpstr>Types of Stakeholders</vt:lpstr>
      <vt:lpstr>Stakeholder Engagement Framework</vt:lpstr>
      <vt:lpstr>Importance of Stakeholders Relationships </vt:lpstr>
      <vt:lpstr>Trust as the Foundation </vt:lpstr>
      <vt:lpstr>Importance of Engaging Stakeholders</vt:lpstr>
      <vt:lpstr>Techniques for Building Trust</vt:lpstr>
      <vt:lpstr>Stakeholders Communication Plan </vt:lpstr>
      <vt:lpstr>Building Long–Term Relationships </vt:lpstr>
      <vt:lpstr>Feedback Mechanism</vt:lpstr>
      <vt:lpstr>Managing Stakeholders Expectations</vt:lpstr>
      <vt:lpstr>Handling Conflict with Stakeholders</vt:lpstr>
      <vt:lpstr>Social Responsible and stakeholders </vt:lpstr>
      <vt:lpstr>Technology’s Role in Engagement</vt:lpstr>
      <vt:lpstr>Techniques for Maintaining Engagement</vt:lpstr>
      <vt:lpstr>Measuring Success</vt:lpstr>
      <vt:lpstr>Conclusion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3  Planning and Designing Community Engagement</dc:title>
  <dc:creator>Molly Jack</dc:creator>
  <cp:lastModifiedBy>Molly Jack</cp:lastModifiedBy>
  <cp:revision>61</cp:revision>
  <dcterms:created xsi:type="dcterms:W3CDTF">2020-10-15T17:43:20Z</dcterms:created>
  <dcterms:modified xsi:type="dcterms:W3CDTF">2024-10-23T18:37:16Z</dcterms:modified>
</cp:coreProperties>
</file>