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DD99EB"/>
    <a:srgbClr val="6600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90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1B56193-A07D-4E1E-BB33-40AA6C075F92}" type="datetimeFigureOut">
              <a:rPr lang="en-GB" smtClean="0"/>
              <a:t>05/08/2020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1E3A4A-4110-47AF-9219-D0467CAF67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2689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A0FBEA-3F04-4D0A-8768-DDF24A68916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D6664B-3EE1-4351-BC62-41E12772FB4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E062F0-BA6B-4F1D-A34B-9FC288D8DA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1654F-C699-4EB4-A96F-4D12FDB27350}" type="datetimeFigureOut">
              <a:rPr lang="en-GB" smtClean="0"/>
              <a:t>05/08/2020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A16170-C388-4956-9065-2F6B37535B8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B68BE3-6773-402B-9E2A-B6DEE8DB432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2C442-969D-4653-80CB-C72DD89604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130303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4DAC9D-E0FE-4527-BAD9-20F1696645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21C8F0-95E2-4587-9D42-C5AAB44515C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58034D7-6A20-484E-969F-19280B1641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1654F-C699-4EB4-A96F-4D12FDB27350}" type="datetimeFigureOut">
              <a:rPr lang="en-GB" smtClean="0"/>
              <a:t>05/08/2020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8399CD-4327-4A68-8E24-EB9D9104D8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2D2C3EC-42E3-460E-B286-5A840917F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2C442-969D-4653-80CB-C72DD89604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0214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A2FE0C-B9EE-4C10-A71A-85924D4D1E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72CC67-1B2E-4CA6-8577-93CD96A3C4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8EBB02-916B-4CCF-B2B4-157763EABF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1654F-C699-4EB4-A96F-4D12FDB27350}" type="datetimeFigureOut">
              <a:rPr lang="en-GB" smtClean="0"/>
              <a:t>05/08/2020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D39399-6E39-432E-A20B-4263CA17DA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972291-66FA-4D00-B6A6-9CACAA003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2C442-969D-4653-80CB-C72DD89604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0543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89E1B8-9450-4100-8CAC-306CF4BB2FF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1D4D22-BC44-41DC-A6B2-A4631F28FDD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5D852F-4614-4C82-B3DF-F09D7C93B90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03E8C07-37FB-4E5C-BC73-72D7DED4B7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1654F-C699-4EB4-A96F-4D12FDB27350}" type="datetimeFigureOut">
              <a:rPr lang="en-GB" smtClean="0"/>
              <a:t>05/08/2020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94568DA-D3B9-4842-9FC6-A6B7A189B8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A6B5B28-20DF-4F8E-84A8-4F4747CDEA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2C442-969D-4653-80CB-C72DD89604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70572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A38426-FFF5-4700-B1F2-AF8F550861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0EF6058-2227-45DC-99D5-A5BAC8E3504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08933BF-97A1-435A-B3BB-7FE0C03CD08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15E2ED6-2DF0-4ADB-B175-A255ADC29ED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518CD52-D6A9-41FD-BEE0-4B44F6CA0FF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789A2F3-8AF9-45A9-95BF-58745A1249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1654F-C699-4EB4-A96F-4D12FDB27350}" type="datetimeFigureOut">
              <a:rPr lang="en-GB" smtClean="0"/>
              <a:t>05/08/2020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FCCA49C-2A12-44E5-8A52-778AB047DC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8FA902F-9E7D-496C-AD1F-02A6374419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2C442-969D-4653-80CB-C72DD89604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415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D36B6F-A899-4D4F-AF2F-1599C472B8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930C0D0-36B6-4554-91EF-7295AEE94D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1654F-C699-4EB4-A96F-4D12FDB27350}" type="datetimeFigureOut">
              <a:rPr lang="en-GB" smtClean="0"/>
              <a:t>05/08/2020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CD58D02-B744-45DA-9F1A-00551E6EC9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570192-DC29-433B-9440-1A1EFF17209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2C442-969D-4653-80CB-C72DD89604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4440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0D92A7-58F9-43E1-9277-7BD0B906C2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1654F-C699-4EB4-A96F-4D12FDB27350}" type="datetimeFigureOut">
              <a:rPr lang="en-GB" smtClean="0"/>
              <a:t>05/08/2020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6A9402-D8CD-4725-801A-1F77A11370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8628BEC-0020-4D4C-9BE3-85BFD54C7F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2C442-969D-4653-80CB-C72DD89604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20069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2DB35-BAFA-496E-B962-A57DD66EDC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B63A67-7BBC-4EC9-B644-13386D5BB6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EC5F53-A400-48F7-A973-D1CF68E7C3F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DAE2C9-C6A1-41C3-A626-7B4E748002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1654F-C699-4EB4-A96F-4D12FDB27350}" type="datetimeFigureOut">
              <a:rPr lang="en-GB" smtClean="0"/>
              <a:t>05/08/2020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1CCF57-C2EC-42CB-A290-B0885EAB6C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79E646-60A1-416C-BCDF-1C1E9185C9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2C442-969D-4653-80CB-C72DD89604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70210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3289E1-DBCA-4AC6-BA0C-32EBBCB43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D7C6C04-6188-4FE8-8AD1-47B15892117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3B75C9A-E9BB-42D5-9848-5C83922D60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B3BE0F3-0FB3-43D9-BF4F-E2B8A5605C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1654F-C699-4EB4-A96F-4D12FDB27350}" type="datetimeFigureOut">
              <a:rPr lang="en-GB" smtClean="0"/>
              <a:t>05/08/2020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625D98-0976-4917-A402-DBA15B57E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A45BF48-FA23-4ED2-87E0-00FCD42DE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2C442-969D-4653-80CB-C72DD89604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0854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D20E1C-B63F-4AD4-B71B-6997FF8077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F6A29D4-167F-4543-AA5F-959DF46211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15005C-D6D4-4F02-BB55-E90D697075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1654F-C699-4EB4-A96F-4D12FDB27350}" type="datetimeFigureOut">
              <a:rPr lang="en-GB" smtClean="0"/>
              <a:t>05/08/2020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D153533-2139-49AD-AE8D-6444973EC3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1356C1-6D38-4E80-BD1F-CC785CCB7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2C442-969D-4653-80CB-C72DD89604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7619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41592A-3914-47F9-985C-A3A4F0F946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665D96-C0DE-4453-9729-8FF95B446E5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D166D6C-F59F-4724-BDE8-708AEFF8AC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FD1654F-C699-4EB4-A96F-4D12FDB27350}" type="datetimeFigureOut">
              <a:rPr lang="en-GB" smtClean="0"/>
              <a:t>05/08/2020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2DA1B7-E99F-406F-BE78-EE9516EEE1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57BC79-52F6-4D20-BE22-C7698CFF35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B2C442-969D-4653-80CB-C72DD89604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9653508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A31243E-E6EA-47B5-9308-170D3E1878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6337A0-3F60-4106-B32A-35E1014151F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1C2D1C-BC80-4344-82D9-45945E9AC98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FD1654F-C699-4EB4-A96F-4D12FDB27350}" type="datetimeFigureOut">
              <a:rPr lang="en-GB" smtClean="0"/>
              <a:t>05/08/2020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1ACCED-A8AD-48CF-927B-C65D4B573EB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99EB98-44CC-4368-B68D-DD2939E29B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B2C442-969D-4653-80CB-C72DD896044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7967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jpe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gov.wales/sites/default/files/statistics-and-research/2019-07/school-census-results-2019-764.pdf" TargetMode="External"/><Relationship Id="rId7" Type="http://schemas.openxmlformats.org/officeDocument/2006/relationships/hyperlink" Target="https://www.unicef.org.uk/what-we-do/un-convention-child-rights/" TargetMode="External"/><Relationship Id="rId2" Type="http://schemas.openxmlformats.org/officeDocument/2006/relationships/hyperlink" Target="https://www.simplypsychology.org/maslow.html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unicef.org.uk/" TargetMode="External"/><Relationship Id="rId5" Type="http://schemas.openxmlformats.org/officeDocument/2006/relationships/hyperlink" Target="https://schoolsweek.co.uk/free-school-meals-are-still-the-best-measure-of-deprivation/#:~:text=Despite%20(or%20perhaps%20because%20of,to%20use%20than%20neighbourhood%20measures." TargetMode="External"/><Relationship Id="rId4" Type="http://schemas.openxmlformats.org/officeDocument/2006/relationships/hyperlink" Target="https://statswales.gov.wales/Catalogue/Business-Economy-and-Labour-Market/People-and-Work/Employment/Persons-Employed/employmentrate-by-welshlocalarea-year-gend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D9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A22AF6D0-B386-4E32-A8F7-C55DD205C149}"/>
              </a:ext>
            </a:extLst>
          </p:cNvPr>
          <p:cNvSpPr/>
          <p:nvPr/>
        </p:nvSpPr>
        <p:spPr>
          <a:xfrm>
            <a:off x="-14068" y="0"/>
            <a:ext cx="12192000" cy="1500009"/>
          </a:xfrm>
          <a:prstGeom prst="rect">
            <a:avLst/>
          </a:prstGeom>
          <a:solidFill>
            <a:srgbClr val="66006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>
              <a:solidFill>
                <a:srgbClr val="660066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34808AE-D23C-4FA5-96DF-F990E7425434}"/>
              </a:ext>
            </a:extLst>
          </p:cNvPr>
          <p:cNvSpPr txBox="1"/>
          <p:nvPr/>
        </p:nvSpPr>
        <p:spPr>
          <a:xfrm>
            <a:off x="3175378" y="74823"/>
            <a:ext cx="564114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u="sng" dirty="0">
                <a:solidFill>
                  <a:schemeClr val="bg1"/>
                </a:solidFill>
              </a:rPr>
              <a:t>Pupil Development Grant (PDG)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90CFCE1-0170-46B3-A406-0B2D90D6D461}"/>
              </a:ext>
            </a:extLst>
          </p:cNvPr>
          <p:cNvSpPr txBox="1"/>
          <p:nvPr/>
        </p:nvSpPr>
        <p:spPr>
          <a:xfrm>
            <a:off x="2291089" y="658882"/>
            <a:ext cx="764070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>
                <a:solidFill>
                  <a:schemeClr val="bg1"/>
                </a:solidFill>
              </a:rPr>
              <a:t>A Welsh government policy that entitles schools to grants for pupils who receive free school meals. The grant costs the Welsh government £94 million per year.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F0528A2-356A-41A4-AD9E-83940B34F8F3}"/>
              </a:ext>
            </a:extLst>
          </p:cNvPr>
          <p:cNvSpPr txBox="1"/>
          <p:nvPr/>
        </p:nvSpPr>
        <p:spPr>
          <a:xfrm>
            <a:off x="9929436" y="213277"/>
            <a:ext cx="2070300" cy="1517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bg1"/>
                </a:solidFill>
              </a:rPr>
              <a:t>The PDG aims to “overcome the negative coloration between deprivation and attainment”.</a:t>
            </a:r>
          </a:p>
          <a:p>
            <a:r>
              <a:rPr lang="en-GB" sz="1200" dirty="0">
                <a:solidFill>
                  <a:schemeClr val="bg1"/>
                </a:solidFill>
              </a:rPr>
              <a:t>(National assembly for Wales 2014).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9180B9D-1F95-4CE1-AEBE-AA7AA655D233}"/>
              </a:ext>
            </a:extLst>
          </p:cNvPr>
          <p:cNvSpPr txBox="1"/>
          <p:nvPr/>
        </p:nvSpPr>
        <p:spPr>
          <a:xfrm>
            <a:off x="8664029" y="1876623"/>
            <a:ext cx="3023600" cy="86177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dirty="0">
                <a:solidFill>
                  <a:srgbClr val="660066"/>
                </a:solidFill>
              </a:rPr>
              <a:t>“</a:t>
            </a:r>
            <a:r>
              <a:rPr lang="en-GB" sz="1200" dirty="0">
                <a:solidFill>
                  <a:srgbClr val="660066"/>
                </a:solidFill>
              </a:rPr>
              <a:t>Children from poor backgrounds are much less likely to experience a rich home learning environment than children from better-off backgrounds” (Goodman and Gregg, 2010).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AF580C08-5E9E-4B7B-98C2-EA62EEB7040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2459" y="4903725"/>
            <a:ext cx="2981018" cy="1526533"/>
          </a:xfrm>
          <a:prstGeom prst="rect">
            <a:avLst/>
          </a:prstGeom>
          <a:ln w="28575">
            <a:solidFill>
              <a:srgbClr val="660066"/>
            </a:solidFill>
          </a:ln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AEC86575-FF65-4590-BAD6-B664CFF1CBDB}"/>
              </a:ext>
            </a:extLst>
          </p:cNvPr>
          <p:cNvSpPr txBox="1"/>
          <p:nvPr/>
        </p:nvSpPr>
        <p:spPr>
          <a:xfrm>
            <a:off x="2829643" y="6430258"/>
            <a:ext cx="260252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660066"/>
                </a:solidFill>
              </a:rPr>
              <a:t>(Goodman and Gregg, 2010)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2E0B4871-1936-4915-B9FE-86026D79B8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1801" y="4903725"/>
            <a:ext cx="2384722" cy="1525771"/>
          </a:xfrm>
          <a:prstGeom prst="rect">
            <a:avLst/>
          </a:prstGeom>
          <a:ln w="28575">
            <a:solidFill>
              <a:srgbClr val="660066"/>
            </a:solidFill>
          </a:ln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9489B427-42E0-4FD8-BC7E-779926434629}"/>
              </a:ext>
            </a:extLst>
          </p:cNvPr>
          <p:cNvSpPr txBox="1"/>
          <p:nvPr/>
        </p:nvSpPr>
        <p:spPr>
          <a:xfrm>
            <a:off x="6335917" y="6418495"/>
            <a:ext cx="260252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660066"/>
                </a:solidFill>
              </a:rPr>
              <a:t>(School </a:t>
            </a:r>
            <a:r>
              <a:rPr lang="en-GB" sz="1100" dirty="0" err="1">
                <a:solidFill>
                  <a:srgbClr val="660066"/>
                </a:solidFill>
              </a:rPr>
              <a:t>Cencus</a:t>
            </a:r>
            <a:r>
              <a:rPr lang="en-GB" sz="1100" dirty="0">
                <a:solidFill>
                  <a:srgbClr val="660066"/>
                </a:solidFill>
              </a:rPr>
              <a:t> Results, 2019)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26FA90AA-DD6D-49F5-A739-E5CE3D655FB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52030" y="4939493"/>
            <a:ext cx="2716551" cy="1433731"/>
          </a:xfrm>
          <a:prstGeom prst="rect">
            <a:avLst/>
          </a:prstGeom>
          <a:ln w="28575">
            <a:solidFill>
              <a:srgbClr val="660066"/>
            </a:solidFill>
          </a:ln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19F179EF-0EAC-4927-A0AF-A297F1B95126}"/>
              </a:ext>
            </a:extLst>
          </p:cNvPr>
          <p:cNvSpPr txBox="1"/>
          <p:nvPr/>
        </p:nvSpPr>
        <p:spPr>
          <a:xfrm>
            <a:off x="9137962" y="6390359"/>
            <a:ext cx="260252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660066"/>
                </a:solidFill>
              </a:rPr>
              <a:t>(School </a:t>
            </a:r>
            <a:r>
              <a:rPr lang="en-GB" sz="1100" dirty="0" err="1">
                <a:solidFill>
                  <a:srgbClr val="660066"/>
                </a:solidFill>
              </a:rPr>
              <a:t>Cencus</a:t>
            </a:r>
            <a:r>
              <a:rPr lang="en-GB" sz="1100" dirty="0">
                <a:solidFill>
                  <a:srgbClr val="660066"/>
                </a:solidFill>
              </a:rPr>
              <a:t> results, 2019)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E720CD12-8606-4331-990B-45E4044025C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9643" y="4903725"/>
            <a:ext cx="2281854" cy="1526533"/>
          </a:xfrm>
          <a:prstGeom prst="rect">
            <a:avLst/>
          </a:prstGeom>
          <a:solidFill>
            <a:srgbClr val="660066"/>
          </a:solidFill>
          <a:ln w="28575">
            <a:solidFill>
              <a:srgbClr val="660066"/>
            </a:solidFill>
          </a:ln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FE16E398-8531-4198-8035-0A373AF3EBD4}"/>
              </a:ext>
            </a:extLst>
          </p:cNvPr>
          <p:cNvSpPr txBox="1"/>
          <p:nvPr/>
        </p:nvSpPr>
        <p:spPr>
          <a:xfrm>
            <a:off x="67615" y="6429496"/>
            <a:ext cx="1911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660066"/>
                </a:solidFill>
              </a:rPr>
              <a:t>(Stats Wales, no date)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6378F86D-33DB-4F05-84B5-A245594918EE}"/>
              </a:ext>
            </a:extLst>
          </p:cNvPr>
          <p:cNvSpPr txBox="1"/>
          <p:nvPr/>
        </p:nvSpPr>
        <p:spPr>
          <a:xfrm>
            <a:off x="4353771" y="4176089"/>
            <a:ext cx="2602523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660066"/>
                </a:solidFill>
              </a:rPr>
              <a:t>(</a:t>
            </a:r>
            <a:r>
              <a:rPr lang="en-GB" sz="1100" dirty="0" err="1">
                <a:solidFill>
                  <a:srgbClr val="660066"/>
                </a:solidFill>
              </a:rPr>
              <a:t>McLeods</a:t>
            </a:r>
            <a:r>
              <a:rPr lang="en-GB" sz="1100" dirty="0">
                <a:solidFill>
                  <a:srgbClr val="660066"/>
                </a:solidFill>
              </a:rPr>
              <a:t>, s. 2020)</a:t>
            </a: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A71B0968-C4EA-4FBA-B902-91BA88796E2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6466" y="810080"/>
            <a:ext cx="2164623" cy="872186"/>
          </a:xfrm>
          <a:prstGeom prst="rect">
            <a:avLst/>
          </a:prstGeom>
          <a:ln w="28575">
            <a:solidFill>
              <a:srgbClr val="660066"/>
            </a:solidFill>
          </a:ln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DDDB5842-A36A-4CFD-8237-322214700F6C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1217" y="214914"/>
            <a:ext cx="1172197" cy="518988"/>
          </a:xfrm>
          <a:prstGeom prst="rect">
            <a:avLst/>
          </a:prstGeom>
        </p:spPr>
      </p:pic>
      <p:sp>
        <p:nvSpPr>
          <p:cNvPr id="32" name="TextBox 31">
            <a:extLst>
              <a:ext uri="{FF2B5EF4-FFF2-40B4-BE49-F238E27FC236}">
                <a16:creationId xmlns:a16="http://schemas.microsoft.com/office/drawing/2014/main" id="{618ACF96-8A09-4076-BAFA-E4F9C04DF5CF}"/>
              </a:ext>
            </a:extLst>
          </p:cNvPr>
          <p:cNvSpPr txBox="1"/>
          <p:nvPr/>
        </p:nvSpPr>
        <p:spPr>
          <a:xfrm>
            <a:off x="112398" y="1688102"/>
            <a:ext cx="1911531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rgbClr val="660066"/>
                </a:solidFill>
              </a:rPr>
              <a:t>(UNCRC, no date)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2B8D4183-B693-4986-86BD-66B399ADD251}"/>
              </a:ext>
            </a:extLst>
          </p:cNvPr>
          <p:cNvSpPr txBox="1"/>
          <p:nvPr/>
        </p:nvSpPr>
        <p:spPr>
          <a:xfrm>
            <a:off x="8570896" y="3115773"/>
            <a:ext cx="322352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rgbClr val="660066"/>
                </a:solidFill>
              </a:rPr>
              <a:t>“At all key stages in Wales, learners who are eligible for free school meals tend to perform significantly less well than those not eligible for free school meals against a range of performance indicator” (Tackling Child Poverty in Wales, no date)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AFB28BB0-F23B-42ED-8219-A9A40FB9B32D}"/>
              </a:ext>
            </a:extLst>
          </p:cNvPr>
          <p:cNvSpPr txBox="1"/>
          <p:nvPr/>
        </p:nvSpPr>
        <p:spPr>
          <a:xfrm>
            <a:off x="267212" y="1956059"/>
            <a:ext cx="29435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sz="1200" dirty="0">
                <a:solidFill>
                  <a:srgbClr val="660066"/>
                </a:solidFill>
              </a:rPr>
              <a:t>“There is a huge body of evidence</a:t>
            </a:r>
          </a:p>
          <a:p>
            <a:r>
              <a:rPr lang="en-GB" sz="1200" dirty="0">
                <a:solidFill>
                  <a:srgbClr val="660066"/>
                </a:solidFill>
              </a:rPr>
              <a:t>showing that parents’ involvement has on a positive impact on a child’s learning and outcomes at school mediating the negative consequences of low income” </a:t>
            </a:r>
          </a:p>
          <a:p>
            <a:r>
              <a:rPr lang="en-GB" sz="1200" dirty="0">
                <a:solidFill>
                  <a:srgbClr val="660066"/>
                </a:solidFill>
              </a:rPr>
              <a:t>(Tackling Child Poverty in Wales, no date).</a:t>
            </a:r>
          </a:p>
        </p:txBody>
      </p:sp>
      <p:sp>
        <p:nvSpPr>
          <p:cNvPr id="22" name="Flowchart: Alternate Process 21">
            <a:extLst>
              <a:ext uri="{FF2B5EF4-FFF2-40B4-BE49-F238E27FC236}">
                <a16:creationId xmlns:a16="http://schemas.microsoft.com/office/drawing/2014/main" id="{BD80AFB6-5DCD-4FA4-8C01-FCD38BEC900B}"/>
              </a:ext>
            </a:extLst>
          </p:cNvPr>
          <p:cNvSpPr/>
          <p:nvPr/>
        </p:nvSpPr>
        <p:spPr>
          <a:xfrm>
            <a:off x="8624450" y="1856934"/>
            <a:ext cx="3023599" cy="935189"/>
          </a:xfrm>
          <a:prstGeom prst="flowChartAlternateProcess">
            <a:avLst/>
          </a:prstGeom>
          <a:noFill/>
          <a:ln w="28575">
            <a:solidFill>
              <a:srgbClr val="66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Flowchart: Alternate Process 30">
            <a:extLst>
              <a:ext uri="{FF2B5EF4-FFF2-40B4-BE49-F238E27FC236}">
                <a16:creationId xmlns:a16="http://schemas.microsoft.com/office/drawing/2014/main" id="{94ABC742-A631-40FA-9E18-BEA0C5C446F0}"/>
              </a:ext>
            </a:extLst>
          </p:cNvPr>
          <p:cNvSpPr/>
          <p:nvPr/>
        </p:nvSpPr>
        <p:spPr>
          <a:xfrm>
            <a:off x="209940" y="1966035"/>
            <a:ext cx="2981018" cy="1211136"/>
          </a:xfrm>
          <a:prstGeom prst="flowChartAlternateProcess">
            <a:avLst/>
          </a:prstGeom>
          <a:noFill/>
          <a:ln w="28575">
            <a:solidFill>
              <a:srgbClr val="66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Flowchart: Alternate Process 32">
            <a:extLst>
              <a:ext uri="{FF2B5EF4-FFF2-40B4-BE49-F238E27FC236}">
                <a16:creationId xmlns:a16="http://schemas.microsoft.com/office/drawing/2014/main" id="{CEF4A2C9-A69C-4996-9C30-FE90BB1C654E}"/>
              </a:ext>
            </a:extLst>
          </p:cNvPr>
          <p:cNvSpPr/>
          <p:nvPr/>
        </p:nvSpPr>
        <p:spPr>
          <a:xfrm>
            <a:off x="8508498" y="3088781"/>
            <a:ext cx="3322001" cy="1229913"/>
          </a:xfrm>
          <a:prstGeom prst="flowChartAlternateProcess">
            <a:avLst/>
          </a:prstGeom>
          <a:noFill/>
          <a:ln w="28575">
            <a:solidFill>
              <a:srgbClr val="66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445BFEF-9AB7-40D5-8F04-9B1CD26386CB}"/>
              </a:ext>
            </a:extLst>
          </p:cNvPr>
          <p:cNvSpPr txBox="1"/>
          <p:nvPr/>
        </p:nvSpPr>
        <p:spPr>
          <a:xfrm>
            <a:off x="9152030" y="4504976"/>
            <a:ext cx="2716551" cy="276999"/>
          </a:xfrm>
          <a:prstGeom prst="rect">
            <a:avLst/>
          </a:prstGeom>
          <a:solidFill>
            <a:srgbClr val="66006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chemeClr val="bg1"/>
                </a:solidFill>
              </a:rPr>
              <a:t>Free School Meals 2014-2019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6F74D7A4-68A4-4CFC-9847-2CF7BA68B35B}"/>
              </a:ext>
            </a:extLst>
          </p:cNvPr>
          <p:cNvSpPr txBox="1"/>
          <p:nvPr/>
        </p:nvSpPr>
        <p:spPr>
          <a:xfrm>
            <a:off x="6286436" y="4517524"/>
            <a:ext cx="2602523" cy="276999"/>
          </a:xfrm>
          <a:prstGeom prst="rect">
            <a:avLst/>
          </a:prstGeom>
          <a:solidFill>
            <a:srgbClr val="66006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chemeClr val="bg1"/>
                </a:solidFill>
              </a:rPr>
              <a:t>Free School Meal entitlement by area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75E00843-DD31-4283-912A-2706163C88AE}"/>
              </a:ext>
            </a:extLst>
          </p:cNvPr>
          <p:cNvSpPr txBox="1"/>
          <p:nvPr/>
        </p:nvSpPr>
        <p:spPr>
          <a:xfrm>
            <a:off x="2978792" y="4517524"/>
            <a:ext cx="2981018" cy="307777"/>
          </a:xfrm>
          <a:prstGeom prst="rect">
            <a:avLst/>
          </a:prstGeom>
          <a:solidFill>
            <a:srgbClr val="66006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GCSE Results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9EA92D6E-6CB7-469E-8287-32B61FFCC2A4}"/>
              </a:ext>
            </a:extLst>
          </p:cNvPr>
          <p:cNvSpPr txBox="1"/>
          <p:nvPr/>
        </p:nvSpPr>
        <p:spPr>
          <a:xfrm>
            <a:off x="179643" y="4533112"/>
            <a:ext cx="2281854" cy="276999"/>
          </a:xfrm>
          <a:prstGeom prst="rect">
            <a:avLst/>
          </a:prstGeom>
          <a:solidFill>
            <a:srgbClr val="66006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200" dirty="0">
                <a:solidFill>
                  <a:schemeClr val="bg1"/>
                </a:solidFill>
              </a:rPr>
              <a:t>Employment Rates in Wales</a:t>
            </a:r>
          </a:p>
        </p:txBody>
      </p:sp>
      <p:sp>
        <p:nvSpPr>
          <p:cNvPr id="26" name="Rectangle: Diagonal Corners Snipped 25">
            <a:extLst>
              <a:ext uri="{FF2B5EF4-FFF2-40B4-BE49-F238E27FC236}">
                <a16:creationId xmlns:a16="http://schemas.microsoft.com/office/drawing/2014/main" id="{0610EAD1-FCB3-4396-94C8-F7023216E116}"/>
              </a:ext>
            </a:extLst>
          </p:cNvPr>
          <p:cNvSpPr/>
          <p:nvPr/>
        </p:nvSpPr>
        <p:spPr>
          <a:xfrm>
            <a:off x="9736067" y="196852"/>
            <a:ext cx="2287117" cy="1228043"/>
          </a:xfrm>
          <a:prstGeom prst="snip2DiagRect">
            <a:avLst/>
          </a:prstGeom>
          <a:noFill/>
          <a:ln w="38100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40" name="Picture 16" descr="Maslow's Hierarchy of Needs | Simply Psychology">
            <a:extLst>
              <a:ext uri="{FF2B5EF4-FFF2-40B4-BE49-F238E27FC236}">
                <a16:creationId xmlns:a16="http://schemas.microsoft.com/office/drawing/2014/main" id="{61182A0F-208D-4937-86F6-CF203B672C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225" y="2032114"/>
            <a:ext cx="3727476" cy="2102809"/>
          </a:xfrm>
          <a:prstGeom prst="rect">
            <a:avLst/>
          </a:prstGeom>
          <a:noFill/>
          <a:ln w="57150">
            <a:solidFill>
              <a:srgbClr val="660066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1" name="Flowchart: Alternate Process 60">
            <a:extLst>
              <a:ext uri="{FF2B5EF4-FFF2-40B4-BE49-F238E27FC236}">
                <a16:creationId xmlns:a16="http://schemas.microsoft.com/office/drawing/2014/main" id="{CE8864CC-AD15-494F-A1E6-51B2E013EC58}"/>
              </a:ext>
            </a:extLst>
          </p:cNvPr>
          <p:cNvSpPr/>
          <p:nvPr/>
        </p:nvSpPr>
        <p:spPr>
          <a:xfrm>
            <a:off x="255070" y="3358139"/>
            <a:ext cx="2954358" cy="844611"/>
          </a:xfrm>
          <a:prstGeom prst="flowChartAlternateProcess">
            <a:avLst/>
          </a:prstGeom>
          <a:noFill/>
          <a:ln w="28575">
            <a:solidFill>
              <a:srgbClr val="66006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2" name="TextBox 61">
            <a:extLst>
              <a:ext uri="{FF2B5EF4-FFF2-40B4-BE49-F238E27FC236}">
                <a16:creationId xmlns:a16="http://schemas.microsoft.com/office/drawing/2014/main" id="{88630B78-A022-4DDC-AC59-12C78A240C42}"/>
              </a:ext>
            </a:extLst>
          </p:cNvPr>
          <p:cNvSpPr txBox="1"/>
          <p:nvPr/>
        </p:nvSpPr>
        <p:spPr>
          <a:xfrm>
            <a:off x="4353771" y="1574832"/>
            <a:ext cx="2981018" cy="307777"/>
          </a:xfrm>
          <a:prstGeom prst="rect">
            <a:avLst/>
          </a:prstGeom>
          <a:solidFill>
            <a:srgbClr val="66006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1400" dirty="0">
                <a:solidFill>
                  <a:schemeClr val="bg1"/>
                </a:solidFill>
              </a:rPr>
              <a:t>Maslow's Hierarchy of Needs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17BF7C6-52AC-4BB6-B125-54B038CE7F9F}"/>
              </a:ext>
            </a:extLst>
          </p:cNvPr>
          <p:cNvSpPr txBox="1"/>
          <p:nvPr/>
        </p:nvSpPr>
        <p:spPr>
          <a:xfrm>
            <a:off x="322923" y="3389401"/>
            <a:ext cx="27949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>
                <a:solidFill>
                  <a:srgbClr val="660066"/>
                </a:solidFill>
              </a:rPr>
              <a:t>“It may not be the clearest way to allocate extra funds to disadvantaged pupils, but it’s the best there is” </a:t>
            </a:r>
          </a:p>
          <a:p>
            <a:r>
              <a:rPr lang="en-GB" sz="1200" dirty="0">
                <a:solidFill>
                  <a:srgbClr val="660066"/>
                </a:solidFill>
              </a:rPr>
              <a:t>(Alex Sutherland, 2016).</a:t>
            </a:r>
          </a:p>
        </p:txBody>
      </p:sp>
      <p:cxnSp>
        <p:nvCxnSpPr>
          <p:cNvPr id="49" name="Straight Arrow Connector 48">
            <a:extLst>
              <a:ext uri="{FF2B5EF4-FFF2-40B4-BE49-F238E27FC236}">
                <a16:creationId xmlns:a16="http://schemas.microsoft.com/office/drawing/2014/main" id="{0DA63E5A-0576-4DA2-B37E-206EF20D5438}"/>
              </a:ext>
            </a:extLst>
          </p:cNvPr>
          <p:cNvCxnSpPr>
            <a:cxnSpLocks/>
          </p:cNvCxnSpPr>
          <p:nvPr/>
        </p:nvCxnSpPr>
        <p:spPr>
          <a:xfrm>
            <a:off x="7334789" y="3923710"/>
            <a:ext cx="1124144" cy="0"/>
          </a:xfrm>
          <a:prstGeom prst="straightConnector1">
            <a:avLst/>
          </a:prstGeom>
          <a:ln w="38100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9" name="Straight Arrow Connector 38">
            <a:extLst>
              <a:ext uri="{FF2B5EF4-FFF2-40B4-BE49-F238E27FC236}">
                <a16:creationId xmlns:a16="http://schemas.microsoft.com/office/drawing/2014/main" id="{88114226-4365-49C4-8393-AD57CF667C7C}"/>
              </a:ext>
            </a:extLst>
          </p:cNvPr>
          <p:cNvCxnSpPr>
            <a:cxnSpLocks/>
          </p:cNvCxnSpPr>
          <p:nvPr/>
        </p:nvCxnSpPr>
        <p:spPr>
          <a:xfrm flipV="1">
            <a:off x="7424280" y="2591930"/>
            <a:ext cx="999116" cy="855045"/>
          </a:xfrm>
          <a:prstGeom prst="straightConnector1">
            <a:avLst/>
          </a:prstGeom>
          <a:ln w="38100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Straight Arrow Connector 58">
            <a:extLst>
              <a:ext uri="{FF2B5EF4-FFF2-40B4-BE49-F238E27FC236}">
                <a16:creationId xmlns:a16="http://schemas.microsoft.com/office/drawing/2014/main" id="{05BA4D7F-098E-4D23-B390-145BBCBAC844}"/>
              </a:ext>
            </a:extLst>
          </p:cNvPr>
          <p:cNvCxnSpPr>
            <a:cxnSpLocks/>
          </p:cNvCxnSpPr>
          <p:nvPr/>
        </p:nvCxnSpPr>
        <p:spPr>
          <a:xfrm flipH="1" flipV="1">
            <a:off x="3294530" y="3715937"/>
            <a:ext cx="1375502" cy="198542"/>
          </a:xfrm>
          <a:prstGeom prst="straightConnector1">
            <a:avLst/>
          </a:prstGeom>
          <a:ln w="38100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Straight Arrow Connector 51">
            <a:extLst>
              <a:ext uri="{FF2B5EF4-FFF2-40B4-BE49-F238E27FC236}">
                <a16:creationId xmlns:a16="http://schemas.microsoft.com/office/drawing/2014/main" id="{A2B4DED0-1293-439A-9E66-B22C80DC0B6C}"/>
              </a:ext>
            </a:extLst>
          </p:cNvPr>
          <p:cNvCxnSpPr>
            <a:cxnSpLocks/>
          </p:cNvCxnSpPr>
          <p:nvPr/>
        </p:nvCxnSpPr>
        <p:spPr>
          <a:xfrm flipH="1" flipV="1">
            <a:off x="3294530" y="2375876"/>
            <a:ext cx="1530688" cy="707642"/>
          </a:xfrm>
          <a:prstGeom prst="straightConnector1">
            <a:avLst/>
          </a:prstGeom>
          <a:ln w="38100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0" name="Straight Arrow Connector 49">
            <a:extLst>
              <a:ext uri="{FF2B5EF4-FFF2-40B4-BE49-F238E27FC236}">
                <a16:creationId xmlns:a16="http://schemas.microsoft.com/office/drawing/2014/main" id="{05120C97-5E5A-433F-80AB-01F86C64EDF1}"/>
              </a:ext>
            </a:extLst>
          </p:cNvPr>
          <p:cNvCxnSpPr>
            <a:cxnSpLocks/>
          </p:cNvCxnSpPr>
          <p:nvPr/>
        </p:nvCxnSpPr>
        <p:spPr>
          <a:xfrm flipV="1">
            <a:off x="7424280" y="1167930"/>
            <a:ext cx="2201598" cy="1018885"/>
          </a:xfrm>
          <a:prstGeom prst="straightConnector1">
            <a:avLst/>
          </a:prstGeom>
          <a:ln w="38100">
            <a:solidFill>
              <a:srgbClr val="7030A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17280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DD99EB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AB269F-4E70-4D3A-9E0E-22630164BE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u="sng" dirty="0"/>
              <a:t>References.</a:t>
            </a:r>
            <a:endParaRPr lang="en-GB" u="sng" dirty="0">
              <a:highlight>
                <a:srgbClr val="FFFF00"/>
              </a:highlight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8ED0FFA-B19C-44EC-95E4-FBC22D0FA0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55000" lnSpcReduction="20000"/>
          </a:bodyPr>
          <a:lstStyle/>
          <a:p>
            <a:pPr marL="0" indent="0">
              <a:buNone/>
            </a:pPr>
            <a:r>
              <a:rPr lang="en-GB" dirty="0"/>
              <a:t>Goodman, A and Gregg, P (2010) </a:t>
            </a:r>
            <a:r>
              <a:rPr lang="en-GB" i="1" dirty="0"/>
              <a:t>Poorer Children’s Educational Attainment: How Important are attitudes and behaviour? </a:t>
            </a:r>
            <a:r>
              <a:rPr lang="en-GB" dirty="0"/>
              <a:t>York: Joseph Rowntree Foundation.</a:t>
            </a:r>
          </a:p>
          <a:p>
            <a:pPr marL="0" indent="0">
              <a:buNone/>
            </a:pPr>
            <a:r>
              <a:rPr lang="en-GB" dirty="0"/>
              <a:t>McLeod, S. (2020) </a:t>
            </a:r>
            <a:r>
              <a:rPr lang="en-GB" i="1" dirty="0"/>
              <a:t>Simply Psychology. </a:t>
            </a:r>
            <a:r>
              <a:rPr lang="en-GB" dirty="0"/>
              <a:t>Available at: </a:t>
            </a:r>
            <a:r>
              <a:rPr lang="en-GB" dirty="0">
                <a:hlinkClick r:id="rId2"/>
              </a:rPr>
              <a:t>https://www.simplypsychology.org/maslow.html</a:t>
            </a:r>
            <a:r>
              <a:rPr lang="en-GB" dirty="0"/>
              <a:t> (Accessed: 27</a:t>
            </a:r>
            <a:r>
              <a:rPr lang="en-GB" baseline="30000" dirty="0"/>
              <a:t>th</a:t>
            </a:r>
            <a:r>
              <a:rPr lang="en-GB" dirty="0"/>
              <a:t> July 2020).</a:t>
            </a:r>
          </a:p>
          <a:p>
            <a:pPr marL="0" indent="0">
              <a:buNone/>
            </a:pPr>
            <a:r>
              <a:rPr lang="en-GB" dirty="0"/>
              <a:t>National Assembly for Wales (2018) </a:t>
            </a:r>
            <a:r>
              <a:rPr lang="en-GB" i="1" dirty="0"/>
              <a:t>On The Money Targeted Funding to Improve Educational Outcomes</a:t>
            </a:r>
            <a:r>
              <a:rPr lang="en-GB" dirty="0"/>
              <a:t>, Cardiff: National Assembly for Wales Commission.</a:t>
            </a:r>
          </a:p>
          <a:p>
            <a:pPr marL="0" indent="0">
              <a:buNone/>
            </a:pPr>
            <a:r>
              <a:rPr lang="en-GB" dirty="0"/>
              <a:t>Statistics for Wales (2019) </a:t>
            </a:r>
            <a:r>
              <a:rPr lang="en-GB" i="1" dirty="0"/>
              <a:t>Schools’ Census Results as at January 2019. </a:t>
            </a:r>
            <a:r>
              <a:rPr lang="en-GB" dirty="0"/>
              <a:t>Available at:  </a:t>
            </a:r>
            <a:r>
              <a:rPr lang="en-GB" dirty="0">
                <a:hlinkClick r:id="rId3"/>
              </a:rPr>
              <a:t>https://gov.wales/sites/default/files/statistics-and-research/2019-07/school-census-results-2019-764.pdf</a:t>
            </a:r>
            <a:r>
              <a:rPr lang="en-GB" dirty="0"/>
              <a:t> (Accessed: 20</a:t>
            </a:r>
            <a:r>
              <a:rPr lang="en-GB" baseline="30000" dirty="0"/>
              <a:t>th</a:t>
            </a:r>
            <a:r>
              <a:rPr lang="en-GB" dirty="0"/>
              <a:t> July 2020).</a:t>
            </a:r>
          </a:p>
          <a:p>
            <a:pPr marL="0" indent="0">
              <a:buNone/>
            </a:pPr>
            <a:r>
              <a:rPr lang="en-GB" dirty="0"/>
              <a:t>Stas Wales (no date) </a:t>
            </a:r>
            <a:r>
              <a:rPr lang="en-GB" i="1" dirty="0"/>
              <a:t>Employment Rate by Welsh local area. </a:t>
            </a:r>
            <a:r>
              <a:rPr lang="en-GB" dirty="0"/>
              <a:t>Available at: </a:t>
            </a:r>
            <a:r>
              <a:rPr lang="en-GB" dirty="0">
                <a:hlinkClick r:id="rId4"/>
              </a:rPr>
              <a:t>https://statswales.gov.wales/Catalogue/Business-Economy-and-Labour-Market/People-and-Work/Employment/Persons-Employed/employmentrate-by-welshlocalarea-year-gender</a:t>
            </a:r>
            <a:r>
              <a:rPr lang="en-GB" dirty="0"/>
              <a:t> (Accessed: 23</a:t>
            </a:r>
            <a:r>
              <a:rPr lang="en-GB" baseline="30000" dirty="0"/>
              <a:t>rd</a:t>
            </a:r>
            <a:r>
              <a:rPr lang="en-GB" dirty="0"/>
              <a:t> July 2020).</a:t>
            </a:r>
          </a:p>
          <a:p>
            <a:pPr marL="0" indent="0">
              <a:buNone/>
            </a:pPr>
            <a:r>
              <a:rPr lang="en-GB" dirty="0"/>
              <a:t>Sutherland, A. (2016) </a:t>
            </a:r>
            <a:r>
              <a:rPr lang="en-GB" i="1" dirty="0"/>
              <a:t>Schools Week. </a:t>
            </a:r>
            <a:r>
              <a:rPr lang="en-GB" dirty="0"/>
              <a:t>Available at: </a:t>
            </a:r>
            <a:r>
              <a:rPr lang="en-GB" dirty="0">
                <a:hlinkClick r:id="rId5"/>
              </a:rPr>
              <a:t>https://schoolsweek.co.uk/free-school-meals-are-still-the-bestmeasureofdeprivation/#:~:text=Despite%20(or%20perhaps%20because%20of,to%20use%20than%20neighbourhood%20measures.</a:t>
            </a:r>
            <a:r>
              <a:rPr lang="en-GB" dirty="0"/>
              <a:t> (Accessed: 27</a:t>
            </a:r>
            <a:r>
              <a:rPr lang="en-GB" baseline="30000" dirty="0"/>
              <a:t>th</a:t>
            </a:r>
            <a:r>
              <a:rPr lang="en-GB" dirty="0"/>
              <a:t> July 2020)).</a:t>
            </a:r>
          </a:p>
          <a:p>
            <a:pPr marL="0" indent="0">
              <a:buNone/>
            </a:pPr>
            <a:r>
              <a:rPr lang="en-GB" dirty="0"/>
              <a:t>Tackling Child Poverty in Wales (2012) </a:t>
            </a:r>
            <a:r>
              <a:rPr lang="en-GB" i="1" dirty="0"/>
              <a:t>A Good Practice Guide for Schools 2</a:t>
            </a:r>
            <a:r>
              <a:rPr lang="en-GB" i="1" baseline="30000" dirty="0"/>
              <a:t>nd</a:t>
            </a:r>
            <a:r>
              <a:rPr lang="en-GB" i="1" dirty="0"/>
              <a:t> ed. </a:t>
            </a:r>
            <a:r>
              <a:rPr lang="en-GB" dirty="0"/>
              <a:t>Cardiff: End Child Poverty Network Cymru and Children in Wales. </a:t>
            </a:r>
          </a:p>
          <a:p>
            <a:pPr marL="0" indent="0">
              <a:buNone/>
            </a:pPr>
            <a:r>
              <a:rPr lang="en-GB" dirty="0"/>
              <a:t>UNCRC (no date) </a:t>
            </a:r>
            <a:r>
              <a:rPr lang="en-GB" i="1" dirty="0"/>
              <a:t>Help Tackle The Crisis of a Generation. </a:t>
            </a:r>
            <a:r>
              <a:rPr lang="en-GB" dirty="0"/>
              <a:t>Available </a:t>
            </a:r>
            <a:r>
              <a:rPr lang="en-GB" dirty="0" err="1"/>
              <a:t>at:</a:t>
            </a:r>
            <a:r>
              <a:rPr lang="en-GB" dirty="0" err="1">
                <a:hlinkClick r:id="rId6"/>
              </a:rPr>
              <a:t>https</a:t>
            </a:r>
            <a:r>
              <a:rPr lang="en-GB" dirty="0">
                <a:hlinkClick r:id="rId6"/>
              </a:rPr>
              <a:t>://www.unicef.org.uk/</a:t>
            </a:r>
            <a:r>
              <a:rPr lang="en-GB" dirty="0"/>
              <a:t> (Accessed: 27</a:t>
            </a:r>
            <a:r>
              <a:rPr lang="en-GB" baseline="30000" dirty="0"/>
              <a:t>th</a:t>
            </a:r>
            <a:r>
              <a:rPr lang="en-GB" dirty="0"/>
              <a:t> July 2020).</a:t>
            </a:r>
          </a:p>
          <a:p>
            <a:pPr marL="0" indent="0">
              <a:buNone/>
            </a:pPr>
            <a:r>
              <a:rPr lang="en-GB" dirty="0"/>
              <a:t>UNICEF (no date) </a:t>
            </a:r>
            <a:r>
              <a:rPr lang="en-GB" i="1" dirty="0"/>
              <a:t>How We Protect Children’s Rights With the UN Convention on the Rights on the Child. </a:t>
            </a:r>
            <a:r>
              <a:rPr lang="en-GB" dirty="0"/>
              <a:t>Available at: </a:t>
            </a:r>
            <a:r>
              <a:rPr lang="en-GB" dirty="0">
                <a:hlinkClick r:id="rId7"/>
              </a:rPr>
              <a:t>https://www.unicef.org.uk/what-we-do/un-convention-child-rights/</a:t>
            </a:r>
            <a:r>
              <a:rPr lang="en-GB" dirty="0"/>
              <a:t> (Accessed: 4</a:t>
            </a:r>
            <a:r>
              <a:rPr lang="en-GB" baseline="30000" dirty="0"/>
              <a:t>th</a:t>
            </a:r>
            <a:r>
              <a:rPr lang="en-GB" dirty="0"/>
              <a:t> August 2020).</a:t>
            </a:r>
          </a:p>
        </p:txBody>
      </p:sp>
    </p:spTree>
    <p:extLst>
      <p:ext uri="{BB962C8B-B14F-4D97-AF65-F5344CB8AC3E}">
        <p14:creationId xmlns:p14="http://schemas.microsoft.com/office/powerpoint/2010/main" val="16572001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3732</TotalTime>
  <Words>600</Words>
  <Application>Microsoft Office PowerPoint</Application>
  <PresentationFormat>Widescreen</PresentationFormat>
  <Paragraphs>32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References.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Bethan Dean</dc:creator>
  <cp:lastModifiedBy>Bethan Dean</cp:lastModifiedBy>
  <cp:revision>61</cp:revision>
  <dcterms:created xsi:type="dcterms:W3CDTF">2020-07-13T16:19:21Z</dcterms:created>
  <dcterms:modified xsi:type="dcterms:W3CDTF">2020-08-05T15:37:08Z</dcterms:modified>
</cp:coreProperties>
</file>